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70" r:id="rId10"/>
    <p:sldId id="271" r:id="rId11"/>
    <p:sldId id="262" r:id="rId12"/>
    <p:sldId id="263" r:id="rId13"/>
    <p:sldId id="264" r:id="rId14"/>
    <p:sldId id="265" r:id="rId15"/>
    <p:sldId id="266" r:id="rId16"/>
    <p:sldId id="267" r:id="rId17"/>
    <p:sldId id="272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46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1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3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4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7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2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0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2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5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0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1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2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a síntese genetic conceito">
            <a:extLst>
              <a:ext uri="{FF2B5EF4-FFF2-40B4-BE49-F238E27FC236}">
                <a16:creationId xmlns:a16="http://schemas.microsoft.com/office/drawing/2014/main" id="{CF4358F4-9BFE-F066-1C18-DFC6F9CCE1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82" r="-1" b="670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99D548-3B19-4192-6F44-E8196CB8F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205337" cy="3195195"/>
          </a:xfrm>
        </p:spPr>
        <p:txBody>
          <a:bodyPr anchor="b">
            <a:normAutofit/>
          </a:bodyPr>
          <a:lstStyle/>
          <a:p>
            <a:r>
              <a:rPr lang="pt-PT" sz="4800" dirty="0">
                <a:solidFill>
                  <a:schemeClr val="bg1"/>
                </a:solidFill>
              </a:rPr>
              <a:t>DAA </a:t>
            </a:r>
            <a:br>
              <a:rPr lang="pt-PT" sz="4800" dirty="0">
                <a:solidFill>
                  <a:schemeClr val="bg1"/>
                </a:solidFill>
              </a:rPr>
            </a:br>
            <a:r>
              <a:rPr lang="pt-PT" sz="2000" dirty="0">
                <a:solidFill>
                  <a:schemeClr val="bg1"/>
                </a:solidFill>
              </a:rPr>
              <a:t>MEI 23/24</a:t>
            </a:r>
            <a:r>
              <a:rPr lang="pt-PT" sz="2000" b="0" dirty="0">
                <a:solidFill>
                  <a:schemeClr val="bg1"/>
                </a:solidFill>
              </a:rPr>
              <a:t> | Checkpoint 1 | G15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00AB51-2CA3-56FA-8491-996C0B998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68822"/>
            <a:ext cx="4023359" cy="1539929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200"/>
              </a:spcBef>
            </a:pPr>
            <a:endParaRPr lang="pt-PT" sz="2000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pt-PT" sz="2000" dirty="0">
                <a:solidFill>
                  <a:schemeClr val="bg1"/>
                </a:solidFill>
              </a:rPr>
              <a:t>Inês Nogueira		PG53879</a:t>
            </a:r>
          </a:p>
          <a:p>
            <a:pPr>
              <a:spcBef>
                <a:spcPts val="200"/>
              </a:spcBef>
            </a:pPr>
            <a:r>
              <a:rPr lang="pt-PT" sz="2000" dirty="0">
                <a:solidFill>
                  <a:schemeClr val="bg1"/>
                </a:solidFill>
              </a:rPr>
              <a:t>Inês Ferreira		PG53870</a:t>
            </a:r>
          </a:p>
          <a:p>
            <a:pPr>
              <a:spcBef>
                <a:spcPts val="200"/>
              </a:spcBef>
            </a:pPr>
            <a:r>
              <a:rPr lang="pt-PT" sz="2000" dirty="0">
                <a:solidFill>
                  <a:schemeClr val="bg1"/>
                </a:solidFill>
              </a:rPr>
              <a:t>José Ferreira 		PG53985</a:t>
            </a:r>
          </a:p>
          <a:p>
            <a:pPr>
              <a:spcBef>
                <a:spcPts val="200"/>
              </a:spcBef>
            </a:pPr>
            <a:r>
              <a:rPr lang="pt-PT" sz="2000" dirty="0">
                <a:solidFill>
                  <a:schemeClr val="bg1"/>
                </a:solidFill>
              </a:rPr>
              <a:t>Marta Sá			PG54084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16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8BBE4-7E63-284B-9B07-AA007C5A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Tratamento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D8D0A4-3642-D0C5-0028-58992AF5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2400" dirty="0"/>
              <a:t>Notamos a presença de </a:t>
            </a:r>
            <a:r>
              <a:rPr lang="pt-PT" sz="2400" dirty="0" err="1"/>
              <a:t>outliers</a:t>
            </a:r>
            <a:r>
              <a:rPr lang="pt-PT" sz="2400" dirty="0"/>
              <a:t> na </a:t>
            </a:r>
            <a:r>
              <a:rPr lang="pt-PT" sz="2400" dirty="0" err="1"/>
              <a:t>feature</a:t>
            </a:r>
            <a:r>
              <a:rPr lang="pt-PT" sz="2400" dirty="0"/>
              <a:t> ‘</a:t>
            </a:r>
            <a:r>
              <a:rPr lang="pt-PT" sz="2400" dirty="0" err="1"/>
              <a:t>gdp_for_year</a:t>
            </a:r>
            <a:r>
              <a:rPr lang="pt-PT" sz="2400" dirty="0"/>
              <a:t>’.</a:t>
            </a:r>
          </a:p>
          <a:p>
            <a:endParaRPr lang="pt-PT" dirty="0"/>
          </a:p>
        </p:txBody>
      </p:sp>
      <p:pic>
        <p:nvPicPr>
          <p:cNvPr id="6" name="Imagem 5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57919712-FF39-4E63-811B-47544F184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134" y="3143249"/>
            <a:ext cx="3685732" cy="338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6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8BBE4-7E63-284B-9B07-AA007C5A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Tratamento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D8D0A4-3642-D0C5-0028-58992AF5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Existiam apenas </a:t>
            </a:r>
            <a:r>
              <a:rPr lang="pt-PT" dirty="0" err="1"/>
              <a:t>missing</a:t>
            </a:r>
            <a:r>
              <a:rPr lang="pt-PT" dirty="0"/>
              <a:t> </a:t>
            </a:r>
            <a:r>
              <a:rPr lang="pt-PT" dirty="0" err="1"/>
              <a:t>values</a:t>
            </a:r>
            <a:r>
              <a:rPr lang="pt-PT" dirty="0"/>
              <a:t> na </a:t>
            </a:r>
            <a:r>
              <a:rPr lang="pt-PT" dirty="0" err="1"/>
              <a:t>feature</a:t>
            </a:r>
            <a:r>
              <a:rPr lang="pt-PT" dirty="0"/>
              <a:t> ‘HDI for </a:t>
            </a:r>
            <a:r>
              <a:rPr lang="pt-PT" dirty="0" err="1"/>
              <a:t>year</a:t>
            </a:r>
            <a:r>
              <a:rPr lang="pt-PT" dirty="0"/>
              <a:t>’ mas que ocorriam em vários registos, por isso, decidimos eliminar a coluna;</a:t>
            </a:r>
          </a:p>
          <a:p>
            <a:endParaRPr lang="pt-PT" dirty="0"/>
          </a:p>
        </p:txBody>
      </p:sp>
      <p:pic>
        <p:nvPicPr>
          <p:cNvPr id="5" name="Imagem 4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67B06A11-1728-36D2-23F9-0AD102B68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69" y="3565934"/>
            <a:ext cx="3360711" cy="260626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660709F-3417-E2A0-363E-63BB5699A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88" y="4766188"/>
            <a:ext cx="2110923" cy="2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5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8BBE4-7E63-284B-9B07-AA007C5A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Tratamento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D8D0A4-3642-D0C5-0028-58992AF5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Transforma-mos em 0’s e 1’s os valores da </a:t>
            </a:r>
            <a:r>
              <a:rPr lang="pt-PT" dirty="0" err="1"/>
              <a:t>feature</a:t>
            </a:r>
            <a:r>
              <a:rPr lang="pt-PT" dirty="0"/>
              <a:t> ‘</a:t>
            </a:r>
            <a:r>
              <a:rPr lang="pt-PT" dirty="0" err="1"/>
              <a:t>sex</a:t>
            </a:r>
            <a:r>
              <a:rPr lang="pt-PT" dirty="0"/>
              <a:t>’;</a:t>
            </a:r>
          </a:p>
          <a:p>
            <a:endParaRPr lang="pt-PT" dirty="0"/>
          </a:p>
        </p:txBody>
      </p:sp>
      <p:pic>
        <p:nvPicPr>
          <p:cNvPr id="5" name="Imagem 4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C669D5C1-7BBA-63D5-F4E4-5B2EEAF37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017" y="3581400"/>
            <a:ext cx="4289966" cy="147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24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8BBE4-7E63-284B-9B07-AA007C5A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Tratamento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D8D0A4-3642-D0C5-0028-58992AF5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Através de uma função geradora de valores aleatórios, atribuímos valores numéricos aos valores da </a:t>
            </a:r>
            <a:r>
              <a:rPr lang="pt-PT" dirty="0" err="1"/>
              <a:t>feature</a:t>
            </a:r>
            <a:r>
              <a:rPr lang="pt-PT" dirty="0"/>
              <a:t> ‘country’;</a:t>
            </a:r>
          </a:p>
          <a:p>
            <a:endParaRPr lang="pt-PT" dirty="0"/>
          </a:p>
        </p:txBody>
      </p:sp>
      <p:pic>
        <p:nvPicPr>
          <p:cNvPr id="5" name="Imagem 4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6D774B24-163F-E635-C721-1EC27E24B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388" y="3429000"/>
            <a:ext cx="4435224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55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8BBE4-7E63-284B-9B07-AA007C5A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Tratamento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D8D0A4-3642-D0C5-0028-58992AF5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Verificamos que alguns valores de ‘age’ únicos constavam em diferentes valores da </a:t>
            </a:r>
            <a:r>
              <a:rPr lang="pt-PT" dirty="0" err="1"/>
              <a:t>feature</a:t>
            </a:r>
            <a:r>
              <a:rPr lang="pt-PT" dirty="0"/>
              <a:t> ‘</a:t>
            </a:r>
            <a:r>
              <a:rPr lang="pt-PT" dirty="0" err="1"/>
              <a:t>generation</a:t>
            </a:r>
            <a:r>
              <a:rPr lang="pt-PT" dirty="0"/>
              <a:t>’, decidimos então eliminar a coluna ‘</a:t>
            </a:r>
            <a:r>
              <a:rPr lang="pt-PT" dirty="0" err="1"/>
              <a:t>generation</a:t>
            </a:r>
            <a:r>
              <a:rPr lang="pt-PT" dirty="0"/>
              <a:t>’ pois consideramos que existia incoerência;</a:t>
            </a:r>
          </a:p>
          <a:p>
            <a:endParaRPr lang="pt-PT" dirty="0"/>
          </a:p>
        </p:txBody>
      </p:sp>
      <p:pic>
        <p:nvPicPr>
          <p:cNvPr id="8" name="Imagem 7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9E46CF0A-154B-85B8-67CF-53A02D21D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533" y="3750408"/>
            <a:ext cx="3554467" cy="2639125"/>
          </a:xfrm>
          <a:prstGeom prst="rect">
            <a:avLst/>
          </a:prstGeom>
        </p:spPr>
      </p:pic>
      <p:pic>
        <p:nvPicPr>
          <p:cNvPr id="5" name="Imagem 4" descr="Uma imagem com texto, Tipo de letra, captura de ecrã, file&#10;&#10;Descrição gerada automaticamente">
            <a:extLst>
              <a:ext uri="{FF2B5EF4-FFF2-40B4-BE49-F238E27FC236}">
                <a16:creationId xmlns:a16="http://schemas.microsoft.com/office/drawing/2014/main" id="{54C737B6-A435-FB9A-970B-A8C6BB2EF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591" y="4761333"/>
            <a:ext cx="2095682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0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8BBE4-7E63-284B-9B07-AA007C5A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Tratamento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D8D0A4-3642-D0C5-0028-58992AF5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Transforma-mos os valores da </a:t>
            </a:r>
            <a:r>
              <a:rPr lang="pt-PT" dirty="0" err="1"/>
              <a:t>feature</a:t>
            </a:r>
            <a:r>
              <a:rPr lang="pt-PT" dirty="0"/>
              <a:t> ‘age’ em valores numéricos;</a:t>
            </a:r>
          </a:p>
          <a:p>
            <a:endParaRPr lang="pt-PT" dirty="0"/>
          </a:p>
        </p:txBody>
      </p:sp>
      <p:pic>
        <p:nvPicPr>
          <p:cNvPr id="5" name="Imagem 4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AB22AE5E-FA05-2F04-7DA9-D9BD29A39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83" y="3429000"/>
            <a:ext cx="3838433" cy="200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99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8BBE4-7E63-284B-9B07-AA007C5A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Tratamento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D8D0A4-3642-D0C5-0028-58992AF5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Avaliamos se, de acordo, com o modelo e com os resultados seria necessário normalizar os valores de algumas colunas em que a diferença entre os valores mínimo e máximo era elevada o que podia influenciar a performance do modelo.</a:t>
            </a:r>
          </a:p>
          <a:p>
            <a:endParaRPr lang="pt-PT" dirty="0"/>
          </a:p>
        </p:txBody>
      </p:sp>
      <p:pic>
        <p:nvPicPr>
          <p:cNvPr id="5" name="Imagem 4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26418668-67DC-99BD-EE77-C1C784CBB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37" y="4325112"/>
            <a:ext cx="7181989" cy="144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36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72C09-2CAE-76E7-784B-6B0CCDD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Correlação</a:t>
            </a:r>
          </a:p>
        </p:txBody>
      </p:sp>
      <p:pic>
        <p:nvPicPr>
          <p:cNvPr id="5" name="Marcador de Posição de Conteúdo 4" descr="Uma imagem com texto, captura de ecrã, quadrado, Retângulo&#10;&#10;Descrição gerada automaticamente">
            <a:extLst>
              <a:ext uri="{FF2B5EF4-FFF2-40B4-BE49-F238E27FC236}">
                <a16:creationId xmlns:a16="http://schemas.microsoft.com/office/drawing/2014/main" id="{B9AF065C-3177-EBD7-6C82-F051B66B8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32" y="2175510"/>
            <a:ext cx="4917536" cy="4396740"/>
          </a:xfrm>
        </p:spPr>
      </p:pic>
    </p:spTree>
    <p:extLst>
      <p:ext uri="{BB962C8B-B14F-4D97-AF65-F5344CB8AC3E}">
        <p14:creationId xmlns:p14="http://schemas.microsoft.com/office/powerpoint/2010/main" val="408088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763F4-D55A-6741-DEF2-91357B80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Regressão Linear s/</a:t>
            </a:r>
            <a:r>
              <a:rPr lang="pt-PT" dirty="0" err="1"/>
              <a:t>cv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AB3919D-24DB-B961-08EA-F996B0DF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Normalização</a:t>
            </a:r>
          </a:p>
        </p:txBody>
      </p:sp>
      <p:pic>
        <p:nvPicPr>
          <p:cNvPr id="5" name="Imagem 4" descr="Uma imagem com texto, Tipo de letra, captura de ecrã, file&#10;&#10;Descrição gerada automaticamente">
            <a:extLst>
              <a:ext uri="{FF2B5EF4-FFF2-40B4-BE49-F238E27FC236}">
                <a16:creationId xmlns:a16="http://schemas.microsoft.com/office/drawing/2014/main" id="{F2A80692-4931-5FCA-07CE-962419112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499" y="3882061"/>
            <a:ext cx="7058266" cy="88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20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04377-9B5A-EBF6-AA2A-65D80F68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Regressão Linear s/</a:t>
            </a:r>
            <a:r>
              <a:rPr lang="pt-PT" dirty="0" err="1"/>
              <a:t>cv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06E72A4-2976-8D9C-211F-E72AE40E4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Treino &amp; Avaliação</a:t>
            </a:r>
          </a:p>
        </p:txBody>
      </p:sp>
      <p:pic>
        <p:nvPicPr>
          <p:cNvPr id="5" name="Imagem 4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D4C62B9F-E8BB-0D35-76F2-0F22C5BC1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68" y="2806065"/>
            <a:ext cx="4742228" cy="3366135"/>
          </a:xfrm>
          <a:prstGeom prst="rect">
            <a:avLst/>
          </a:prstGeom>
        </p:spPr>
      </p:pic>
      <p:pic>
        <p:nvPicPr>
          <p:cNvPr id="7" name="Imagem 6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B0C273B7-1E4E-8680-C0C8-D5A2443D9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44" y="3314700"/>
            <a:ext cx="4893556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7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E7E03-B0DF-F48B-B60F-497274CA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5D93DA-4C49-F5D2-2B86-2D534E8B8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0" i="0" dirty="0">
                <a:solidFill>
                  <a:srgbClr val="000000"/>
                </a:solidFill>
                <a:effectLst/>
                <a:latin typeface="Helvetica Neue"/>
              </a:rPr>
              <a:t>O </a:t>
            </a:r>
            <a:r>
              <a:rPr lang="pt-PT" b="0" i="0" dirty="0" err="1">
                <a:solidFill>
                  <a:srgbClr val="000000"/>
                </a:solidFill>
                <a:effectLst/>
                <a:latin typeface="Helvetica Neue"/>
              </a:rPr>
              <a:t>dataset</a:t>
            </a:r>
            <a:r>
              <a:rPr lang="pt-PT" b="0" i="0" dirty="0">
                <a:solidFill>
                  <a:srgbClr val="000000"/>
                </a:solidFill>
                <a:effectLst/>
                <a:latin typeface="Helvetica Neue"/>
              </a:rPr>
              <a:t> escolhido foi “Suicide Rates </a:t>
            </a:r>
            <a:r>
              <a:rPr lang="pt-PT" b="0" i="0" dirty="0" err="1">
                <a:solidFill>
                  <a:srgbClr val="000000"/>
                </a:solidFill>
                <a:effectLst/>
                <a:latin typeface="Helvetica Neue"/>
              </a:rPr>
              <a:t>Overview</a:t>
            </a:r>
            <a:r>
              <a:rPr lang="pt-PT" b="0" i="0" dirty="0">
                <a:solidFill>
                  <a:srgbClr val="000000"/>
                </a:solidFill>
                <a:effectLst/>
                <a:latin typeface="Helvetica Neue"/>
              </a:rPr>
              <a:t> 1985 to 2016” e o objetivo é observar como os atributos presentes neste </a:t>
            </a:r>
            <a:r>
              <a:rPr lang="pt-PT" b="0" i="0" dirty="0" err="1">
                <a:solidFill>
                  <a:srgbClr val="000000"/>
                </a:solidFill>
                <a:effectLst/>
                <a:latin typeface="Helvetica Neue"/>
              </a:rPr>
              <a:t>dataset</a:t>
            </a:r>
            <a:r>
              <a:rPr lang="pt-PT" b="0" i="0" dirty="0">
                <a:solidFill>
                  <a:srgbClr val="000000"/>
                </a:solidFill>
                <a:effectLst/>
                <a:latin typeface="Helvetica Neue"/>
              </a:rPr>
              <a:t> e as relações entre eles têm impacto no atributo </a:t>
            </a:r>
            <a:r>
              <a:rPr lang="pt-PT" b="0" i="0" dirty="0" err="1">
                <a:solidFill>
                  <a:srgbClr val="000000"/>
                </a:solidFill>
                <a:effectLst/>
                <a:latin typeface="Helvetica Neue"/>
              </a:rPr>
              <a:t>suicides_no</a:t>
            </a:r>
            <a:r>
              <a:rPr lang="pt-PT" b="0" i="0" dirty="0">
                <a:solidFill>
                  <a:srgbClr val="000000"/>
                </a:solidFill>
                <a:effectLst/>
                <a:latin typeface="Helvetica Neue"/>
              </a:rPr>
              <a:t> (número de suicídios).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61550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F643F-2FC2-16E7-3393-C4163BFC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Regressão Linear c/</a:t>
            </a:r>
            <a:r>
              <a:rPr lang="pt-PT" dirty="0" err="1"/>
              <a:t>cv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DB8670D-241E-C04D-00D4-B1B48571F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Treino &amp; Avaliação</a:t>
            </a:r>
          </a:p>
        </p:txBody>
      </p:sp>
      <p:pic>
        <p:nvPicPr>
          <p:cNvPr id="5" name="Imagem 4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A1E90D55-3049-7932-100D-CC2308E25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625" y="3130454"/>
            <a:ext cx="4650807" cy="2389315"/>
          </a:xfrm>
          <a:prstGeom prst="rect">
            <a:avLst/>
          </a:prstGeom>
        </p:spPr>
      </p:pic>
      <p:pic>
        <p:nvPicPr>
          <p:cNvPr id="7" name="Imagem 6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B3069A1B-48B2-462C-4AAD-C7FE464C3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89" y="3064541"/>
            <a:ext cx="3675443" cy="304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43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2DFAA-CDD8-E2F5-B73D-9491454B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Decision</a:t>
            </a:r>
            <a:r>
              <a:rPr lang="pt-PT" dirty="0"/>
              <a:t> </a:t>
            </a:r>
            <a:r>
              <a:rPr lang="pt-PT" dirty="0" err="1"/>
              <a:t>Tree</a:t>
            </a:r>
            <a:r>
              <a:rPr lang="pt-PT" dirty="0"/>
              <a:t> </a:t>
            </a:r>
            <a:r>
              <a:rPr lang="pt-PT" dirty="0" err="1"/>
              <a:t>Regressor</a:t>
            </a:r>
            <a:r>
              <a:rPr lang="pt-PT" dirty="0"/>
              <a:t> c/</a:t>
            </a:r>
            <a:r>
              <a:rPr lang="pt-PT" dirty="0" err="1"/>
              <a:t>cv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B6E1F0-9492-B455-8BA8-D8C158BFF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Treino &amp; Avaliação</a:t>
            </a:r>
          </a:p>
        </p:txBody>
      </p:sp>
      <p:pic>
        <p:nvPicPr>
          <p:cNvPr id="9" name="Imagem 8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094AD29F-0923-7978-3CEB-8279754F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448772" cy="2644369"/>
          </a:xfrm>
          <a:prstGeom prst="rect">
            <a:avLst/>
          </a:prstGeom>
        </p:spPr>
      </p:pic>
      <p:pic>
        <p:nvPicPr>
          <p:cNvPr id="11" name="Imagem 10" descr="Uma imagem com texto, captura de ecrã, número, software&#10;&#10;Descrição gerada automaticamente">
            <a:extLst>
              <a:ext uri="{FF2B5EF4-FFF2-40B4-BE49-F238E27FC236}">
                <a16:creationId xmlns:a16="http://schemas.microsoft.com/office/drawing/2014/main" id="{C305AB7E-30A4-95E6-1B62-EAB74C05F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" y="2933066"/>
            <a:ext cx="4789489" cy="37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5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D5CEB-EC74-B7AF-89F5-733DDB39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Especificação (</a:t>
            </a:r>
            <a:r>
              <a:rPr lang="pt-PT" dirty="0" err="1"/>
              <a:t>dataset</a:t>
            </a:r>
            <a:r>
              <a:rPr lang="pt-PT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9503ED1-1E44-29CD-B400-5446D95ED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pt-PT" sz="2300" dirty="0">
                <a:solidFill>
                  <a:srgbClr val="000000"/>
                </a:solidFill>
                <a:latin typeface="Helvetica Neue"/>
              </a:rPr>
              <a:t>O modelo contém as seguintes </a:t>
            </a:r>
            <a:r>
              <a:rPr lang="pt-PT" sz="2300" dirty="0" err="1">
                <a:solidFill>
                  <a:srgbClr val="000000"/>
                </a:solidFill>
                <a:latin typeface="Helvetica Neue"/>
              </a:rPr>
              <a:t>features</a:t>
            </a:r>
            <a:r>
              <a:rPr lang="pt-PT" sz="2300" dirty="0">
                <a:solidFill>
                  <a:srgbClr val="000000"/>
                </a:solidFill>
                <a:latin typeface="Helvetica Neue"/>
              </a:rPr>
              <a:t> com os respetivos significados: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1" i="0" dirty="0">
                <a:solidFill>
                  <a:srgbClr val="000000"/>
                </a:solidFill>
                <a:effectLst/>
                <a:latin typeface="Helvetica Neue"/>
              </a:rPr>
              <a:t>country</a:t>
            </a:r>
            <a:r>
              <a:rPr lang="pt-PT" b="0" i="0" dirty="0">
                <a:solidFill>
                  <a:srgbClr val="000000"/>
                </a:solidFill>
                <a:effectLst/>
                <a:latin typeface="Helvetica Neue"/>
              </a:rPr>
              <a:t>: variável do tipo </a:t>
            </a:r>
            <a:r>
              <a:rPr lang="pt-PT" b="0" i="0" dirty="0" err="1">
                <a:solidFill>
                  <a:srgbClr val="000000"/>
                </a:solidFill>
                <a:effectLst/>
                <a:latin typeface="Helvetica Neue"/>
              </a:rPr>
              <a:t>string</a:t>
            </a:r>
            <a:r>
              <a:rPr lang="pt-PT" b="0" i="0" dirty="0">
                <a:solidFill>
                  <a:srgbClr val="000000"/>
                </a:solidFill>
                <a:effectLst/>
                <a:latin typeface="Helvetica Neue"/>
              </a:rPr>
              <a:t> que identifica o país analisado.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1" i="0" dirty="0" err="1">
                <a:solidFill>
                  <a:srgbClr val="000000"/>
                </a:solidFill>
                <a:effectLst/>
                <a:latin typeface="Helvetica Neue"/>
              </a:rPr>
              <a:t>year</a:t>
            </a:r>
            <a:r>
              <a:rPr lang="pt-PT" b="0" i="0" dirty="0">
                <a:solidFill>
                  <a:srgbClr val="000000"/>
                </a:solidFill>
                <a:effectLst/>
                <a:latin typeface="Helvetica Neue"/>
              </a:rPr>
              <a:t>: variável sexo das pessoas que cometeram suicídio.</a:t>
            </a:r>
          </a:p>
          <a:p>
            <a:r>
              <a:rPr lang="pt-PT" b="1" i="0" dirty="0">
                <a:solidFill>
                  <a:srgbClr val="000000"/>
                </a:solidFill>
                <a:effectLst/>
                <a:latin typeface="Helvetica Neue"/>
              </a:rPr>
              <a:t>age</a:t>
            </a:r>
            <a:r>
              <a:rPr lang="pt-PT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pt-PT" dirty="0" err="1">
                <a:solidFill>
                  <a:srgbClr val="000000"/>
                </a:solidFill>
                <a:latin typeface="Helvetica Neue"/>
              </a:rPr>
              <a:t>varido</a:t>
            </a:r>
            <a:r>
              <a:rPr lang="pt-PT" dirty="0">
                <a:solidFill>
                  <a:srgbClr val="000000"/>
                </a:solidFill>
                <a:latin typeface="Helvetica Neue"/>
              </a:rPr>
              <a:t> tipo </a:t>
            </a:r>
            <a:r>
              <a:rPr lang="pt-PT" dirty="0" err="1">
                <a:solidFill>
                  <a:srgbClr val="000000"/>
                </a:solidFill>
                <a:latin typeface="Helvetica Neue"/>
              </a:rPr>
              <a:t>int</a:t>
            </a:r>
            <a:r>
              <a:rPr lang="pt-PT" dirty="0">
                <a:solidFill>
                  <a:srgbClr val="000000"/>
                </a:solidFill>
                <a:latin typeface="Helvetica Neue"/>
              </a:rPr>
              <a:t> que representa o ano correspondente ao levantamento dos dados.</a:t>
            </a:r>
          </a:p>
          <a:p>
            <a:r>
              <a:rPr lang="pt-PT" b="1" dirty="0" err="1">
                <a:solidFill>
                  <a:srgbClr val="000000"/>
                </a:solidFill>
                <a:latin typeface="Helvetica Neue"/>
              </a:rPr>
              <a:t>sex</a:t>
            </a:r>
            <a:r>
              <a:rPr lang="pt-PT" dirty="0">
                <a:solidFill>
                  <a:srgbClr val="000000"/>
                </a:solidFill>
                <a:latin typeface="Helvetica Neue"/>
              </a:rPr>
              <a:t>: variável do tipo </a:t>
            </a:r>
            <a:r>
              <a:rPr lang="pt-PT" dirty="0" err="1">
                <a:solidFill>
                  <a:srgbClr val="000000"/>
                </a:solidFill>
                <a:latin typeface="Helvetica Neue"/>
              </a:rPr>
              <a:t>string</a:t>
            </a:r>
            <a:r>
              <a:rPr lang="pt-PT" dirty="0">
                <a:solidFill>
                  <a:srgbClr val="000000"/>
                </a:solidFill>
                <a:latin typeface="Helvetica Neue"/>
              </a:rPr>
              <a:t> que define o </a:t>
            </a:r>
            <a:r>
              <a:rPr lang="pt-PT" dirty="0" err="1">
                <a:solidFill>
                  <a:srgbClr val="000000"/>
                </a:solidFill>
                <a:latin typeface="Helvetica Neue"/>
              </a:rPr>
              <a:t>ável</a:t>
            </a:r>
            <a:r>
              <a:rPr lang="pt-PT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pt-PT" b="0" i="0" dirty="0">
                <a:solidFill>
                  <a:srgbClr val="000000"/>
                </a:solidFill>
                <a:effectLst/>
                <a:latin typeface="Helvetica Neue"/>
              </a:rPr>
              <a:t>do tipo </a:t>
            </a:r>
            <a:r>
              <a:rPr lang="pt-PT" b="0" i="0" dirty="0" err="1">
                <a:solidFill>
                  <a:srgbClr val="000000"/>
                </a:solidFill>
                <a:effectLst/>
                <a:latin typeface="Helvetica Neue"/>
              </a:rPr>
              <a:t>string</a:t>
            </a:r>
            <a:r>
              <a:rPr lang="pt-PT" b="0" i="0" dirty="0">
                <a:solidFill>
                  <a:srgbClr val="000000"/>
                </a:solidFill>
                <a:effectLst/>
                <a:latin typeface="Helvetica Neue"/>
              </a:rPr>
              <a:t> que representa a faixa etária dos </a:t>
            </a:r>
            <a:r>
              <a:rPr lang="pt-PT" b="0" i="0" dirty="0" err="1">
                <a:solidFill>
                  <a:srgbClr val="000000"/>
                </a:solidFill>
                <a:effectLst/>
                <a:latin typeface="Helvetica Neue"/>
              </a:rPr>
              <a:t>individuos</a:t>
            </a:r>
            <a:r>
              <a:rPr lang="pt-PT" b="0" i="0" dirty="0">
                <a:solidFill>
                  <a:srgbClr val="000000"/>
                </a:solidFill>
                <a:effectLst/>
                <a:latin typeface="Helvetica Neue"/>
              </a:rPr>
              <a:t> que cometeram suicídio.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1" i="0" dirty="0" err="1">
                <a:solidFill>
                  <a:srgbClr val="000000"/>
                </a:solidFill>
                <a:effectLst/>
                <a:latin typeface="Helvetica Neue"/>
              </a:rPr>
              <a:t>suicides_no</a:t>
            </a:r>
            <a:r>
              <a:rPr lang="pt-PT" b="0" i="0" dirty="0">
                <a:solidFill>
                  <a:srgbClr val="000000"/>
                </a:solidFill>
                <a:effectLst/>
                <a:latin typeface="Helvetica Neue"/>
              </a:rPr>
              <a:t>: variável do tipo </a:t>
            </a:r>
            <a:r>
              <a:rPr lang="pt-PT" b="0" i="0" dirty="0" err="1">
                <a:solidFill>
                  <a:srgbClr val="000000"/>
                </a:solidFill>
                <a:effectLst/>
                <a:latin typeface="Helvetica Neue"/>
              </a:rPr>
              <a:t>int</a:t>
            </a:r>
            <a:r>
              <a:rPr lang="pt-PT" b="0" i="0" dirty="0">
                <a:solidFill>
                  <a:srgbClr val="000000"/>
                </a:solidFill>
                <a:effectLst/>
                <a:latin typeface="Helvetica Neue"/>
              </a:rPr>
              <a:t> que corresponde ao número de suicídios ocorridos.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1" i="0" dirty="0" err="1">
                <a:solidFill>
                  <a:srgbClr val="000000"/>
                </a:solidFill>
                <a:effectLst/>
                <a:latin typeface="Helvetica Neue"/>
              </a:rPr>
              <a:t>population</a:t>
            </a:r>
            <a:r>
              <a:rPr lang="pt-PT" b="0" i="0" dirty="0">
                <a:solidFill>
                  <a:srgbClr val="000000"/>
                </a:solidFill>
                <a:effectLst/>
                <a:latin typeface="Helvetica Neue"/>
              </a:rPr>
              <a:t>: variável do tipo </a:t>
            </a:r>
            <a:r>
              <a:rPr lang="pt-PT" b="0" i="0" dirty="0" err="1">
                <a:solidFill>
                  <a:srgbClr val="000000"/>
                </a:solidFill>
                <a:effectLst/>
                <a:latin typeface="Helvetica Neue"/>
              </a:rPr>
              <a:t>int</a:t>
            </a:r>
            <a:r>
              <a:rPr lang="pt-PT" b="0" i="0" dirty="0">
                <a:solidFill>
                  <a:srgbClr val="000000"/>
                </a:solidFill>
                <a:effectLst/>
                <a:latin typeface="Helvetica Neue"/>
              </a:rPr>
              <a:t> que define a população de um determinado país num determinado ano.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1" i="0" dirty="0">
                <a:solidFill>
                  <a:srgbClr val="000000"/>
                </a:solidFill>
                <a:effectLst/>
                <a:latin typeface="Helvetica Neue"/>
              </a:rPr>
              <a:t>suicides/100k pop</a:t>
            </a:r>
            <a:r>
              <a:rPr lang="pt-PT" b="0" i="0" dirty="0">
                <a:solidFill>
                  <a:srgbClr val="000000"/>
                </a:solidFill>
                <a:effectLst/>
                <a:latin typeface="Helvetica Neue"/>
              </a:rPr>
              <a:t>: variável do tipo </a:t>
            </a:r>
            <a:r>
              <a:rPr lang="pt-PT" b="0" i="0" dirty="0" err="1">
                <a:solidFill>
                  <a:srgbClr val="000000"/>
                </a:solidFill>
                <a:effectLst/>
                <a:latin typeface="Helvetica Neue"/>
              </a:rPr>
              <a:t>double</a:t>
            </a:r>
            <a:r>
              <a:rPr lang="pt-PT" b="0" i="0" dirty="0">
                <a:solidFill>
                  <a:srgbClr val="000000"/>
                </a:solidFill>
                <a:effectLst/>
                <a:latin typeface="Helvetica Neue"/>
              </a:rPr>
              <a:t> que corresponde ao número de suicídios por cada 100 mil habitantes 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1" i="0" dirty="0">
                <a:solidFill>
                  <a:srgbClr val="000000"/>
                </a:solidFill>
                <a:effectLst/>
                <a:latin typeface="Helvetica Neue"/>
              </a:rPr>
              <a:t>country-</a:t>
            </a:r>
            <a:r>
              <a:rPr lang="pt-PT" b="1" i="0" dirty="0" err="1">
                <a:solidFill>
                  <a:srgbClr val="000000"/>
                </a:solidFill>
                <a:effectLst/>
                <a:latin typeface="Helvetica Neue"/>
              </a:rPr>
              <a:t>year</a:t>
            </a:r>
            <a:r>
              <a:rPr lang="pt-PT" b="0" i="0" dirty="0">
                <a:solidFill>
                  <a:srgbClr val="000000"/>
                </a:solidFill>
                <a:effectLst/>
                <a:latin typeface="Helvetica Neue"/>
              </a:rPr>
              <a:t>: variável do tipo </a:t>
            </a:r>
            <a:r>
              <a:rPr lang="pt-PT" b="0" i="0" dirty="0" err="1">
                <a:solidFill>
                  <a:srgbClr val="000000"/>
                </a:solidFill>
                <a:effectLst/>
                <a:latin typeface="Helvetica Neue"/>
              </a:rPr>
              <a:t>string</a:t>
            </a:r>
            <a:r>
              <a:rPr lang="pt-PT" b="0" i="0" dirty="0">
                <a:solidFill>
                  <a:srgbClr val="000000"/>
                </a:solidFill>
                <a:effectLst/>
                <a:latin typeface="Helvetica Neue"/>
              </a:rPr>
              <a:t> que representa o país e o ano correspondente ao levantamento de dados 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1" i="0" dirty="0">
                <a:solidFill>
                  <a:srgbClr val="000000"/>
                </a:solidFill>
                <a:effectLst/>
                <a:latin typeface="Helvetica Neue"/>
              </a:rPr>
              <a:t>HDI for </a:t>
            </a:r>
            <a:r>
              <a:rPr lang="pt-PT" b="1" i="0" dirty="0" err="1">
                <a:solidFill>
                  <a:srgbClr val="000000"/>
                </a:solidFill>
                <a:effectLst/>
                <a:latin typeface="Helvetica Neue"/>
              </a:rPr>
              <a:t>year</a:t>
            </a:r>
            <a:r>
              <a:rPr lang="pt-PT" b="0" i="0" dirty="0">
                <a:solidFill>
                  <a:srgbClr val="000000"/>
                </a:solidFill>
                <a:effectLst/>
                <a:latin typeface="Helvetica Neue"/>
              </a:rPr>
              <a:t>: variável do tipo </a:t>
            </a:r>
            <a:r>
              <a:rPr lang="pt-PT" b="0" i="0" dirty="0" err="1">
                <a:solidFill>
                  <a:srgbClr val="000000"/>
                </a:solidFill>
                <a:effectLst/>
                <a:latin typeface="Helvetica Neue"/>
              </a:rPr>
              <a:t>double</a:t>
            </a:r>
            <a:r>
              <a:rPr lang="pt-PT" b="0" i="0" dirty="0">
                <a:solidFill>
                  <a:srgbClr val="000000"/>
                </a:solidFill>
                <a:effectLst/>
                <a:latin typeface="Helvetica Neue"/>
              </a:rPr>
              <a:t> que corresponde ao índice de desenvolvimento humano.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1" i="0" dirty="0" err="1">
                <a:solidFill>
                  <a:srgbClr val="000000"/>
                </a:solidFill>
                <a:effectLst/>
                <a:latin typeface="Helvetica Neue"/>
              </a:rPr>
              <a:t>gdp_for_year</a:t>
            </a:r>
            <a:r>
              <a:rPr lang="pt-PT" b="0" i="0" dirty="0">
                <a:solidFill>
                  <a:srgbClr val="000000"/>
                </a:solidFill>
                <a:effectLst/>
                <a:latin typeface="Helvetica Neue"/>
              </a:rPr>
              <a:t>: variável do tipo </a:t>
            </a:r>
            <a:r>
              <a:rPr lang="pt-PT" b="0" i="0" dirty="0" err="1">
                <a:solidFill>
                  <a:srgbClr val="000000"/>
                </a:solidFill>
                <a:effectLst/>
                <a:latin typeface="Helvetica Neue"/>
              </a:rPr>
              <a:t>string</a:t>
            </a:r>
            <a:r>
              <a:rPr lang="pt-PT" b="0" i="0" dirty="0">
                <a:solidFill>
                  <a:srgbClr val="000000"/>
                </a:solidFill>
                <a:effectLst/>
                <a:latin typeface="Helvetica Neue"/>
              </a:rPr>
              <a:t> que representa o grau de desenvolvimento de um país num determinado ano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1" i="0" dirty="0" err="1">
                <a:solidFill>
                  <a:srgbClr val="000000"/>
                </a:solidFill>
                <a:effectLst/>
                <a:latin typeface="Helvetica Neue"/>
              </a:rPr>
              <a:t>gdp_per_capita</a:t>
            </a:r>
            <a:r>
              <a:rPr lang="pt-PT" b="0" i="0" dirty="0">
                <a:solidFill>
                  <a:srgbClr val="000000"/>
                </a:solidFill>
                <a:effectLst/>
                <a:latin typeface="Helvetica Neue"/>
              </a:rPr>
              <a:t>: variável do tipo inteiro que representa o grau de desenvolvimento de um país per capita.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1" i="0" dirty="0" err="1">
                <a:solidFill>
                  <a:srgbClr val="000000"/>
                </a:solidFill>
                <a:effectLst/>
                <a:latin typeface="Helvetica Neue"/>
              </a:rPr>
              <a:t>generation</a:t>
            </a:r>
            <a:r>
              <a:rPr lang="pt-PT" b="0" i="0" dirty="0">
                <a:solidFill>
                  <a:srgbClr val="000000"/>
                </a:solidFill>
                <a:effectLst/>
                <a:latin typeface="Helvetica Neue"/>
              </a:rPr>
              <a:t>: variável do tipo </a:t>
            </a:r>
            <a:r>
              <a:rPr lang="pt-PT" b="0" i="0" dirty="0" err="1">
                <a:solidFill>
                  <a:srgbClr val="000000"/>
                </a:solidFill>
                <a:effectLst/>
                <a:latin typeface="Helvetica Neue"/>
              </a:rPr>
              <a:t>string</a:t>
            </a:r>
            <a:r>
              <a:rPr lang="pt-PT" b="0" i="0" dirty="0">
                <a:solidFill>
                  <a:srgbClr val="000000"/>
                </a:solidFill>
                <a:effectLst/>
                <a:latin typeface="Helvetica Neue"/>
              </a:rPr>
              <a:t> que representa a geração do conjunto de pessoas que cometeram </a:t>
            </a:r>
            <a:r>
              <a:rPr lang="pt-PT" b="0" i="0" dirty="0" err="1">
                <a:solidFill>
                  <a:srgbClr val="000000"/>
                </a:solidFill>
                <a:effectLst/>
                <a:latin typeface="Helvetica Neue"/>
              </a:rPr>
              <a:t>suicidio</a:t>
            </a:r>
            <a:r>
              <a:rPr lang="pt-PT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30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9BB65-8D6C-E78B-A253-4DE6C53D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Modelos Utilizados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ED07A-3998-D884-CA07-51CBFB470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Linear </a:t>
            </a:r>
            <a:r>
              <a:rPr lang="pt-PT" dirty="0" err="1"/>
              <a:t>Regression</a:t>
            </a:r>
            <a:r>
              <a:rPr lang="pt-PT" dirty="0"/>
              <a:t> (c/ e s/ cross-</a:t>
            </a:r>
            <a:r>
              <a:rPr lang="pt-PT" dirty="0" err="1"/>
              <a:t>validation</a:t>
            </a:r>
            <a:r>
              <a:rPr lang="pt-PT" dirty="0"/>
              <a:t>)</a:t>
            </a:r>
          </a:p>
          <a:p>
            <a:r>
              <a:rPr lang="pt-PT" dirty="0" err="1"/>
              <a:t>Decision</a:t>
            </a:r>
            <a:r>
              <a:rPr lang="pt-PT" dirty="0"/>
              <a:t> </a:t>
            </a:r>
            <a:r>
              <a:rPr lang="pt-PT" dirty="0" err="1"/>
              <a:t>Tree</a:t>
            </a:r>
            <a:r>
              <a:rPr lang="pt-PT" dirty="0"/>
              <a:t> </a:t>
            </a:r>
            <a:r>
              <a:rPr lang="pt-PT" dirty="0" err="1"/>
              <a:t>Regressor</a:t>
            </a:r>
            <a:r>
              <a:rPr lang="pt-PT" dirty="0"/>
              <a:t> (c/ cross-</a:t>
            </a:r>
            <a:r>
              <a:rPr lang="pt-PT" dirty="0" err="1"/>
              <a:t>validation</a:t>
            </a:r>
            <a:r>
              <a:rPr lang="pt-P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220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78BBE4-7E63-284B-9B07-AA007C5A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pt-PT" sz="3400"/>
              <a:t>Tratamento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Marcador de Posição de Conteúdo 2">
            <a:extLst>
              <a:ext uri="{FF2B5EF4-FFF2-40B4-BE49-F238E27FC236}">
                <a16:creationId xmlns:a16="http://schemas.microsoft.com/office/drawing/2014/main" id="{D3D8D0A4-3642-D0C5-0028-58992AF5E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900" dirty="0"/>
              <a:t>Renomeamos as colunas ‘</a:t>
            </a:r>
            <a:r>
              <a:rPr lang="pt-PT" sz="900" dirty="0" err="1"/>
              <a:t>gdp_per_capita</a:t>
            </a:r>
            <a:r>
              <a:rPr lang="pt-PT" sz="900" dirty="0"/>
              <a:t> ($)’ e ‘ </a:t>
            </a:r>
            <a:r>
              <a:rPr lang="pt-PT" sz="900" dirty="0" err="1"/>
              <a:t>gdp_for_year</a:t>
            </a:r>
            <a:r>
              <a:rPr lang="pt-PT" sz="900" dirty="0"/>
              <a:t> ($)’;</a:t>
            </a:r>
          </a:p>
          <a:p>
            <a:pPr>
              <a:lnSpc>
                <a:spcPct val="100000"/>
              </a:lnSpc>
            </a:pPr>
            <a:r>
              <a:rPr lang="pt-PT" sz="900" dirty="0"/>
              <a:t>Convertemos a coluna ‘</a:t>
            </a:r>
            <a:r>
              <a:rPr lang="pt-PT" sz="900" dirty="0" err="1"/>
              <a:t>gdp_for_year</a:t>
            </a:r>
            <a:r>
              <a:rPr lang="pt-PT" sz="900" dirty="0"/>
              <a:t>’ para valores numéricos;</a:t>
            </a:r>
          </a:p>
          <a:p>
            <a:pPr>
              <a:lnSpc>
                <a:spcPct val="100000"/>
              </a:lnSpc>
            </a:pPr>
            <a:r>
              <a:rPr lang="pt-PT" sz="900" dirty="0"/>
              <a:t>Notamos a presença de </a:t>
            </a:r>
            <a:r>
              <a:rPr lang="pt-PT" sz="900" dirty="0" err="1"/>
              <a:t>outliers</a:t>
            </a:r>
            <a:r>
              <a:rPr lang="pt-PT" sz="900" dirty="0"/>
              <a:t> na </a:t>
            </a:r>
            <a:r>
              <a:rPr lang="pt-PT" sz="900" dirty="0" err="1"/>
              <a:t>feature</a:t>
            </a:r>
            <a:r>
              <a:rPr lang="pt-PT" sz="900" dirty="0"/>
              <a:t> ‘</a:t>
            </a:r>
            <a:r>
              <a:rPr lang="pt-PT" sz="900" dirty="0" err="1"/>
              <a:t>gdp_for_year</a:t>
            </a:r>
            <a:r>
              <a:rPr lang="pt-PT" sz="900" dirty="0"/>
              <a:t>’.</a:t>
            </a:r>
          </a:p>
          <a:p>
            <a:pPr>
              <a:lnSpc>
                <a:spcPct val="100000"/>
              </a:lnSpc>
            </a:pPr>
            <a:r>
              <a:rPr lang="pt-PT" sz="900" dirty="0"/>
              <a:t>Existiam apenas </a:t>
            </a:r>
            <a:r>
              <a:rPr lang="pt-PT" sz="900" dirty="0" err="1"/>
              <a:t>missing</a:t>
            </a:r>
            <a:r>
              <a:rPr lang="pt-PT" sz="900" dirty="0"/>
              <a:t> </a:t>
            </a:r>
            <a:r>
              <a:rPr lang="pt-PT" sz="900" dirty="0" err="1"/>
              <a:t>values</a:t>
            </a:r>
            <a:r>
              <a:rPr lang="pt-PT" sz="900" dirty="0"/>
              <a:t> na </a:t>
            </a:r>
            <a:r>
              <a:rPr lang="pt-PT" sz="900" dirty="0" err="1"/>
              <a:t>feature</a:t>
            </a:r>
            <a:r>
              <a:rPr lang="pt-PT" sz="900" dirty="0"/>
              <a:t> ‘HDI for </a:t>
            </a:r>
            <a:r>
              <a:rPr lang="pt-PT" sz="900" dirty="0" err="1"/>
              <a:t>year</a:t>
            </a:r>
            <a:r>
              <a:rPr lang="pt-PT" sz="900" dirty="0"/>
              <a:t>’ mas que ocorriam em vários registos, por isso, decidimos eliminar a coluna;</a:t>
            </a:r>
          </a:p>
          <a:p>
            <a:pPr>
              <a:lnSpc>
                <a:spcPct val="100000"/>
              </a:lnSpc>
            </a:pPr>
            <a:r>
              <a:rPr lang="pt-PT" sz="900" dirty="0"/>
              <a:t>Transforma-mos em 0’s e 1’s os valores da </a:t>
            </a:r>
            <a:r>
              <a:rPr lang="pt-PT" sz="900" dirty="0" err="1"/>
              <a:t>feature</a:t>
            </a:r>
            <a:r>
              <a:rPr lang="pt-PT" sz="900" dirty="0"/>
              <a:t> ‘</a:t>
            </a:r>
            <a:r>
              <a:rPr lang="pt-PT" sz="900" dirty="0" err="1"/>
              <a:t>sex</a:t>
            </a:r>
            <a:r>
              <a:rPr lang="pt-PT" sz="900" dirty="0"/>
              <a:t>’;</a:t>
            </a:r>
          </a:p>
          <a:p>
            <a:pPr>
              <a:lnSpc>
                <a:spcPct val="100000"/>
              </a:lnSpc>
            </a:pPr>
            <a:r>
              <a:rPr lang="pt-PT" sz="900" dirty="0"/>
              <a:t>Através de uma função geradora de valores aleatórios, atribuímos valores numéricos aos valores da </a:t>
            </a:r>
            <a:r>
              <a:rPr lang="pt-PT" sz="900" dirty="0" err="1"/>
              <a:t>feature</a:t>
            </a:r>
            <a:r>
              <a:rPr lang="pt-PT" sz="900" dirty="0"/>
              <a:t> ‘country’;</a:t>
            </a:r>
          </a:p>
          <a:p>
            <a:pPr>
              <a:lnSpc>
                <a:spcPct val="100000"/>
              </a:lnSpc>
            </a:pPr>
            <a:r>
              <a:rPr lang="pt-PT" sz="900" dirty="0"/>
              <a:t>Verificamos que alguns valores de ‘age’ únicos constavam em diferentes valores da </a:t>
            </a:r>
            <a:r>
              <a:rPr lang="pt-PT" sz="900" dirty="0" err="1"/>
              <a:t>feature</a:t>
            </a:r>
            <a:r>
              <a:rPr lang="pt-PT" sz="900" dirty="0"/>
              <a:t> ‘</a:t>
            </a:r>
            <a:r>
              <a:rPr lang="pt-PT" sz="900" dirty="0" err="1"/>
              <a:t>generation</a:t>
            </a:r>
            <a:r>
              <a:rPr lang="pt-PT" sz="900" dirty="0"/>
              <a:t>’, decidimos então eliminar a coluna ‘</a:t>
            </a:r>
            <a:r>
              <a:rPr lang="pt-PT" sz="900" dirty="0" err="1"/>
              <a:t>generation</a:t>
            </a:r>
            <a:r>
              <a:rPr lang="pt-PT" sz="900" dirty="0"/>
              <a:t>’ pois consideramos que existia incoerência;</a:t>
            </a:r>
          </a:p>
          <a:p>
            <a:pPr>
              <a:lnSpc>
                <a:spcPct val="100000"/>
              </a:lnSpc>
            </a:pPr>
            <a:r>
              <a:rPr lang="pt-PT" sz="900" dirty="0"/>
              <a:t>Transforma-mos os valores da </a:t>
            </a:r>
            <a:r>
              <a:rPr lang="pt-PT" sz="900" dirty="0" err="1"/>
              <a:t>feature</a:t>
            </a:r>
            <a:r>
              <a:rPr lang="pt-PT" sz="900" dirty="0"/>
              <a:t> ‘age’ em valores numéricos;</a:t>
            </a:r>
          </a:p>
          <a:p>
            <a:pPr>
              <a:lnSpc>
                <a:spcPct val="100000"/>
              </a:lnSpc>
            </a:pPr>
            <a:r>
              <a:rPr lang="pt-PT" sz="900" dirty="0"/>
              <a:t>Avaliamos se, de acordo, com o modelo e com os resultados seria necessário normalizar os valores de algumas colunas em que a diferença entre os valores mínimo e máximo era elevada o que podia influenciar a performance do modelo.</a:t>
            </a:r>
          </a:p>
          <a:p>
            <a:pPr>
              <a:lnSpc>
                <a:spcPct val="100000"/>
              </a:lnSpc>
            </a:pPr>
            <a:endParaRPr lang="pt-PT" sz="900" dirty="0"/>
          </a:p>
          <a:p>
            <a:pPr>
              <a:lnSpc>
                <a:spcPct val="100000"/>
              </a:lnSpc>
            </a:pPr>
            <a:endParaRPr lang="pt-PT" sz="900" dirty="0"/>
          </a:p>
        </p:txBody>
      </p:sp>
      <p:pic>
        <p:nvPicPr>
          <p:cNvPr id="5" name="Picture 4" descr="Um grupo de bonecos de madeira multicoloridos">
            <a:extLst>
              <a:ext uri="{FF2B5EF4-FFF2-40B4-BE49-F238E27FC236}">
                <a16:creationId xmlns:a16="http://schemas.microsoft.com/office/drawing/2014/main" id="{A72C2D73-FCD1-E539-E216-A22A58DC4B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88" r="19500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215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8BBE4-7E63-284B-9B07-AA007C5A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Tratamento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D8D0A4-3642-D0C5-0028-58992AF5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Renomeamos as colunas ‘</a:t>
            </a:r>
            <a:r>
              <a:rPr lang="pt-PT" dirty="0" err="1"/>
              <a:t>gdp_per_capita</a:t>
            </a:r>
            <a:r>
              <a:rPr lang="pt-PT" dirty="0"/>
              <a:t> ($)’ e ‘ </a:t>
            </a:r>
            <a:r>
              <a:rPr lang="pt-PT" dirty="0" err="1"/>
              <a:t>gdp_for_year</a:t>
            </a:r>
            <a:r>
              <a:rPr lang="pt-PT" dirty="0"/>
              <a:t> ($)’;</a:t>
            </a:r>
          </a:p>
          <a:p>
            <a:endParaRPr lang="pt-PT" dirty="0"/>
          </a:p>
        </p:txBody>
      </p:sp>
      <p:pic>
        <p:nvPicPr>
          <p:cNvPr id="5" name="Imagem 4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F416C1C4-28F3-7CA6-E36E-68257BF50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093" y="3188194"/>
            <a:ext cx="4459814" cy="312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4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8BBE4-7E63-284B-9B07-AA007C5A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Tratamento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D8D0A4-3642-D0C5-0028-58992AF5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Convertemos a coluna ‘</a:t>
            </a:r>
            <a:r>
              <a:rPr lang="pt-PT" dirty="0" err="1"/>
              <a:t>gdp_for_year</a:t>
            </a:r>
            <a:r>
              <a:rPr lang="pt-PT" dirty="0"/>
              <a:t>’ para valores numéricos;</a:t>
            </a:r>
          </a:p>
          <a:p>
            <a:endParaRPr lang="pt-PT" dirty="0"/>
          </a:p>
        </p:txBody>
      </p:sp>
      <p:pic>
        <p:nvPicPr>
          <p:cNvPr id="5" name="Imagem 4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3443C351-A740-D682-58E0-B8241C5DC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371" y="3936458"/>
            <a:ext cx="4595258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8BBE4-7E63-284B-9B07-AA007C5A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Tratamento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D8D0A4-3642-D0C5-0028-58992AF5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2400" dirty="0"/>
              <a:t>Notamos a presença de </a:t>
            </a:r>
            <a:r>
              <a:rPr lang="pt-PT" sz="2400" dirty="0" err="1"/>
              <a:t>outliers</a:t>
            </a:r>
            <a:r>
              <a:rPr lang="pt-PT" sz="2400" dirty="0"/>
              <a:t> na </a:t>
            </a:r>
            <a:r>
              <a:rPr lang="pt-PT" sz="2400" dirty="0" err="1"/>
              <a:t>feature</a:t>
            </a:r>
            <a:r>
              <a:rPr lang="pt-PT" sz="2400" dirty="0"/>
              <a:t> ‘</a:t>
            </a:r>
            <a:r>
              <a:rPr lang="pt-PT" sz="2400" dirty="0" err="1"/>
              <a:t>gdp_for_year</a:t>
            </a:r>
            <a:r>
              <a:rPr lang="pt-PT" sz="2400" dirty="0"/>
              <a:t>’.</a:t>
            </a:r>
          </a:p>
          <a:p>
            <a:endParaRPr lang="pt-PT" dirty="0"/>
          </a:p>
        </p:txBody>
      </p:sp>
      <p:pic>
        <p:nvPicPr>
          <p:cNvPr id="10" name="Imagem 9" descr="Uma imagem com captura de ecrã, texto, Saturação de cores, Gráfico&#10;&#10;Descrição gerada automaticamente">
            <a:extLst>
              <a:ext uri="{FF2B5EF4-FFF2-40B4-BE49-F238E27FC236}">
                <a16:creationId xmlns:a16="http://schemas.microsoft.com/office/drawing/2014/main" id="{9F2594FD-6A1F-969B-73F9-5BB6B9351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13" y="3429000"/>
            <a:ext cx="847137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8BBE4-7E63-284B-9B07-AA007C5A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Tratamento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D8D0A4-3642-D0C5-0028-58992AF5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2400" dirty="0"/>
              <a:t>Notamos a presença de </a:t>
            </a:r>
            <a:r>
              <a:rPr lang="pt-PT" sz="2400" dirty="0" err="1"/>
              <a:t>outliers</a:t>
            </a:r>
            <a:r>
              <a:rPr lang="pt-PT" sz="2400" dirty="0"/>
              <a:t> na </a:t>
            </a:r>
            <a:r>
              <a:rPr lang="pt-PT" sz="2400" dirty="0" err="1"/>
              <a:t>feature</a:t>
            </a:r>
            <a:r>
              <a:rPr lang="pt-PT" sz="2400" dirty="0"/>
              <a:t> ‘</a:t>
            </a:r>
            <a:r>
              <a:rPr lang="pt-PT" sz="2400" dirty="0" err="1"/>
              <a:t>gdp_for_year</a:t>
            </a:r>
            <a:r>
              <a:rPr lang="pt-PT" sz="2400" dirty="0"/>
              <a:t>’.</a:t>
            </a:r>
          </a:p>
          <a:p>
            <a:endParaRPr lang="pt-PT" dirty="0"/>
          </a:p>
        </p:txBody>
      </p:sp>
      <p:pic>
        <p:nvPicPr>
          <p:cNvPr id="8" name="Imagem 7" descr="Uma imagem com texto, captura de ecrã, Gráfico, diagrama&#10;&#10;Descrição gerada automaticamente">
            <a:extLst>
              <a:ext uri="{FF2B5EF4-FFF2-40B4-BE49-F238E27FC236}">
                <a16:creationId xmlns:a16="http://schemas.microsoft.com/office/drawing/2014/main" id="{14B6D2BC-605F-60D8-2DC7-85836E8AB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40" y="3429000"/>
            <a:ext cx="8312319" cy="31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3084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769</Words>
  <Application>Microsoft Office PowerPoint</Application>
  <PresentationFormat>Ecrã Panorâmico</PresentationFormat>
  <Paragraphs>66</Paragraphs>
  <Slides>21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6" baseType="lpstr">
      <vt:lpstr>Arial</vt:lpstr>
      <vt:lpstr>Calibri</vt:lpstr>
      <vt:lpstr>Helvetica Neue</vt:lpstr>
      <vt:lpstr>Neue Haas Grotesk Text Pro</vt:lpstr>
      <vt:lpstr>AccentBoxVTI</vt:lpstr>
      <vt:lpstr>DAA  MEI 23/24 | Checkpoint 1 | G15</vt:lpstr>
      <vt:lpstr>Introdução</vt:lpstr>
      <vt:lpstr>Especificação (dataset)</vt:lpstr>
      <vt:lpstr>Modelos Utilizados</vt:lpstr>
      <vt:lpstr>Tratamento</vt:lpstr>
      <vt:lpstr>Tratamento</vt:lpstr>
      <vt:lpstr>Tratamento</vt:lpstr>
      <vt:lpstr>Tratamento</vt:lpstr>
      <vt:lpstr>Tratamento</vt:lpstr>
      <vt:lpstr>Tratamento</vt:lpstr>
      <vt:lpstr>Tratamento</vt:lpstr>
      <vt:lpstr>Tratamento</vt:lpstr>
      <vt:lpstr>Tratamento</vt:lpstr>
      <vt:lpstr>Tratamento</vt:lpstr>
      <vt:lpstr>Tratamento</vt:lpstr>
      <vt:lpstr>Tratamento</vt:lpstr>
      <vt:lpstr>Correlação</vt:lpstr>
      <vt:lpstr>Regressão Linear s/cv</vt:lpstr>
      <vt:lpstr>Regressão Linear s/cv</vt:lpstr>
      <vt:lpstr>Regressão Linear c/cv</vt:lpstr>
      <vt:lpstr>Decision Tree Regressor c/cv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DAA  MEI 23/24 | Checkpoint 1 | GXX</dc:title>
  <dc:creator>José Rafael Cruz Ferreira</dc:creator>
  <cp:lastModifiedBy>José Rafael Cruz Ferreira</cp:lastModifiedBy>
  <cp:revision>2</cp:revision>
  <dcterms:created xsi:type="dcterms:W3CDTF">2023-11-22T20:35:46Z</dcterms:created>
  <dcterms:modified xsi:type="dcterms:W3CDTF">2023-11-23T10:55:58Z</dcterms:modified>
</cp:coreProperties>
</file>