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301" r:id="rId7"/>
    <p:sldId id="303" r:id="rId8"/>
    <p:sldId id="302" r:id="rId9"/>
    <p:sldId id="297" r:id="rId10"/>
    <p:sldId id="312" r:id="rId11"/>
    <p:sldId id="308" r:id="rId12"/>
    <p:sldId id="298" r:id="rId13"/>
    <p:sldId id="299" r:id="rId14"/>
    <p:sldId id="305" r:id="rId15"/>
    <p:sldId id="320" r:id="rId16"/>
    <p:sldId id="300" r:id="rId17"/>
    <p:sldId id="307" r:id="rId18"/>
    <p:sldId id="309" r:id="rId19"/>
    <p:sldId id="310" r:id="rId20"/>
    <p:sldId id="313" r:id="rId21"/>
    <p:sldId id="317" r:id="rId22"/>
    <p:sldId id="318" r:id="rId23"/>
    <p:sldId id="319" r:id="rId24"/>
    <p:sldId id="321" r:id="rId2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612AF219-EA2B-4D3D-9B74-F36EC09A6CBB}">
          <p14:sldIdLst>
            <p14:sldId id="256"/>
            <p14:sldId id="277"/>
            <p14:sldId id="301"/>
            <p14:sldId id="303"/>
            <p14:sldId id="302"/>
            <p14:sldId id="297"/>
            <p14:sldId id="312"/>
            <p14:sldId id="308"/>
            <p14:sldId id="298"/>
            <p14:sldId id="299"/>
            <p14:sldId id="305"/>
            <p14:sldId id="320"/>
            <p14:sldId id="300"/>
            <p14:sldId id="307"/>
            <p14:sldId id="309"/>
            <p14:sldId id="310"/>
            <p14:sldId id="313"/>
            <p14:sldId id="317"/>
            <p14:sldId id="318"/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DCE1B-7A18-4686-BBC4-200950DBE7DF}" type="datetime1">
              <a:rPr lang="pt-PT" smtClean="0"/>
              <a:t>07/03/2024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C9F3-704D-468C-A218-B610F69C742D}" type="datetime1">
              <a:rPr lang="pt-PT" smtClean="0"/>
              <a:pPr/>
              <a:t>07/03/2024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2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20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A93AD-BF9F-8A21-E153-2F6AE0E6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0DFC973-CA7F-A029-CCE6-E9785D5FE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73838905-E356-1354-B047-E8B8AB31A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71F6709-C501-741E-2BB9-5EB0E82B9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775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2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Posição de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27" name="Marcador de Posição de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Marcador de Posição do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5" name="Marcador de Posição do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7" name="Marcador de Posição do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9" name="Marcador de Posição do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Posição d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7" name="Marcador de Posição do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Grupo 8 Pesso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5" name="Marcador de Posição d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6" name="Marcador de Posição d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7" name="Marcador de Posição d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58" name="Marcador de Posição d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4" name="Marcador de Posição do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2" name="Marcador de Posição do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9" name="Marcador de Posição do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3" name="Marcador de Posição do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0" name="Marcador de Posição do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4" name="Marcador de Posição do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1" name="Marcador de Posição do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5" name="Marcador de Posição do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e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8" name="Marcador de Posição do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9" name="Marcador de Posição do Número do Diapositivo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968" y="4434840"/>
            <a:ext cx="6673844" cy="1122202"/>
          </a:xfrm>
        </p:spPr>
        <p:txBody>
          <a:bodyPr rtlCol="0"/>
          <a:lstStyle/>
          <a:p>
            <a:pPr rtl="0"/>
            <a:r>
              <a:rPr lang="pt-PT" b="0" i="0" dirty="0">
                <a:effectLst/>
                <a:latin typeface="Arial" panose="020B0604020202020204" pitchFamily="34" charset="0"/>
              </a:rPr>
              <a:t>Tecnologias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de Desenvolvimento</a:t>
            </a:r>
            <a:br>
              <a:rPr lang="pt-PT" dirty="0"/>
            </a:br>
            <a:r>
              <a:rPr lang="pt-PT" b="0" i="0" dirty="0">
                <a:effectLst/>
                <a:latin typeface="Arial" panose="020B0604020202020204" pitchFamily="34" charset="0"/>
              </a:rPr>
              <a:t>Cross-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Platform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5265" y="5586890"/>
            <a:ext cx="6552546" cy="62729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Inês Nogueira Ferreira - PG53879</a:t>
            </a:r>
          </a:p>
          <a:p>
            <a:pPr rtl="0"/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Marta Isabel da Silva e Sá - PG54084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8714-DC8F-DC06-EE1B-8A58293C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8771554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Limitações do </a:t>
            </a:r>
            <a:r>
              <a:rPr lang="pt-PT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6E0AFF-3E9D-C67C-E2AB-30818E9C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8986158" cy="2519363"/>
          </a:xfrm>
        </p:spPr>
        <p:txBody>
          <a:bodyPr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Atualizações atrasadas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Aplicações pesadas</a:t>
            </a:r>
            <a:endParaRPr lang="pt-PT" sz="2000" dirty="0">
              <a:solidFill>
                <a:srgbClr val="4953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Comunidade Pequena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847C4D-6098-CA55-612D-2B1291C1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1123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A0097-4F6E-B1F8-55F6-99B27AB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1025527"/>
            <a:ext cx="3162300" cy="1325563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CA8795-17A3-2A73-5423-FCC469CC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486817"/>
            <a:ext cx="8212836" cy="823912"/>
          </a:xfrm>
        </p:spPr>
        <p:txBody>
          <a:bodyPr/>
          <a:lstStyle/>
          <a:p>
            <a:r>
              <a:rPr lang="pt-PT" sz="2400" dirty="0"/>
              <a:t>O </a:t>
            </a:r>
            <a:r>
              <a:rPr lang="pt-PT" sz="2400" dirty="0" err="1"/>
              <a:t>Xamarin</a:t>
            </a:r>
            <a:r>
              <a:rPr lang="pt-PT" sz="2400" dirty="0"/>
              <a:t> pode ser utilizado nos seguintes contextos: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1411CA6-F178-79E2-5A08-73D1F5A69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8212836" cy="1997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Aceder a funcionalidades nativas a partir da biblioteca </a:t>
            </a:r>
            <a:r>
              <a:rPr lang="pt-P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Xamarin.Essentials</a:t>
            </a:r>
            <a:endParaRPr lang="pt-PT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Desenvolver de UI para iOS e Android a partir da biblioteca </a:t>
            </a:r>
            <a:r>
              <a:rPr lang="pt-P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Xamarin.Forms</a:t>
            </a:r>
            <a:endParaRPr lang="pt-PT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Integrar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tais como, XML e Base de Dados a partir de uma Biblioteca de Classes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77C4458-7F93-5800-FF6E-C522E8A1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560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A0097-4F6E-B1F8-55F6-99B27AB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314" y="927496"/>
            <a:ext cx="3357372" cy="1325563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Aplicabilidade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CA8795-17A3-2A73-5423-FCC469CC9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400" dirty="0"/>
              <a:t>Aplicável a aplicações que…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1411CA6-F178-79E2-5A08-73D1F5A69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necessitam de uma maneira simples de compartilhar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tenham uma experiência nativa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6D79738-3F65-2F0C-A554-49CF6ED38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400"/>
              <a:t>Não aplicável a aplicações que…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2CA4F86-4C1E-93A5-295B-FCEF01E187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necessitem da utilização de bibliotecas de terceiros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requerem menos espaço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requerem um elevado e complexo processamento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77C4458-7F93-5800-FF6E-C522E8A1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488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0E671-C33B-4134-C38D-B0D20D59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9601979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Sistemas e Aplicações </a:t>
            </a:r>
            <a:br>
              <a:rPr lang="pt-PT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Que Utilizam o </a:t>
            </a:r>
            <a:r>
              <a:rPr lang="pt-PT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786A27-B7CF-B93B-4438-0D685A6B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6560199" cy="2519363"/>
          </a:xfrm>
        </p:spPr>
        <p:txBody>
          <a:bodyPr>
            <a:normAutofit fontScale="92500" lnSpcReduction="200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PT" sz="2200" dirty="0" err="1">
                <a:effectLst/>
                <a:latin typeface="Arial" panose="020B0604020202020204" pitchFamily="34" charset="0"/>
              </a:rPr>
              <a:t>Alaska</a:t>
            </a:r>
            <a:r>
              <a:rPr lang="pt-PT" sz="2200" dirty="0">
                <a:effectLst/>
                <a:latin typeface="Arial" panose="020B0604020202020204" pitchFamily="34" charset="0"/>
              </a:rPr>
              <a:t> Airlines</a:t>
            </a:r>
            <a:endParaRPr lang="pt-PT" sz="2200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PT" sz="2200" dirty="0">
                <a:effectLst/>
                <a:latin typeface="Arial" panose="020B0604020202020204" pitchFamily="34" charset="0"/>
              </a:rPr>
              <a:t>Microsoft </a:t>
            </a:r>
            <a:r>
              <a:rPr lang="pt-PT" sz="2200" dirty="0" err="1">
                <a:effectLst/>
                <a:latin typeface="Arial" panose="020B0604020202020204" pitchFamily="34" charset="0"/>
              </a:rPr>
              <a:t>news</a:t>
            </a:r>
            <a:endParaRPr lang="pt-PT" sz="2200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PT" sz="2200" dirty="0">
                <a:effectLst/>
                <a:latin typeface="Arial" panose="020B0604020202020204" pitchFamily="34" charset="0"/>
              </a:rPr>
              <a:t>UPS Mobile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PT" sz="2200" dirty="0" err="1">
                <a:latin typeface="Arial" panose="020B0604020202020204" pitchFamily="34" charset="0"/>
              </a:rPr>
              <a:t>Outback</a:t>
            </a:r>
            <a:br>
              <a:rPr lang="pt-PT" dirty="0">
                <a:effectLst/>
              </a:rPr>
            </a:br>
            <a:endParaRPr lang="pt-PT" dirty="0">
              <a:effectLst/>
            </a:endParaRPr>
          </a:p>
          <a:p>
            <a:br>
              <a:rPr lang="pt-PT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9CA91F-BB3E-E7BB-D050-8FA8C95B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1464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2893-0FB5-7303-5695-3DEB47E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950460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Comparação com outras Abordagens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06D2C5-29A2-EBFA-5691-8CE5D3F3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9219423" cy="32620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</a:rPr>
              <a:t>Comparação</a:t>
            </a:r>
            <a:r>
              <a:rPr lang="en-US" sz="2000" dirty="0">
                <a:latin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</a:rPr>
              <a:t>nível</a:t>
            </a:r>
            <a:r>
              <a:rPr lang="en-US" sz="2000" dirty="0">
                <a:latin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</a:rPr>
              <a:t>consumo</a:t>
            </a:r>
            <a:r>
              <a:rPr lang="en-US" sz="2000" dirty="0">
                <a:latin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</a:rPr>
              <a:t>energia</a:t>
            </a:r>
            <a:r>
              <a:rPr lang="en-US" sz="2000" dirty="0">
                <a:latin typeface="Arial" panose="020B0604020202020204" pitchFamily="34" charset="0"/>
              </a:rPr>
              <a:t>, tempo de </a:t>
            </a:r>
            <a:r>
              <a:rPr lang="en-US" sz="2000" dirty="0" err="1">
                <a:latin typeface="Arial" panose="020B0604020202020204" pitchFamily="34" charset="0"/>
              </a:rPr>
              <a:t>execução</a:t>
            </a:r>
            <a:r>
              <a:rPr lang="en-US" sz="2000" dirty="0">
                <a:latin typeface="Arial" panose="020B0604020202020204" pitchFamily="34" charset="0"/>
              </a:rPr>
              <a:t> e de </a:t>
            </a:r>
            <a:r>
              <a:rPr lang="en-US" sz="2000" dirty="0" err="1">
                <a:latin typeface="Arial" panose="020B0604020202020204" pitchFamily="34" charset="0"/>
              </a:rPr>
              <a:t>utilização</a:t>
            </a:r>
            <a:r>
              <a:rPr lang="en-US" sz="2000" dirty="0">
                <a:latin typeface="Arial" panose="020B0604020202020204" pitchFamily="34" charset="0"/>
              </a:rPr>
              <a:t> do CPU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"Development Frameworks for Mobile Devices: A Comparative Study about Energy Consumption“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C6A4D-D961-F752-4E85-F7ACC84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0247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2893-0FB5-7303-5695-3DEB47E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950460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Comparação com outras Abordagens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06D2C5-29A2-EBFA-5691-8CE5D3F3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9219423" cy="326202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Android SDK API 23 - nativa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Cordova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- híbrida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Appcelerator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Titanium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interpreted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NativeScript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interpreted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- cross-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Corona - cross-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Android NDK - cross-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C6A4D-D961-F752-4E85-F7ACC84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3037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2893-0FB5-7303-5695-3DEB47E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950460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pt-PT"/>
              <a:t> 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 outras Abordagens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06D2C5-29A2-EBFA-5691-8CE5D3F3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9219423" cy="32620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de processamento intensivo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de reprodução de vídeos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de reprodução de áudios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C6A4D-D961-F752-4E85-F7ACC84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8861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8E1DEE-1827-03B1-8D14-A39DAD9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03" y="365125"/>
            <a:ext cx="10626197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Comparação com outras Abordagens</a:t>
            </a:r>
            <a:br>
              <a:rPr lang="pt-PT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Aplicações de elevado processamento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8DAA80-7B6A-165A-0FF9-AF5F0E0F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17</a:t>
            </a:fld>
            <a:endParaRPr lang="pt-PT" noProof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B685BC0-2F68-1302-ACFA-249F0914AD55}"/>
              </a:ext>
            </a:extLst>
          </p:cNvPr>
          <p:cNvGrpSpPr/>
          <p:nvPr/>
        </p:nvGrpSpPr>
        <p:grpSpPr>
          <a:xfrm>
            <a:off x="667512" y="2367348"/>
            <a:ext cx="5428488" cy="2123304"/>
            <a:chOff x="2623653" y="2128656"/>
            <a:chExt cx="6944694" cy="2600688"/>
          </a:xfrm>
        </p:grpSpPr>
        <p:pic>
          <p:nvPicPr>
            <p:cNvPr id="8" name="Imagem 7" descr="Uma imagem com texto, Tipo de letra, captura de ecrã, número&#10;&#10;Descrição gerada automaticamente">
              <a:extLst>
                <a:ext uri="{FF2B5EF4-FFF2-40B4-BE49-F238E27FC236}">
                  <a16:creationId xmlns:a16="http://schemas.microsoft.com/office/drawing/2014/main" id="{DB0FC465-B756-0C13-07B0-91F43780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653" y="2128656"/>
              <a:ext cx="6944694" cy="2600688"/>
            </a:xfrm>
            <a:prstGeom prst="rect">
              <a:avLst/>
            </a:prstGeom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DEFAC4E-58CA-2264-2983-171214D13146}"/>
                </a:ext>
              </a:extLst>
            </p:cNvPr>
            <p:cNvSpPr/>
            <p:nvPr/>
          </p:nvSpPr>
          <p:spPr>
            <a:xfrm>
              <a:off x="2700528" y="3822192"/>
              <a:ext cx="679094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4" name="Marcador de Posição de Conteúdo 5">
            <a:extLst>
              <a:ext uri="{FF2B5EF4-FFF2-40B4-BE49-F238E27FC236}">
                <a16:creationId xmlns:a16="http://schemas.microsoft.com/office/drawing/2014/main" id="{70FECF42-74CA-DC7E-42C1-7E7BED904C95}"/>
              </a:ext>
            </a:extLst>
          </p:cNvPr>
          <p:cNvSpPr txBox="1">
            <a:spLocks/>
          </p:cNvSpPr>
          <p:nvPr/>
        </p:nvSpPr>
        <p:spPr>
          <a:xfrm>
            <a:off x="6684264" y="2231639"/>
            <a:ext cx="4840224" cy="3036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Relativamente à </a:t>
            </a:r>
            <a:r>
              <a:rPr lang="pt-PT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Cordova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consumo de energia e tempo de execução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2.11 vezes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superior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percentagem de ocupação da CPU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1.12 vezes inferior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Relativamente à </a:t>
            </a:r>
            <a:r>
              <a:rPr lang="pt-PT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1" dirty="0">
                <a:latin typeface="Arial" panose="020B0604020202020204" pitchFamily="34" charset="0"/>
                <a:cs typeface="Arial" panose="020B0604020202020204" pitchFamily="34" charset="0"/>
              </a:rPr>
              <a:t>Corona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consumo de energia e tempo de execução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2 vezes inferior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percentagem de ocupação do CPU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1.06 vezes inferior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8352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8E1DEE-1827-03B1-8D14-A39DAD9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03" y="365125"/>
            <a:ext cx="10626197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Comparação com outras Abordagens</a:t>
            </a:r>
            <a:br>
              <a:rPr lang="pt-PT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Aplicações de reprodução de vídeos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8DAA80-7B6A-165A-0FF9-AF5F0E0F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18</a:t>
            </a:fld>
            <a:endParaRPr lang="pt-PT" noProof="0"/>
          </a:p>
        </p:txBody>
      </p:sp>
      <p:sp>
        <p:nvSpPr>
          <p:cNvPr id="14" name="Marcador de Posição de Conteúdo 5">
            <a:extLst>
              <a:ext uri="{FF2B5EF4-FFF2-40B4-BE49-F238E27FC236}">
                <a16:creationId xmlns:a16="http://schemas.microsoft.com/office/drawing/2014/main" id="{70FECF42-74CA-DC7E-42C1-7E7BED904C95}"/>
              </a:ext>
            </a:extLst>
          </p:cNvPr>
          <p:cNvSpPr txBox="1">
            <a:spLocks/>
          </p:cNvSpPr>
          <p:nvPr/>
        </p:nvSpPr>
        <p:spPr>
          <a:xfrm>
            <a:off x="6679906" y="2587842"/>
            <a:ext cx="4840224" cy="1682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Relativamente à </a:t>
            </a:r>
            <a:r>
              <a:rPr lang="pt-PT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1" dirty="0">
                <a:latin typeface="Arial" panose="020B0604020202020204" pitchFamily="34" charset="0"/>
                <a:cs typeface="Arial" panose="020B0604020202020204" pitchFamily="34" charset="0"/>
              </a:rPr>
              <a:t>Android SDK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consumo de energia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1.11 vezes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superior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Relativamente à </a:t>
            </a:r>
            <a:r>
              <a:rPr lang="pt-PT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Cordova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consumo de energia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2.7 vezes inferior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2BF3C5F-76F4-4C83-3BFF-427CD3BCE2AF}"/>
              </a:ext>
            </a:extLst>
          </p:cNvPr>
          <p:cNvGrpSpPr/>
          <p:nvPr/>
        </p:nvGrpSpPr>
        <p:grpSpPr>
          <a:xfrm>
            <a:off x="671870" y="2367348"/>
            <a:ext cx="5424130" cy="2123304"/>
            <a:chOff x="2669274" y="2220825"/>
            <a:chExt cx="6853451" cy="2416349"/>
          </a:xfrm>
        </p:grpSpPr>
        <p:pic>
          <p:nvPicPr>
            <p:cNvPr id="9" name="Imagem 8" descr="Uma imagem com texto, captura de ecrã, Tipo de letra, número">
              <a:extLst>
                <a:ext uri="{FF2B5EF4-FFF2-40B4-BE49-F238E27FC236}">
                  <a16:creationId xmlns:a16="http://schemas.microsoft.com/office/drawing/2014/main" id="{F1BBCEA9-4641-2818-D811-82D4DBA72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9274" y="2220825"/>
              <a:ext cx="6853451" cy="2416349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005D34F-891B-424D-3571-6DFF74EA39E4}"/>
                </a:ext>
              </a:extLst>
            </p:cNvPr>
            <p:cNvSpPr/>
            <p:nvPr/>
          </p:nvSpPr>
          <p:spPr>
            <a:xfrm>
              <a:off x="2669274" y="3428999"/>
              <a:ext cx="6790944" cy="310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9382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8E1DEE-1827-03B1-8D14-A39DAD9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03" y="365125"/>
            <a:ext cx="10626197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Comparação com outras Abordagens</a:t>
            </a:r>
            <a:br>
              <a:rPr lang="pt-PT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Aplicações de reprodução de áudios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8DAA80-7B6A-165A-0FF9-AF5F0E0F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19</a:t>
            </a:fld>
            <a:endParaRPr lang="pt-PT" noProof="0"/>
          </a:p>
        </p:txBody>
      </p:sp>
      <p:sp>
        <p:nvSpPr>
          <p:cNvPr id="14" name="Marcador de Posição de Conteúdo 5">
            <a:extLst>
              <a:ext uri="{FF2B5EF4-FFF2-40B4-BE49-F238E27FC236}">
                <a16:creationId xmlns:a16="http://schemas.microsoft.com/office/drawing/2014/main" id="{70FECF42-74CA-DC7E-42C1-7E7BED904C95}"/>
              </a:ext>
            </a:extLst>
          </p:cNvPr>
          <p:cNvSpPr txBox="1">
            <a:spLocks/>
          </p:cNvSpPr>
          <p:nvPr/>
        </p:nvSpPr>
        <p:spPr>
          <a:xfrm>
            <a:off x="6679906" y="2587842"/>
            <a:ext cx="4840224" cy="1682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Relativamente à </a:t>
            </a:r>
            <a:r>
              <a:rPr lang="pt-PT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1" dirty="0">
                <a:latin typeface="Arial" panose="020B0604020202020204" pitchFamily="34" charset="0"/>
                <a:cs typeface="Arial" panose="020B0604020202020204" pitchFamily="34" charset="0"/>
              </a:rPr>
              <a:t>Android SDK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consumo de energia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1.02 vezes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superior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Relativamente à </a:t>
            </a:r>
            <a:r>
              <a:rPr lang="pt-PT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b="1" dirty="0">
                <a:latin typeface="Arial" panose="020B0604020202020204" pitchFamily="34" charset="0"/>
                <a:cs typeface="Arial" panose="020B0604020202020204" pitchFamily="34" charset="0"/>
              </a:rPr>
              <a:t>Corona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consumo de energia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1.3 vezes inferior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FCC4321-102A-0EA1-769D-02C32795335D}"/>
              </a:ext>
            </a:extLst>
          </p:cNvPr>
          <p:cNvGrpSpPr/>
          <p:nvPr/>
        </p:nvGrpSpPr>
        <p:grpSpPr>
          <a:xfrm>
            <a:off x="671870" y="2367348"/>
            <a:ext cx="5424129" cy="2123304"/>
            <a:chOff x="2674306" y="2238613"/>
            <a:chExt cx="6843388" cy="2380773"/>
          </a:xfrm>
        </p:grpSpPr>
        <p:pic>
          <p:nvPicPr>
            <p:cNvPr id="15" name="Imagem 14" descr="Uma imagem com texto, captura de ecrã, Tipo de letra, número&#10;&#10;Descrição gerada automaticamente">
              <a:extLst>
                <a:ext uri="{FF2B5EF4-FFF2-40B4-BE49-F238E27FC236}">
                  <a16:creationId xmlns:a16="http://schemas.microsoft.com/office/drawing/2014/main" id="{545B63EF-A54E-B713-51C9-BA47D9C9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306" y="2238613"/>
              <a:ext cx="6843388" cy="2380773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A7FC736-0266-C2D2-6504-BDADEC6DB825}"/>
                </a:ext>
              </a:extLst>
            </p:cNvPr>
            <p:cNvSpPr/>
            <p:nvPr/>
          </p:nvSpPr>
          <p:spPr>
            <a:xfrm>
              <a:off x="2674306" y="3145536"/>
              <a:ext cx="6790944" cy="2821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8295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94487"/>
            <a:ext cx="9816583" cy="3461861"/>
          </a:xfrm>
        </p:spPr>
        <p:txBody>
          <a:bodyPr rtlCol="0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Tipo de SDA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Vantagens e Limitações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Casos de Uso e Aplicabilidade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Sistemas e Aplicações que Utilizam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Comparação com Outras Abordagens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2893-0FB5-7303-5695-3DEB47E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950460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Comparação com outras Abordagens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06D2C5-29A2-EBFA-5691-8CE5D3F3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9219423" cy="326202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Energeticamente eficiente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1" dirty="0">
                <a:effectLst/>
                <a:latin typeface="Arial" panose="020B0604020202020204" pitchFamily="34" charset="0"/>
              </a:rPr>
              <a:t>Android SDK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(nativa) não tem uma vantagem muito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Titanium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interpreted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é, de forma geral, mais apropriada</a:t>
            </a:r>
            <a:endParaRPr lang="pt-PT" sz="20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Arial" panose="020B0604020202020204" pitchFamily="34" charset="0"/>
              </a:rPr>
              <a:t>É mais importante determinar quais as aplicações menos eficientes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b="0" i="1" dirty="0" err="1">
                <a:effectLst/>
                <a:latin typeface="Arial" panose="020B0604020202020204" pitchFamily="34" charset="0"/>
              </a:rPr>
              <a:t>Cordova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(híbrida)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b="0" i="1" dirty="0">
                <a:effectLst/>
                <a:latin typeface="Arial" panose="020B0604020202020204" pitchFamily="34" charset="0"/>
              </a:rPr>
              <a:t>Corona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 (cross-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compilation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b="0" i="1" dirty="0" err="1">
                <a:effectLst/>
                <a:latin typeface="Arial" panose="020B0604020202020204" pitchFamily="34" charset="0"/>
              </a:rPr>
              <a:t>NativeScript</a:t>
            </a:r>
            <a:r>
              <a:rPr lang="pt-PT" sz="2000" b="0" i="1" dirty="0">
                <a:effectLst/>
                <a:latin typeface="Arial" panose="020B0604020202020204" pitchFamily="34" charset="0"/>
              </a:rPr>
              <a:t> 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(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interpreted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) </a:t>
            </a:r>
            <a:endParaRPr lang="pt-PT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C6A4D-D961-F752-4E85-F7ACC84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20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0003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628" y="4443984"/>
            <a:ext cx="3298744" cy="1122202"/>
          </a:xfrm>
        </p:spPr>
        <p:txBody>
          <a:bodyPr rtlCol="0"/>
          <a:lstStyle/>
          <a:p>
            <a:pPr rtl="0"/>
            <a:r>
              <a:rPr lang="pt-PT" b="0" i="0" dirty="0">
                <a:effectLst/>
                <a:latin typeface="Arial" panose="020B0604020202020204" pitchFamily="34" charset="0"/>
              </a:rPr>
              <a:t>Conclusão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45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2893-0FB5-7303-5695-3DEB47E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950460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06D2C5-29A2-EBFA-5691-8CE5D3F3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9219423" cy="32620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Plataforma 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open-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cross-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 com múltiplos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Atualmente faz parte da Microsoft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C6A4D-D961-F752-4E85-F7ACC84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900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2893-0FB5-7303-5695-3DEB47E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950460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Conhecimento prévio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06D2C5-29A2-EBFA-5691-8CE5D3F3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9219423" cy="32620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latin typeface="Arial" panose="020B0604020202020204" pitchFamily="34" charset="0"/>
                <a:cs typeface="Arial" panose="020B0604020202020204" pitchFamily="34" charset="0"/>
              </a:rPr>
              <a:t>Baseada em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latin typeface="Arial" panose="020B0604020202020204" pitchFamily="34" charset="0"/>
                <a:cs typeface="Arial" panose="020B0604020202020204" pitchFamily="34" charset="0"/>
              </a:rPr>
              <a:t>Código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latin typeface="Arial" panose="020B0604020202020204" pitchFamily="34" charset="0"/>
                <a:cs typeface="Arial" panose="020B0604020202020204" pitchFamily="34" charset="0"/>
              </a:rPr>
              <a:t>Documentação detalhada, tutoriais e exemplo práticos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C6A4D-D961-F752-4E85-F7ACC84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0214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0610C-D259-0A93-FE3C-AF0516DD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103" y="887894"/>
            <a:ext cx="9270030" cy="1325563"/>
          </a:xfrm>
        </p:spPr>
        <p:txBody>
          <a:bodyPr>
            <a:normAutofit/>
          </a:bodyPr>
          <a:lstStyle/>
          <a:p>
            <a:r>
              <a:rPr lang="pt-PT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TIPO DE SOFTWARE DEVELOPMENT APPROACH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Marcador de Posição do Texto 28">
            <a:extLst>
              <a:ext uri="{FF2B5EF4-FFF2-40B4-BE49-F238E27FC236}">
                <a16:creationId xmlns:a16="http://schemas.microsoft.com/office/drawing/2014/main" id="{AC243C4F-56E0-6407-6889-C71A12F5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027" y="2894878"/>
            <a:ext cx="3924300" cy="823912"/>
          </a:xfrm>
        </p:spPr>
        <p:txBody>
          <a:bodyPr/>
          <a:lstStyle/>
          <a:p>
            <a:r>
              <a:rPr lang="pt-PT" sz="2400" dirty="0">
                <a:cs typeface="Segoe UI"/>
              </a:rPr>
              <a:t>Vantagens cross-</a:t>
            </a:r>
            <a:r>
              <a:rPr lang="pt-PT" sz="2400" dirty="0" err="1">
                <a:cs typeface="Segoe UI"/>
              </a:rPr>
              <a:t>compiled</a:t>
            </a:r>
            <a:r>
              <a:rPr lang="pt-PT" sz="2400" dirty="0">
                <a:cs typeface="Segoe UI"/>
              </a:rPr>
              <a:t>:</a:t>
            </a:r>
            <a:endParaRPr lang="pt-PT" sz="2400" dirty="0"/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30C3D6A7-75AD-EAB3-7E30-76E0FFA64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8670" y="3935458"/>
            <a:ext cx="4159623" cy="19978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pt-PT" sz="2000" dirty="0">
                <a:latin typeface="Arial"/>
                <a:cs typeface="Arial"/>
              </a:rPr>
              <a:t>Dependências especificas de cada plataforma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Complexidade de teste e de </a:t>
            </a:r>
            <a:r>
              <a:rPr lang="pt-PT" sz="2000" i="1" dirty="0" err="1">
                <a:latin typeface="Arial"/>
                <a:cs typeface="Arial"/>
              </a:rPr>
              <a:t>debugging</a:t>
            </a:r>
            <a:endParaRPr lang="en-US" sz="2000" i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Tempo de compilação</a:t>
            </a:r>
            <a:endParaRPr lang="pt-PT" sz="20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PT" dirty="0"/>
          </a:p>
        </p:txBody>
      </p:sp>
      <p:sp>
        <p:nvSpPr>
          <p:cNvPr id="30" name="Marcador de Posição do Texto 29">
            <a:extLst>
              <a:ext uri="{FF2B5EF4-FFF2-40B4-BE49-F238E27FC236}">
                <a16:creationId xmlns:a16="http://schemas.microsoft.com/office/drawing/2014/main" id="{7513946C-4881-DE88-E89C-7509A2E2E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8670" y="2894878"/>
            <a:ext cx="3943627" cy="823912"/>
          </a:xfrm>
        </p:spPr>
        <p:txBody>
          <a:bodyPr/>
          <a:lstStyle/>
          <a:p>
            <a:r>
              <a:rPr lang="pt-PT" sz="2400" dirty="0">
                <a:cs typeface="Segoe UI"/>
              </a:rPr>
              <a:t>Limitações cross-</a:t>
            </a:r>
            <a:r>
              <a:rPr lang="pt-PT" sz="2400" dirty="0" err="1">
                <a:cs typeface="Segoe UI"/>
              </a:rPr>
              <a:t>compiled</a:t>
            </a:r>
            <a:r>
              <a:rPr lang="pt-PT" sz="2400" dirty="0">
                <a:cs typeface="Segoe UI"/>
              </a:rPr>
              <a:t>:</a:t>
            </a:r>
            <a:endParaRPr lang="pt-PT" sz="2400" dirty="0"/>
          </a:p>
        </p:txBody>
      </p:sp>
      <p:sp>
        <p:nvSpPr>
          <p:cNvPr id="31" name="Marcador de Posição de Conteúdo 30">
            <a:extLst>
              <a:ext uri="{FF2B5EF4-FFF2-40B4-BE49-F238E27FC236}">
                <a16:creationId xmlns:a16="http://schemas.microsoft.com/office/drawing/2014/main" id="{AA843E07-01A1-3D1C-1538-AEBDA362B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59850" y="3935459"/>
            <a:ext cx="451512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20000"/>
              </a:lnSpc>
              <a:buFont typeface="Arial,Sans-Serif"/>
              <a:buChar char="•"/>
            </a:pPr>
            <a:r>
              <a:rPr lang="pt-PT" sz="2000" dirty="0">
                <a:latin typeface="Arial"/>
                <a:cs typeface="Arial"/>
              </a:rPr>
              <a:t>Possibilidade de aceder a APIs nativas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,Sans-Serif"/>
              <a:buChar char="•"/>
            </a:pPr>
            <a:r>
              <a:rPr lang="pt-PT" sz="2000" dirty="0">
                <a:latin typeface="Arial"/>
                <a:cs typeface="Arial"/>
              </a:rPr>
              <a:t> Boa performance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,Sans-Serif"/>
              <a:buChar char="•"/>
            </a:pPr>
            <a:r>
              <a:rPr lang="pt-PT" sz="2000" dirty="0">
                <a:latin typeface="Arial"/>
                <a:cs typeface="Arial"/>
              </a:rPr>
              <a:t> Independente de uma plataforma</a:t>
            </a:r>
            <a:endParaRPr lang="pt-PT" sz="20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PT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pt-PT" dirty="0"/>
          </a:p>
        </p:txBody>
      </p:sp>
      <p:sp>
        <p:nvSpPr>
          <p:cNvPr id="12" name="Marcador de Posição do Texto 5">
            <a:extLst>
              <a:ext uri="{FF2B5EF4-FFF2-40B4-BE49-F238E27FC236}">
                <a16:creationId xmlns:a16="http://schemas.microsoft.com/office/drawing/2014/main" id="{F38E2A75-AB62-0291-3994-D0618E2979A8}"/>
              </a:ext>
            </a:extLst>
          </p:cNvPr>
          <p:cNvSpPr txBox="1">
            <a:spLocks/>
          </p:cNvSpPr>
          <p:nvPr/>
        </p:nvSpPr>
        <p:spPr>
          <a:xfrm>
            <a:off x="1465195" y="2070966"/>
            <a:ext cx="9709847" cy="823912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Xamarin</a:t>
            </a:r>
            <a:r>
              <a:rPr lang="pt-PT" sz="20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 é uma </a:t>
            </a:r>
            <a:r>
              <a:rPr lang="pt-PT" sz="2000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framework</a:t>
            </a:r>
            <a:r>
              <a:rPr lang="pt-PT" sz="20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 capaz de desenvolver aplicações através de uma</a:t>
            </a:r>
            <a:br>
              <a:rPr lang="pt-PT" sz="20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pt-PT" sz="20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compilação </a:t>
            </a:r>
            <a:r>
              <a:rPr lang="pt-PT" sz="20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cross-</a:t>
            </a:r>
            <a:r>
              <a:rPr lang="pt-PT" sz="20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compiled</a:t>
            </a:r>
            <a:r>
              <a:rPr lang="pt-PT" sz="20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7B91B-CADB-C9F5-6725-57DC2975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67086-FDB3-D662-2005-979316A2D6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169" y="918602"/>
            <a:ext cx="5585662" cy="1204912"/>
          </a:xfrm>
        </p:spPr>
        <p:txBody>
          <a:bodyPr rtlCol="0"/>
          <a:lstStyle/>
          <a:p>
            <a:pPr algn="ctr" rtl="0"/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Arquitetura do </a:t>
            </a:r>
            <a:r>
              <a:rPr lang="pt-PT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809175-69F7-77A9-5E70-AE1CE615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pic>
        <p:nvPicPr>
          <p:cNvPr id="7" name="Imagem 6" descr="Uma imagem com texto, captura de ecrã, Tipo de letra, Retângulo&#10;&#10;Descrição gerada automaticamente">
            <a:extLst>
              <a:ext uri="{FF2B5EF4-FFF2-40B4-BE49-F238E27FC236}">
                <a16:creationId xmlns:a16="http://schemas.microsoft.com/office/drawing/2014/main" id="{B5342739-0104-B95D-CC61-37F286B0B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03" y="2577073"/>
            <a:ext cx="83439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843CF-F0D0-BE3A-A9CD-10F98430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608" y="730345"/>
            <a:ext cx="6900784" cy="1204912"/>
          </a:xfrm>
        </p:spPr>
        <p:txBody>
          <a:bodyPr/>
          <a:lstStyle/>
          <a:p>
            <a:pPr algn="ctr"/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Arquitetura </a:t>
            </a:r>
            <a:r>
              <a:rPr lang="pt-PT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DB8F2E-1F46-F35E-B430-565834D7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904" y="2573163"/>
            <a:ext cx="5660840" cy="38900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As aplicações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Xamarin.Android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compilam de C# para uma linguagem intermediária que passa de seguida por uma compilação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Just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In-Time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para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assembly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nativo 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Xamarin.Android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fornece .NET 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bindings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para os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namespaces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Android.* e Java.*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Mono chama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namespaces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por meio de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Managed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Callable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Wrappers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 fornece Android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Callable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Wrappers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para o ART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09C2C-F2A8-D6B2-4F64-627F5370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7</a:t>
            </a:fld>
            <a:endParaRPr lang="pt-PT" noProof="0"/>
          </a:p>
        </p:txBody>
      </p:sp>
      <p:pic>
        <p:nvPicPr>
          <p:cNvPr id="7" name="Imagem 6" descr="Uma imagem com texto, captura de ecrã, Tipo de letra, Retângulo&#10;&#10;Descrição gerada automaticamente">
            <a:extLst>
              <a:ext uri="{FF2B5EF4-FFF2-40B4-BE49-F238E27FC236}">
                <a16:creationId xmlns:a16="http://schemas.microsoft.com/office/drawing/2014/main" id="{23609279-9A14-78D9-B2AA-05BD2FA1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822" y="2745443"/>
            <a:ext cx="5267886" cy="26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56076-3029-7879-794D-B19135C7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718" y="627917"/>
            <a:ext cx="5676564" cy="1204912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Arquitetura </a:t>
            </a:r>
            <a:r>
              <a:rPr lang="pt-PT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 iOS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087AAF-FD2F-2790-9AD4-A9A33F87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63" y="2315428"/>
            <a:ext cx="5111750" cy="33521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As aplicações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Xamarin.iOS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são completamente compiladas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Ahead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of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-Time (AOT) de C# para código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assembly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nativo ARM.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Xamrin.iOS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</a:p>
          <a:p>
            <a:pPr marL="285750" indent="-285750">
              <a:buChar char="•"/>
            </a:pP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Usa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Selectors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para expor o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Objective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-C ao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managed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C#</a:t>
            </a:r>
          </a:p>
          <a:p>
            <a:pPr marL="285750" indent="-285750">
              <a:buChar char="•"/>
            </a:pP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Registrars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para expor o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managed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C# a </a:t>
            </a:r>
            <a:r>
              <a:rPr lang="pt-PT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Objective</a:t>
            </a:r>
            <a:r>
              <a:rPr lang="pt-PT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-C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8AE6D1-A25A-0B8E-B7D9-A8594C02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8</a:t>
            </a:fld>
            <a:endParaRPr lang="pt-PT" noProof="0"/>
          </a:p>
        </p:txBody>
      </p:sp>
      <p:pic>
        <p:nvPicPr>
          <p:cNvPr id="8" name="Imagem 7" descr="Uma imagem com texto, captura de ecrã, Tipo de letra, Retângulo&#10;&#10;Descrição gerada automaticamente">
            <a:extLst>
              <a:ext uri="{FF2B5EF4-FFF2-40B4-BE49-F238E27FC236}">
                <a16:creationId xmlns:a16="http://schemas.microsoft.com/office/drawing/2014/main" id="{37B37F4B-5BBF-D875-9828-1F53DEA2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698" y="2598646"/>
            <a:ext cx="5419165" cy="27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62893-0FB5-7303-5695-3DEB47E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7950460" cy="1325563"/>
          </a:xfrm>
        </p:spPr>
        <p:txBody>
          <a:bodyPr/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Vantagens da utilização </a:t>
            </a:r>
            <a:br>
              <a:rPr lang="pt-PT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PT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06D2C5-29A2-EBFA-5691-8CE5D3F3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9219423" cy="32620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Compatibilidade de código entre plataformas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Manuten</a:t>
            </a:r>
            <a:r>
              <a:rPr lang="pt-PT" sz="2000">
                <a:latin typeface="Arial" panose="020B0604020202020204" pitchFamily="34" charset="0"/>
                <a:cs typeface="Arial" panose="020B0604020202020204" pitchFamily="34" charset="0"/>
              </a:rPr>
              <a:t>çã</a:t>
            </a:r>
            <a:r>
              <a:rPr lang="pt-PT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simplificada </a:t>
            </a:r>
            <a:endParaRPr lang="pt-PT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Suporte técnico da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</a:t>
            </a:r>
            <a:r>
              <a:rPr lang="pt-PT" sz="2000"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pt-PT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ncia do usu</a:t>
            </a:r>
            <a:r>
              <a:rPr lang="pt-PT" sz="200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pt-PT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 nativo </a:t>
            </a:r>
            <a:endParaRPr lang="pt-PT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DC6A4D-D961-F752-4E85-F7ACC84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8679412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h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2_TF56180624_Win32" id="{A4F8BCF8-CFD5-41FF-AB68-349CC21900AC}" vid="{8AF3310A-41AA-47B8-AFFD-D5691737DEB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vendas leve e minimalista</Template>
  <TotalTime>86</TotalTime>
  <Words>662</Words>
  <Application>Microsoft Office PowerPoint</Application>
  <PresentationFormat>Ecrã Panorâmico</PresentationFormat>
  <Paragraphs>134</Paragraphs>
  <Slides>21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8" baseType="lpstr">
      <vt:lpstr>Arial</vt:lpstr>
      <vt:lpstr>Arial,Sans-Serif</vt:lpstr>
      <vt:lpstr>Calibri</vt:lpstr>
      <vt:lpstr>Lato</vt:lpstr>
      <vt:lpstr>Segoe UI</vt:lpstr>
      <vt:lpstr>Tenorite</vt:lpstr>
      <vt:lpstr>Monolinha</vt:lpstr>
      <vt:lpstr>Tecnologias de Desenvolvimento Cross-Platform</vt:lpstr>
      <vt:lpstr>Introdução</vt:lpstr>
      <vt:lpstr>Contextualização</vt:lpstr>
      <vt:lpstr>Conhecimento prévio</vt:lpstr>
      <vt:lpstr>TIPO DE SOFTWARE DEVELOPMENT APPROACH</vt:lpstr>
      <vt:lpstr>Arquitetura do Xamarin</vt:lpstr>
      <vt:lpstr>Arquitetura Xamarin Android</vt:lpstr>
      <vt:lpstr>Arquitetura Xamarin iOS</vt:lpstr>
      <vt:lpstr>Vantagens da utilização  do Xamarin</vt:lpstr>
      <vt:lpstr>Limitações do Xamarin</vt:lpstr>
      <vt:lpstr>casos de uso</vt:lpstr>
      <vt:lpstr>Aplicabilidade</vt:lpstr>
      <vt:lpstr>Sistemas e Aplicações  Que Utilizam o Xamarin</vt:lpstr>
      <vt:lpstr>Comparação com outras Abordagens</vt:lpstr>
      <vt:lpstr>Comparação com outras Abordagens</vt:lpstr>
      <vt:lpstr>Comparação com outras Abordagens</vt:lpstr>
      <vt:lpstr>Comparação com outras Abordagens Aplicações de elevado processamento</vt:lpstr>
      <vt:lpstr>Comparação com outras Abordagens Aplicações de reprodução de vídeos</vt:lpstr>
      <vt:lpstr>Comparação com outras Abordagens Aplicações de reprodução de áudios</vt:lpstr>
      <vt:lpstr>Comparação com outras Abordagens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argumentos</dc:title>
  <dc:creator>Marta Sá</dc:creator>
  <cp:lastModifiedBy>Marta Sá</cp:lastModifiedBy>
  <cp:revision>2</cp:revision>
  <dcterms:created xsi:type="dcterms:W3CDTF">2024-03-06T10:48:59Z</dcterms:created>
  <dcterms:modified xsi:type="dcterms:W3CDTF">2024-03-08T00:14:49Z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