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1089600" cy="43891200"/>
  <p:notesSz cx="6858000" cy="9144000"/>
  <p:defaultTextStyle>
    <a:defPPr>
      <a:defRPr lang="en-US"/>
    </a:defPPr>
    <a:lvl1pPr algn="l" defTabSz="4283075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2141538" indent="-1684338" algn="l" defTabSz="4283075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4283075" indent="-3368675" algn="l" defTabSz="4283075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6426200" indent="-5054600" algn="l" defTabSz="4283075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8567738" indent="-6738938" algn="l" defTabSz="4283075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97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48"/>
    <p:restoredTop sz="94787"/>
  </p:normalViewPr>
  <p:slideViewPr>
    <p:cSldViewPr>
      <p:cViewPr>
        <p:scale>
          <a:sx n="31" d="100"/>
          <a:sy n="31" d="100"/>
        </p:scale>
        <p:origin x="2744" y="-3560"/>
      </p:cViewPr>
      <p:guideLst>
        <p:guide orient="horz" pos="13824"/>
        <p:guide pos="9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42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DE84076-E74B-3148-1771-DEA85AD434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47325-CF05-D482-F347-B3F3FF2BCA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-100" charset="-128"/>
              </a:defRPr>
            </a:lvl1pPr>
          </a:lstStyle>
          <a:p>
            <a:pPr>
              <a:defRPr/>
            </a:pPr>
            <a:fld id="{836C85FD-717A-3B4C-95CE-84AD690ACEC9}" type="datetime1">
              <a:rPr lang="en-US" altLang="en-US"/>
              <a:pPr>
                <a:defRPr/>
              </a:pPr>
              <a:t>5/1/23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4D658-E2D7-DE88-1D5C-15D17BEF8F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FBD94-526C-A7FD-2C14-6E16E9CB2D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782896A9-DFF3-8341-A8AD-39F98A7B98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340B05-E95D-DDF6-3406-2450B1866A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A3EA-4DF0-7174-9F0C-3B1C894E138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-100" charset="-128"/>
              </a:defRPr>
            </a:lvl1pPr>
          </a:lstStyle>
          <a:p>
            <a:pPr>
              <a:defRPr/>
            </a:pPr>
            <a:fld id="{A4E47AD4-8ECA-6D4B-B4B4-CA327D0D9899}" type="datetime1">
              <a:rPr lang="en-US" altLang="en-US"/>
              <a:pPr>
                <a:defRPr/>
              </a:pPr>
              <a:t>5/1/23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F53218B-B923-A7CB-0444-72E0E2C17F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685800"/>
            <a:ext cx="2428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60B2D06-09E0-1F3A-E6E4-35C57EB20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42E02-0B10-9D76-977A-1F35AE91CC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7" charset="0"/>
                <a:ea typeface="ＭＳ Ｐゴシック" pitchFamily="-107" charset="-128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484CA-52F9-BE96-FEE9-56EC7912F3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902774B8-7ADA-5147-95AE-1B0EDE0E33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pitchFamily="-100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2774B8-7ADA-5147-95AE-1B0EDE0E33C8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70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13634723"/>
            <a:ext cx="26426160" cy="940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40" y="24871680"/>
            <a:ext cx="2176272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41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83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25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67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09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851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993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135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5C6AC-5E40-E1FE-ECBE-2A141021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9DD66-0E65-2045-B43A-6612D28180CA}" type="datetime1">
              <a:rPr lang="en-US" altLang="en-US"/>
              <a:pPr>
                <a:defRPr/>
              </a:pPr>
              <a:t>5/1/23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6F486-97D5-6ADF-E0F9-A2F09AE3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2DFAF-DC44-A940-3ACF-0F723BDA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8B8C7-DE4E-214B-BF88-AEA7F5C7E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41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5A23C-B182-A909-C681-337BE4E1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E4508-6D45-0E48-A2C0-DA05E0B3EB1D}" type="datetime1">
              <a:rPr lang="en-US" altLang="en-US"/>
              <a:pPr>
                <a:defRPr/>
              </a:pPr>
              <a:t>5/1/23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09A36-2BC2-9995-783A-BD0A04C7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2C889-5C09-E350-0C3E-87FDD2A3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4321-1196-F74E-911B-7DDDC54A9A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7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539960" y="1757686"/>
            <a:ext cx="6995160" cy="37449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80" y="1757686"/>
            <a:ext cx="20467320" cy="37449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6E133-6C20-5C6C-2F3C-680C22F1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E2525-34D1-1F41-B29D-4CAB6A4A67E1}" type="datetime1">
              <a:rPr lang="en-US" altLang="en-US"/>
              <a:pPr>
                <a:defRPr/>
              </a:pPr>
              <a:t>5/1/23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A5851-6413-A91B-FEC2-CD70FC8F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DA1A5-39DC-D2F1-BB69-C339C980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B1876-3F76-D949-BC91-4838B7BA83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888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EAABD-E0DA-B67E-1FC8-A938D917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506BC-A7C4-CF44-80E6-3E237D7D5651}" type="datetime1">
              <a:rPr lang="en-US" altLang="en-US"/>
              <a:pPr>
                <a:defRPr/>
              </a:pPr>
              <a:t>5/1/23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CE89-DADA-54BC-4F62-F8F81A95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0E7A2-CAF6-26EB-C967-7DF5B894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6A444-B065-454B-868A-F7C1CA266D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26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864" y="28204163"/>
            <a:ext cx="26426160" cy="8717280"/>
          </a:xfrm>
        </p:spPr>
        <p:txBody>
          <a:bodyPr anchor="t"/>
          <a:lstStyle>
            <a:lvl1pPr algn="l">
              <a:defRPr sz="18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864" y="18602979"/>
            <a:ext cx="26426160" cy="9601197"/>
          </a:xfrm>
        </p:spPr>
        <p:txBody>
          <a:bodyPr anchor="b"/>
          <a:lstStyle>
            <a:lvl1pPr marL="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1pPr>
            <a:lvl2pPr marL="2141993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428399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3pPr>
            <a:lvl4pPr marL="642598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56798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0997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8519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4993968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13596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895EB-DC47-146F-2567-EAE0A095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6FAE4-0166-C843-8198-368E6D652DEE}" type="datetime1">
              <a:rPr lang="en-US" altLang="en-US"/>
              <a:pPr>
                <a:defRPr/>
              </a:pPr>
              <a:t>5/1/23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7FE17-FE79-8296-DA0B-633566B6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4AC3D-9600-389B-6EF1-796B4693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4BF12-2F5E-C846-A625-4874B2F757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42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480" y="10241296"/>
            <a:ext cx="13731240" cy="28966163"/>
          </a:xfrm>
        </p:spPr>
        <p:txBody>
          <a:bodyPr/>
          <a:lstStyle>
            <a:lvl1pPr>
              <a:defRPr sz="13100"/>
            </a:lvl1pPr>
            <a:lvl2pPr>
              <a:defRPr sz="11200"/>
            </a:lvl2pPr>
            <a:lvl3pPr>
              <a:defRPr sz="94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03880" y="10241296"/>
            <a:ext cx="13731240" cy="28966163"/>
          </a:xfrm>
        </p:spPr>
        <p:txBody>
          <a:bodyPr/>
          <a:lstStyle>
            <a:lvl1pPr>
              <a:defRPr sz="13100"/>
            </a:lvl1pPr>
            <a:lvl2pPr>
              <a:defRPr sz="11200"/>
            </a:lvl2pPr>
            <a:lvl3pPr>
              <a:defRPr sz="94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7A0091E-A951-CEFA-DDCE-B53AE80A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20C74-174F-AA48-9993-B68918891CBD}" type="datetime1">
              <a:rPr lang="en-US" altLang="en-US"/>
              <a:pPr>
                <a:defRPr/>
              </a:pPr>
              <a:t>5/1/23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CBF9C27-0094-CC11-756D-43D97538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8284316-A13F-DBA5-4D88-435C02A9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FEDE3-777B-104A-BD32-D7DE311EEF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45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9824723"/>
            <a:ext cx="13736639" cy="4094477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41993" indent="0">
              <a:buNone/>
              <a:defRPr sz="9400" b="1"/>
            </a:lvl2pPr>
            <a:lvl3pPr marL="4283990" indent="0">
              <a:buNone/>
              <a:defRPr sz="8400" b="1"/>
            </a:lvl3pPr>
            <a:lvl4pPr marL="6425988" indent="0">
              <a:buNone/>
              <a:defRPr sz="7500" b="1"/>
            </a:lvl4pPr>
            <a:lvl5pPr marL="8567981" indent="0">
              <a:buNone/>
              <a:defRPr sz="7500" b="1"/>
            </a:lvl5pPr>
            <a:lvl6pPr marL="10709973" indent="0">
              <a:buNone/>
              <a:defRPr sz="7500" b="1"/>
            </a:lvl6pPr>
            <a:lvl7pPr marL="12851971" indent="0">
              <a:buNone/>
              <a:defRPr sz="7500" b="1"/>
            </a:lvl7pPr>
            <a:lvl8pPr marL="14993968" indent="0">
              <a:buNone/>
              <a:defRPr sz="7500" b="1"/>
            </a:lvl8pPr>
            <a:lvl9pPr marL="17135961" indent="0">
              <a:buNone/>
              <a:defRPr sz="7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0" y="13919200"/>
            <a:ext cx="13736639" cy="25288243"/>
          </a:xfrm>
        </p:spPr>
        <p:txBody>
          <a:bodyPr/>
          <a:lstStyle>
            <a:lvl1pPr>
              <a:defRPr sz="11200"/>
            </a:lvl1pPr>
            <a:lvl2pPr>
              <a:defRPr sz="94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93094" y="9824723"/>
            <a:ext cx="13742035" cy="4094477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41993" indent="0">
              <a:buNone/>
              <a:defRPr sz="9400" b="1"/>
            </a:lvl2pPr>
            <a:lvl3pPr marL="4283990" indent="0">
              <a:buNone/>
              <a:defRPr sz="8400" b="1"/>
            </a:lvl3pPr>
            <a:lvl4pPr marL="6425988" indent="0">
              <a:buNone/>
              <a:defRPr sz="7500" b="1"/>
            </a:lvl4pPr>
            <a:lvl5pPr marL="8567981" indent="0">
              <a:buNone/>
              <a:defRPr sz="7500" b="1"/>
            </a:lvl5pPr>
            <a:lvl6pPr marL="10709973" indent="0">
              <a:buNone/>
              <a:defRPr sz="7500" b="1"/>
            </a:lvl6pPr>
            <a:lvl7pPr marL="12851971" indent="0">
              <a:buNone/>
              <a:defRPr sz="7500" b="1"/>
            </a:lvl7pPr>
            <a:lvl8pPr marL="14993968" indent="0">
              <a:buNone/>
              <a:defRPr sz="7500" b="1"/>
            </a:lvl8pPr>
            <a:lvl9pPr marL="17135961" indent="0">
              <a:buNone/>
              <a:defRPr sz="7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93094" y="13919200"/>
            <a:ext cx="13742035" cy="25288243"/>
          </a:xfrm>
        </p:spPr>
        <p:txBody>
          <a:bodyPr/>
          <a:lstStyle>
            <a:lvl1pPr>
              <a:defRPr sz="11200"/>
            </a:lvl1pPr>
            <a:lvl2pPr>
              <a:defRPr sz="94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0E51D39-71B2-6414-E3BB-9988915F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E3EED-8BB6-214F-8DA8-BFDA8FDB86EA}" type="datetime1">
              <a:rPr lang="en-US" altLang="en-US"/>
              <a:pPr>
                <a:defRPr/>
              </a:pPr>
              <a:t>5/1/23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816C4F-E040-00DE-EDCA-B64979844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5C106E2-28E6-CDD3-2CE0-58C7E659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44346-5B93-BF4A-9AED-E04B02CB9E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54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7219130-D80C-222F-CF6B-605B75D2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A0714-ACB6-4548-9640-9E3A78A80BB9}" type="datetime1">
              <a:rPr lang="en-US" altLang="en-US"/>
              <a:pPr>
                <a:defRPr/>
              </a:pPr>
              <a:t>5/1/23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CD26AD5-15A9-967C-5998-32C0A8FB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40DF0EF-7705-E65E-34D6-3CB71E8B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8EA85-FDCB-3741-B6AC-2654AF1DE0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2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5C89039-C44B-F510-F180-5C84B4B0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E59B6-063B-CD43-93F9-88C5EFB54157}" type="datetime1">
              <a:rPr lang="en-US" altLang="en-US"/>
              <a:pPr>
                <a:defRPr/>
              </a:pPr>
              <a:t>5/1/23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8F04F2B-D6E2-7E40-7E8F-ACEF69FA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0DF53DA-A1F4-6158-C397-BB09BFDC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C27BC-7814-214F-B7CF-4B128C87F4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0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5" y="1747520"/>
            <a:ext cx="10228264" cy="7437120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5170" y="1747536"/>
            <a:ext cx="17379950" cy="37459923"/>
          </a:xfrm>
        </p:spPr>
        <p:txBody>
          <a:bodyPr/>
          <a:lstStyle>
            <a:lvl1pPr>
              <a:defRPr sz="15000"/>
            </a:lvl1pPr>
            <a:lvl2pPr>
              <a:defRPr sz="13100"/>
            </a:lvl2pPr>
            <a:lvl3pPr>
              <a:defRPr sz="112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5" y="9184656"/>
            <a:ext cx="10228264" cy="30022803"/>
          </a:xfrm>
        </p:spPr>
        <p:txBody>
          <a:bodyPr/>
          <a:lstStyle>
            <a:lvl1pPr marL="0" indent="0">
              <a:buNone/>
              <a:defRPr sz="6600"/>
            </a:lvl1pPr>
            <a:lvl2pPr marL="2141993" indent="0">
              <a:buNone/>
              <a:defRPr sz="5600"/>
            </a:lvl2pPr>
            <a:lvl3pPr marL="4283990" indent="0">
              <a:buNone/>
              <a:defRPr sz="4700"/>
            </a:lvl3pPr>
            <a:lvl4pPr marL="6425988" indent="0">
              <a:buNone/>
              <a:defRPr sz="4200"/>
            </a:lvl4pPr>
            <a:lvl5pPr marL="8567981" indent="0">
              <a:buNone/>
              <a:defRPr sz="4200"/>
            </a:lvl5pPr>
            <a:lvl6pPr marL="10709973" indent="0">
              <a:buNone/>
              <a:defRPr sz="4200"/>
            </a:lvl6pPr>
            <a:lvl7pPr marL="12851971" indent="0">
              <a:buNone/>
              <a:defRPr sz="4200"/>
            </a:lvl7pPr>
            <a:lvl8pPr marL="14993968" indent="0">
              <a:buNone/>
              <a:defRPr sz="4200"/>
            </a:lvl8pPr>
            <a:lvl9pPr marL="17135961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5F7750D-5ED1-E57D-91D2-6253B9C9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3173C-8D96-1A4E-B652-89AEA633700B}" type="datetime1">
              <a:rPr lang="en-US" altLang="en-US"/>
              <a:pPr>
                <a:defRPr/>
              </a:pPr>
              <a:t>5/1/23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22E264-B37A-D6AC-324D-7400C122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CA9C82-9687-252E-561F-490B7564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26BAA-2F34-7E46-9EAE-FE76698593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231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779" y="30723840"/>
            <a:ext cx="18653760" cy="3627123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3779" y="3921760"/>
            <a:ext cx="18653760" cy="26334720"/>
          </a:xfrm>
        </p:spPr>
        <p:txBody>
          <a:bodyPr rtlCol="0">
            <a:normAutofit/>
          </a:bodyPr>
          <a:lstStyle>
            <a:lvl1pPr marL="0" indent="0">
              <a:buNone/>
              <a:defRPr sz="15000"/>
            </a:lvl1pPr>
            <a:lvl2pPr marL="2141993" indent="0">
              <a:buNone/>
              <a:defRPr sz="13100"/>
            </a:lvl2pPr>
            <a:lvl3pPr marL="4283990" indent="0">
              <a:buNone/>
              <a:defRPr sz="11200"/>
            </a:lvl3pPr>
            <a:lvl4pPr marL="6425988" indent="0">
              <a:buNone/>
              <a:defRPr sz="9400"/>
            </a:lvl4pPr>
            <a:lvl5pPr marL="8567981" indent="0">
              <a:buNone/>
              <a:defRPr sz="9400"/>
            </a:lvl5pPr>
            <a:lvl6pPr marL="10709973" indent="0">
              <a:buNone/>
              <a:defRPr sz="9400"/>
            </a:lvl6pPr>
            <a:lvl7pPr marL="12851971" indent="0">
              <a:buNone/>
              <a:defRPr sz="9400"/>
            </a:lvl7pPr>
            <a:lvl8pPr marL="14993968" indent="0">
              <a:buNone/>
              <a:defRPr sz="9400"/>
            </a:lvl8pPr>
            <a:lvl9pPr marL="17135961" indent="0">
              <a:buNone/>
              <a:defRPr sz="94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3779" y="34350963"/>
            <a:ext cx="18653760" cy="5151117"/>
          </a:xfrm>
        </p:spPr>
        <p:txBody>
          <a:bodyPr/>
          <a:lstStyle>
            <a:lvl1pPr marL="0" indent="0">
              <a:buNone/>
              <a:defRPr sz="6600"/>
            </a:lvl1pPr>
            <a:lvl2pPr marL="2141993" indent="0">
              <a:buNone/>
              <a:defRPr sz="5600"/>
            </a:lvl2pPr>
            <a:lvl3pPr marL="4283990" indent="0">
              <a:buNone/>
              <a:defRPr sz="4700"/>
            </a:lvl3pPr>
            <a:lvl4pPr marL="6425988" indent="0">
              <a:buNone/>
              <a:defRPr sz="4200"/>
            </a:lvl4pPr>
            <a:lvl5pPr marL="8567981" indent="0">
              <a:buNone/>
              <a:defRPr sz="4200"/>
            </a:lvl5pPr>
            <a:lvl6pPr marL="10709973" indent="0">
              <a:buNone/>
              <a:defRPr sz="4200"/>
            </a:lvl6pPr>
            <a:lvl7pPr marL="12851971" indent="0">
              <a:buNone/>
              <a:defRPr sz="4200"/>
            </a:lvl7pPr>
            <a:lvl8pPr marL="14993968" indent="0">
              <a:buNone/>
              <a:defRPr sz="4200"/>
            </a:lvl8pPr>
            <a:lvl9pPr marL="17135961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274FB6C-6CDD-924E-0730-5E5A3D1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CB8C-CC35-6F47-B530-43FD6496AEA1}" type="datetime1">
              <a:rPr lang="en-US" altLang="en-US"/>
              <a:pPr>
                <a:defRPr/>
              </a:pPr>
              <a:t>5/1/23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72455E-0FA7-5175-F50C-468A7427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6472BA-2A6F-90C9-3434-757A85A8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D7B6F-5621-0D45-8E3D-5288CC7553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80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185CEFA-8CE7-7214-6370-0D2DE3E30B3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554163" y="1757363"/>
            <a:ext cx="27981275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28399" tIns="214202" rIns="428399" bIns="2142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550E729-0EA0-CE84-0AB1-6A39406B4E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554163" y="10240963"/>
            <a:ext cx="27981275" cy="2896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28399" tIns="214202" rIns="428399" bIns="2142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6CD4B-BF1C-A959-E81E-8D3FF405B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4163" y="40681275"/>
            <a:ext cx="7254875" cy="2336800"/>
          </a:xfrm>
          <a:prstGeom prst="rect">
            <a:avLst/>
          </a:prstGeom>
        </p:spPr>
        <p:txBody>
          <a:bodyPr vert="horz" wrap="square" lIns="428399" tIns="214202" rIns="428399" bIns="214202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5600">
                <a:solidFill>
                  <a:srgbClr val="898989"/>
                </a:solidFill>
                <a:latin typeface="Arial" charset="0"/>
                <a:ea typeface="ＭＳ Ｐゴシック" pitchFamily="-100" charset="-128"/>
              </a:defRPr>
            </a:lvl1pPr>
          </a:lstStyle>
          <a:p>
            <a:pPr>
              <a:defRPr/>
            </a:pPr>
            <a:fld id="{81D5412E-45AE-3B4C-BDA5-64EA8859297A}" type="datetime1">
              <a:rPr lang="en-US" altLang="en-US"/>
              <a:pPr>
                <a:defRPr/>
              </a:pPr>
              <a:t>5/1/23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2870-CD14-A4D6-32F3-276A5E344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21963" y="40681275"/>
            <a:ext cx="9845675" cy="2336800"/>
          </a:xfrm>
          <a:prstGeom prst="rect">
            <a:avLst/>
          </a:prstGeom>
        </p:spPr>
        <p:txBody>
          <a:bodyPr vert="horz" lIns="428399" tIns="214202" rIns="428399" bIns="214202" rtlCol="0" anchor="ctr"/>
          <a:lstStyle>
            <a:lvl1pPr algn="ctr" eaLnBrk="1" hangingPunct="1">
              <a:defRPr sz="56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33151-9EBD-728E-A8C6-BF9A78F1E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280563" y="40681275"/>
            <a:ext cx="7254875" cy="2336800"/>
          </a:xfrm>
          <a:prstGeom prst="rect">
            <a:avLst/>
          </a:prstGeom>
        </p:spPr>
        <p:txBody>
          <a:bodyPr vert="horz" wrap="square" lIns="428399" tIns="214202" rIns="428399" bIns="21420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5600">
                <a:solidFill>
                  <a:srgbClr val="898989"/>
                </a:solidFill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06E7F952-1879-2047-92C6-871C2A2C1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283075" rtl="0" eaLnBrk="0" fontAlgn="base" hangingPunct="0">
        <a:spcBef>
          <a:spcPct val="0"/>
        </a:spcBef>
        <a:spcAft>
          <a:spcPct val="0"/>
        </a:spcAft>
        <a:defRPr sz="206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pitchFamily="-104" charset="-128"/>
        </a:defRPr>
      </a:lvl1pPr>
      <a:lvl2pPr algn="ctr" defTabSz="4283075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pitchFamily="-104" charset="-128"/>
        </a:defRPr>
      </a:lvl2pPr>
      <a:lvl3pPr algn="ctr" defTabSz="4283075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pitchFamily="-104" charset="-128"/>
        </a:defRPr>
      </a:lvl3pPr>
      <a:lvl4pPr algn="ctr" defTabSz="4283075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pitchFamily="-104" charset="-128"/>
        </a:defRPr>
      </a:lvl4pPr>
      <a:lvl5pPr algn="ctr" defTabSz="4283075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ＭＳ Ｐゴシック" pitchFamily="-104" charset="-128"/>
        </a:defRPr>
      </a:lvl5pPr>
      <a:lvl6pPr marL="457200" algn="ctr" defTabSz="4283075" rtl="0" fontAlgn="base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</a:defRPr>
      </a:lvl6pPr>
      <a:lvl7pPr marL="914400" algn="ctr" defTabSz="4283075" rtl="0" fontAlgn="base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</a:defRPr>
      </a:lvl7pPr>
      <a:lvl8pPr marL="1371600" algn="ctr" defTabSz="4283075" rtl="0" fontAlgn="base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</a:defRPr>
      </a:lvl8pPr>
      <a:lvl9pPr marL="1828800" algn="ctr" defTabSz="4283075" rtl="0" fontAlgn="base">
        <a:spcBef>
          <a:spcPct val="0"/>
        </a:spcBef>
        <a:spcAft>
          <a:spcPct val="0"/>
        </a:spcAft>
        <a:defRPr sz="20600">
          <a:solidFill>
            <a:schemeClr val="tx1"/>
          </a:solidFill>
          <a:latin typeface="Calibri" pitchFamily="34" charset="0"/>
        </a:defRPr>
      </a:lvl9pPr>
    </p:titleStyle>
    <p:bodyStyle>
      <a:lvl1pPr marL="1604963" indent="-1604963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104" charset="-128"/>
        </a:defRPr>
      </a:lvl1pPr>
      <a:lvl2pPr marL="3479800" indent="-1338263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5354638" indent="-1069975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7496175" indent="-1069975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9637713" indent="-1069975" algn="l" defTabSz="42830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1780974" indent="-1071001" algn="l" defTabSz="428399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3922967" indent="-1071001" algn="l" defTabSz="428399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64965" indent="-1071001" algn="l" defTabSz="428399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206962" indent="-1071001" algn="l" defTabSz="4283990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141993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283990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425988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567981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709973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851971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993968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7135961" algn="l" defTabSz="428399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6">
            <a:extLst>
              <a:ext uri="{FF2B5EF4-FFF2-40B4-BE49-F238E27FC236}">
                <a16:creationId xmlns:a16="http://schemas.microsoft.com/office/drawing/2014/main" id="{084F7164-6DE1-BA2A-4396-2D340637D355}"/>
              </a:ext>
            </a:extLst>
          </p:cNvPr>
          <p:cNvGrpSpPr>
            <a:grpSpLocks/>
          </p:cNvGrpSpPr>
          <p:nvPr/>
        </p:nvGrpSpPr>
        <p:grpSpPr bwMode="auto">
          <a:xfrm>
            <a:off x="-15240" y="-3724582"/>
            <a:ext cx="31104840" cy="50172938"/>
            <a:chOff x="0" y="0"/>
            <a:chExt cx="31089600" cy="43891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24996C9-BA5D-6D23-62B5-4F3D4FFAC843}"/>
                </a:ext>
              </a:extLst>
            </p:cNvPr>
            <p:cNvSpPr/>
            <p:nvPr/>
          </p:nvSpPr>
          <p:spPr>
            <a:xfrm>
              <a:off x="0" y="0"/>
              <a:ext cx="31089600" cy="43891200"/>
            </a:xfrm>
            <a:prstGeom prst="rect">
              <a:avLst/>
            </a:prstGeom>
            <a:solidFill>
              <a:srgbClr val="A32638"/>
            </a:solidFill>
            <a:ln w="38100">
              <a:solidFill>
                <a:srgbClr val="ADA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906" tIns="47453" rIns="94906" bIns="47453" anchor="ctr"/>
            <a:lstStyle/>
            <a:p>
              <a:pPr algn="ctr" defTabSz="42842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7DB4A7-A1A9-5B81-066D-5B6073264A3F}"/>
                </a:ext>
              </a:extLst>
            </p:cNvPr>
            <p:cNvSpPr/>
            <p:nvPr/>
          </p:nvSpPr>
          <p:spPr>
            <a:xfrm>
              <a:off x="777875" y="5486400"/>
              <a:ext cx="29624338" cy="37033200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ADA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906" tIns="47453" rIns="94906" bIns="47453" anchor="ctr"/>
            <a:lstStyle/>
            <a:p>
              <a:pPr algn="ctr" defTabSz="42842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BDDF61-4181-C550-2480-44396CAF0B75}"/>
                </a:ext>
              </a:extLst>
            </p:cNvPr>
            <p:cNvSpPr/>
            <p:nvPr/>
          </p:nvSpPr>
          <p:spPr>
            <a:xfrm>
              <a:off x="777875" y="777875"/>
              <a:ext cx="29625925" cy="4114800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ADA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4906" tIns="47453" rIns="94906" bIns="47453" anchor="ctr"/>
            <a:lstStyle/>
            <a:p>
              <a:pPr algn="ctr" defTabSz="428422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099" name="Title 10">
            <a:extLst>
              <a:ext uri="{FF2B5EF4-FFF2-40B4-BE49-F238E27FC236}">
                <a16:creationId xmlns:a16="http://schemas.microsoft.com/office/drawing/2014/main" id="{16C2D3BE-72BB-0DF9-9221-FFCE9886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6948" y="-2481737"/>
            <a:ext cx="24038315" cy="4218292"/>
          </a:xfrm>
        </p:spPr>
        <p:txBody>
          <a:bodyPr/>
          <a:lstStyle/>
          <a:p>
            <a:pPr eaLnBrk="1" hangingPunct="1"/>
            <a:r>
              <a:rPr lang="en-US" altLang="en-US" sz="7500" dirty="0"/>
              <a:t>Navigating the New York City job Market</a:t>
            </a:r>
            <a:br>
              <a:rPr lang="en-US" altLang="en-US" sz="7500" dirty="0"/>
            </a:br>
            <a:r>
              <a:rPr lang="en-US" altLang="en-US" sz="7500" dirty="0" err="1"/>
              <a:t>Harshitha</a:t>
            </a:r>
            <a:r>
              <a:rPr lang="en-US" altLang="en-US" sz="7500" dirty="0"/>
              <a:t>, Spencer and Sandilya </a:t>
            </a:r>
            <a:br>
              <a:rPr lang="en-US" altLang="en-US" sz="7500" dirty="0"/>
            </a:br>
            <a:r>
              <a:rPr lang="en-US" altLang="en-US" sz="7500" dirty="0"/>
              <a:t>Instructor:  Christopher </a:t>
            </a:r>
            <a:r>
              <a:rPr lang="en-US" altLang="en-US" sz="7500" dirty="0" err="1"/>
              <a:t>Asakiewicz</a:t>
            </a:r>
            <a:r>
              <a:rPr lang="en-US" altLang="en-US" sz="7500" dirty="0"/>
              <a:t> </a:t>
            </a:r>
          </a:p>
        </p:txBody>
      </p:sp>
      <p:sp>
        <p:nvSpPr>
          <p:cNvPr id="4100" name="Content Placeholder 12">
            <a:extLst>
              <a:ext uri="{FF2B5EF4-FFF2-40B4-BE49-F238E27FC236}">
                <a16:creationId xmlns:a16="http://schemas.microsoft.com/office/drawing/2014/main" id="{C5849D78-BAF9-E881-1BB6-A89067287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762646" y="2461185"/>
            <a:ext cx="14345153" cy="10721415"/>
          </a:xfrm>
          <a:ln>
            <a:solidFill>
              <a:srgbClr val="ADAFAA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4800" b="0" i="0" u="none" strike="noStrike" dirty="0">
                <a:effectLst/>
              </a:rPr>
              <a:t>The most significant characteristics of each class were determined by computing the probabilities of each feature within that class.</a:t>
            </a:r>
          </a:p>
          <a:p>
            <a:pPr mar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4800" b="0" i="0" u="none" strike="noStrike" dirty="0">
                <a:effectLst/>
              </a:rPr>
              <a:t>The probabilities are then sorted in descending order to identify the most important features at the top of the list.</a:t>
            </a:r>
          </a:p>
          <a:p>
            <a:pPr mar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4800" b="0" i="0" u="none" strike="noStrike" dirty="0">
                <a:effectLst/>
              </a:rPr>
              <a:t>To obtain the critical words or tokens of each class, we map the tokens to their corresponding probabilities.</a:t>
            </a:r>
          </a:p>
          <a:p>
            <a:pPr marL="0" indent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4800" dirty="0"/>
              <a:t>Technical skills were extracted by matching predefined sets of technical skills to the words in each class.</a:t>
            </a:r>
          </a:p>
          <a:p>
            <a:pPr mar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4800" b="0" i="0" u="none" strike="noStrike" dirty="0">
                <a:effectLst/>
              </a:rPr>
              <a:t>to extract soft skills, we leveraged the </a:t>
            </a:r>
            <a:r>
              <a:rPr lang="en-US" sz="4800" b="0" i="0" u="none" strike="noStrike" dirty="0" err="1">
                <a:effectLst/>
              </a:rPr>
              <a:t>TextBlob</a:t>
            </a:r>
            <a:r>
              <a:rPr lang="en-US" sz="4800" b="0" i="0" u="none" strike="noStrike" dirty="0">
                <a:effectLst/>
              </a:rPr>
              <a:t> library, which uses POS-tags to identify adjectives that describe a person's skills or traits.</a:t>
            </a:r>
          </a:p>
        </p:txBody>
      </p:sp>
      <p:sp>
        <p:nvSpPr>
          <p:cNvPr id="4101" name="Content Placeholder 12">
            <a:extLst>
              <a:ext uri="{FF2B5EF4-FFF2-40B4-BE49-F238E27FC236}">
                <a16:creationId xmlns:a16="http://schemas.microsoft.com/office/drawing/2014/main" id="{8AF46C53-074F-8BF2-8FD3-62338FB5BBBB}"/>
              </a:ext>
            </a:extLst>
          </p:cNvPr>
          <p:cNvSpPr txBox="1">
            <a:spLocks/>
          </p:cNvSpPr>
          <p:nvPr/>
        </p:nvSpPr>
        <p:spPr bwMode="auto">
          <a:xfrm>
            <a:off x="822806" y="2655172"/>
            <a:ext cx="14574071" cy="9176776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28422" tIns="214211" rIns="428422" bIns="214211"/>
          <a:lstStyle>
            <a:lvl1pPr marL="1606550" indent="-1606550">
              <a:spcBef>
                <a:spcPct val="20000"/>
              </a:spcBef>
              <a:buFont typeface="Arial" panose="020B0604020202020204" pitchFamily="34" charset="0"/>
              <a:buChar char="•"/>
              <a:defRPr sz="15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5354638" indent="-1069975">
              <a:spcBef>
                <a:spcPct val="20000"/>
              </a:spcBef>
              <a:buFont typeface="Arial" panose="020B0604020202020204" pitchFamily="34" charset="0"/>
              <a:buChar char="•"/>
              <a:defRPr sz="1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7496175" indent="-1069975">
              <a:spcBef>
                <a:spcPct val="20000"/>
              </a:spcBef>
              <a:buFont typeface="Arial" panose="020B0604020202020204" pitchFamily="34" charset="0"/>
              <a:buChar char="–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9637713" indent="-1069975">
              <a:spcBef>
                <a:spcPct val="20000"/>
              </a:spcBef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10094913" indent="-1069975" defTabSz="4283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10552113" indent="-1069975" defTabSz="4283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11009313" indent="-1069975" defTabSz="4283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11466513" indent="-1069975" defTabSz="4283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sz="4800" b="1" dirty="0"/>
              <a:t>INTRODUCTION</a:t>
            </a:r>
          </a:p>
          <a:p>
            <a:pPr marL="0" indent="0">
              <a:buNone/>
            </a:pPr>
            <a:r>
              <a:rPr lang="en-US" sz="4800" dirty="0"/>
              <a:t>New York City has one of the largest job markets in the world, with a diverse range of industries and job titles available. Understanding the job market trends in New York City can be beneficial for job seekers, employers, and policymakers alike.</a:t>
            </a:r>
          </a:p>
          <a:p>
            <a:pPr marL="0" indent="0">
              <a:buNone/>
            </a:pPr>
            <a:r>
              <a:rPr lang="en-US" sz="4800" dirty="0"/>
              <a:t>In this project, from the list of job postings we will explore the most common:</a:t>
            </a:r>
          </a:p>
          <a:p>
            <a:r>
              <a:rPr lang="en-US" sz="4800" dirty="0"/>
              <a:t>Job titles and industries</a:t>
            </a:r>
          </a:p>
          <a:p>
            <a:r>
              <a:rPr lang="en-US" sz="4800" dirty="0"/>
              <a:t>Required technical skills and qualifications</a:t>
            </a:r>
          </a:p>
          <a:p>
            <a:r>
              <a:rPr lang="en-US" sz="4800" dirty="0"/>
              <a:t>Preferred soft skills </a:t>
            </a:r>
            <a:br>
              <a:rPr lang="en-US" sz="4800" dirty="0"/>
            </a:br>
            <a:endParaRPr lang="en-US" altLang="en-US" sz="4800" dirty="0"/>
          </a:p>
        </p:txBody>
      </p:sp>
      <p:sp>
        <p:nvSpPr>
          <p:cNvPr id="4104" name="Line 15">
            <a:extLst>
              <a:ext uri="{FF2B5EF4-FFF2-40B4-BE49-F238E27FC236}">
                <a16:creationId xmlns:a16="http://schemas.microsoft.com/office/drawing/2014/main" id="{9C2E00D7-74AE-310B-63D7-A0586BC45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75390" y="-2469829"/>
            <a:ext cx="0" cy="4114800"/>
          </a:xfrm>
          <a:prstGeom prst="line">
            <a:avLst/>
          </a:prstGeom>
          <a:noFill/>
          <a:ln w="63500">
            <a:solidFill>
              <a:srgbClr val="ADAF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4906" tIns="47453" rIns="94906" bIns="47453" anchor="ctr"/>
          <a:lstStyle/>
          <a:p>
            <a:endParaRPr lang="en-US"/>
          </a:p>
        </p:txBody>
      </p:sp>
      <p:sp>
        <p:nvSpPr>
          <p:cNvPr id="4105" name="TextBox 1">
            <a:extLst>
              <a:ext uri="{FF2B5EF4-FFF2-40B4-BE49-F238E27FC236}">
                <a16:creationId xmlns:a16="http://schemas.microsoft.com/office/drawing/2014/main" id="{E73B7A67-45DA-A44C-DCE8-44D547785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538" y="42791063"/>
            <a:ext cx="231108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5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5354638" indent="-1069975">
              <a:spcBef>
                <a:spcPct val="20000"/>
              </a:spcBef>
              <a:buFont typeface="Arial" panose="020B0604020202020204" pitchFamily="34" charset="0"/>
              <a:buChar char="•"/>
              <a:defRPr sz="1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7496175" indent="-1069975">
              <a:spcBef>
                <a:spcPct val="20000"/>
              </a:spcBef>
              <a:buFont typeface="Arial" panose="020B0604020202020204" pitchFamily="34" charset="0"/>
              <a:buChar char="–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9637713" indent="-1069975">
              <a:spcBef>
                <a:spcPct val="20000"/>
              </a:spcBef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10094913" indent="-1069975" defTabSz="4283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10552113" indent="-1069975" defTabSz="4283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11009313" indent="-1069975" defTabSz="4283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11466513" indent="-1069975" defTabSz="4283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solidFill>
                  <a:schemeClr val="bg1"/>
                </a:solidFill>
                <a:latin typeface="Arial" panose="020B0604020202020204" pitchFamily="34" charset="0"/>
              </a:rPr>
              <a:t>http://www.stevens.edu/bia</a:t>
            </a:r>
          </a:p>
        </p:txBody>
      </p:sp>
      <p:pic>
        <p:nvPicPr>
          <p:cNvPr id="4106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C906383-EDE4-6F65-D556-C7D4E8EF2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3647" y="-2397538"/>
            <a:ext cx="5050582" cy="4042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2FA7AEE1-A6C5-3F21-3B24-03528C009625}"/>
              </a:ext>
            </a:extLst>
          </p:cNvPr>
          <p:cNvSpPr txBox="1">
            <a:spLocks/>
          </p:cNvSpPr>
          <p:nvPr/>
        </p:nvSpPr>
        <p:spPr bwMode="auto">
          <a:xfrm>
            <a:off x="850600" y="11917798"/>
            <a:ext cx="14574085" cy="13944600"/>
          </a:xfrm>
          <a:prstGeom prst="rect">
            <a:avLst/>
          </a:prstGeom>
          <a:noFill/>
          <a:ln>
            <a:solidFill>
              <a:srgbClr val="ADAF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28399" tIns="214202" rIns="428399" bIns="214202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1604963" indent="-1604963" algn="l" defTabSz="42830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1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pitchFamily="-104" charset="-128"/>
              </a:defRPr>
            </a:lvl1pPr>
            <a:lvl2pPr marL="3479800" indent="-1338263" algn="l" defTabSz="42830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1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5354638" indent="-1069975" algn="l" defTabSz="42830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9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7496175" indent="-1069975" algn="l" defTabSz="42830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8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9637713" indent="-1069975" algn="l" defTabSz="42830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8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1780974" indent="-1071001" algn="l" defTabSz="42839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922967" indent="-1071001" algn="l" defTabSz="42839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64965" indent="-1071001" algn="l" defTabSz="42839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06962" indent="-1071001" algn="l" defTabSz="42839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7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METHODOLOGY:</a:t>
            </a:r>
          </a:p>
          <a:p>
            <a:pPr marL="0" indent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5200" dirty="0"/>
              <a:t>For preprocessing, text data was converted into lowercase. Numbers, special and junk characters were removed. NLTK defined stop words were deleted and  text was lemmatized </a:t>
            </a:r>
          </a:p>
          <a:p>
            <a:pPr marL="0" indent="0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5200" b="1" dirty="0"/>
              <a:t>C</a:t>
            </a:r>
            <a:r>
              <a:rPr lang="en-US" sz="5200" b="1" i="0" u="none" strike="noStrike" dirty="0">
                <a:effectLst/>
              </a:rPr>
              <a:t>lassification </a:t>
            </a:r>
            <a:r>
              <a:rPr lang="en-US" sz="5200" i="0" u="none" strike="noStrike" dirty="0">
                <a:effectLst/>
              </a:rPr>
              <a:t>was used</a:t>
            </a:r>
            <a:r>
              <a:rPr lang="en-US" sz="5200" b="1" i="0" u="none" strike="noStrike" dirty="0">
                <a:effectLst/>
              </a:rPr>
              <a:t> </a:t>
            </a:r>
            <a:r>
              <a:rPr lang="en-US" sz="5200" dirty="0"/>
              <a:t>t</a:t>
            </a:r>
            <a:r>
              <a:rPr lang="en-US" sz="5200" b="0" i="0" u="none" strike="noStrike" dirty="0">
                <a:effectLst/>
              </a:rPr>
              <a:t>o identify  necessary skills. </a:t>
            </a:r>
            <a:r>
              <a:rPr lang="en-US" sz="5200" dirty="0"/>
              <a:t>D</a:t>
            </a:r>
            <a:r>
              <a:rPr lang="en-US" sz="5200" b="0" i="0" u="none" strike="noStrike" dirty="0">
                <a:effectLst/>
              </a:rPr>
              <a:t>ata </a:t>
            </a:r>
            <a:r>
              <a:rPr lang="en-US" sz="5200" dirty="0"/>
              <a:t>wa</a:t>
            </a:r>
            <a:r>
              <a:rPr lang="en-US" sz="5200" b="0" i="0" u="none" strike="noStrike" dirty="0">
                <a:effectLst/>
              </a:rPr>
              <a:t>s organized into job titles, which represent the classes in the classification problem. We opted for multilabel classification as there may be multiple job titles with similar characteristics.</a:t>
            </a:r>
          </a:p>
          <a:p>
            <a:pPr marL="0" indent="0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5200" b="1" i="0" u="none" strike="noStrike" dirty="0" err="1">
                <a:effectLst/>
              </a:rPr>
              <a:t>XGBoost</a:t>
            </a:r>
            <a:r>
              <a:rPr lang="en-US" sz="5200" b="1" i="0" u="none" strike="noStrike" dirty="0">
                <a:effectLst/>
              </a:rPr>
              <a:t> Classifier </a:t>
            </a:r>
            <a:r>
              <a:rPr lang="en-US" sz="5200" b="0" i="0" u="none" strike="noStrike" dirty="0">
                <a:effectLst/>
              </a:rPr>
              <a:t>was used to combine outputs from individual decision trees to perform regression or classification.</a:t>
            </a:r>
            <a:br>
              <a:rPr lang="en-US" sz="5200" b="0" i="0" u="none" strike="noStrike" dirty="0">
                <a:effectLst/>
              </a:rPr>
            </a:br>
            <a:r>
              <a:rPr lang="en-US" sz="5200" dirty="0"/>
              <a:t>D</a:t>
            </a:r>
            <a:r>
              <a:rPr lang="en-US" sz="5200" b="0" i="0" u="none" strike="noStrike" dirty="0">
                <a:effectLst/>
              </a:rPr>
              <a:t>ata was grouped as 80-20 training and testing data. For feature extraction, </a:t>
            </a:r>
            <a:r>
              <a:rPr lang="en-US" sz="5200" b="1" i="0" u="none" strike="noStrike" dirty="0" err="1">
                <a:effectLst/>
              </a:rPr>
              <a:t>CountVectorizer</a:t>
            </a:r>
            <a:r>
              <a:rPr lang="en-US" sz="5200" b="0" i="0" u="none" strike="noStrike" dirty="0">
                <a:effectLst/>
              </a:rPr>
              <a:t> was used in a format supported by machine learning algorithms from text datasets.</a:t>
            </a:r>
            <a:endParaRPr lang="en-US" altLang="en-US" sz="5300" dirty="0"/>
          </a:p>
        </p:txBody>
      </p:sp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37064834-CC34-E78F-AB22-BF5DF3DEF10D}"/>
              </a:ext>
            </a:extLst>
          </p:cNvPr>
          <p:cNvSpPr txBox="1">
            <a:spLocks/>
          </p:cNvSpPr>
          <p:nvPr/>
        </p:nvSpPr>
        <p:spPr bwMode="auto">
          <a:xfrm>
            <a:off x="15842981" y="13406702"/>
            <a:ext cx="14264818" cy="14432252"/>
          </a:xfrm>
          <a:prstGeom prst="rect">
            <a:avLst/>
          </a:prstGeom>
          <a:noFill/>
          <a:ln w="9525">
            <a:solidFill>
              <a:srgbClr val="ADAF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28422" tIns="214211" rIns="428422" bIns="214211"/>
          <a:lstStyle>
            <a:lvl1pPr marL="1606550" indent="-1606550">
              <a:spcBef>
                <a:spcPct val="20000"/>
              </a:spcBef>
              <a:buFont typeface="Arial" panose="020B0604020202020204" pitchFamily="34" charset="0"/>
              <a:buChar char="•"/>
              <a:defRPr sz="15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13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5354638" indent="-1069975">
              <a:spcBef>
                <a:spcPct val="20000"/>
              </a:spcBef>
              <a:buFont typeface="Arial" panose="020B0604020202020204" pitchFamily="34" charset="0"/>
              <a:buChar char="•"/>
              <a:defRPr sz="1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7496175" indent="-1069975">
              <a:spcBef>
                <a:spcPct val="20000"/>
              </a:spcBef>
              <a:buFont typeface="Arial" panose="020B0604020202020204" pitchFamily="34" charset="0"/>
              <a:buChar char="–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9637713" indent="-1069975">
              <a:spcBef>
                <a:spcPct val="20000"/>
              </a:spcBef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10094913" indent="-1069975" defTabSz="4283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10552113" indent="-1069975" defTabSz="4283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11009313" indent="-1069975" defTabSz="4283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11466513" indent="-1069975" defTabSz="42830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>
              <a:buNone/>
            </a:pPr>
            <a:r>
              <a:rPr lang="en-US" sz="6000" b="1" dirty="0"/>
              <a:t>RESULTS</a:t>
            </a:r>
          </a:p>
          <a:p>
            <a:pPr marL="0" indent="0">
              <a:buNone/>
            </a:pPr>
            <a:r>
              <a:rPr lang="en-US" sz="4800" b="1" dirty="0"/>
              <a:t>Bachelor Degrees </a:t>
            </a:r>
            <a:r>
              <a:rPr lang="en-US" sz="4800" dirty="0"/>
              <a:t>are the most commonly asked for credentials and are the least likely to require additional experience besides Doctorates.</a:t>
            </a:r>
          </a:p>
          <a:p>
            <a:pPr marL="0" indent="0">
              <a:buNone/>
            </a:pPr>
            <a:r>
              <a:rPr lang="en-US" sz="4800" dirty="0"/>
              <a:t>A high school education can provide a job if you have had substantial experience within the field.</a:t>
            </a:r>
          </a:p>
          <a:p>
            <a:pPr marL="0" indent="0">
              <a:buNone/>
            </a:pPr>
            <a:r>
              <a:rPr lang="en-US" sz="4800" b="1" dirty="0"/>
              <a:t>Excel</a:t>
            </a:r>
            <a:r>
              <a:rPr lang="en-US" sz="4800" dirty="0"/>
              <a:t> is most required skill for tech and non tech jobs.</a:t>
            </a:r>
          </a:p>
          <a:p>
            <a:pPr marL="0" indent="0">
              <a:buNone/>
            </a:pPr>
            <a:r>
              <a:rPr lang="en-US" sz="4800" b="1" dirty="0"/>
              <a:t>Data Analytics </a:t>
            </a:r>
            <a:r>
              <a:rPr lang="en-US" sz="4800" dirty="0"/>
              <a:t>skill is observed to be in high demand</a:t>
            </a:r>
            <a:endParaRPr lang="en-US" sz="4800" b="1" dirty="0"/>
          </a:p>
          <a:p>
            <a:pPr marL="0" indent="0">
              <a:buNone/>
            </a:pPr>
            <a:r>
              <a:rPr lang="en-US" sz="4800" dirty="0"/>
              <a:t>Soft skills in non-tech jobs are focused on </a:t>
            </a:r>
            <a:r>
              <a:rPr lang="en-US" sz="4800" b="1" dirty="0"/>
              <a:t>individual traits</a:t>
            </a:r>
            <a:r>
              <a:rPr lang="en-US" sz="4800" dirty="0"/>
              <a:t> and </a:t>
            </a:r>
            <a:r>
              <a:rPr lang="en-US" sz="4800" b="1" dirty="0"/>
              <a:t>social aptitude </a:t>
            </a:r>
            <a:r>
              <a:rPr lang="en-US" sz="4800" dirty="0"/>
              <a:t>with others, while for tech jobs the focus is on </a:t>
            </a:r>
            <a:r>
              <a:rPr lang="en-US" sz="4800" b="1" dirty="0"/>
              <a:t>mechanical skill/knowledge.</a:t>
            </a:r>
            <a:endParaRPr lang="en-US" sz="4800" dirty="0"/>
          </a:p>
          <a:p>
            <a:pPr marL="0" indent="0">
              <a:buNone/>
            </a:pPr>
            <a:r>
              <a:rPr lang="en-US" sz="4800" b="1" dirty="0"/>
              <a:t>Accountable Manager </a:t>
            </a:r>
            <a:r>
              <a:rPr lang="en-US" sz="4800" dirty="0"/>
              <a:t>and </a:t>
            </a:r>
            <a:r>
              <a:rPr lang="en-US" sz="4800" b="1" dirty="0"/>
              <a:t>Project Manager </a:t>
            </a:r>
            <a:r>
              <a:rPr lang="en-US" sz="4800" dirty="0"/>
              <a:t>positions are the most common business titles.</a:t>
            </a:r>
          </a:p>
          <a:p>
            <a:pPr marL="0" indent="0">
              <a:buNone/>
            </a:pPr>
            <a:r>
              <a:rPr lang="en-US" sz="4800" b="1" dirty="0"/>
              <a:t>Dept of Environmental protection and Dept of Health/Mental Hygiene</a:t>
            </a:r>
            <a:r>
              <a:rPr lang="en-US" sz="4800" dirty="0"/>
              <a:t> are the top 2 agencies with most openings.</a:t>
            </a:r>
          </a:p>
          <a:p>
            <a:pPr marL="0" indent="0">
              <a:buNone/>
            </a:pPr>
            <a:endParaRPr lang="en-US" altLang="en-US" sz="48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73C64CD-2133-F55C-719A-E720BB6EB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00" y="25341800"/>
            <a:ext cx="13566169" cy="994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F4BFD92-AD89-03E3-CC5A-9372E1237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00" y="35397284"/>
            <a:ext cx="14385679" cy="856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DFC782A2-A67B-94DF-27E0-655F970A32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485" y="28640214"/>
            <a:ext cx="14345152" cy="141162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</TotalTime>
  <Words>452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Navigating the New York City job Market Harshitha, Spencer and Sandilya  Instructor:  Christopher Asakiewicz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Postertitle Author 1, Author 2,  Room location</dc:title>
  <dc:creator>BI&amp;A Poster</dc:creator>
  <cp:lastModifiedBy>Venkata Sandilya Bagavathula</cp:lastModifiedBy>
  <cp:revision>63</cp:revision>
  <cp:lastPrinted>2015-02-10T22:06:34Z</cp:lastPrinted>
  <dcterms:created xsi:type="dcterms:W3CDTF">2008-04-07T13:20:48Z</dcterms:created>
  <dcterms:modified xsi:type="dcterms:W3CDTF">2023-05-01T19:10:42Z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2023-03-27T19:58:16Z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13f40d3d-0885-4634-97d7-737e6a27048e</vt:lpwstr>
  </property>
  <property fmtid="{D5CDD505-2E9C-101B-9397-08002B2CF9AE}" pid="8" name="MSIP_Label_a73fd474-4f3c-44ed-88fb-5cc4bd2471bf_ContentBits">
    <vt:lpwstr>0</vt:lpwstr>
  </property>
</Properties>
</file>