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A9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AFF494-C673-4A1C-9FB4-B4E758615E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80A0980-8540-4D67-96CF-8023A415AE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52DD599-78E2-4CEF-ADA7-6ED39964B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41B5-F94D-4F90-B8E7-367B548187DE}" type="datetimeFigureOut">
              <a:rPr lang="zh-TW" altLang="en-US" smtClean="0"/>
              <a:t>2023/12/23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5F1655B-FC79-4080-BB2F-D16AAEEB6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BA91769-C345-4BC4-AE1B-6C6D5738D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76C85-80CE-4D83-B107-24D19C84FF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9327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E45E73-C31A-4D90-8F00-4F297C5B5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A705722-6E59-453D-A676-BAB2B0BAB2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FF4C41B-11DD-4889-B232-16BD4F987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41B5-F94D-4F90-B8E7-367B548187DE}" type="datetimeFigureOut">
              <a:rPr lang="zh-TW" altLang="en-US" smtClean="0"/>
              <a:t>2023/12/23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799D7D2-CC78-4D0A-9462-1AC513D1F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2479347-C9C3-4BBC-895F-A5A6EE3DF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76C85-80CE-4D83-B107-24D19C84FF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7684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21CCDFC8-521E-47AF-A70E-C9B95A46E0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34F6283-2326-4E65-9089-B735350991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C4D2C31-D6F7-4EC1-B88A-AB3E0D728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41B5-F94D-4F90-B8E7-367B548187DE}" type="datetimeFigureOut">
              <a:rPr lang="zh-TW" altLang="en-US" smtClean="0"/>
              <a:t>2023/12/23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97788FE-826D-4107-956D-822616160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E894C5F-2981-4CF7-BD02-64F219445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76C85-80CE-4D83-B107-24D19C84FF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461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AC1EDE-A42A-4317-A781-AD54EDDFB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2D97467-626D-4A3C-9A9D-C3EBD9304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6B8101E-DF13-41EB-B6D4-9AB760708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41B5-F94D-4F90-B8E7-367B548187DE}" type="datetimeFigureOut">
              <a:rPr lang="zh-TW" altLang="en-US" smtClean="0"/>
              <a:t>2023/12/23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98D301F-10FD-4997-BF2B-5DA501D99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6197EFC-EF84-41C2-B76F-1F2DA6C70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76C85-80CE-4D83-B107-24D19C84FF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1577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B693BC-8116-4131-B7B2-23ADE51F7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7CEFC5F-5F9E-4983-8588-5080A2A4DB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BACA0D5-3266-442A-8800-0801A566E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41B5-F94D-4F90-B8E7-367B548187DE}" type="datetimeFigureOut">
              <a:rPr lang="zh-TW" altLang="en-US" smtClean="0"/>
              <a:t>2023/12/23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91E404E-0082-4453-93E0-CC5362BD8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17A79B0-C2C7-43DC-AB67-EFAEC3928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76C85-80CE-4D83-B107-24D19C84FF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4814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F8D1DC-910E-4EA6-8C15-7AFFACAE5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D7F59EF-F8F0-42E0-ACC6-9DB06B700D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E0328A0-C2A4-42D4-85A6-79DFDCDE80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676215B-5E68-4A8A-8984-B2B02670B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41B5-F94D-4F90-B8E7-367B548187DE}" type="datetimeFigureOut">
              <a:rPr lang="zh-TW" altLang="en-US" smtClean="0"/>
              <a:t>2023/12/23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E3498E7-F726-480E-9C7D-904EE8A19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6ACD90F-84DD-4372-A107-3BB061BAA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76C85-80CE-4D83-B107-24D19C84FF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3166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7C328B-D226-4658-8087-E2D6B207F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713DDC4-7B77-4B2B-AEC7-5F24EB0B75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AB4D04E-582C-4BF6-8309-493A72BB6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E695FEC-EE8D-4B1A-8D28-0AE490ECC2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CBBCED5-1FAC-4403-805C-E639F36947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63BFAD0-7516-4E4E-8A05-7F2D9D4C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41B5-F94D-4F90-B8E7-367B548187DE}" type="datetimeFigureOut">
              <a:rPr lang="zh-TW" altLang="en-US" smtClean="0"/>
              <a:t>2023/12/23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F15FB51-4F43-42F2-A62D-4F53B58CD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AD7BABB-B92F-4E14-AE19-6619DC9F4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76C85-80CE-4D83-B107-24D19C84FF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3544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BEA75B-FFEA-411B-A63D-5DAE20142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0B67348-D95A-4599-8AC3-9507C720C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41B5-F94D-4F90-B8E7-367B548187DE}" type="datetimeFigureOut">
              <a:rPr lang="zh-TW" altLang="en-US" smtClean="0"/>
              <a:t>2023/12/23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E3E9F6C-6F64-475A-97BB-3BBDA0E26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667E940-C36C-43F8-B352-62B9C55E5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76C85-80CE-4D83-B107-24D19C84FF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7121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8F85DC3-790C-4966-AED6-20364D395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41B5-F94D-4F90-B8E7-367B548187DE}" type="datetimeFigureOut">
              <a:rPr lang="zh-TW" altLang="en-US" smtClean="0"/>
              <a:t>2023/12/23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8E6D0AD-0305-4E4F-A56B-70BB825FF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6089912-7A67-46B7-B946-2D301D501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76C85-80CE-4D83-B107-24D19C84FF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2616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2992F4-DB10-4E9C-A90D-DD96F9EA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BE08C23-99B5-40E5-BC02-BD7DBC15D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5B9462B-2768-4E8D-83BA-21565C8FD6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C0C8AC8-880A-4E56-88DE-716A3F4BD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41B5-F94D-4F90-B8E7-367B548187DE}" type="datetimeFigureOut">
              <a:rPr lang="zh-TW" altLang="en-US" smtClean="0"/>
              <a:t>2023/12/23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03066AF-6CB3-4CC5-9ABB-4AE79A570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7E967B1-9EB4-49AE-924A-E4FED3C80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76C85-80CE-4D83-B107-24D19C84FF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168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21D986-F20F-4EB2-A029-8891A2A99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6F35D2F-111D-4966-A3E9-E3034976B9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C492828-A14D-4779-B4E6-C77F1AF814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5395706-C525-441D-8E86-3135B5444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41B5-F94D-4F90-B8E7-367B548187DE}" type="datetimeFigureOut">
              <a:rPr lang="zh-TW" altLang="en-US" smtClean="0"/>
              <a:t>2023/12/23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AD576AF-ECD2-449B-A247-B160C0653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B21F1EF-1549-487F-B18A-62CDAFEFE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76C85-80CE-4D83-B107-24D19C84FF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9897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7A0F474-C8B5-4B52-A4DF-9794507B2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8757D07-DB9F-4B7E-A000-6DB8C56276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06CD302-8FE8-4CEA-95F9-A638C35303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6941B5-F94D-4F90-B8E7-367B548187DE}" type="datetimeFigureOut">
              <a:rPr lang="zh-TW" altLang="en-US" smtClean="0"/>
              <a:t>2023/12/23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65A22DF-0A9C-4708-B63A-4FAAE9610F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C94A5C9-EDD7-4B91-BFCF-3BC4248422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576C85-80CE-4D83-B107-24D19C84FF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5050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圓角 1">
            <a:extLst>
              <a:ext uri="{FF2B5EF4-FFF2-40B4-BE49-F238E27FC236}">
                <a16:creationId xmlns:a16="http://schemas.microsoft.com/office/drawing/2014/main" id="{30249714-2615-475F-9D60-3CDFD4C08C93}"/>
              </a:ext>
            </a:extLst>
          </p:cNvPr>
          <p:cNvSpPr/>
          <p:nvPr/>
        </p:nvSpPr>
        <p:spPr>
          <a:xfrm>
            <a:off x="260058" y="201335"/>
            <a:ext cx="7155810" cy="447972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b="1" dirty="0">
                <a:solidFill>
                  <a:schemeClr val="tx1"/>
                </a:solidFill>
              </a:rPr>
              <a:t>遊戲規則</a:t>
            </a:r>
            <a:r>
              <a:rPr lang="en-US" altLang="zh-TW" b="1" dirty="0">
                <a:solidFill>
                  <a:schemeClr val="tx1"/>
                </a:solidFill>
              </a:rPr>
              <a:t>:</a:t>
            </a:r>
          </a:p>
          <a:p>
            <a:r>
              <a:rPr lang="zh-TW" altLang="en-US" b="1" dirty="0">
                <a:solidFill>
                  <a:schemeClr val="tx1"/>
                </a:solidFill>
              </a:rPr>
              <a:t>牌組由一副撲克牌加上一色</a:t>
            </a:r>
            <a:r>
              <a:rPr lang="en-US" altLang="zh-TW" b="1" dirty="0">
                <a:solidFill>
                  <a:schemeClr val="tx1"/>
                </a:solidFill>
              </a:rPr>
              <a:t>(52+13)</a:t>
            </a:r>
            <a:r>
              <a:rPr lang="zh-TW" altLang="en-US" b="1" dirty="0">
                <a:solidFill>
                  <a:schemeClr val="tx1"/>
                </a:solidFill>
              </a:rPr>
              <a:t>，從中抽取一張牌當作彩金牌</a:t>
            </a:r>
            <a:r>
              <a:rPr lang="en-US" altLang="zh-TW" b="1" dirty="0">
                <a:solidFill>
                  <a:schemeClr val="tx1"/>
                </a:solidFill>
              </a:rPr>
              <a:t>(</a:t>
            </a:r>
            <a:r>
              <a:rPr lang="zh-TW" altLang="en-US" b="1" dirty="0">
                <a:solidFill>
                  <a:schemeClr val="tx1"/>
                </a:solidFill>
              </a:rPr>
              <a:t>遊戲中會在左上角顯示</a:t>
            </a:r>
            <a:r>
              <a:rPr lang="en-US" altLang="zh-TW" b="1" dirty="0">
                <a:solidFill>
                  <a:schemeClr val="tx1"/>
                </a:solidFill>
              </a:rPr>
              <a:t>)</a:t>
            </a:r>
            <a:r>
              <a:rPr lang="zh-TW" altLang="en-US" b="1" dirty="0">
                <a:solidFill>
                  <a:schemeClr val="tx1"/>
                </a:solidFill>
              </a:rPr>
              <a:t>，之後將牌組平均分給每位玩家</a:t>
            </a:r>
            <a:r>
              <a:rPr lang="en-US" altLang="zh-TW" b="1" dirty="0">
                <a:solidFill>
                  <a:schemeClr val="tx1"/>
                </a:solidFill>
              </a:rPr>
              <a:t>(</a:t>
            </a:r>
            <a:r>
              <a:rPr lang="zh-TW" altLang="en-US" b="1" dirty="0">
                <a:solidFill>
                  <a:schemeClr val="tx1"/>
                </a:solidFill>
              </a:rPr>
              <a:t>每人</a:t>
            </a:r>
            <a:r>
              <a:rPr lang="en-US" altLang="zh-TW" b="1" dirty="0">
                <a:solidFill>
                  <a:schemeClr val="tx1"/>
                </a:solidFill>
              </a:rPr>
              <a:t>16</a:t>
            </a:r>
            <a:r>
              <a:rPr lang="zh-TW" altLang="en-US" b="1" dirty="0">
                <a:solidFill>
                  <a:schemeClr val="tx1"/>
                </a:solidFill>
              </a:rPr>
              <a:t>張牌</a:t>
            </a:r>
            <a:r>
              <a:rPr lang="en-US" altLang="zh-TW" b="1" dirty="0">
                <a:solidFill>
                  <a:schemeClr val="tx1"/>
                </a:solidFill>
              </a:rPr>
              <a:t>)</a:t>
            </a:r>
            <a:r>
              <a:rPr lang="zh-TW" altLang="en-US" b="1" dirty="0">
                <a:solidFill>
                  <a:schemeClr val="tx1"/>
                </a:solidFill>
              </a:rPr>
              <a:t>，玩家從中組出一套牌組後，比較三牌墩大小，以決定勝負。</a:t>
            </a:r>
            <a:endParaRPr lang="en-US" altLang="zh-TW" b="1" dirty="0">
              <a:solidFill>
                <a:schemeClr val="tx1"/>
              </a:solidFill>
            </a:endParaRPr>
          </a:p>
          <a:p>
            <a:endParaRPr lang="en-US" altLang="zh-TW" b="1" dirty="0">
              <a:solidFill>
                <a:schemeClr val="tx1"/>
              </a:solidFill>
            </a:endParaRPr>
          </a:p>
          <a:p>
            <a:r>
              <a:rPr lang="zh-TW" altLang="en-US" b="1" dirty="0">
                <a:solidFill>
                  <a:schemeClr val="tx1"/>
                </a:solidFill>
              </a:rPr>
              <a:t>牌組須符合規則 </a:t>
            </a:r>
            <a:r>
              <a:rPr lang="en-US" altLang="zh-TW" b="1" dirty="0">
                <a:solidFill>
                  <a:schemeClr val="tx1"/>
                </a:solidFill>
              </a:rPr>
              <a:t>:</a:t>
            </a:r>
            <a:r>
              <a:rPr lang="zh-TW" altLang="en-US" b="1" dirty="0">
                <a:solidFill>
                  <a:schemeClr val="tx1"/>
                </a:solidFill>
              </a:rPr>
              <a:t> 頭墩</a:t>
            </a:r>
            <a:r>
              <a:rPr lang="en-US" altLang="zh-TW" b="1" dirty="0">
                <a:solidFill>
                  <a:schemeClr val="tx1"/>
                </a:solidFill>
              </a:rPr>
              <a:t>(3)</a:t>
            </a:r>
            <a:r>
              <a:rPr lang="zh-TW" altLang="en-US" b="1" dirty="0">
                <a:solidFill>
                  <a:schemeClr val="tx1"/>
                </a:solidFill>
              </a:rPr>
              <a:t> </a:t>
            </a:r>
            <a:r>
              <a:rPr lang="en-US" altLang="zh-TW" b="1" dirty="0">
                <a:solidFill>
                  <a:schemeClr val="tx1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≦</a:t>
            </a:r>
            <a:r>
              <a:rPr lang="zh-TW" altLang="en-US" b="1" dirty="0">
                <a:solidFill>
                  <a:schemeClr val="tx1"/>
                </a:solidFill>
              </a:rPr>
              <a:t> 二道</a:t>
            </a:r>
            <a:r>
              <a:rPr lang="en-US" altLang="zh-TW" b="1" dirty="0">
                <a:solidFill>
                  <a:schemeClr val="tx1"/>
                </a:solidFill>
              </a:rPr>
              <a:t>(5)</a:t>
            </a:r>
            <a:r>
              <a:rPr lang="zh-TW" altLang="en-US" b="1" dirty="0">
                <a:solidFill>
                  <a:schemeClr val="tx1"/>
                </a:solidFill>
              </a:rPr>
              <a:t> </a:t>
            </a:r>
            <a:r>
              <a:rPr lang="en-US" altLang="zh-TW" b="1" dirty="0">
                <a:solidFill>
                  <a:schemeClr val="tx1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≦</a:t>
            </a:r>
            <a:r>
              <a:rPr lang="zh-TW" altLang="en-US" b="1" dirty="0">
                <a:solidFill>
                  <a:schemeClr val="tx1"/>
                </a:solidFill>
              </a:rPr>
              <a:t> 尾墩</a:t>
            </a:r>
            <a:r>
              <a:rPr lang="en-US" altLang="zh-TW" b="1" dirty="0">
                <a:solidFill>
                  <a:schemeClr val="tx1"/>
                </a:solidFill>
              </a:rPr>
              <a:t>(5)</a:t>
            </a:r>
            <a:r>
              <a:rPr lang="zh-TW" altLang="en-US" b="1" dirty="0">
                <a:solidFill>
                  <a:schemeClr val="tx1"/>
                </a:solidFill>
              </a:rPr>
              <a:t>   </a:t>
            </a:r>
            <a:r>
              <a:rPr lang="en-US" altLang="zh-TW" b="1" dirty="0">
                <a:solidFill>
                  <a:schemeClr val="tx1"/>
                </a:solidFill>
              </a:rPr>
              <a:t>(</a:t>
            </a:r>
            <a:r>
              <a:rPr lang="zh-TW" altLang="en-US" b="1" dirty="0">
                <a:solidFill>
                  <a:schemeClr val="tx1"/>
                </a:solidFill>
              </a:rPr>
              <a:t>只在乎牌型，不符合規定直接陪其他人五墩</a:t>
            </a:r>
            <a:r>
              <a:rPr lang="en-US" altLang="zh-TW" b="1" dirty="0">
                <a:solidFill>
                  <a:schemeClr val="tx1"/>
                </a:solidFill>
              </a:rPr>
              <a:t>(</a:t>
            </a:r>
            <a:r>
              <a:rPr lang="zh-TW" altLang="en-US" b="1" dirty="0">
                <a:solidFill>
                  <a:schemeClr val="tx1"/>
                </a:solidFill>
              </a:rPr>
              <a:t>即自身扣</a:t>
            </a:r>
            <a:r>
              <a:rPr lang="en-US" altLang="zh-TW" b="1" dirty="0">
                <a:solidFill>
                  <a:schemeClr val="tx1"/>
                </a:solidFill>
              </a:rPr>
              <a:t>15</a:t>
            </a:r>
            <a:r>
              <a:rPr lang="zh-TW" altLang="en-US" b="1" dirty="0">
                <a:solidFill>
                  <a:schemeClr val="tx1"/>
                </a:solidFill>
              </a:rPr>
              <a:t>墩</a:t>
            </a:r>
            <a:r>
              <a:rPr lang="en-US" altLang="zh-TW" b="1" dirty="0">
                <a:solidFill>
                  <a:schemeClr val="tx1"/>
                </a:solidFill>
              </a:rPr>
              <a:t>))</a:t>
            </a:r>
          </a:p>
          <a:p>
            <a:endParaRPr lang="en-US" altLang="zh-TW" b="1" dirty="0">
              <a:solidFill>
                <a:schemeClr val="tx1"/>
              </a:solidFill>
            </a:endParaRPr>
          </a:p>
          <a:p>
            <a:r>
              <a:rPr lang="zh-TW" altLang="en-US" b="1" dirty="0">
                <a:solidFill>
                  <a:schemeClr val="tx1"/>
                </a:solidFill>
              </a:rPr>
              <a:t>牌型的大小 </a:t>
            </a:r>
            <a:r>
              <a:rPr lang="en-US" altLang="zh-TW" b="1" dirty="0">
                <a:solidFill>
                  <a:schemeClr val="tx1"/>
                </a:solidFill>
              </a:rPr>
              <a:t>:</a:t>
            </a:r>
            <a:r>
              <a:rPr lang="zh-TW" altLang="en-US" b="1" dirty="0">
                <a:solidFill>
                  <a:schemeClr val="tx1"/>
                </a:solidFill>
              </a:rPr>
              <a:t> 五枚 </a:t>
            </a:r>
            <a:r>
              <a:rPr lang="en-US" altLang="zh-TW" b="1" dirty="0">
                <a:solidFill>
                  <a:schemeClr val="tx1"/>
                </a:solidFill>
              </a:rPr>
              <a:t>&gt;</a:t>
            </a:r>
            <a:r>
              <a:rPr lang="zh-TW" altLang="en-US" b="1" dirty="0">
                <a:solidFill>
                  <a:schemeClr val="tx1"/>
                </a:solidFill>
              </a:rPr>
              <a:t> 同花順 </a:t>
            </a:r>
            <a:r>
              <a:rPr lang="en-US" altLang="zh-TW" b="1" dirty="0">
                <a:solidFill>
                  <a:schemeClr val="tx1"/>
                </a:solidFill>
              </a:rPr>
              <a:t>&gt;</a:t>
            </a:r>
            <a:r>
              <a:rPr lang="zh-TW" altLang="en-US" b="1" dirty="0">
                <a:solidFill>
                  <a:schemeClr val="tx1"/>
                </a:solidFill>
              </a:rPr>
              <a:t> 彩金鐵支 </a:t>
            </a:r>
            <a:r>
              <a:rPr lang="en-US" altLang="zh-TW" b="1" dirty="0">
                <a:solidFill>
                  <a:schemeClr val="tx1"/>
                </a:solidFill>
              </a:rPr>
              <a:t>&gt;</a:t>
            </a:r>
            <a:r>
              <a:rPr lang="zh-TW" altLang="en-US" b="1" dirty="0">
                <a:solidFill>
                  <a:schemeClr val="tx1"/>
                </a:solidFill>
              </a:rPr>
              <a:t> 鐵支 </a:t>
            </a:r>
            <a:r>
              <a:rPr lang="en-US" altLang="zh-TW" b="1" dirty="0">
                <a:solidFill>
                  <a:schemeClr val="tx1"/>
                </a:solidFill>
              </a:rPr>
              <a:t>&gt;</a:t>
            </a:r>
            <a:r>
              <a:rPr lang="zh-TW" altLang="en-US" b="1" dirty="0">
                <a:solidFill>
                  <a:schemeClr val="tx1"/>
                </a:solidFill>
              </a:rPr>
              <a:t> 彩金葫蘆 </a:t>
            </a:r>
            <a:r>
              <a:rPr lang="en-US" altLang="zh-TW" b="1" dirty="0">
                <a:solidFill>
                  <a:schemeClr val="tx1"/>
                </a:solidFill>
              </a:rPr>
              <a:t>&gt;</a:t>
            </a:r>
            <a:r>
              <a:rPr lang="zh-TW" altLang="en-US" b="1" dirty="0">
                <a:solidFill>
                  <a:schemeClr val="tx1"/>
                </a:solidFill>
              </a:rPr>
              <a:t> 葫蘆 </a:t>
            </a:r>
            <a:r>
              <a:rPr lang="en-US" altLang="zh-TW" b="1" dirty="0">
                <a:solidFill>
                  <a:schemeClr val="tx1"/>
                </a:solidFill>
              </a:rPr>
              <a:t>&gt;</a:t>
            </a:r>
          </a:p>
          <a:p>
            <a:r>
              <a:rPr lang="zh-TW" altLang="en-US" b="1" dirty="0">
                <a:solidFill>
                  <a:schemeClr val="tx1"/>
                </a:solidFill>
              </a:rPr>
              <a:t>對子同花 </a:t>
            </a:r>
            <a:r>
              <a:rPr lang="en-US" altLang="zh-TW" b="1" dirty="0">
                <a:solidFill>
                  <a:schemeClr val="tx1"/>
                </a:solidFill>
              </a:rPr>
              <a:t>&gt;</a:t>
            </a:r>
            <a:r>
              <a:rPr lang="zh-TW" altLang="en-US" b="1" dirty="0">
                <a:solidFill>
                  <a:schemeClr val="tx1"/>
                </a:solidFill>
              </a:rPr>
              <a:t> 同花 </a:t>
            </a:r>
            <a:r>
              <a:rPr lang="en-US" altLang="zh-TW" b="1" dirty="0">
                <a:solidFill>
                  <a:schemeClr val="tx1"/>
                </a:solidFill>
              </a:rPr>
              <a:t>&gt;</a:t>
            </a:r>
            <a:r>
              <a:rPr lang="zh-TW" altLang="en-US" b="1" dirty="0">
                <a:solidFill>
                  <a:schemeClr val="tx1"/>
                </a:solidFill>
              </a:rPr>
              <a:t> 順子 </a:t>
            </a:r>
            <a:r>
              <a:rPr lang="en-US" altLang="zh-TW" b="1" dirty="0">
                <a:solidFill>
                  <a:schemeClr val="tx1"/>
                </a:solidFill>
              </a:rPr>
              <a:t>&gt;</a:t>
            </a:r>
            <a:r>
              <a:rPr lang="zh-TW" altLang="en-US" b="1" dirty="0">
                <a:solidFill>
                  <a:schemeClr val="tx1"/>
                </a:solidFill>
              </a:rPr>
              <a:t> 彩金三條 </a:t>
            </a:r>
            <a:r>
              <a:rPr lang="en-US" altLang="zh-TW" b="1" dirty="0">
                <a:solidFill>
                  <a:schemeClr val="tx1"/>
                </a:solidFill>
              </a:rPr>
              <a:t>&gt;</a:t>
            </a:r>
            <a:r>
              <a:rPr lang="zh-TW" altLang="en-US" b="1" dirty="0">
                <a:solidFill>
                  <a:schemeClr val="tx1"/>
                </a:solidFill>
              </a:rPr>
              <a:t> 三條 </a:t>
            </a:r>
            <a:r>
              <a:rPr lang="en-US" altLang="zh-TW" b="1" dirty="0">
                <a:solidFill>
                  <a:schemeClr val="tx1"/>
                </a:solidFill>
              </a:rPr>
              <a:t>&gt;</a:t>
            </a:r>
            <a:r>
              <a:rPr lang="zh-TW" altLang="en-US" b="1" dirty="0">
                <a:solidFill>
                  <a:schemeClr val="tx1"/>
                </a:solidFill>
              </a:rPr>
              <a:t> 兩對 </a:t>
            </a:r>
            <a:r>
              <a:rPr lang="en-US" altLang="zh-TW" b="1" dirty="0">
                <a:solidFill>
                  <a:schemeClr val="tx1"/>
                </a:solidFill>
              </a:rPr>
              <a:t>&gt;</a:t>
            </a:r>
            <a:r>
              <a:rPr lang="zh-TW" altLang="en-US" b="1" dirty="0">
                <a:solidFill>
                  <a:schemeClr val="tx1"/>
                </a:solidFill>
              </a:rPr>
              <a:t> 一對 </a:t>
            </a:r>
            <a:r>
              <a:rPr lang="en-US" altLang="zh-TW" b="1" dirty="0">
                <a:solidFill>
                  <a:schemeClr val="tx1"/>
                </a:solidFill>
              </a:rPr>
              <a:t>&gt;</a:t>
            </a:r>
            <a:r>
              <a:rPr lang="zh-TW" altLang="en-US" b="1" dirty="0">
                <a:solidFill>
                  <a:schemeClr val="tx1"/>
                </a:solidFill>
              </a:rPr>
              <a:t> 烏龍</a:t>
            </a:r>
            <a:endParaRPr lang="en-US" altLang="zh-TW" b="1" dirty="0">
              <a:solidFill>
                <a:schemeClr val="tx1"/>
              </a:solidFill>
            </a:endParaRPr>
          </a:p>
          <a:p>
            <a:endParaRPr lang="en-US" altLang="zh-TW" b="1" dirty="0">
              <a:solidFill>
                <a:schemeClr val="tx1"/>
              </a:solidFill>
            </a:endParaRPr>
          </a:p>
          <a:p>
            <a:r>
              <a:rPr lang="zh-TW" altLang="en-US" b="1" dirty="0">
                <a:solidFill>
                  <a:schemeClr val="tx1"/>
                </a:solidFill>
              </a:rPr>
              <a:t>採打槍</a:t>
            </a:r>
            <a:r>
              <a:rPr lang="en-US" altLang="zh-TW" b="1" dirty="0">
                <a:solidFill>
                  <a:schemeClr val="tx1"/>
                </a:solidFill>
              </a:rPr>
              <a:t>(</a:t>
            </a:r>
            <a:r>
              <a:rPr lang="zh-TW" altLang="en-US" b="1" dirty="0">
                <a:solidFill>
                  <a:schemeClr val="tx1"/>
                </a:solidFill>
              </a:rPr>
              <a:t>三墩牌型皆比較大</a:t>
            </a:r>
            <a:r>
              <a:rPr lang="en-US" altLang="zh-TW" b="1" dirty="0">
                <a:solidFill>
                  <a:schemeClr val="tx1"/>
                </a:solidFill>
              </a:rPr>
              <a:t>)</a:t>
            </a:r>
            <a:r>
              <a:rPr lang="zh-TW" altLang="en-US" b="1" dirty="0">
                <a:solidFill>
                  <a:schemeClr val="tx1"/>
                </a:solidFill>
              </a:rPr>
              <a:t>規則，如打槍其他玩家可得一墩</a:t>
            </a:r>
            <a:r>
              <a:rPr lang="en-US" altLang="zh-TW" b="1" dirty="0">
                <a:solidFill>
                  <a:schemeClr val="tx1"/>
                </a:solidFill>
              </a:rPr>
              <a:t>(+1)</a:t>
            </a:r>
            <a:r>
              <a:rPr lang="zh-TW" altLang="en-US" b="1" dirty="0">
                <a:solidFill>
                  <a:schemeClr val="tx1"/>
                </a:solidFill>
              </a:rPr>
              <a:t>，否則陪一墩</a:t>
            </a:r>
            <a:r>
              <a:rPr lang="en-US" altLang="zh-TW" b="1" dirty="0">
                <a:solidFill>
                  <a:schemeClr val="tx1"/>
                </a:solidFill>
              </a:rPr>
              <a:t>(-1)</a:t>
            </a:r>
            <a:r>
              <a:rPr lang="zh-TW" altLang="en-US" b="1" dirty="0">
                <a:solidFill>
                  <a:schemeClr val="tx1"/>
                </a:solidFill>
              </a:rPr>
              <a:t>，如果成功全壘打</a:t>
            </a:r>
            <a:r>
              <a:rPr lang="en-US" altLang="zh-TW" b="1" dirty="0">
                <a:solidFill>
                  <a:schemeClr val="tx1"/>
                </a:solidFill>
              </a:rPr>
              <a:t>(</a:t>
            </a:r>
            <a:r>
              <a:rPr lang="zh-TW" altLang="en-US" b="1" dirty="0">
                <a:solidFill>
                  <a:schemeClr val="tx1"/>
                </a:solidFill>
              </a:rPr>
              <a:t>打槍三家</a:t>
            </a:r>
            <a:r>
              <a:rPr lang="en-US" altLang="zh-TW" b="1" dirty="0">
                <a:solidFill>
                  <a:schemeClr val="tx1"/>
                </a:solidFill>
              </a:rPr>
              <a:t>)</a:t>
            </a:r>
            <a:r>
              <a:rPr lang="zh-TW" altLang="en-US" b="1" dirty="0">
                <a:solidFill>
                  <a:schemeClr val="tx1"/>
                </a:solidFill>
              </a:rPr>
              <a:t>，可額外再得一墩</a:t>
            </a:r>
            <a:r>
              <a:rPr lang="en-US" altLang="zh-TW" b="1">
                <a:solidFill>
                  <a:schemeClr val="tx1"/>
                </a:solidFill>
              </a:rPr>
              <a:t>(+1)</a:t>
            </a:r>
            <a:endParaRPr lang="en-US" altLang="zh-TW" b="1" dirty="0">
              <a:solidFill>
                <a:schemeClr val="tx1"/>
              </a:solidFill>
            </a:endParaRPr>
          </a:p>
        </p:txBody>
      </p:sp>
      <p:sp>
        <p:nvSpPr>
          <p:cNvPr id="3" name="橢圓 2">
            <a:extLst>
              <a:ext uri="{FF2B5EF4-FFF2-40B4-BE49-F238E27FC236}">
                <a16:creationId xmlns:a16="http://schemas.microsoft.com/office/drawing/2014/main" id="{0F0FDCDE-FD17-4F67-AABC-07FECC9DBB9D}"/>
              </a:ext>
            </a:extLst>
          </p:cNvPr>
          <p:cNvSpPr/>
          <p:nvPr/>
        </p:nvSpPr>
        <p:spPr>
          <a:xfrm>
            <a:off x="9227890" y="1944151"/>
            <a:ext cx="964734" cy="96473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chemeClr val="tx1"/>
                </a:solidFill>
              </a:rPr>
              <a:t>五枚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89DA0D59-E859-45D7-8B1C-677D9C0790A4}"/>
              </a:ext>
            </a:extLst>
          </p:cNvPr>
          <p:cNvSpPr/>
          <p:nvPr/>
        </p:nvSpPr>
        <p:spPr>
          <a:xfrm>
            <a:off x="10268125" y="1944151"/>
            <a:ext cx="964734" cy="96473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>
                <a:solidFill>
                  <a:schemeClr val="tx1"/>
                </a:solidFill>
              </a:rPr>
              <a:t>同花順</a:t>
            </a:r>
            <a:endParaRPr lang="zh-TW" altLang="en-US" sz="1600" b="1" dirty="0">
              <a:solidFill>
                <a:schemeClr val="tx1"/>
              </a:solidFill>
            </a:endParaRP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FC1A1379-33D5-41F4-941C-7B9A408C29B2}"/>
              </a:ext>
            </a:extLst>
          </p:cNvPr>
          <p:cNvSpPr/>
          <p:nvPr/>
        </p:nvSpPr>
        <p:spPr>
          <a:xfrm>
            <a:off x="8187655" y="3033319"/>
            <a:ext cx="964734" cy="96473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chemeClr val="tx1"/>
                </a:solidFill>
              </a:rPr>
              <a:t>鐵支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36CEA5C3-9EDD-4540-A90B-056DCFDFBFB2}"/>
              </a:ext>
            </a:extLst>
          </p:cNvPr>
          <p:cNvSpPr/>
          <p:nvPr/>
        </p:nvSpPr>
        <p:spPr>
          <a:xfrm>
            <a:off x="9227890" y="3033319"/>
            <a:ext cx="964734" cy="96473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chemeClr val="tx1"/>
                </a:solidFill>
              </a:rPr>
              <a:t>葫蘆</a:t>
            </a:r>
            <a:endParaRPr lang="zh-TW" altLang="en-US" sz="1600" b="1" dirty="0">
              <a:solidFill>
                <a:schemeClr val="tx1"/>
              </a:solidFill>
            </a:endParaRP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16E755AB-F4B5-4D7F-A05F-3AADD2E454FB}"/>
              </a:ext>
            </a:extLst>
          </p:cNvPr>
          <p:cNvSpPr/>
          <p:nvPr/>
        </p:nvSpPr>
        <p:spPr>
          <a:xfrm>
            <a:off x="10268125" y="3033319"/>
            <a:ext cx="964734" cy="96473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chemeClr val="tx1"/>
                </a:solidFill>
              </a:rPr>
              <a:t>同花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CB93FC3F-F5FD-4216-8185-8B3BCC413BC9}"/>
              </a:ext>
            </a:extLst>
          </p:cNvPr>
          <p:cNvSpPr/>
          <p:nvPr/>
        </p:nvSpPr>
        <p:spPr>
          <a:xfrm>
            <a:off x="8187655" y="4105708"/>
            <a:ext cx="964734" cy="96473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chemeClr val="tx1"/>
                </a:solidFill>
              </a:rPr>
              <a:t>順子</a:t>
            </a:r>
            <a:endParaRPr lang="zh-TW" altLang="en-US" sz="1600" b="1" dirty="0">
              <a:solidFill>
                <a:schemeClr val="tx1"/>
              </a:solidFill>
            </a:endParaRPr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CF73980B-88BB-418C-B8A2-A634723BAA42}"/>
              </a:ext>
            </a:extLst>
          </p:cNvPr>
          <p:cNvSpPr/>
          <p:nvPr/>
        </p:nvSpPr>
        <p:spPr>
          <a:xfrm>
            <a:off x="9227890" y="4105708"/>
            <a:ext cx="964734" cy="96473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chemeClr val="tx1"/>
                </a:solidFill>
              </a:rPr>
              <a:t>三條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663A06C5-0329-4FF3-BB42-13F426785711}"/>
              </a:ext>
            </a:extLst>
          </p:cNvPr>
          <p:cNvSpPr/>
          <p:nvPr/>
        </p:nvSpPr>
        <p:spPr>
          <a:xfrm>
            <a:off x="10268125" y="4105708"/>
            <a:ext cx="964734" cy="96473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chemeClr val="tx1"/>
                </a:solidFill>
              </a:rPr>
              <a:t>對子</a:t>
            </a:r>
            <a:endParaRPr lang="zh-TW" altLang="en-US" sz="1600" b="1" dirty="0">
              <a:solidFill>
                <a:schemeClr val="tx1"/>
              </a:solidFill>
            </a:endParaRPr>
          </a:p>
        </p:txBody>
      </p:sp>
      <p:sp>
        <p:nvSpPr>
          <p:cNvPr id="22" name="橢圓 21">
            <a:extLst>
              <a:ext uri="{FF2B5EF4-FFF2-40B4-BE49-F238E27FC236}">
                <a16:creationId xmlns:a16="http://schemas.microsoft.com/office/drawing/2014/main" id="{763FEEBA-4A46-4D11-9403-0B83E9C6259D}"/>
              </a:ext>
            </a:extLst>
          </p:cNvPr>
          <p:cNvSpPr/>
          <p:nvPr/>
        </p:nvSpPr>
        <p:spPr>
          <a:xfrm>
            <a:off x="8187655" y="1944151"/>
            <a:ext cx="964734" cy="96473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chemeClr val="tx1"/>
                </a:solidFill>
              </a:rPr>
              <a:t>彩金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grpSp>
        <p:nvGrpSpPr>
          <p:cNvPr id="33" name="群組 32">
            <a:extLst>
              <a:ext uri="{FF2B5EF4-FFF2-40B4-BE49-F238E27FC236}">
                <a16:creationId xmlns:a16="http://schemas.microsoft.com/office/drawing/2014/main" id="{3004593B-1EF2-4A84-9647-4EF38C227A17}"/>
              </a:ext>
            </a:extLst>
          </p:cNvPr>
          <p:cNvGrpSpPr/>
          <p:nvPr/>
        </p:nvGrpSpPr>
        <p:grpSpPr>
          <a:xfrm>
            <a:off x="8997193" y="3429000"/>
            <a:ext cx="3045204" cy="3126291"/>
            <a:chOff x="4091031" y="3338122"/>
            <a:chExt cx="3045204" cy="3126291"/>
          </a:xfrm>
        </p:grpSpPr>
        <p:sp>
          <p:nvSpPr>
            <p:cNvPr id="24" name="橢圓 23">
              <a:extLst>
                <a:ext uri="{FF2B5EF4-FFF2-40B4-BE49-F238E27FC236}">
                  <a16:creationId xmlns:a16="http://schemas.microsoft.com/office/drawing/2014/main" id="{7F811B15-8799-4FAA-AA7C-1C38F8AAA935}"/>
                </a:ext>
              </a:extLst>
            </p:cNvPr>
            <p:cNvSpPr/>
            <p:nvPr/>
          </p:nvSpPr>
          <p:spPr>
            <a:xfrm>
              <a:off x="5131266" y="3338122"/>
              <a:ext cx="964734" cy="964734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 b="1" dirty="0">
                  <a:solidFill>
                    <a:schemeClr val="tx1"/>
                  </a:solidFill>
                </a:rPr>
                <a:t>五枚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5" name="橢圓 24">
              <a:extLst>
                <a:ext uri="{FF2B5EF4-FFF2-40B4-BE49-F238E27FC236}">
                  <a16:creationId xmlns:a16="http://schemas.microsoft.com/office/drawing/2014/main" id="{3CC891B8-58C5-42B8-9982-D0E9CC9ADD64}"/>
                </a:ext>
              </a:extLst>
            </p:cNvPr>
            <p:cNvSpPr/>
            <p:nvPr/>
          </p:nvSpPr>
          <p:spPr>
            <a:xfrm>
              <a:off x="6171501" y="3338122"/>
              <a:ext cx="964734" cy="964734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 b="1" dirty="0">
                  <a:solidFill>
                    <a:schemeClr val="tx1"/>
                  </a:solidFill>
                </a:rPr>
                <a:t>同花順</a:t>
              </a:r>
              <a:endParaRPr lang="zh-TW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26" name="橢圓 25">
              <a:extLst>
                <a:ext uri="{FF2B5EF4-FFF2-40B4-BE49-F238E27FC236}">
                  <a16:creationId xmlns:a16="http://schemas.microsoft.com/office/drawing/2014/main" id="{017EE466-EED6-4598-A871-DF76B2C2FF7B}"/>
                </a:ext>
              </a:extLst>
            </p:cNvPr>
            <p:cNvSpPr/>
            <p:nvPr/>
          </p:nvSpPr>
          <p:spPr>
            <a:xfrm>
              <a:off x="4091031" y="4427290"/>
              <a:ext cx="964734" cy="964734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 b="1" dirty="0">
                  <a:solidFill>
                    <a:schemeClr val="tx1"/>
                  </a:solidFill>
                </a:rPr>
                <a:t>鐵支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7" name="橢圓 26">
              <a:extLst>
                <a:ext uri="{FF2B5EF4-FFF2-40B4-BE49-F238E27FC236}">
                  <a16:creationId xmlns:a16="http://schemas.microsoft.com/office/drawing/2014/main" id="{8E233ADB-739E-4EB1-BB1B-4817A0946AF3}"/>
                </a:ext>
              </a:extLst>
            </p:cNvPr>
            <p:cNvSpPr/>
            <p:nvPr/>
          </p:nvSpPr>
          <p:spPr>
            <a:xfrm>
              <a:off x="5131266" y="4427290"/>
              <a:ext cx="964734" cy="964734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 b="1" dirty="0">
                  <a:solidFill>
                    <a:schemeClr val="tx1"/>
                  </a:solidFill>
                </a:rPr>
                <a:t>葫蘆</a:t>
              </a:r>
              <a:endParaRPr lang="zh-TW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橢圓 27">
              <a:extLst>
                <a:ext uri="{FF2B5EF4-FFF2-40B4-BE49-F238E27FC236}">
                  <a16:creationId xmlns:a16="http://schemas.microsoft.com/office/drawing/2014/main" id="{A5E29D4D-4262-4B82-AEDF-BBD48B1143A2}"/>
                </a:ext>
              </a:extLst>
            </p:cNvPr>
            <p:cNvSpPr/>
            <p:nvPr/>
          </p:nvSpPr>
          <p:spPr>
            <a:xfrm>
              <a:off x="6171501" y="4427290"/>
              <a:ext cx="964734" cy="964734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 b="1" dirty="0">
                  <a:solidFill>
                    <a:schemeClr val="tx1"/>
                  </a:solidFill>
                </a:rPr>
                <a:t>同花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9" name="橢圓 28">
              <a:extLst>
                <a:ext uri="{FF2B5EF4-FFF2-40B4-BE49-F238E27FC236}">
                  <a16:creationId xmlns:a16="http://schemas.microsoft.com/office/drawing/2014/main" id="{0A5F7ABC-CE3A-44B4-9E98-DA61B1C29A42}"/>
                </a:ext>
              </a:extLst>
            </p:cNvPr>
            <p:cNvSpPr/>
            <p:nvPr/>
          </p:nvSpPr>
          <p:spPr>
            <a:xfrm>
              <a:off x="4091031" y="5499679"/>
              <a:ext cx="964734" cy="964734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 b="1" dirty="0">
                  <a:solidFill>
                    <a:schemeClr val="tx1"/>
                  </a:solidFill>
                </a:rPr>
                <a:t>順子</a:t>
              </a:r>
              <a:endParaRPr lang="zh-TW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30" name="橢圓 29">
              <a:extLst>
                <a:ext uri="{FF2B5EF4-FFF2-40B4-BE49-F238E27FC236}">
                  <a16:creationId xmlns:a16="http://schemas.microsoft.com/office/drawing/2014/main" id="{21AB5AC0-AD07-455D-9A94-31F9665658BC}"/>
                </a:ext>
              </a:extLst>
            </p:cNvPr>
            <p:cNvSpPr/>
            <p:nvPr/>
          </p:nvSpPr>
          <p:spPr>
            <a:xfrm>
              <a:off x="5131266" y="5499679"/>
              <a:ext cx="964734" cy="964734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 b="1" dirty="0">
                  <a:solidFill>
                    <a:schemeClr val="tx1"/>
                  </a:solidFill>
                </a:rPr>
                <a:t>三條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1" name="橢圓 30">
              <a:extLst>
                <a:ext uri="{FF2B5EF4-FFF2-40B4-BE49-F238E27FC236}">
                  <a16:creationId xmlns:a16="http://schemas.microsoft.com/office/drawing/2014/main" id="{55D6982C-2A35-48F0-B02C-5507CA17983F}"/>
                </a:ext>
              </a:extLst>
            </p:cNvPr>
            <p:cNvSpPr/>
            <p:nvPr/>
          </p:nvSpPr>
          <p:spPr>
            <a:xfrm>
              <a:off x="6171501" y="5499679"/>
              <a:ext cx="964734" cy="964734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 b="1" dirty="0">
                  <a:solidFill>
                    <a:schemeClr val="tx1"/>
                  </a:solidFill>
                </a:rPr>
                <a:t>對子</a:t>
              </a:r>
              <a:endParaRPr lang="zh-TW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32" name="橢圓 31">
              <a:extLst>
                <a:ext uri="{FF2B5EF4-FFF2-40B4-BE49-F238E27FC236}">
                  <a16:creationId xmlns:a16="http://schemas.microsoft.com/office/drawing/2014/main" id="{CACAA3D9-21C4-4C87-8EBD-0367012A5410}"/>
                </a:ext>
              </a:extLst>
            </p:cNvPr>
            <p:cNvSpPr/>
            <p:nvPr/>
          </p:nvSpPr>
          <p:spPr>
            <a:xfrm>
              <a:off x="4091031" y="3338122"/>
              <a:ext cx="964734" cy="964734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 b="1" dirty="0">
                  <a:solidFill>
                    <a:schemeClr val="tx1"/>
                  </a:solidFill>
                </a:rPr>
                <a:t>彩金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1" name="箭號: 向右 10">
            <a:extLst>
              <a:ext uri="{FF2B5EF4-FFF2-40B4-BE49-F238E27FC236}">
                <a16:creationId xmlns:a16="http://schemas.microsoft.com/office/drawing/2014/main" id="{9A74BDDF-B1A8-4A3F-B30A-0AC92A5408BC}"/>
              </a:ext>
            </a:extLst>
          </p:cNvPr>
          <p:cNvSpPr/>
          <p:nvPr/>
        </p:nvSpPr>
        <p:spPr>
          <a:xfrm>
            <a:off x="9227890" y="579541"/>
            <a:ext cx="1115736" cy="964734"/>
          </a:xfrm>
          <a:prstGeom prst="rightArrow">
            <a:avLst/>
          </a:prstGeom>
          <a:solidFill>
            <a:srgbClr val="E9A9C3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rgbClr val="FF0000"/>
                </a:solidFill>
              </a:rPr>
              <a:t>出牌</a:t>
            </a:r>
          </a:p>
        </p:txBody>
      </p:sp>
    </p:spTree>
    <p:extLst>
      <p:ext uri="{BB962C8B-B14F-4D97-AF65-F5344CB8AC3E}">
        <p14:creationId xmlns:p14="http://schemas.microsoft.com/office/powerpoint/2010/main" val="70743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圓角 1">
            <a:extLst>
              <a:ext uri="{FF2B5EF4-FFF2-40B4-BE49-F238E27FC236}">
                <a16:creationId xmlns:a16="http://schemas.microsoft.com/office/drawing/2014/main" id="{86625E32-261A-4909-B8DB-90B78EFB31E6}"/>
              </a:ext>
            </a:extLst>
          </p:cNvPr>
          <p:cNvSpPr/>
          <p:nvPr/>
        </p:nvSpPr>
        <p:spPr>
          <a:xfrm>
            <a:off x="2592197" y="1073790"/>
            <a:ext cx="7155810" cy="447972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b="1" dirty="0">
                <a:solidFill>
                  <a:schemeClr val="tx1"/>
                </a:solidFill>
              </a:rPr>
              <a:t>玩法說明</a:t>
            </a:r>
            <a:r>
              <a:rPr lang="en-US" altLang="zh-TW" b="1" dirty="0">
                <a:solidFill>
                  <a:schemeClr val="tx1"/>
                </a:solidFill>
              </a:rPr>
              <a:t>:</a:t>
            </a:r>
          </a:p>
          <a:p>
            <a:r>
              <a:rPr lang="zh-TW" altLang="en-US" b="1" dirty="0">
                <a:solidFill>
                  <a:schemeClr val="tx1"/>
                </a:solidFill>
              </a:rPr>
              <a:t>進入組牌階段，玩家可以點選排序按鈕快速理牌，並點牌墩按鈕將牌組放入畫面中的放牌區。準備好牌組後，可以點選出牌按鈕等待牌局開始，並依照每墩的牌型大小，決定最終獲得的墩數。</a:t>
            </a:r>
            <a:endParaRPr lang="en-US" altLang="zh-TW" b="1" dirty="0">
              <a:solidFill>
                <a:schemeClr val="tx1"/>
              </a:solidFill>
            </a:endParaRPr>
          </a:p>
          <a:p>
            <a:endParaRPr lang="en-US" altLang="zh-TW" b="1" dirty="0">
              <a:solidFill>
                <a:schemeClr val="tx1"/>
              </a:solidFill>
            </a:endParaRPr>
          </a:p>
          <a:p>
            <a:r>
              <a:rPr lang="zh-TW" altLang="en-US" b="1" dirty="0">
                <a:solidFill>
                  <a:schemeClr val="tx1"/>
                </a:solidFill>
              </a:rPr>
              <a:t>以下特殊牌型會有額外的加分 </a:t>
            </a:r>
            <a:r>
              <a:rPr lang="en-US" altLang="zh-TW" b="1" dirty="0">
                <a:solidFill>
                  <a:schemeClr val="tx1"/>
                </a:solidFill>
              </a:rPr>
              <a:t>(</a:t>
            </a:r>
            <a:r>
              <a:rPr lang="zh-TW" altLang="en-US" b="1" dirty="0">
                <a:solidFill>
                  <a:schemeClr val="tx1"/>
                </a:solidFill>
              </a:rPr>
              <a:t>其他人額外給你的墩數</a:t>
            </a:r>
            <a:r>
              <a:rPr lang="en-US" altLang="zh-TW" b="1" dirty="0">
                <a:solidFill>
                  <a:schemeClr val="tx1"/>
                </a:solidFill>
              </a:rPr>
              <a:t>)</a:t>
            </a:r>
          </a:p>
          <a:p>
            <a:endParaRPr lang="en-US" altLang="zh-TW" b="1" dirty="0">
              <a:solidFill>
                <a:schemeClr val="tx1"/>
              </a:solidFill>
            </a:endParaRPr>
          </a:p>
          <a:p>
            <a:r>
              <a:rPr lang="zh-TW" altLang="en-US" b="1" dirty="0">
                <a:solidFill>
                  <a:schemeClr val="tx1"/>
                </a:solidFill>
              </a:rPr>
              <a:t>頭墩 </a:t>
            </a:r>
            <a:r>
              <a:rPr lang="en-US" altLang="zh-TW" b="1" dirty="0">
                <a:solidFill>
                  <a:schemeClr val="tx1"/>
                </a:solidFill>
              </a:rPr>
              <a:t>:</a:t>
            </a:r>
            <a:r>
              <a:rPr lang="zh-TW" altLang="en-US" b="1" dirty="0">
                <a:solidFill>
                  <a:schemeClr val="tx1"/>
                </a:solidFill>
              </a:rPr>
              <a:t> 衝三</a:t>
            </a:r>
            <a:r>
              <a:rPr lang="en-US" altLang="zh-TW" b="1" dirty="0">
                <a:solidFill>
                  <a:schemeClr val="tx1"/>
                </a:solidFill>
              </a:rPr>
              <a:t>(+1)</a:t>
            </a:r>
            <a:r>
              <a:rPr lang="zh-TW" altLang="en-US" b="1" dirty="0">
                <a:solidFill>
                  <a:schemeClr val="tx1"/>
                </a:solidFill>
              </a:rPr>
              <a:t>、彩金衝三</a:t>
            </a:r>
            <a:r>
              <a:rPr lang="en-US" altLang="zh-TW" b="1" dirty="0">
                <a:solidFill>
                  <a:schemeClr val="tx1"/>
                </a:solidFill>
              </a:rPr>
              <a:t>(+2)</a:t>
            </a:r>
            <a:r>
              <a:rPr lang="zh-TW" altLang="en-US" b="1" dirty="0">
                <a:solidFill>
                  <a:schemeClr val="tx1"/>
                </a:solidFill>
              </a:rPr>
              <a:t> </a:t>
            </a:r>
            <a:r>
              <a:rPr lang="en-US" altLang="zh-TW" b="1" dirty="0">
                <a:solidFill>
                  <a:schemeClr val="tx1"/>
                </a:solidFill>
              </a:rPr>
              <a:t>(</a:t>
            </a:r>
            <a:r>
              <a:rPr lang="zh-TW" altLang="en-US" b="1" dirty="0">
                <a:solidFill>
                  <a:schemeClr val="tx1"/>
                </a:solidFill>
              </a:rPr>
              <a:t>衝三即頭墩為三條的牌型</a:t>
            </a:r>
            <a:r>
              <a:rPr lang="en-US" altLang="zh-TW" b="1" dirty="0">
                <a:solidFill>
                  <a:schemeClr val="tx1"/>
                </a:solidFill>
              </a:rPr>
              <a:t>)</a:t>
            </a:r>
          </a:p>
          <a:p>
            <a:endParaRPr lang="en-US" altLang="zh-TW" b="1" dirty="0">
              <a:solidFill>
                <a:schemeClr val="tx1"/>
              </a:solidFill>
            </a:endParaRPr>
          </a:p>
          <a:p>
            <a:r>
              <a:rPr lang="zh-TW" altLang="en-US" b="1" dirty="0">
                <a:solidFill>
                  <a:schemeClr val="tx1"/>
                </a:solidFill>
              </a:rPr>
              <a:t>二道 </a:t>
            </a:r>
            <a:r>
              <a:rPr lang="en-US" altLang="zh-TW" b="1" dirty="0">
                <a:solidFill>
                  <a:schemeClr val="tx1"/>
                </a:solidFill>
              </a:rPr>
              <a:t>:</a:t>
            </a:r>
            <a:r>
              <a:rPr lang="zh-TW" altLang="en-US" b="1" dirty="0">
                <a:solidFill>
                  <a:schemeClr val="tx1"/>
                </a:solidFill>
              </a:rPr>
              <a:t> 彩金三條</a:t>
            </a:r>
            <a:r>
              <a:rPr lang="en-US" altLang="zh-TW" b="1" dirty="0">
                <a:solidFill>
                  <a:schemeClr val="tx1"/>
                </a:solidFill>
              </a:rPr>
              <a:t>(+1)</a:t>
            </a:r>
            <a:r>
              <a:rPr lang="zh-TW" altLang="en-US" b="1" dirty="0">
                <a:solidFill>
                  <a:schemeClr val="tx1"/>
                </a:solidFill>
              </a:rPr>
              <a:t>、彩金葫蘆</a:t>
            </a:r>
            <a:r>
              <a:rPr lang="en-US" altLang="zh-TW" b="1" dirty="0">
                <a:solidFill>
                  <a:schemeClr val="tx1"/>
                </a:solidFill>
              </a:rPr>
              <a:t>(+2)</a:t>
            </a:r>
            <a:r>
              <a:rPr lang="zh-TW" altLang="en-US" b="1" dirty="0">
                <a:solidFill>
                  <a:schemeClr val="tx1"/>
                </a:solidFill>
              </a:rPr>
              <a:t>、鐵支</a:t>
            </a:r>
            <a:r>
              <a:rPr lang="en-US" altLang="zh-TW" b="1" dirty="0">
                <a:solidFill>
                  <a:schemeClr val="tx1"/>
                </a:solidFill>
              </a:rPr>
              <a:t>(+2)</a:t>
            </a:r>
            <a:r>
              <a:rPr lang="zh-TW" altLang="en-US" b="1" dirty="0">
                <a:solidFill>
                  <a:schemeClr val="tx1"/>
                </a:solidFill>
              </a:rPr>
              <a:t>、同花順</a:t>
            </a:r>
            <a:r>
              <a:rPr lang="en-US" altLang="zh-TW" b="1" dirty="0">
                <a:solidFill>
                  <a:schemeClr val="tx1"/>
                </a:solidFill>
              </a:rPr>
              <a:t>(+2)</a:t>
            </a:r>
            <a:r>
              <a:rPr lang="zh-TW" altLang="en-US" b="1" dirty="0">
                <a:solidFill>
                  <a:schemeClr val="tx1"/>
                </a:solidFill>
              </a:rPr>
              <a:t>、</a:t>
            </a:r>
            <a:endParaRPr lang="en-US" altLang="zh-TW" b="1" dirty="0">
              <a:solidFill>
                <a:schemeClr val="tx1"/>
              </a:solidFill>
            </a:endParaRPr>
          </a:p>
          <a:p>
            <a:r>
              <a:rPr lang="zh-TW" altLang="en-US" b="1" dirty="0">
                <a:solidFill>
                  <a:schemeClr val="tx1"/>
                </a:solidFill>
              </a:rPr>
              <a:t>彩金鐵支</a:t>
            </a:r>
            <a:r>
              <a:rPr lang="en-US" altLang="zh-TW" b="1" dirty="0">
                <a:solidFill>
                  <a:schemeClr val="tx1"/>
                </a:solidFill>
              </a:rPr>
              <a:t>(+5)</a:t>
            </a:r>
            <a:r>
              <a:rPr lang="zh-TW" altLang="en-US" b="1" dirty="0">
                <a:solidFill>
                  <a:schemeClr val="tx1"/>
                </a:solidFill>
              </a:rPr>
              <a:t>、五枚</a:t>
            </a:r>
            <a:r>
              <a:rPr lang="en-US" altLang="zh-TW" b="1" dirty="0">
                <a:solidFill>
                  <a:schemeClr val="tx1"/>
                </a:solidFill>
              </a:rPr>
              <a:t>(+10)</a:t>
            </a:r>
          </a:p>
          <a:p>
            <a:endParaRPr lang="en-US" altLang="zh-TW" b="1" dirty="0">
              <a:solidFill>
                <a:schemeClr val="tx1"/>
              </a:solidFill>
            </a:endParaRPr>
          </a:p>
          <a:p>
            <a:r>
              <a:rPr lang="zh-TW" altLang="en-US" b="1" dirty="0">
                <a:solidFill>
                  <a:schemeClr val="tx1"/>
                </a:solidFill>
              </a:rPr>
              <a:t>尾墩 </a:t>
            </a:r>
            <a:r>
              <a:rPr lang="en-US" altLang="zh-TW" b="1" dirty="0">
                <a:solidFill>
                  <a:schemeClr val="tx1"/>
                </a:solidFill>
              </a:rPr>
              <a:t>:</a:t>
            </a:r>
            <a:r>
              <a:rPr lang="zh-TW" altLang="en-US" b="1" dirty="0">
                <a:solidFill>
                  <a:schemeClr val="tx1"/>
                </a:solidFill>
              </a:rPr>
              <a:t> 彩金三條</a:t>
            </a:r>
            <a:r>
              <a:rPr lang="en-US" altLang="zh-TW" b="1" dirty="0">
                <a:solidFill>
                  <a:schemeClr val="tx1"/>
                </a:solidFill>
              </a:rPr>
              <a:t>(+1)</a:t>
            </a:r>
            <a:r>
              <a:rPr lang="zh-TW" altLang="en-US" b="1" dirty="0">
                <a:solidFill>
                  <a:schemeClr val="tx1"/>
                </a:solidFill>
              </a:rPr>
              <a:t>、彩金葫蘆</a:t>
            </a:r>
            <a:r>
              <a:rPr lang="en-US" altLang="zh-TW" b="1" dirty="0">
                <a:solidFill>
                  <a:schemeClr val="tx1"/>
                </a:solidFill>
              </a:rPr>
              <a:t>(+1)</a:t>
            </a:r>
            <a:r>
              <a:rPr lang="zh-TW" altLang="en-US" b="1" dirty="0">
                <a:solidFill>
                  <a:schemeClr val="tx1"/>
                </a:solidFill>
              </a:rPr>
              <a:t>、鐵支</a:t>
            </a:r>
            <a:r>
              <a:rPr lang="en-US" altLang="zh-TW" b="1" dirty="0">
                <a:solidFill>
                  <a:schemeClr val="tx1"/>
                </a:solidFill>
              </a:rPr>
              <a:t>(+1)</a:t>
            </a:r>
            <a:r>
              <a:rPr lang="zh-TW" altLang="en-US" b="1" dirty="0">
                <a:solidFill>
                  <a:schemeClr val="tx1"/>
                </a:solidFill>
              </a:rPr>
              <a:t>、同花順</a:t>
            </a:r>
            <a:r>
              <a:rPr lang="en-US" altLang="zh-TW" b="1" dirty="0">
                <a:solidFill>
                  <a:schemeClr val="tx1"/>
                </a:solidFill>
              </a:rPr>
              <a:t>(+1)</a:t>
            </a:r>
            <a:r>
              <a:rPr lang="zh-TW" altLang="en-US" b="1" dirty="0">
                <a:solidFill>
                  <a:schemeClr val="tx1"/>
                </a:solidFill>
              </a:rPr>
              <a:t>、</a:t>
            </a:r>
            <a:endParaRPr lang="en-US" altLang="zh-TW" b="1" dirty="0">
              <a:solidFill>
                <a:schemeClr val="tx1"/>
              </a:solidFill>
            </a:endParaRPr>
          </a:p>
          <a:p>
            <a:r>
              <a:rPr lang="zh-TW" altLang="en-US" b="1" dirty="0">
                <a:solidFill>
                  <a:schemeClr val="tx1"/>
                </a:solidFill>
              </a:rPr>
              <a:t>彩金鐵支</a:t>
            </a:r>
            <a:r>
              <a:rPr lang="en-US" altLang="zh-TW" b="1" dirty="0">
                <a:solidFill>
                  <a:schemeClr val="tx1"/>
                </a:solidFill>
              </a:rPr>
              <a:t>(+5)</a:t>
            </a:r>
            <a:r>
              <a:rPr lang="zh-TW" altLang="en-US" b="1" dirty="0">
                <a:solidFill>
                  <a:schemeClr val="tx1"/>
                </a:solidFill>
              </a:rPr>
              <a:t>、五枚</a:t>
            </a:r>
            <a:r>
              <a:rPr lang="en-US" altLang="zh-TW" b="1" dirty="0">
                <a:solidFill>
                  <a:schemeClr val="tx1"/>
                </a:solidFill>
              </a:rPr>
              <a:t>(+5)</a:t>
            </a:r>
          </a:p>
        </p:txBody>
      </p:sp>
    </p:spTree>
    <p:extLst>
      <p:ext uri="{BB962C8B-B14F-4D97-AF65-F5344CB8AC3E}">
        <p14:creationId xmlns:p14="http://schemas.microsoft.com/office/powerpoint/2010/main" val="2403063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圓角 3">
            <a:extLst>
              <a:ext uri="{FF2B5EF4-FFF2-40B4-BE49-F238E27FC236}">
                <a16:creationId xmlns:a16="http://schemas.microsoft.com/office/drawing/2014/main" id="{DC6443F0-4632-456F-86CF-7819F9D796F1}"/>
              </a:ext>
            </a:extLst>
          </p:cNvPr>
          <p:cNvSpPr/>
          <p:nvPr/>
        </p:nvSpPr>
        <p:spPr>
          <a:xfrm>
            <a:off x="2810313" y="595617"/>
            <a:ext cx="2172749" cy="2172749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</a:rPr>
              <a:t>遊戲規則</a:t>
            </a: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ED5563B5-6D30-4705-BD4B-8E5062132A88}"/>
              </a:ext>
            </a:extLst>
          </p:cNvPr>
          <p:cNvSpPr/>
          <p:nvPr/>
        </p:nvSpPr>
        <p:spPr>
          <a:xfrm>
            <a:off x="5965972" y="1375792"/>
            <a:ext cx="2172749" cy="217274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</a:rPr>
              <a:t>遊戲規則</a:t>
            </a:r>
          </a:p>
        </p:txBody>
      </p:sp>
      <p:sp>
        <p:nvSpPr>
          <p:cNvPr id="6" name="乘號 5">
            <a:extLst>
              <a:ext uri="{FF2B5EF4-FFF2-40B4-BE49-F238E27FC236}">
                <a16:creationId xmlns:a16="http://schemas.microsoft.com/office/drawing/2014/main" id="{C0152388-BA19-4063-B17C-154FE4CF64CA}"/>
              </a:ext>
            </a:extLst>
          </p:cNvPr>
          <p:cNvSpPr/>
          <p:nvPr/>
        </p:nvSpPr>
        <p:spPr>
          <a:xfrm>
            <a:off x="9496338" y="1442906"/>
            <a:ext cx="1191237" cy="1191237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1196B05E-ADBF-4CD8-AF83-FC0C020254B3}"/>
              </a:ext>
            </a:extLst>
          </p:cNvPr>
          <p:cNvSpPr/>
          <p:nvPr/>
        </p:nvSpPr>
        <p:spPr>
          <a:xfrm>
            <a:off x="2425817" y="3893889"/>
            <a:ext cx="2172749" cy="217274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</a:rPr>
              <a:t>單人遊戲</a:t>
            </a: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AF013549-4952-4A2E-B62E-2C8AE2564F81}"/>
              </a:ext>
            </a:extLst>
          </p:cNvPr>
          <p:cNvSpPr/>
          <p:nvPr/>
        </p:nvSpPr>
        <p:spPr>
          <a:xfrm>
            <a:off x="5420687" y="3893889"/>
            <a:ext cx="2172749" cy="217274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</a:rPr>
              <a:t>連線遊戲</a:t>
            </a:r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0F5885FF-C938-4368-957F-F38C8F4AA12F}"/>
              </a:ext>
            </a:extLst>
          </p:cNvPr>
          <p:cNvGrpSpPr/>
          <p:nvPr/>
        </p:nvGrpSpPr>
        <p:grpSpPr>
          <a:xfrm>
            <a:off x="9232083" y="3556930"/>
            <a:ext cx="1084978" cy="1084978"/>
            <a:chOff x="9232083" y="3556930"/>
            <a:chExt cx="1084978" cy="1084978"/>
          </a:xfrm>
        </p:grpSpPr>
        <p:sp>
          <p:nvSpPr>
            <p:cNvPr id="2" name="矩形: 圓角 1">
              <a:extLst>
                <a:ext uri="{FF2B5EF4-FFF2-40B4-BE49-F238E27FC236}">
                  <a16:creationId xmlns:a16="http://schemas.microsoft.com/office/drawing/2014/main" id="{3E0DA253-49CC-4DD4-9415-2767E421861F}"/>
                </a:ext>
              </a:extLst>
            </p:cNvPr>
            <p:cNvSpPr/>
            <p:nvPr/>
          </p:nvSpPr>
          <p:spPr>
            <a:xfrm>
              <a:off x="9327859" y="3632431"/>
              <a:ext cx="893426" cy="893426"/>
            </a:xfrm>
            <a:prstGeom prst="roundRect">
              <a:avLst/>
            </a:prstGeom>
            <a:noFill/>
            <a:ln w="381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C1E5D1FD-9071-40AB-B92B-C46669455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32083" y="3556930"/>
              <a:ext cx="1084978" cy="1084978"/>
            </a:xfrm>
            <a:prstGeom prst="rect">
              <a:avLst/>
            </a:prstGeom>
          </p:spPr>
        </p:pic>
      </p:grpSp>
      <p:cxnSp>
        <p:nvCxnSpPr>
          <p:cNvPr id="9" name="接點: 肘形 8">
            <a:extLst>
              <a:ext uri="{FF2B5EF4-FFF2-40B4-BE49-F238E27FC236}">
                <a16:creationId xmlns:a16="http://schemas.microsoft.com/office/drawing/2014/main" id="{C4F7502D-79E8-47E3-9413-B59FB635E500}"/>
              </a:ext>
            </a:extLst>
          </p:cNvPr>
          <p:cNvCxnSpPr>
            <a:cxnSpLocks/>
          </p:cNvCxnSpPr>
          <p:nvPr/>
        </p:nvCxnSpPr>
        <p:spPr>
          <a:xfrm>
            <a:off x="8925886" y="5237524"/>
            <a:ext cx="1295399" cy="654341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A41F9830-5020-4648-A476-D8BC18DF13F5}"/>
              </a:ext>
            </a:extLst>
          </p:cNvPr>
          <p:cNvGrpSpPr/>
          <p:nvPr/>
        </p:nvGrpSpPr>
        <p:grpSpPr>
          <a:xfrm>
            <a:off x="8464492" y="369116"/>
            <a:ext cx="1740015" cy="973120"/>
            <a:chOff x="8464492" y="369116"/>
            <a:chExt cx="1740015" cy="973120"/>
          </a:xfrm>
        </p:grpSpPr>
        <p:cxnSp>
          <p:nvCxnSpPr>
            <p:cNvPr id="20" name="接點: 弧形 19">
              <a:extLst>
                <a:ext uri="{FF2B5EF4-FFF2-40B4-BE49-F238E27FC236}">
                  <a16:creationId xmlns:a16="http://schemas.microsoft.com/office/drawing/2014/main" id="{F222071B-A242-4827-A010-4E741A3F6587}"/>
                </a:ext>
              </a:extLst>
            </p:cNvPr>
            <p:cNvCxnSpPr/>
            <p:nvPr/>
          </p:nvCxnSpPr>
          <p:spPr>
            <a:xfrm flipV="1">
              <a:off x="8751466" y="520119"/>
              <a:ext cx="1152786" cy="654341"/>
            </a:xfrm>
            <a:prstGeom prst="curvedConnector3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接點: 弧形 20">
              <a:extLst>
                <a:ext uri="{FF2B5EF4-FFF2-40B4-BE49-F238E27FC236}">
                  <a16:creationId xmlns:a16="http://schemas.microsoft.com/office/drawing/2014/main" id="{8A496800-ADF2-4C73-9096-457327F74523}"/>
                </a:ext>
              </a:extLst>
            </p:cNvPr>
            <p:cNvCxnSpPr>
              <a:cxnSpLocks/>
            </p:cNvCxnSpPr>
            <p:nvPr/>
          </p:nvCxnSpPr>
          <p:spPr>
            <a:xfrm>
              <a:off x="8751466" y="520119"/>
              <a:ext cx="1152786" cy="668322"/>
            </a:xfrm>
            <a:prstGeom prst="curvedConnector3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橢圓 25">
              <a:extLst>
                <a:ext uri="{FF2B5EF4-FFF2-40B4-BE49-F238E27FC236}">
                  <a16:creationId xmlns:a16="http://schemas.microsoft.com/office/drawing/2014/main" id="{913A0703-5568-4B63-8B77-A1C471E567EE}"/>
                </a:ext>
              </a:extLst>
            </p:cNvPr>
            <p:cNvSpPr/>
            <p:nvPr/>
          </p:nvSpPr>
          <p:spPr>
            <a:xfrm>
              <a:off x="8464492" y="369116"/>
              <a:ext cx="1740015" cy="973120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 b="1" dirty="0">
                  <a:solidFill>
                    <a:schemeClr val="tx1"/>
                  </a:solidFill>
                </a:rPr>
                <a:t>發      牌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7963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圓角 3">
            <a:extLst>
              <a:ext uri="{FF2B5EF4-FFF2-40B4-BE49-F238E27FC236}">
                <a16:creationId xmlns:a16="http://schemas.microsoft.com/office/drawing/2014/main" id="{DC6443F0-4632-456F-86CF-7819F9D796F1}"/>
              </a:ext>
            </a:extLst>
          </p:cNvPr>
          <p:cNvSpPr/>
          <p:nvPr/>
        </p:nvSpPr>
        <p:spPr>
          <a:xfrm>
            <a:off x="813733" y="142611"/>
            <a:ext cx="2172749" cy="2172749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</a:rPr>
              <a:t>玩法說明</a:t>
            </a: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ED5563B5-6D30-4705-BD4B-8E5062132A88}"/>
              </a:ext>
            </a:extLst>
          </p:cNvPr>
          <p:cNvSpPr/>
          <p:nvPr/>
        </p:nvSpPr>
        <p:spPr>
          <a:xfrm>
            <a:off x="3457663" y="142611"/>
            <a:ext cx="2172749" cy="217274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</a:rPr>
              <a:t>玩法說明</a:t>
            </a:r>
          </a:p>
        </p:txBody>
      </p:sp>
      <p:sp>
        <p:nvSpPr>
          <p:cNvPr id="2" name="矩形: 圓角 1">
            <a:extLst>
              <a:ext uri="{FF2B5EF4-FFF2-40B4-BE49-F238E27FC236}">
                <a16:creationId xmlns:a16="http://schemas.microsoft.com/office/drawing/2014/main" id="{8D026C55-459A-4242-BF8F-1F16B70FC1B2}"/>
              </a:ext>
            </a:extLst>
          </p:cNvPr>
          <p:cNvSpPr/>
          <p:nvPr/>
        </p:nvSpPr>
        <p:spPr>
          <a:xfrm>
            <a:off x="738231" y="5729681"/>
            <a:ext cx="1426129" cy="629174"/>
          </a:xfrm>
          <a:prstGeom prst="roundRect">
            <a:avLst/>
          </a:prstGeom>
          <a:solidFill>
            <a:srgbClr val="00B0F0"/>
          </a:solidFill>
          <a:ln w="381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</a:rPr>
              <a:t>花色優先</a:t>
            </a: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13515374-A2F3-4B79-8E2E-29B479346ECD}"/>
              </a:ext>
            </a:extLst>
          </p:cNvPr>
          <p:cNvSpPr/>
          <p:nvPr/>
        </p:nvSpPr>
        <p:spPr>
          <a:xfrm>
            <a:off x="2442595" y="5729681"/>
            <a:ext cx="1426129" cy="629174"/>
          </a:xfrm>
          <a:prstGeom prst="roundRect">
            <a:avLst/>
          </a:prstGeom>
          <a:solidFill>
            <a:srgbClr val="00B0F0"/>
          </a:solidFill>
          <a:ln w="381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</a:rPr>
              <a:t>大小優先</a:t>
            </a:r>
          </a:p>
        </p:txBody>
      </p:sp>
      <p:sp>
        <p:nvSpPr>
          <p:cNvPr id="3" name="橢圓 2">
            <a:extLst>
              <a:ext uri="{FF2B5EF4-FFF2-40B4-BE49-F238E27FC236}">
                <a16:creationId xmlns:a16="http://schemas.microsoft.com/office/drawing/2014/main" id="{70D59579-1E42-4DFA-B12D-1D92017E7A04}"/>
              </a:ext>
            </a:extLst>
          </p:cNvPr>
          <p:cNvSpPr/>
          <p:nvPr/>
        </p:nvSpPr>
        <p:spPr>
          <a:xfrm>
            <a:off x="813733" y="4790113"/>
            <a:ext cx="788565" cy="78856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>
                <a:solidFill>
                  <a:schemeClr val="tx1"/>
                </a:solidFill>
              </a:rPr>
              <a:t>頭</a:t>
            </a: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1D20F64E-D5F3-43B9-AC77-CE5679D66ADA}"/>
              </a:ext>
            </a:extLst>
          </p:cNvPr>
          <p:cNvSpPr/>
          <p:nvPr/>
        </p:nvSpPr>
        <p:spPr>
          <a:xfrm>
            <a:off x="1939955" y="4790112"/>
            <a:ext cx="788565" cy="78856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>
                <a:solidFill>
                  <a:schemeClr val="tx1"/>
                </a:solidFill>
              </a:rPr>
              <a:t>二</a:t>
            </a:r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BF481698-F911-4E54-9B79-FFE4BA40D4A5}"/>
              </a:ext>
            </a:extLst>
          </p:cNvPr>
          <p:cNvSpPr/>
          <p:nvPr/>
        </p:nvSpPr>
        <p:spPr>
          <a:xfrm>
            <a:off x="3063380" y="4790113"/>
            <a:ext cx="788565" cy="78856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>
                <a:solidFill>
                  <a:schemeClr val="tx1"/>
                </a:solidFill>
              </a:rPr>
              <a:t>尾</a:t>
            </a:r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88DCA6CB-10FC-4C24-92D8-F1BF9934E11D}"/>
              </a:ext>
            </a:extLst>
          </p:cNvPr>
          <p:cNvSpPr/>
          <p:nvPr/>
        </p:nvSpPr>
        <p:spPr>
          <a:xfrm>
            <a:off x="1256252" y="3777145"/>
            <a:ext cx="916498" cy="91649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清空牌型</a:t>
            </a:r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224481D7-2F04-4F08-B843-192FAA0568E9}"/>
              </a:ext>
            </a:extLst>
          </p:cNvPr>
          <p:cNvSpPr/>
          <p:nvPr/>
        </p:nvSpPr>
        <p:spPr>
          <a:xfrm>
            <a:off x="2442595" y="3777145"/>
            <a:ext cx="916498" cy="91649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自動出牌</a:t>
            </a:r>
          </a:p>
        </p:txBody>
      </p: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4CA00174-733E-4C2A-8680-65DDE45B66E8}"/>
              </a:ext>
            </a:extLst>
          </p:cNvPr>
          <p:cNvGrpSpPr/>
          <p:nvPr/>
        </p:nvGrpSpPr>
        <p:grpSpPr>
          <a:xfrm>
            <a:off x="6049163" y="3661098"/>
            <a:ext cx="3130493" cy="2581710"/>
            <a:chOff x="6049163" y="3661098"/>
            <a:chExt cx="3130493" cy="2581710"/>
          </a:xfrm>
        </p:grpSpPr>
        <p:sp>
          <p:nvSpPr>
            <p:cNvPr id="12" name="矩形: 圓角 11">
              <a:extLst>
                <a:ext uri="{FF2B5EF4-FFF2-40B4-BE49-F238E27FC236}">
                  <a16:creationId xmlns:a16="http://schemas.microsoft.com/office/drawing/2014/main" id="{2158D223-6387-44F6-9CC9-9B2E2FDCB1C9}"/>
                </a:ext>
              </a:extLst>
            </p:cNvPr>
            <p:cNvSpPr/>
            <p:nvPr/>
          </p:nvSpPr>
          <p:spPr>
            <a:xfrm>
              <a:off x="6049163" y="5613634"/>
              <a:ext cx="1426129" cy="629174"/>
            </a:xfrm>
            <a:prstGeom prst="roundRect">
              <a:avLst/>
            </a:prstGeom>
            <a:solidFill>
              <a:srgbClr val="00B0F0"/>
            </a:solidFill>
            <a:ln w="38100"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>
                  <a:solidFill>
                    <a:schemeClr val="tx1"/>
                  </a:solidFill>
                </a:rPr>
                <a:t>花色優先</a:t>
              </a:r>
            </a:p>
          </p:txBody>
        </p:sp>
        <p:sp>
          <p:nvSpPr>
            <p:cNvPr id="13" name="矩形: 圓角 12">
              <a:extLst>
                <a:ext uri="{FF2B5EF4-FFF2-40B4-BE49-F238E27FC236}">
                  <a16:creationId xmlns:a16="http://schemas.microsoft.com/office/drawing/2014/main" id="{A5D8A437-1550-4570-8DAB-08AB8E7A4E7F}"/>
                </a:ext>
              </a:extLst>
            </p:cNvPr>
            <p:cNvSpPr/>
            <p:nvPr/>
          </p:nvSpPr>
          <p:spPr>
            <a:xfrm>
              <a:off x="7753527" y="5613634"/>
              <a:ext cx="1426129" cy="629174"/>
            </a:xfrm>
            <a:prstGeom prst="roundRect">
              <a:avLst/>
            </a:prstGeom>
            <a:solidFill>
              <a:srgbClr val="00B0F0"/>
            </a:solidFill>
            <a:ln w="38100"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>
                  <a:solidFill>
                    <a:schemeClr val="tx1"/>
                  </a:solidFill>
                </a:rPr>
                <a:t>大小優先</a:t>
              </a:r>
            </a:p>
          </p:txBody>
        </p:sp>
        <p:sp>
          <p:nvSpPr>
            <p:cNvPr id="14" name="橢圓 13">
              <a:extLst>
                <a:ext uri="{FF2B5EF4-FFF2-40B4-BE49-F238E27FC236}">
                  <a16:creationId xmlns:a16="http://schemas.microsoft.com/office/drawing/2014/main" id="{F5602F47-8972-4379-8A29-F8DEB9262793}"/>
                </a:ext>
              </a:extLst>
            </p:cNvPr>
            <p:cNvSpPr/>
            <p:nvPr/>
          </p:nvSpPr>
          <p:spPr>
            <a:xfrm>
              <a:off x="6124665" y="4674066"/>
              <a:ext cx="788565" cy="788565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800" b="1" dirty="0">
                  <a:solidFill>
                    <a:schemeClr val="tx1"/>
                  </a:solidFill>
                </a:rPr>
                <a:t>頭</a:t>
              </a:r>
            </a:p>
          </p:txBody>
        </p:sp>
        <p:sp>
          <p:nvSpPr>
            <p:cNvPr id="15" name="橢圓 14">
              <a:extLst>
                <a:ext uri="{FF2B5EF4-FFF2-40B4-BE49-F238E27FC236}">
                  <a16:creationId xmlns:a16="http://schemas.microsoft.com/office/drawing/2014/main" id="{676FEFE7-1859-4A39-A24A-6B1A182D9708}"/>
                </a:ext>
              </a:extLst>
            </p:cNvPr>
            <p:cNvSpPr/>
            <p:nvPr/>
          </p:nvSpPr>
          <p:spPr>
            <a:xfrm>
              <a:off x="7250887" y="4674065"/>
              <a:ext cx="788565" cy="788565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800" b="1" dirty="0">
                  <a:solidFill>
                    <a:schemeClr val="tx1"/>
                  </a:solidFill>
                </a:rPr>
                <a:t>二</a:t>
              </a:r>
            </a:p>
          </p:txBody>
        </p:sp>
        <p:sp>
          <p:nvSpPr>
            <p:cNvPr id="16" name="橢圓 15">
              <a:extLst>
                <a:ext uri="{FF2B5EF4-FFF2-40B4-BE49-F238E27FC236}">
                  <a16:creationId xmlns:a16="http://schemas.microsoft.com/office/drawing/2014/main" id="{FF0145CB-2424-44B7-A8A5-7EE4BB9734D9}"/>
                </a:ext>
              </a:extLst>
            </p:cNvPr>
            <p:cNvSpPr/>
            <p:nvPr/>
          </p:nvSpPr>
          <p:spPr>
            <a:xfrm>
              <a:off x="8374312" y="4674066"/>
              <a:ext cx="788565" cy="788565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800" b="1" dirty="0">
                  <a:solidFill>
                    <a:schemeClr val="tx1"/>
                  </a:solidFill>
                </a:rPr>
                <a:t>尾</a:t>
              </a:r>
            </a:p>
          </p:txBody>
        </p:sp>
        <p:sp>
          <p:nvSpPr>
            <p:cNvPr id="17" name="矩形: 圓角 16">
              <a:extLst>
                <a:ext uri="{FF2B5EF4-FFF2-40B4-BE49-F238E27FC236}">
                  <a16:creationId xmlns:a16="http://schemas.microsoft.com/office/drawing/2014/main" id="{6B899652-589D-427F-B3D1-A192433C7CE8}"/>
                </a:ext>
              </a:extLst>
            </p:cNvPr>
            <p:cNvSpPr/>
            <p:nvPr/>
          </p:nvSpPr>
          <p:spPr>
            <a:xfrm>
              <a:off x="6567184" y="3661098"/>
              <a:ext cx="916498" cy="916498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/>
                <a:t>清空牌型</a:t>
              </a:r>
            </a:p>
          </p:txBody>
        </p:sp>
        <p:sp>
          <p:nvSpPr>
            <p:cNvPr id="18" name="矩形: 圓角 17">
              <a:extLst>
                <a:ext uri="{FF2B5EF4-FFF2-40B4-BE49-F238E27FC236}">
                  <a16:creationId xmlns:a16="http://schemas.microsoft.com/office/drawing/2014/main" id="{B81B51C1-075C-4569-B2EB-F8801D41FA87}"/>
                </a:ext>
              </a:extLst>
            </p:cNvPr>
            <p:cNvSpPr/>
            <p:nvPr/>
          </p:nvSpPr>
          <p:spPr>
            <a:xfrm>
              <a:off x="7753527" y="3661098"/>
              <a:ext cx="916498" cy="916498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/>
                <a:t>自動出牌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06099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橢圓 1">
            <a:extLst>
              <a:ext uri="{FF2B5EF4-FFF2-40B4-BE49-F238E27FC236}">
                <a16:creationId xmlns:a16="http://schemas.microsoft.com/office/drawing/2014/main" id="{28E0E51E-BF47-408F-937E-4CADEEC3E5BE}"/>
              </a:ext>
            </a:extLst>
          </p:cNvPr>
          <p:cNvSpPr/>
          <p:nvPr/>
        </p:nvSpPr>
        <p:spPr>
          <a:xfrm>
            <a:off x="1627464" y="553673"/>
            <a:ext cx="1644242" cy="164424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b="1" dirty="0">
                <a:solidFill>
                  <a:schemeClr val="tx1"/>
                </a:solidFill>
              </a:rPr>
              <a:t>比較</a:t>
            </a:r>
            <a:endParaRPr lang="en-US" altLang="zh-TW" sz="3200" b="1" dirty="0">
              <a:solidFill>
                <a:schemeClr val="tx1"/>
              </a:solidFill>
            </a:endParaRPr>
          </a:p>
          <a:p>
            <a:pPr algn="ctr"/>
            <a:r>
              <a:rPr lang="zh-TW" altLang="en-US" sz="3200" b="1" dirty="0">
                <a:solidFill>
                  <a:schemeClr val="tx1"/>
                </a:solidFill>
              </a:rPr>
              <a:t>頭墩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3" name="橢圓 2">
            <a:extLst>
              <a:ext uri="{FF2B5EF4-FFF2-40B4-BE49-F238E27FC236}">
                <a16:creationId xmlns:a16="http://schemas.microsoft.com/office/drawing/2014/main" id="{A87741E3-B1FD-48A5-94EF-A1BF574866FA}"/>
              </a:ext>
            </a:extLst>
          </p:cNvPr>
          <p:cNvSpPr/>
          <p:nvPr/>
        </p:nvSpPr>
        <p:spPr>
          <a:xfrm>
            <a:off x="4296561" y="553673"/>
            <a:ext cx="1644242" cy="164424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b="1" dirty="0">
                <a:solidFill>
                  <a:schemeClr val="tx1"/>
                </a:solidFill>
              </a:rPr>
              <a:t>比較</a:t>
            </a:r>
            <a:endParaRPr lang="en-US" altLang="zh-TW" sz="3200" b="1" dirty="0">
              <a:solidFill>
                <a:schemeClr val="tx1"/>
              </a:solidFill>
            </a:endParaRPr>
          </a:p>
          <a:p>
            <a:pPr algn="ctr"/>
            <a:r>
              <a:rPr lang="zh-TW" altLang="en-US" sz="3200" b="1" dirty="0">
                <a:solidFill>
                  <a:schemeClr val="tx1"/>
                </a:solidFill>
              </a:rPr>
              <a:t>二道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698B3795-5331-4B51-AF2A-293297D0DCAF}"/>
              </a:ext>
            </a:extLst>
          </p:cNvPr>
          <p:cNvSpPr/>
          <p:nvPr/>
        </p:nvSpPr>
        <p:spPr>
          <a:xfrm>
            <a:off x="6897149" y="553673"/>
            <a:ext cx="1644242" cy="164424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b="1" dirty="0">
                <a:solidFill>
                  <a:schemeClr val="tx1"/>
                </a:solidFill>
              </a:rPr>
              <a:t>比較</a:t>
            </a:r>
            <a:endParaRPr lang="en-US" altLang="zh-TW" sz="3200" b="1" dirty="0">
              <a:solidFill>
                <a:schemeClr val="tx1"/>
              </a:solidFill>
            </a:endParaRPr>
          </a:p>
          <a:p>
            <a:pPr algn="ctr"/>
            <a:r>
              <a:rPr lang="zh-TW" altLang="en-US" sz="3200" b="1" dirty="0">
                <a:solidFill>
                  <a:schemeClr val="tx1"/>
                </a:solidFill>
              </a:rPr>
              <a:t>尾</a:t>
            </a:r>
            <a:r>
              <a:rPr lang="zh-TW" altLang="en-US" sz="3200" b="1">
                <a:solidFill>
                  <a:schemeClr val="tx1"/>
                </a:solidFill>
              </a:rPr>
              <a:t>墩</a:t>
            </a:r>
            <a:endParaRPr lang="zh-TW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6058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504</Words>
  <Application>Microsoft Office PowerPoint</Application>
  <PresentationFormat>寬螢幕</PresentationFormat>
  <Paragraphs>67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張俊淇</dc:creator>
  <cp:lastModifiedBy>張俊淇</cp:lastModifiedBy>
  <cp:revision>29</cp:revision>
  <dcterms:created xsi:type="dcterms:W3CDTF">2023-12-07T14:12:37Z</dcterms:created>
  <dcterms:modified xsi:type="dcterms:W3CDTF">2023-12-23T16:10:14Z</dcterms:modified>
</cp:coreProperties>
</file>