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419" r:id="rId5"/>
    <p:sldId id="452" r:id="rId6"/>
    <p:sldId id="420" r:id="rId7"/>
    <p:sldId id="421" r:id="rId8"/>
    <p:sldId id="423" r:id="rId9"/>
    <p:sldId id="437" r:id="rId10"/>
    <p:sldId id="422" r:id="rId11"/>
    <p:sldId id="424" r:id="rId12"/>
    <p:sldId id="425" r:id="rId13"/>
    <p:sldId id="429" r:id="rId14"/>
    <p:sldId id="426" r:id="rId15"/>
    <p:sldId id="436" r:id="rId16"/>
    <p:sldId id="427" r:id="rId17"/>
    <p:sldId id="428" r:id="rId18"/>
    <p:sldId id="430" r:id="rId19"/>
    <p:sldId id="438" r:id="rId20"/>
    <p:sldId id="431" r:id="rId21"/>
    <p:sldId id="446" r:id="rId22"/>
    <p:sldId id="440" r:id="rId23"/>
    <p:sldId id="447" r:id="rId24"/>
    <p:sldId id="443" r:id="rId25"/>
    <p:sldId id="432" r:id="rId26"/>
    <p:sldId id="433" r:id="rId27"/>
    <p:sldId id="434" r:id="rId28"/>
    <p:sldId id="449" r:id="rId29"/>
    <p:sldId id="444" r:id="rId30"/>
    <p:sldId id="448" r:id="rId31"/>
    <p:sldId id="450" r:id="rId32"/>
    <p:sldId id="451" r:id="rId33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B400"/>
    <a:srgbClr val="222222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6327"/>
  </p:normalViewPr>
  <p:slideViewPr>
    <p:cSldViewPr snapToGrid="0">
      <p:cViewPr>
        <p:scale>
          <a:sx n="100" d="100"/>
          <a:sy n="100" d="100"/>
        </p:scale>
        <p:origin x="1085" y="21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2024-02-05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dirty="0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 dirty="0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 dirty="0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2024-02-05</a:t>
            </a:fld>
            <a:endParaRPr lang="sv-SE" dirty="0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lambda.asp" TargetMode="External"/><Relationship Id="rId2" Type="http://schemas.openxmlformats.org/officeDocument/2006/relationships/hyperlink" Target="https://towardsdatascience.com/elements-of-functional-programming-in-python-1b295ea5bbe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openai.com/share/964cb842-71f5-4239-8487-a989825e0099" TargetMode="External"/><Relationship Id="rId5" Type="http://schemas.openxmlformats.org/officeDocument/2006/relationships/hyperlink" Target="https://www.geeksforgeeks.org/java-8-stream-tutorial/" TargetMode="External"/><Relationship Id="rId4" Type="http://schemas.openxmlformats.org/officeDocument/2006/relationships/hyperlink" Target="https://medium.com/@vckhanhitiu1/summary-knowledge-about-functional-programming-for-oracle-professional-java-se-8-part-1-12d8f5f4dd4c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functional-programming-in-java/" TargetMode="External"/><Relationship Id="rId2" Type="http://schemas.openxmlformats.org/officeDocument/2006/relationships/hyperlink" Target="https://chat.openai.com/share/3913193a-a1de-492b-95a7-628276e13f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/>
              <a:t>Lambdas and Streams in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8" y="4016297"/>
            <a:ext cx="6400800" cy="591011"/>
          </a:xfrm>
        </p:spPr>
        <p:txBody>
          <a:bodyPr/>
          <a:lstStyle/>
          <a:p>
            <a:r>
              <a:rPr lang="sv-SE" sz="1500" i="1" dirty="0"/>
              <a:t>Meenu Gupta </a:t>
            </a:r>
          </a:p>
          <a:p>
            <a:r>
              <a:rPr lang="sv-SE" sz="1500" i="1" dirty="0"/>
              <a:t>&amp; Ahmednur Salaad 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74A34-1DDB-AD47-E9A9-4142B04B6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473CB83-879C-4DC8-1B9D-C0270C15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373" y="873127"/>
            <a:ext cx="6286254" cy="3779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CA934B-31AD-515E-BDB0-4E063F38DC6B}"/>
              </a:ext>
            </a:extLst>
          </p:cNvPr>
          <p:cNvSpPr txBox="1"/>
          <p:nvPr/>
        </p:nvSpPr>
        <p:spPr>
          <a:xfrm>
            <a:off x="436098" y="314737"/>
            <a:ext cx="8243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-BoldMT"/>
              </a:rPr>
              <a:t>Code Example : Relation between Lambda &amp; Functional Interface :</a:t>
            </a:r>
            <a:r>
              <a:rPr lang="en-US" sz="1800" b="1" dirty="0">
                <a:solidFill>
                  <a:schemeClr val="accent1"/>
                </a:solidFill>
                <a:latin typeface="Arial-BoldMT"/>
              </a:rPr>
              <a:t> </a:t>
            </a:r>
            <a:endParaRPr lang="sv-SE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76B00-9503-14A1-111F-4A0F29F9A94D}"/>
              </a:ext>
            </a:extLst>
          </p:cNvPr>
          <p:cNvSpPr txBox="1"/>
          <p:nvPr/>
        </p:nvSpPr>
        <p:spPr>
          <a:xfrm>
            <a:off x="1165860" y="4717279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9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DEEBF-01FC-EDA3-093B-2C17FF674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7A0D9C-21C6-3CC7-8568-6FBB02D8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1" y="274485"/>
            <a:ext cx="6341404" cy="4564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25439C-E3CC-19CE-481C-66E2772F21D5}"/>
              </a:ext>
            </a:extLst>
          </p:cNvPr>
          <p:cNvSpPr txBox="1"/>
          <p:nvPr/>
        </p:nvSpPr>
        <p:spPr>
          <a:xfrm>
            <a:off x="2574387" y="4530915"/>
            <a:ext cx="697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  <a:hlinkClick r:id="rId3" action="ppaction://hlinksldjump"/>
              </a:rPr>
              <a:t>Fig</a:t>
            </a:r>
            <a:r>
              <a:rPr lang="en-US" sz="1000" b="1" dirty="0">
                <a:solidFill>
                  <a:schemeClr val="accent1"/>
                </a:solidFill>
              </a:rPr>
              <a:t> 2</a:t>
            </a:r>
            <a:endParaRPr lang="en-SE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F272-7760-807B-17E2-61DC86FF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27CE-9DE6-1C90-62D3-2A72F401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24" y="2111296"/>
            <a:ext cx="7772400" cy="1102519"/>
          </a:xfrm>
        </p:spPr>
        <p:txBody>
          <a:bodyPr/>
          <a:lstStyle/>
          <a:p>
            <a:pPr algn="ctr"/>
            <a:r>
              <a:rPr lang="en-US" dirty="0"/>
              <a:t>STREAMS</a:t>
            </a:r>
            <a:br>
              <a:rPr lang="en-US" dirty="0"/>
            </a:b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5C58B-F549-D959-9F9F-97E53FA4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5430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089B2-15C6-7EB0-E5E0-190BE2E6C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13</a:t>
            </a:fld>
            <a:endParaRPr lang="sv-SE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2FA4367A-64E4-C6ED-C1C0-97DB4BF797EB}"/>
              </a:ext>
            </a:extLst>
          </p:cNvPr>
          <p:cNvSpPr txBox="1">
            <a:spLocks/>
          </p:cNvSpPr>
          <p:nvPr/>
        </p:nvSpPr>
        <p:spPr bwMode="auto">
          <a:xfrm>
            <a:off x="151227" y="140677"/>
            <a:ext cx="8841545" cy="467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800" dirty="0">
                <a:solidFill>
                  <a:srgbClr val="50AB00"/>
                </a:solidFill>
                <a:latin typeface="Arial-BoldMT"/>
              </a:rPr>
              <a:t>Streams (Sequence of elements/Objects)</a:t>
            </a:r>
          </a:p>
          <a:p>
            <a:endParaRPr lang="en-US" sz="1800" dirty="0">
              <a:solidFill>
                <a:srgbClr val="50AB00"/>
              </a:solidFill>
              <a:latin typeface="Arial-BoldMT"/>
            </a:endParaRPr>
          </a:p>
          <a:p>
            <a:r>
              <a:rPr lang="en-US" sz="1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Java 8, the Stream API. Stream is a sequence of elements/objects that supports various methods (pipelined through computational operations) to produce the desired results. </a:t>
            </a:r>
          </a:p>
          <a:p>
            <a:pPr algn="l"/>
            <a:endParaRPr lang="en-US" sz="1400" u="sng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SE" sz="1400" u="sng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 related to </a:t>
            </a:r>
            <a:r>
              <a:rPr lang="en-US" sz="1400" u="sng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SE" sz="1400" u="sng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:-</a:t>
            </a:r>
            <a:endParaRPr lang="en-US" sz="1400" u="sng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SE" sz="1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SE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stream is not a data structure itself, but it operates on a data source (such as collections, arrays, or I/O channels) to process a sequence of elements.</a:t>
            </a:r>
            <a:endParaRPr 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processing of data in a declarative manner.</a:t>
            </a:r>
            <a:endParaRPr lang="en-SE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WHAT rather than HOW.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can be processed in parallel or sequentially.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endParaRPr 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en-SE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v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2FE97-B471-A43C-479C-B5FD7AD26FA9}"/>
              </a:ext>
            </a:extLst>
          </p:cNvPr>
          <p:cNvSpPr txBox="1"/>
          <p:nvPr/>
        </p:nvSpPr>
        <p:spPr>
          <a:xfrm>
            <a:off x="232116" y="3549842"/>
            <a:ext cx="56903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Operations (computational operations) are divided into :</a:t>
            </a:r>
          </a:p>
          <a:p>
            <a:endParaRPr lang="en-US" sz="1200" dirty="0">
              <a:solidFill>
                <a:srgbClr val="50AB00"/>
              </a:solidFill>
              <a:latin typeface="Arial-BoldMT"/>
            </a:endParaRPr>
          </a:p>
          <a:p>
            <a:pPr marL="342900" indent="-342900">
              <a:buAutoNum type="arabicParenR"/>
            </a:pPr>
            <a:r>
              <a:rPr lang="en-US" sz="1400" b="1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Intermediate Operations</a:t>
            </a:r>
          </a:p>
          <a:p>
            <a:pPr marL="342900" indent="-342900">
              <a:buAutoNum type="arabicParenR"/>
            </a:pPr>
            <a:r>
              <a:rPr lang="en-US" sz="1400" b="1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Terminal Operations</a:t>
            </a:r>
          </a:p>
          <a:p>
            <a:pPr marL="342900" indent="-342900">
              <a:buAutoNum type="arabicParenR"/>
            </a:pPr>
            <a:r>
              <a:rPr lang="en-US" sz="1400" b="1" kern="0" dirty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Short-circuit Operations</a:t>
            </a:r>
          </a:p>
        </p:txBody>
      </p:sp>
    </p:spTree>
    <p:extLst>
      <p:ext uri="{BB962C8B-B14F-4D97-AF65-F5344CB8AC3E}">
        <p14:creationId xmlns:p14="http://schemas.microsoft.com/office/powerpoint/2010/main" val="19773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2DCDA-B424-3EC1-B813-55389686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717AE-9133-93DC-722B-90670AE4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30" y="839629"/>
            <a:ext cx="8158353" cy="34783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09EBD1-90A5-E3BB-697A-31FA66696631}"/>
              </a:ext>
            </a:extLst>
          </p:cNvPr>
          <p:cNvSpPr txBox="1"/>
          <p:nvPr/>
        </p:nvSpPr>
        <p:spPr>
          <a:xfrm>
            <a:off x="2795954" y="356465"/>
            <a:ext cx="3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-BoldMT"/>
              </a:rPr>
              <a:t>How Streams operate ?</a:t>
            </a:r>
            <a:endParaRPr lang="en-SE" b="1" dirty="0">
              <a:solidFill>
                <a:schemeClr val="tx2"/>
              </a:solidFill>
              <a:latin typeface="Arial-Bold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A27F5-1065-5B52-1480-141E58571B38}"/>
              </a:ext>
            </a:extLst>
          </p:cNvPr>
          <p:cNvSpPr txBox="1"/>
          <p:nvPr/>
        </p:nvSpPr>
        <p:spPr>
          <a:xfrm>
            <a:off x="3543300" y="447442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hlinkClick r:id="rId3" action="ppaction://hlinksldjump"/>
              </a:rPr>
              <a:t>Fig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lang="en-US" sz="1000" dirty="0">
                <a:solidFill>
                  <a:srgbClr val="46B400"/>
                </a:solidFill>
              </a:rPr>
              <a:t>3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: </a:t>
            </a:r>
            <a:r>
              <a:rPr lang="en-US" sz="1000" dirty="0">
                <a:solidFill>
                  <a:srgbClr val="FFFFFF">
                    <a:lumMod val="50000"/>
                  </a:srgbClr>
                </a:solidFill>
              </a:rPr>
              <a:t>Java Streams : Operations</a:t>
            </a:r>
            <a:endParaRPr kumimoji="0" lang="en-SE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4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4B87-B1FE-E1C8-4655-AD32C4C4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29060-8FFB-DD18-351A-EFA67380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54" y="586339"/>
            <a:ext cx="8073292" cy="3799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6B6E18-AF66-432D-C2A6-D3ABB6602E10}"/>
              </a:ext>
            </a:extLst>
          </p:cNvPr>
          <p:cNvSpPr txBox="1"/>
          <p:nvPr/>
        </p:nvSpPr>
        <p:spPr>
          <a:xfrm>
            <a:off x="3246120" y="442859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hlinkClick r:id="rId3" action="ppaction://hlinksldjump"/>
              </a:rPr>
              <a:t>Fig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  <a:r>
              <a:rPr lang="en-US" sz="1000" dirty="0">
                <a:solidFill>
                  <a:srgbClr val="46B400"/>
                </a:solidFill>
              </a:rPr>
              <a:t>4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: </a:t>
            </a:r>
            <a:r>
              <a:rPr lang="en-US" sz="1000" dirty="0">
                <a:solidFill>
                  <a:srgbClr val="FFFFFF">
                    <a:lumMod val="50000"/>
                  </a:srgbClr>
                </a:solidFill>
              </a:rPr>
              <a:t>Core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Stream Operations</a:t>
            </a:r>
            <a:endParaRPr kumimoji="0" lang="en-SE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0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B513C-2C49-1C47-099E-34BE2556D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16</a:t>
            </a:fld>
            <a:endParaRPr lang="sv-SE" dirty="0"/>
          </a:p>
        </p:txBody>
      </p:sp>
      <p:pic>
        <p:nvPicPr>
          <p:cNvPr id="2050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21AE708-310B-2739-F584-81DA08948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311" y="1009822"/>
            <a:ext cx="7819932" cy="156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356AC-6EEC-A36F-6D8A-2CD8375C656E}"/>
              </a:ext>
            </a:extLst>
          </p:cNvPr>
          <p:cNvSpPr txBox="1"/>
          <p:nvPr/>
        </p:nvSpPr>
        <p:spPr>
          <a:xfrm>
            <a:off x="436098" y="3725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-BoldMT"/>
              </a:rPr>
              <a:t>Code example Streams :</a:t>
            </a:r>
            <a:endParaRPr lang="en-SE" b="1" dirty="0">
              <a:solidFill>
                <a:schemeClr val="tx2"/>
              </a:solidFill>
              <a:latin typeface="Arial-Bold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70992-FF1C-D97E-3BD2-181D43C607DE}"/>
              </a:ext>
            </a:extLst>
          </p:cNvPr>
          <p:cNvSpPr txBox="1"/>
          <p:nvPr/>
        </p:nvSpPr>
        <p:spPr>
          <a:xfrm>
            <a:off x="436098" y="3594297"/>
            <a:ext cx="8157557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Notes</a:t>
            </a: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.map(), .filter()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other stream operations are higher-order functions because they take another functions (in the form of l</a:t>
            </a: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ambdas) as an argument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.filter() use predicate functional interface.</a:t>
            </a:r>
          </a:p>
          <a:p>
            <a:br>
              <a:rPr lang="en-SE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14AA3-0EF0-2009-CDFB-3815864B532A}"/>
              </a:ext>
            </a:extLst>
          </p:cNvPr>
          <p:cNvSpPr txBox="1"/>
          <p:nvPr/>
        </p:nvSpPr>
        <p:spPr>
          <a:xfrm>
            <a:off x="543311" y="2652259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01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C8CA-F38D-6F66-01FE-20524905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64" y="136762"/>
            <a:ext cx="8229600" cy="547364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Streams : Code Performance</a:t>
            </a:r>
            <a:endParaRPr lang="en-SE" sz="1800" dirty="0">
              <a:latin typeface="Arial-BoldM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14298-5F2F-D06B-9AD7-A6DD4F0C0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610C4E4B-DC7F-8F40-B47C-DF522102C54B}" type="slidenum">
              <a:rPr lang="sv-SE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sv-SE" sz="6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4E09-097E-6C81-CAA7-8989A4DD5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641"/>
          <a:stretch/>
        </p:blipFill>
        <p:spPr>
          <a:xfrm>
            <a:off x="5434485" y="1572377"/>
            <a:ext cx="3487405" cy="17475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592F7E-52DE-76A3-C35C-C3028D127B75}"/>
              </a:ext>
            </a:extLst>
          </p:cNvPr>
          <p:cNvSpPr txBox="1"/>
          <p:nvPr/>
        </p:nvSpPr>
        <p:spPr>
          <a:xfrm>
            <a:off x="6610606" y="113655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>
                <a:solidFill>
                  <a:srgbClr val="00B0F0"/>
                </a:solidFill>
              </a:rPr>
              <a:t>Fig a) : Output</a:t>
            </a:r>
            <a:r>
              <a:rPr lang="en-US" dirty="0"/>
              <a:t> </a:t>
            </a:r>
            <a:endParaRPr lang="en-SE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BB87FDBE-2DC3-8A07-A3C3-66D288C440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5" b="-488"/>
          <a:stretch/>
        </p:blipFill>
        <p:spPr bwMode="auto">
          <a:xfrm>
            <a:off x="305538" y="599496"/>
            <a:ext cx="5075355" cy="42866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6E4685-0A3B-D840-CC90-E310801C6A8B}"/>
              </a:ext>
            </a:extLst>
          </p:cNvPr>
          <p:cNvSpPr txBox="1"/>
          <p:nvPr/>
        </p:nvSpPr>
        <p:spPr>
          <a:xfrm>
            <a:off x="251946" y="492472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6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F0B5D-3DF0-1B4F-140B-2278B1AC8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18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578B4-A6CB-BBE9-A3CE-514117DFAE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7" t="52444" r="5" b="6122"/>
          <a:stretch/>
        </p:blipFill>
        <p:spPr>
          <a:xfrm>
            <a:off x="331063" y="747430"/>
            <a:ext cx="4845848" cy="1656163"/>
          </a:xfrm>
          <a:prstGeom prst="rect">
            <a:avLst/>
          </a:prstGeom>
          <a:noFill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FDE8CD5-8FFD-824A-E290-33EBED666192}"/>
              </a:ext>
            </a:extLst>
          </p:cNvPr>
          <p:cNvSpPr txBox="1">
            <a:spLocks/>
          </p:cNvSpPr>
          <p:nvPr/>
        </p:nvSpPr>
        <p:spPr bwMode="auto">
          <a:xfrm>
            <a:off x="254864" y="136762"/>
            <a:ext cx="8229600" cy="54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Traditional approach : Code</a:t>
            </a:r>
            <a:endParaRPr lang="en-SE" sz="1800" dirty="0">
              <a:latin typeface="Arial-BoldM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D9DDE5-D559-06A8-30A9-13B26A67D952}"/>
              </a:ext>
            </a:extLst>
          </p:cNvPr>
          <p:cNvSpPr txBox="1">
            <a:spLocks/>
          </p:cNvSpPr>
          <p:nvPr/>
        </p:nvSpPr>
        <p:spPr bwMode="auto">
          <a:xfrm>
            <a:off x="331064" y="2441519"/>
            <a:ext cx="8229600" cy="54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Streams : Code</a:t>
            </a:r>
            <a:endParaRPr lang="en-SE" sz="1800" dirty="0">
              <a:latin typeface="Arial-BoldM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BABFC7-B9B0-2EF1-F08B-AC5ED86F2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02" r="9963"/>
          <a:stretch/>
        </p:blipFill>
        <p:spPr>
          <a:xfrm>
            <a:off x="464234" y="2988883"/>
            <a:ext cx="6352527" cy="1646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085F7-913B-A1ED-1DAE-0723056990A4}"/>
              </a:ext>
            </a:extLst>
          </p:cNvPr>
          <p:cNvSpPr txBox="1"/>
          <p:nvPr/>
        </p:nvSpPr>
        <p:spPr>
          <a:xfrm>
            <a:off x="396240" y="4717279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87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404EC-7D1C-B69B-8A54-B8CF86C3E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19</a:t>
            </a:fld>
            <a:endParaRPr lang="sv-S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805EB4-0C6D-A659-9ED9-07952EFF3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104" b="16378"/>
          <a:stretch/>
        </p:blipFill>
        <p:spPr>
          <a:xfrm>
            <a:off x="610566" y="819947"/>
            <a:ext cx="4854734" cy="20217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DCF797-316E-9CBC-8F3A-9C4E94F094A1}"/>
              </a:ext>
            </a:extLst>
          </p:cNvPr>
          <p:cNvSpPr txBox="1"/>
          <p:nvPr/>
        </p:nvSpPr>
        <p:spPr>
          <a:xfrm>
            <a:off x="505228" y="31359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u="sng" dirty="0">
                <a:solidFill>
                  <a:srgbClr val="00B0F0"/>
                </a:solidFill>
              </a:rPr>
              <a:t>Fig b) : Output</a:t>
            </a:r>
            <a:r>
              <a:rPr lang="en-US" dirty="0"/>
              <a:t> 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49F9CC-FB26-FB8B-02B2-CCB295AFA045}"/>
              </a:ext>
            </a:extLst>
          </p:cNvPr>
          <p:cNvSpPr txBox="1"/>
          <p:nvPr/>
        </p:nvSpPr>
        <p:spPr>
          <a:xfrm>
            <a:off x="386861" y="3943171"/>
            <a:ext cx="7814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Note: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 taken using the traditional approach and streams is different in Fig a) &amp; Fig b).</a:t>
            </a:r>
            <a:br>
              <a:rPr lang="en-SE" sz="15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endParaRPr lang="en-SE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22857-306C-7D83-0CF4-AD9E24524A10}"/>
              </a:ext>
            </a:extLst>
          </p:cNvPr>
          <p:cNvSpPr txBox="1"/>
          <p:nvPr/>
        </p:nvSpPr>
        <p:spPr>
          <a:xfrm>
            <a:off x="610566" y="2932389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11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52F6-B52D-1F30-2A92-23CE3821A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C4973-6DDD-177D-5567-B7A41DE886B7}"/>
              </a:ext>
            </a:extLst>
          </p:cNvPr>
          <p:cNvSpPr txBox="1"/>
          <p:nvPr/>
        </p:nvSpPr>
        <p:spPr>
          <a:xfrm>
            <a:off x="762000" y="1054239"/>
            <a:ext cx="865632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Lambdas and streams in Java.</a:t>
            </a:r>
          </a:p>
          <a:p>
            <a:endParaRPr lang="en-US" sz="1500" b="0" i="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Streams impact on code performance, using code examples.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5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enefits and drawbacks of using lambdas and streams.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b="0" i="0" dirty="0">
              <a:solidFill>
                <a:schemeClr val="accent4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programming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accent4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en-US" sz="15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Functional programming in Java.</a:t>
            </a:r>
            <a:endParaRPr lang="en-SE" sz="15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ubrik 1">
            <a:extLst>
              <a:ext uri="{FF2B5EF4-FFF2-40B4-BE49-F238E27FC236}">
                <a16:creationId xmlns:a16="http://schemas.microsoft.com/office/drawing/2014/main" id="{D0B147CF-E299-CA92-7591-F51DF9B9F6FF}"/>
              </a:ext>
            </a:extLst>
          </p:cNvPr>
          <p:cNvSpPr txBox="1">
            <a:spLocks/>
          </p:cNvSpPr>
          <p:nvPr/>
        </p:nvSpPr>
        <p:spPr bwMode="auto">
          <a:xfrm>
            <a:off x="302455" y="139488"/>
            <a:ext cx="4406705" cy="91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800" dirty="0">
                <a:solidFill>
                  <a:srgbClr val="50AB00"/>
                </a:solidFill>
                <a:latin typeface="Arial-BoldMT"/>
              </a:rPr>
              <a:t>Topics :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3600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08771-79EB-0741-A8D8-D5836933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8B56-99F9-7BCE-58B3-C1262B7D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20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275BA-1B36-77CD-319B-F3F71D3949FF}"/>
              </a:ext>
            </a:extLst>
          </p:cNvPr>
          <p:cNvSpPr txBox="1"/>
          <p:nvPr/>
        </p:nvSpPr>
        <p:spPr>
          <a:xfrm>
            <a:off x="330590" y="1863832"/>
            <a:ext cx="8633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50AB00"/>
                </a:solidFill>
                <a:latin typeface="Arial-BoldMT"/>
              </a:rPr>
              <a:t>Reason behind Streams are </a:t>
            </a:r>
          </a:p>
          <a:p>
            <a:pPr algn="ctr"/>
            <a:r>
              <a:rPr lang="en-US" sz="3000" b="1" dirty="0">
                <a:solidFill>
                  <a:srgbClr val="50AB00"/>
                </a:solidFill>
                <a:latin typeface="Arial-BoldMT"/>
              </a:rPr>
              <a:t>Faster. </a:t>
            </a:r>
            <a:endParaRPr lang="sv-SE" sz="3000" b="1" dirty="0">
              <a:solidFill>
                <a:srgbClr val="50AB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203414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343C9-3C3A-2615-8820-00E235CE7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21</a:t>
            </a:fld>
            <a:endParaRPr lang="sv-SE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58839AA-B32B-064C-90A8-5ADCE80A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65" y="312608"/>
            <a:ext cx="8229600" cy="547364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Parallel Streams</a:t>
            </a:r>
            <a:endParaRPr lang="en-SE" sz="1800" dirty="0">
              <a:latin typeface="Arial-BoldM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9CF2574-08A2-F66A-B904-E2010FA9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53" y="988547"/>
            <a:ext cx="8295238" cy="1514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4F325A-ED5A-090D-187C-4A1E536946CD}"/>
              </a:ext>
            </a:extLst>
          </p:cNvPr>
          <p:cNvSpPr txBox="1"/>
          <p:nvPr/>
        </p:nvSpPr>
        <p:spPr>
          <a:xfrm>
            <a:off x="398153" y="3186863"/>
            <a:ext cx="815755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Notes</a:t>
            </a: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5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parallelStream</a:t>
            </a:r>
            <a:r>
              <a:rPr lang="en-US" sz="15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is used to divide the large datasets into parallel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pipelines. They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parallel processing of elements in a collection, dividing the workload among multiple threads.</a:t>
            </a:r>
            <a:br>
              <a:rPr lang="en-SE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SE" sz="1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AE73E-01B3-9A7E-F7ED-052281684C86}"/>
              </a:ext>
            </a:extLst>
          </p:cNvPr>
          <p:cNvSpPr txBox="1"/>
          <p:nvPr/>
        </p:nvSpPr>
        <p:spPr>
          <a:xfrm>
            <a:off x="398153" y="2571750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00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8E322-D373-4070-A98C-7322A5D5E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68DC92-0A89-C933-549E-BFFCED2B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23" y="299441"/>
            <a:ext cx="7802170" cy="39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A39E-8CB4-EE85-DC15-2311DCF7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23</a:t>
            </a:fld>
            <a:endParaRPr lang="sv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4A685-6C4B-6908-01E4-49363471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7" y="953477"/>
            <a:ext cx="7840966" cy="282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98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F005-04C5-BD25-ADD6-CFAC84C3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10" y="1913177"/>
            <a:ext cx="8803980" cy="1102519"/>
          </a:xfrm>
        </p:spPr>
        <p:txBody>
          <a:bodyPr/>
          <a:lstStyle/>
          <a:p>
            <a:pPr algn="ctr"/>
            <a:r>
              <a:rPr lang="en-US" sz="3000" dirty="0"/>
              <a:t>Scope of Functional programming in Java.</a:t>
            </a:r>
            <a:endParaRPr lang="en-SE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1DFE6-BF3B-2B49-64DB-D69B37B3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6374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CDFB-273C-CA49-FE7C-9E80949BA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25</a:t>
            </a:fld>
            <a:endParaRPr lang="sv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894F92-C5B2-8FBD-0F0A-4E5D31D73B2E}"/>
              </a:ext>
            </a:extLst>
          </p:cNvPr>
          <p:cNvSpPr txBox="1">
            <a:spLocks/>
          </p:cNvSpPr>
          <p:nvPr/>
        </p:nvSpPr>
        <p:spPr bwMode="auto">
          <a:xfrm>
            <a:off x="275965" y="202008"/>
            <a:ext cx="8229600" cy="54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Scope of Functional Programming in Java :</a:t>
            </a:r>
            <a:endParaRPr lang="en-SE" sz="1800" dirty="0">
              <a:latin typeface="Arial-Bold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CB76B-3B1A-ED0D-A163-909B2A40E30D}"/>
              </a:ext>
            </a:extLst>
          </p:cNvPr>
          <p:cNvSpPr txBox="1"/>
          <p:nvPr/>
        </p:nvSpPr>
        <p:spPr>
          <a:xfrm>
            <a:off x="275965" y="658446"/>
            <a:ext cx="85193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Functional Interfaces: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functional interfaces like ‘java.util.function.Functions’  and ‘java.util.function.BiFunction’ , allowing functions to be treated as first-class citizen.</a:t>
            </a:r>
          </a:p>
          <a:p>
            <a:pPr marL="0" lvl="0" indent="0">
              <a:buNone/>
            </a:pPr>
            <a:endParaRPr lang="en-US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Lambda Expressions: 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expressions facilitate concise representation of anonymous functions, enabling easier implementation of functional interfaces.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Function Chaining and Composition: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interfaces support method chaining and composition through methods like ‘andThen()’ and ‘compose()’, enabling the creation of function pipelines.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Partial Application and Currying: 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not directly supported in Java, partial application and currying can be implemented manually using lambda expressions and functional interfaces, allowing for the creation of specialized functions with fewer parameters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Stream API: 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Java's Stream API enables functional-style operations on collections, allowing for declarative </a:t>
            </a:r>
          </a:p>
          <a:p>
            <a:pPr marL="0" lv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of data such as mapping, filtering, and reducing elements.</a:t>
            </a:r>
          </a:p>
          <a:p>
            <a:pPr marL="0" lv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3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3D73-6EE6-2D47-21EB-4A46B9CE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776" y="1627783"/>
            <a:ext cx="8827477" cy="1539760"/>
          </a:xfrm>
        </p:spPr>
        <p:txBody>
          <a:bodyPr/>
          <a:lstStyle/>
          <a:p>
            <a:pPr algn="ctr"/>
            <a:r>
              <a:rPr lang="en-US" dirty="0"/>
              <a:t>Limitations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CD104-1AAB-60FB-FD6A-DABE3ABBE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578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80E09-588F-2574-B995-27208B8EA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27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C0E4C-2E40-CB77-BD81-884CAD8B2448}"/>
              </a:ext>
            </a:extLst>
          </p:cNvPr>
          <p:cNvSpPr txBox="1"/>
          <p:nvPr/>
        </p:nvSpPr>
        <p:spPr>
          <a:xfrm>
            <a:off x="275994" y="525330"/>
            <a:ext cx="859204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en-US" dirty="0"/>
          </a:p>
          <a:p>
            <a:pPr lvl="0"/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Lazy Evaluation: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lacks built-in support for lazy evaluation, which can lead to memory-related issues when dealing with potentially infinite data structures.</a:t>
            </a:r>
          </a:p>
          <a:p>
            <a:pPr marL="0" lv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Optimizations: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dedicated functional languages, Java may not optimize functional constructs as efficiently due to its multi-paradigm nature.</a:t>
            </a:r>
          </a:p>
          <a:p>
            <a:pPr marL="0" lv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Recursion: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may not handle deep recursion well due to stack limitations, leading to stack overflow errors.</a:t>
            </a:r>
          </a:p>
          <a:p>
            <a:pPr marL="0" lvl="0" indent="0"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5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Performance and Security:</a:t>
            </a:r>
          </a:p>
          <a:p>
            <a:pPr marL="0" lv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recursion in Java can lead to performance issues and security vulnerabilities such as stack overflow errors.</a:t>
            </a:r>
          </a:p>
          <a:p>
            <a:pPr marL="0" lvl="0" indent="0">
              <a:buNone/>
            </a:pPr>
            <a:endParaRPr lang="en-SE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807BFB-34D1-81C6-ED85-F8696FC99BA2}"/>
              </a:ext>
            </a:extLst>
          </p:cNvPr>
          <p:cNvSpPr txBox="1">
            <a:spLocks/>
          </p:cNvSpPr>
          <p:nvPr/>
        </p:nvSpPr>
        <p:spPr bwMode="auto">
          <a:xfrm>
            <a:off x="275965" y="312608"/>
            <a:ext cx="8229600" cy="54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Arial-BoldMT"/>
              </a:rPr>
              <a:t>Limitations of Functional Programming in Java :</a:t>
            </a:r>
            <a:endParaRPr lang="en-SE" sz="1800" dirty="0"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3217695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FC61C-5219-69C5-73E8-8F07B7566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28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0DEB1-9301-D8E6-ADA2-2B2F6E2ECA08}"/>
              </a:ext>
            </a:extLst>
          </p:cNvPr>
          <p:cNvSpPr txBox="1"/>
          <p:nvPr/>
        </p:nvSpPr>
        <p:spPr>
          <a:xfrm>
            <a:off x="575310" y="739140"/>
            <a:ext cx="8496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 Pandey, P. (2020, January 21). 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Elements of Functional Programming in Python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Medium. 	</a:t>
            </a:r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https://towardsdatascience.com/elements-of-functional-programming-in-python-1b295ea5bbe0</a:t>
            </a:r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 Java Lambda Expressions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Www.w3schools.com. </a:t>
            </a:r>
          </a:p>
          <a:p>
            <a:pPr lvl="1"/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https://www.w3schools.com/java/java_lambda.asp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</a:endParaRPr>
          </a:p>
          <a:p>
            <a:pPr lvl="1"/>
            <a:endParaRPr lang="en-US" sz="14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</a:rPr>
              <a:t>3.  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Vo, K. (2019, May 12). 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Summary Knowledge about Functional Programming For Oracle Professional Java SE 8(Part 1)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Medium. </a:t>
            </a: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400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https://medium.com/@vckhanhitiu1/summary-knowledge-about-functional-programming-for-oracle-professional-java-se-8-part-1-12d8f5f4dd4c</a:t>
            </a:r>
            <a:endParaRPr lang="en-US" sz="1400" i="0" u="sng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sz="1400" i="0" u="sng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‌4.  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Java 8 Stream Tutorial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(2021, July 28). GeeksforGeeks. </a:t>
            </a: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https://www.geeksforgeeks.org/java-8-stream-tutorial/</a:t>
            </a:r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sz="14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5. 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Advantages of Lambda Expression in Java 8 - Javatpoint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Www.javatpoint.com. </a:t>
            </a:r>
            <a:r>
              <a:rPr lang="en-US" sz="1400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https://www.javatpoint.com/advantages-of-lambda-expression-in-java-8</a:t>
            </a: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  <a:p>
            <a:pPr marL="457200" indent="-457200"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ChatGPT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Chat.openai.com. Retrieved February 8, 2024, from </a:t>
            </a: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https://chat.openai.com/share/964cb842-71f5-4239-8487-a989825e0099</a:t>
            </a:r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sz="1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457200" indent="-457200" algn="l"/>
            <a:endParaRPr lang="en-US" sz="14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88F94-AB9C-2EFC-3C59-F4182E1DDCB2}"/>
              </a:ext>
            </a:extLst>
          </p:cNvPr>
          <p:cNvSpPr txBox="1"/>
          <p:nvPr/>
        </p:nvSpPr>
        <p:spPr>
          <a:xfrm>
            <a:off x="251460" y="291275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46B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:</a:t>
            </a:r>
            <a:endParaRPr lang="en-SE" sz="1800" b="1" i="1" dirty="0">
              <a:solidFill>
                <a:srgbClr val="46B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BBC1F-59EB-D9FF-D61C-E1A399D77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29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856B4-D059-CEA6-3E4B-63231249819B}"/>
              </a:ext>
            </a:extLst>
          </p:cNvPr>
          <p:cNvSpPr txBox="1"/>
          <p:nvPr/>
        </p:nvSpPr>
        <p:spPr>
          <a:xfrm>
            <a:off x="467190" y="807125"/>
            <a:ext cx="87125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6. 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ChatGPT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Chat.openai.com. Retrieved February 8, 2024, from </a:t>
            </a: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https://chat.openai.com/share/3913193a-a1de-492b-95a7-628276e13f27</a:t>
            </a:r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endParaRPr lang="en-US" sz="14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 Functional Programming in Java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(2023, March 14). FreeCodeCamp.org. 	</a:t>
            </a:r>
            <a:r>
              <a:rPr lang="en-US" sz="1400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https://www.freecodecamp.org/news/functional-programming-in-java/</a:t>
            </a:r>
            <a:endParaRPr lang="en-US" sz="1400" i="0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buAutoNum type="arabicPeriod" startAt="7"/>
            </a:pPr>
            <a:endParaRPr lang="en-US" sz="140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8.   </a:t>
            </a:r>
            <a:r>
              <a:rPr lang="en-US" sz="14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Cafes» Why Functional Programming in Java is Dangerous</a:t>
            </a:r>
            <a:r>
              <a:rPr lang="en-US" sz="14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(n.d.). Retrieved February 8, 2024, from </a:t>
            </a:r>
            <a:r>
              <a:rPr lang="en-US" sz="1400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https://cafe.elharo.com/programming/java-programming/why-functional-programming-in-java-is-dangerous/</a:t>
            </a:r>
          </a:p>
          <a:p>
            <a:pPr algn="l"/>
            <a:r>
              <a:rPr lang="en-US" sz="1400" i="0" u="sng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34BB1-79D8-8026-36AC-36D1BE7DCCA9}"/>
              </a:ext>
            </a:extLst>
          </p:cNvPr>
          <p:cNvSpPr txBox="1"/>
          <p:nvPr/>
        </p:nvSpPr>
        <p:spPr>
          <a:xfrm>
            <a:off x="251460" y="291275"/>
            <a:ext cx="4572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i="1" dirty="0">
                <a:solidFill>
                  <a:srgbClr val="46B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 :</a:t>
            </a:r>
            <a:endParaRPr lang="en-SE" sz="1800" b="1" i="1" dirty="0">
              <a:solidFill>
                <a:srgbClr val="46B4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45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138" y="237948"/>
            <a:ext cx="3478237" cy="914751"/>
          </a:xfrm>
        </p:spPr>
        <p:txBody>
          <a:bodyPr/>
          <a:lstStyle/>
          <a:p>
            <a:r>
              <a:rPr lang="en-US" sz="1800" b="1" i="0" u="none" strike="noStrike" baseline="0" dirty="0">
                <a:solidFill>
                  <a:srgbClr val="50AB00"/>
                </a:solidFill>
                <a:latin typeface="Arial-BoldMT"/>
              </a:rPr>
              <a:t>Functional Programming (FP)</a:t>
            </a:r>
            <a:endParaRPr lang="sv-SE" dirty="0"/>
          </a:p>
        </p:txBody>
      </p:sp>
      <p:pic>
        <p:nvPicPr>
          <p:cNvPr id="5" name="Picture 4" descr="A diagram of functions and functions&#10;&#10;Description automatically generated">
            <a:extLst>
              <a:ext uri="{FF2B5EF4-FFF2-40B4-BE49-F238E27FC236}">
                <a16:creationId xmlns:a16="http://schemas.microsoft.com/office/drawing/2014/main" id="{3CFE6BEF-1F17-04AF-B217-DF7582DE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75" y="1020632"/>
            <a:ext cx="3867905" cy="2970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E2E3F-D269-15E4-2E93-0DAE2429B424}"/>
              </a:ext>
            </a:extLst>
          </p:cNvPr>
          <p:cNvSpPr txBox="1"/>
          <p:nvPr/>
        </p:nvSpPr>
        <p:spPr>
          <a:xfrm>
            <a:off x="4975390" y="618063"/>
            <a:ext cx="386790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b="1" dirty="0">
                <a:solidFill>
                  <a:schemeClr val="accent3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programming paradigm that heavily relies on the use of functions such as :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5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First-class</a:t>
            </a:r>
            <a:r>
              <a:rPr lang="en-US" sz="125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  <a:r>
              <a:rPr lang="en-US" sz="12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to functions in FP as they can be assigned to the variable, passed as an argument to create higher-order functions &amp; return functions as results.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 Side Effects</a:t>
            </a:r>
            <a:r>
              <a:rPr lang="en-US" sz="125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practice of developing functions that produces the same output for the same input &amp; avoid change to state outside of a function’s scope.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Lazy evaluation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approach ‘perform operations only if necessary’.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Statelessness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conveys that functions should only be dependent on arguments and never on outside data.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Immutable data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FP states that keep value of original variable immutable &amp; create a new variable storing the altered value for the original variable.</a:t>
            </a:r>
          </a:p>
          <a:p>
            <a:r>
              <a:rPr lang="en-US" sz="125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Pure Functions 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style focuses on creation of functions that can be used for declarative style coding </a:t>
            </a:r>
            <a:r>
              <a:rPr lang="en-US" sz="12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1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to do rather than how to do it, hence leading to a more readable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A8EAA-2845-3F2D-8FBF-BDCBDCAE6016}"/>
              </a:ext>
            </a:extLst>
          </p:cNvPr>
          <p:cNvSpPr txBox="1"/>
          <p:nvPr/>
        </p:nvSpPr>
        <p:spPr>
          <a:xfrm>
            <a:off x="1366242" y="4434493"/>
            <a:ext cx="2802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3" action="ppaction://hlinksldjump"/>
              </a:rPr>
              <a:t>Fig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dirty="0">
                <a:solidFill>
                  <a:srgbClr val="46B400"/>
                </a:solidFill>
              </a:rPr>
              <a:t>1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 : The Functional Programming Paradigm</a:t>
            </a:r>
            <a:endParaRPr lang="en-SE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CC88-9C56-5D8E-F2D3-B5AAD7657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46" y="1235547"/>
            <a:ext cx="7649308" cy="131445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en-SE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SE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similar to methods but they do not need a name. </a:t>
            </a:r>
            <a:b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E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is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basically</a:t>
            </a:r>
            <a:r>
              <a:rPr lang="en-SE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short block of code which takes in parameters &amp; returns a value.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E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can invoke lambda expression by using FI.</a:t>
            </a:r>
            <a:br>
              <a:rPr lang="en-SE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SE" sz="1800" i="1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SE" i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9921C-16B7-310D-0475-8EDD82F02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346" y="2769405"/>
            <a:ext cx="7876149" cy="2194095"/>
          </a:xfrm>
        </p:spPr>
        <p:txBody>
          <a:bodyPr/>
          <a:lstStyle/>
          <a:p>
            <a:pPr algn="l"/>
            <a:r>
              <a:rPr lang="en-SE" sz="1400" b="1" i="1" u="sng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points related to Lambda :-</a:t>
            </a:r>
            <a:endParaRPr lang="en-US" sz="1400" b="1" i="1" u="sng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</a:t>
            </a:r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anonymous functions (without name).</a:t>
            </a:r>
          </a:p>
          <a:p>
            <a:pPr algn="l"/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Useful when we need a short functions that need to used only once. </a:t>
            </a:r>
          </a:p>
          <a:p>
            <a:pPr algn="l"/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Helps to create methods that can be treated as data via assigning lambdas to variables.</a:t>
            </a:r>
          </a:p>
          <a:p>
            <a:pPr algn="l"/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Passed as an  argument to other methods like map, filter, sort etc.</a:t>
            </a:r>
          </a:p>
          <a:p>
            <a:pPr algn="l"/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Passed to other lambda which allows for the creation of higher-order functions.</a:t>
            </a:r>
          </a:p>
          <a:p>
            <a:pPr algn="l"/>
            <a:r>
              <a:rPr lang="en-US" sz="1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	Return lambdas from methods.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400" b="1" i="1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SE" sz="1400" b="1" i="1" u="sng" kern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CB52-D1D6-A031-8264-957A452C5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4</a:t>
            </a:fld>
            <a:endParaRPr lang="sv-SE" dirty="0"/>
          </a:p>
        </p:txBody>
      </p:sp>
      <p:sp>
        <p:nvSpPr>
          <p:cNvPr id="5" name="Rubrik 1">
            <a:extLst>
              <a:ext uri="{FF2B5EF4-FFF2-40B4-BE49-F238E27FC236}">
                <a16:creationId xmlns:a16="http://schemas.microsoft.com/office/drawing/2014/main" id="{259E8748-11EE-F039-FEC9-FFF6EF7EBD96}"/>
              </a:ext>
            </a:extLst>
          </p:cNvPr>
          <p:cNvSpPr txBox="1">
            <a:spLocks/>
          </p:cNvSpPr>
          <p:nvPr/>
        </p:nvSpPr>
        <p:spPr bwMode="auto">
          <a:xfrm>
            <a:off x="747346" y="101388"/>
            <a:ext cx="4406705" cy="91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 sz="1800" dirty="0">
                <a:solidFill>
                  <a:srgbClr val="50AB00"/>
                </a:solidFill>
                <a:latin typeface="Arial-BoldMT"/>
              </a:rPr>
              <a:t>Lambda Expression (Lambda) </a:t>
            </a:r>
            <a:endParaRPr lang="sv-SE" dirty="0"/>
          </a:p>
        </p:txBody>
      </p:sp>
      <p:pic>
        <p:nvPicPr>
          <p:cNvPr id="8" name="Picture 7" descr="A black text with black text&#10;&#10;Description automatically generated">
            <a:extLst>
              <a:ext uri="{FF2B5EF4-FFF2-40B4-BE49-F238E27FC236}">
                <a16:creationId xmlns:a16="http://schemas.microsoft.com/office/drawing/2014/main" id="{30175EBF-3046-13CC-0F08-26135B00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695" y="2152185"/>
            <a:ext cx="3489960" cy="41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649C0-DF93-FB42-3CAB-503D8A44DDA1}"/>
              </a:ext>
            </a:extLst>
          </p:cNvPr>
          <p:cNvSpPr txBox="1"/>
          <p:nvPr/>
        </p:nvSpPr>
        <p:spPr>
          <a:xfrm>
            <a:off x="4114800" y="212422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AB1CA6-D447-AABB-8BC9-CB2399BC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6" y="1760532"/>
            <a:ext cx="173751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5919-C7E1-D2C2-4EB7-7328BC0F5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702" y="3356399"/>
            <a:ext cx="6400801" cy="964141"/>
          </a:xfrm>
          <a:noFill/>
        </p:spPr>
        <p:txBody>
          <a:bodyPr/>
          <a:lstStyle/>
          <a:p>
            <a:b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r>
              <a:rPr lang="en-US" sz="15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More </a:t>
            </a:r>
            <a:r>
              <a:rPr lang="en-SE" sz="15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Lambda</a:t>
            </a:r>
            <a:r>
              <a:rPr lang="en-US" sz="15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Examples </a:t>
            </a:r>
            <a:r>
              <a:rPr lang="en-US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</a:t>
            </a:r>
            <a:br>
              <a:rPr lang="en-SE" sz="18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br>
              <a:rPr lang="en-US" sz="1400" u="sng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-&gt; {System.out.println(n);} </a:t>
            </a:r>
            <a:b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 -&gt; str.length() ;</a:t>
            </a:r>
            <a:br>
              <a:rPr lang="en-US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SE" sz="14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-&gt; x * 2</a:t>
            </a:r>
            <a:br>
              <a:rPr lang="en-US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r>
              <a:rPr lang="en-US" sz="14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Note :</a:t>
            </a:r>
            <a:r>
              <a:rPr lang="en-US" sz="1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if the body has just one argument &amp; </a:t>
            </a:r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one </a:t>
            </a:r>
            <a:r>
              <a:rPr lang="en-US" sz="1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statement then we can remove brackets &amp; curly braces as well.</a:t>
            </a:r>
            <a:br>
              <a:rPr lang="en-SE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endParaRPr lang="en-SE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9B4F0-7664-C280-BC60-313DB6479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01220-6941-7FC9-06B1-ADA9875B4B87}"/>
              </a:ext>
            </a:extLst>
          </p:cNvPr>
          <p:cNvSpPr txBox="1"/>
          <p:nvPr/>
        </p:nvSpPr>
        <p:spPr>
          <a:xfrm>
            <a:off x="414997" y="328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-BoldMT"/>
              </a:rPr>
              <a:t>Lambda Expression </a:t>
            </a:r>
            <a:r>
              <a:rPr lang="en-US" b="1" dirty="0">
                <a:solidFill>
                  <a:schemeClr val="accent1"/>
                </a:solidFill>
                <a:latin typeface="Arial-BoldMT"/>
              </a:rPr>
              <a:t>Examples:</a:t>
            </a:r>
            <a:r>
              <a:rPr lang="en-US" sz="1800" b="1" dirty="0">
                <a:solidFill>
                  <a:schemeClr val="accent1"/>
                </a:solidFill>
                <a:latin typeface="Arial-BoldMT"/>
              </a:rPr>
              <a:t> </a:t>
            </a:r>
            <a:endParaRPr lang="sv-SE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502C9C-8DD4-82CB-AB0B-71EC022A5E45}"/>
              </a:ext>
            </a:extLst>
          </p:cNvPr>
          <p:cNvSpPr txBox="1"/>
          <p:nvPr/>
        </p:nvSpPr>
        <p:spPr>
          <a:xfrm>
            <a:off x="738554" y="822960"/>
            <a:ext cx="74207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turn any function into lambda expression : </a:t>
            </a:r>
          </a:p>
          <a:p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1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access modifier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b) return type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c) method name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d) parameter type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9914BB-573B-431A-11AA-02B89F807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80789"/>
            <a:ext cx="3744886" cy="867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C9C63E-1340-D480-2EB4-35B2656C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8248"/>
            <a:ext cx="3744886" cy="3079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4BC026F-73C4-9FD0-18F7-7BFD65AC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56152"/>
            <a:ext cx="3744886" cy="38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C112-BA4C-437F-434E-13B5299D3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1EF9F0-0C36-D53D-3079-A6555AF4E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" t="4434" r="-1"/>
          <a:stretch/>
        </p:blipFill>
        <p:spPr>
          <a:xfrm>
            <a:off x="1874874" y="815926"/>
            <a:ext cx="5394252" cy="38774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D478F-7284-9586-5347-6D047B08F92D}"/>
              </a:ext>
            </a:extLst>
          </p:cNvPr>
          <p:cNvSpPr txBox="1"/>
          <p:nvPr/>
        </p:nvSpPr>
        <p:spPr>
          <a:xfrm>
            <a:off x="-159692" y="2954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Arial-BoldMT"/>
              </a:rPr>
              <a:t>Using Lambda as an argument :</a:t>
            </a:r>
            <a:endParaRPr lang="en-SE" b="1" dirty="0">
              <a:solidFill>
                <a:schemeClr val="tx2"/>
              </a:solidFill>
              <a:latin typeface="Arial-Bold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4833E0-E95B-C6B0-765D-18BFF3E9D153}"/>
              </a:ext>
            </a:extLst>
          </p:cNvPr>
          <p:cNvSpPr txBox="1"/>
          <p:nvPr/>
        </p:nvSpPr>
        <p:spPr>
          <a:xfrm>
            <a:off x="1805940" y="4721392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Code files are attached for reference.</a:t>
            </a:r>
            <a:endParaRPr lang="en-SE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5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2929B-F28F-0D78-5029-EA2B067A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E2E9F-76BD-5EC5-1E21-09CCDB5274A9}"/>
              </a:ext>
            </a:extLst>
          </p:cNvPr>
          <p:cNvSpPr txBox="1"/>
          <p:nvPr/>
        </p:nvSpPr>
        <p:spPr>
          <a:xfrm>
            <a:off x="330590" y="1863832"/>
            <a:ext cx="86334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50AB00"/>
                </a:solidFill>
                <a:latin typeface="Arial-BoldMT"/>
              </a:rPr>
              <a:t>Reason behind the compact syntax of </a:t>
            </a:r>
          </a:p>
          <a:p>
            <a:pPr algn="ctr"/>
            <a:r>
              <a:rPr lang="en-US" sz="3000" b="1" dirty="0">
                <a:solidFill>
                  <a:srgbClr val="50AB00"/>
                </a:solidFill>
                <a:latin typeface="Arial-BoldMT"/>
              </a:rPr>
              <a:t>lambda expressions. </a:t>
            </a:r>
            <a:endParaRPr lang="sv-SE" sz="3000" b="1" dirty="0">
              <a:solidFill>
                <a:srgbClr val="50AB00"/>
              </a:solidFill>
              <a:latin typeface="Arial-BoldMT"/>
            </a:endParaRPr>
          </a:p>
        </p:txBody>
      </p:sp>
    </p:spTree>
    <p:extLst>
      <p:ext uri="{BB962C8B-B14F-4D97-AF65-F5344CB8AC3E}">
        <p14:creationId xmlns:p14="http://schemas.microsoft.com/office/powerpoint/2010/main" val="169217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7424-A383-938D-3B9F-FEA5E67F0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FUNCTIONAL INTERFACES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EB0FE-AD56-EBA4-B8A0-3A6C3C75E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7666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9A94-1485-8230-73E9-64A5D1E6E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A8B52-5447-2E45-2B4A-5D4ACA2BC532}"/>
              </a:ext>
            </a:extLst>
          </p:cNvPr>
          <p:cNvSpPr txBox="1"/>
          <p:nvPr/>
        </p:nvSpPr>
        <p:spPr>
          <a:xfrm>
            <a:off x="245012" y="252186"/>
            <a:ext cx="851095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50AB00"/>
                </a:solidFill>
                <a:latin typeface="Arial-BoldMT"/>
              </a:rPr>
              <a:t>What is Functional Interface ?</a:t>
            </a:r>
            <a:endParaRPr lang="en-US" b="1" dirty="0">
              <a:solidFill>
                <a:srgbClr val="50AB00"/>
              </a:solidFill>
              <a:latin typeface="Arial-BoldMT"/>
            </a:endParaRPr>
          </a:p>
          <a:p>
            <a:endParaRPr lang="en-US" b="1" dirty="0">
              <a:solidFill>
                <a:srgbClr val="50AB00"/>
              </a:solidFill>
              <a:latin typeface="Arial-BoldMT"/>
              <a:cs typeface="Times New Roman" panose="02020603050405020304" pitchFamily="18" charset="0"/>
            </a:endParaRPr>
          </a:p>
          <a:p>
            <a:r>
              <a:rPr lang="en-SE" sz="1700" i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 having </a:t>
            </a:r>
            <a:r>
              <a:rPr lang="en-US" sz="1700" i="1" kern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sz="17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exactly </a:t>
            </a:r>
            <a:r>
              <a:rPr lang="en-US" sz="17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SE" sz="17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abstract method</a:t>
            </a:r>
            <a:r>
              <a:rPr lang="en-US" sz="17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E" sz="1700" b="1" i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can have any number of defaults and static methods. </a:t>
            </a:r>
            <a:endParaRPr lang="en-US" sz="1700" b="1" i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700" b="1" i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u="sng" dirty="0">
                <a:solidFill>
                  <a:srgbClr val="50AB00"/>
                </a:solidFill>
                <a:latin typeface="Arial-BoldMT"/>
              </a:rPr>
              <a:t>Relationship between Functional Interface &amp; Lambda :</a:t>
            </a:r>
          </a:p>
          <a:p>
            <a:endParaRPr lang="sv-SE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lambda expressions are closely tied to functional interfaces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L</a:t>
            </a:r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ambda expressions 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concise way to implement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(SAM)</a:t>
            </a:r>
            <a:r>
              <a:rPr lang="en-SE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7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Provides a compact syntax for expressing instances of functional Interfaces. </a:t>
            </a:r>
          </a:p>
          <a:p>
            <a:endParaRPr lang="en-US" sz="17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E" sz="15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technically, you cannot use lambda expressions without functional interfaces in Java. </a:t>
            </a:r>
            <a:endParaRPr lang="en-US" sz="150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E" sz="15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use a lambda expression, you are essentially providing an implementation for </a:t>
            </a:r>
            <a:endParaRPr lang="en-US" sz="150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E" sz="15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single abstract method of a functional interface.</a:t>
            </a:r>
            <a:r>
              <a:rPr lang="en-US" sz="15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eliminates the need to create </a:t>
            </a:r>
          </a:p>
          <a:p>
            <a:pPr algn="just"/>
            <a:r>
              <a:rPr lang="en-US" sz="1500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anonymous classes explicitly for simple functional constructs</a:t>
            </a:r>
            <a:r>
              <a:rPr lang="en-US" sz="15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SE" sz="150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86089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569aa1-7d95-4179-a4af-c1211657471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EB413538783BB43BF1AC97ACF92EC6F" ma:contentTypeVersion="5" ma:contentTypeDescription="Skapa ett nytt dokument." ma:contentTypeScope="" ma:versionID="7a31cc9680ba3d89d4d0ba0ae106c2d0">
  <xsd:schema xmlns:xsd="http://www.w3.org/2001/XMLSchema" xmlns:xs="http://www.w3.org/2001/XMLSchema" xmlns:p="http://schemas.microsoft.com/office/2006/metadata/properties" xmlns:ns3="47569aa1-7d95-4179-a4af-c1211657471a" targetNamespace="http://schemas.microsoft.com/office/2006/metadata/properties" ma:root="true" ma:fieldsID="5434d0b1ab60c1c47eedc66c23472bcc" ns3:_="">
    <xsd:import namespace="47569aa1-7d95-4179-a4af-c121165747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69aa1-7d95-4179-a4af-c121165747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F91B3D-EC90-430A-AB1E-F0238E505E8F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terms/"/>
    <ds:schemaRef ds:uri="47569aa1-7d95-4179-a4af-c1211657471a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D8556B-3CF0-4A9F-8922-6CD1765695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69aa1-7d95-4179-a4af-c12116574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13785</TotalTime>
  <Words>1565</Words>
  <Application>Microsoft Office PowerPoint</Application>
  <PresentationFormat>On-screen Show (16:9)</PresentationFormat>
  <Paragraphs>194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Arial-BoldMT</vt:lpstr>
      <vt:lpstr>Calibri</vt:lpstr>
      <vt:lpstr>Söhne</vt:lpstr>
      <vt:lpstr>Symbol</vt:lpstr>
      <vt:lpstr>Times New Roman</vt:lpstr>
      <vt:lpstr>HKRsvensk2016</vt:lpstr>
      <vt:lpstr>Lambdas and Streams in Java</vt:lpstr>
      <vt:lpstr>PowerPoint Presentation</vt:lpstr>
      <vt:lpstr>Functional Programming (FP)</vt:lpstr>
      <vt:lpstr>Lambda’s are similar to methods but they do not need a name.  Lambda is basically a short block of code which takes in parameters &amp; returns a value. We can invoke lambda expression by using FI.   </vt:lpstr>
      <vt:lpstr> More Lambda Examples :  (n) -&gt; {System.out.println(n);}  str -&gt; str.length() ; x -&gt; x * 2  Note : if the body has just one argument &amp; one statement then we can remove brackets &amp; curly braces as well. </vt:lpstr>
      <vt:lpstr>PowerPoint Presentation</vt:lpstr>
      <vt:lpstr>PowerPoint Presentation</vt:lpstr>
      <vt:lpstr>FUNCTIONAL INTERFACES</vt:lpstr>
      <vt:lpstr>PowerPoint Presentation</vt:lpstr>
      <vt:lpstr>PowerPoint Presentation</vt:lpstr>
      <vt:lpstr>PowerPoint Presentation</vt:lpstr>
      <vt:lpstr>STREAMS </vt:lpstr>
      <vt:lpstr>PowerPoint Presentation</vt:lpstr>
      <vt:lpstr>PowerPoint Presentation</vt:lpstr>
      <vt:lpstr>PowerPoint Presentation</vt:lpstr>
      <vt:lpstr>PowerPoint Presentation</vt:lpstr>
      <vt:lpstr>Streams : Code Performance</vt:lpstr>
      <vt:lpstr>PowerPoint Presentation</vt:lpstr>
      <vt:lpstr>PowerPoint Presentation</vt:lpstr>
      <vt:lpstr>PowerPoint Presentation</vt:lpstr>
      <vt:lpstr>Parallel Streams</vt:lpstr>
      <vt:lpstr>PowerPoint Presentation</vt:lpstr>
      <vt:lpstr>PowerPoint Presentation</vt:lpstr>
      <vt:lpstr>Scope of Functional programming in Java.</vt:lpstr>
      <vt:lpstr>PowerPoint Presentation</vt:lpstr>
      <vt:lpstr>Limitations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Meenu Gupta0007</cp:lastModifiedBy>
  <cp:revision>86</cp:revision>
  <dcterms:created xsi:type="dcterms:W3CDTF">2023-11-01T13:13:28Z</dcterms:created>
  <dcterms:modified xsi:type="dcterms:W3CDTF">2024-02-09T09:22:42Z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0x0101005EB413538783BB43BF1AC97ACF92EC6F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