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72" r:id="rId6"/>
    <p:sldId id="261" r:id="rId7"/>
    <p:sldId id="265" r:id="rId8"/>
    <p:sldId id="262" r:id="rId9"/>
    <p:sldId id="266" r:id="rId10"/>
    <p:sldId id="267" r:id="rId11"/>
    <p:sldId id="263" r:id="rId12"/>
    <p:sldId id="264" r:id="rId13"/>
    <p:sldId id="268" r:id="rId14"/>
    <p:sldId id="269" r:id="rId15"/>
    <p:sldId id="270" r:id="rId16"/>
    <p:sldId id="27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3870E-1CE5-4230-AB25-A786A6EA26F9}" type="datetimeFigureOut">
              <a:rPr lang="en-US" smtClean="0"/>
              <a:t>3/11/2018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CE3F1-1F2E-4EF8-9541-0F4735F3B904}" type="slidenum">
              <a:rPr lang="en-US" smtClean="0"/>
              <a:t>‹#›</a:t>
            </a:fld>
            <a:endParaRPr lang="en-US"/>
          </a:p>
        </p:txBody>
      </p:sp>
    </p:spTree>
    <p:extLst>
      <p:ext uri="{BB962C8B-B14F-4D97-AF65-F5344CB8AC3E}">
        <p14:creationId xmlns:p14="http://schemas.microsoft.com/office/powerpoint/2010/main" val="186315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a:t>
            </a:fld>
            <a:endParaRPr lang="en-US"/>
          </a:p>
        </p:txBody>
      </p:sp>
    </p:spTree>
    <p:extLst>
      <p:ext uri="{BB962C8B-B14F-4D97-AF65-F5344CB8AC3E}">
        <p14:creationId xmlns:p14="http://schemas.microsoft.com/office/powerpoint/2010/main" val="1740382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10</a:t>
            </a:fld>
            <a:endParaRPr lang="en-US"/>
          </a:p>
        </p:txBody>
      </p:sp>
    </p:spTree>
    <p:extLst>
      <p:ext uri="{BB962C8B-B14F-4D97-AF65-F5344CB8AC3E}">
        <p14:creationId xmlns:p14="http://schemas.microsoft.com/office/powerpoint/2010/main" val="4183550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11</a:t>
            </a:fld>
            <a:endParaRPr lang="en-US"/>
          </a:p>
        </p:txBody>
      </p:sp>
    </p:spTree>
    <p:extLst>
      <p:ext uri="{BB962C8B-B14F-4D97-AF65-F5344CB8AC3E}">
        <p14:creationId xmlns:p14="http://schemas.microsoft.com/office/powerpoint/2010/main" val="1694079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12</a:t>
            </a:fld>
            <a:endParaRPr lang="en-US"/>
          </a:p>
        </p:txBody>
      </p:sp>
    </p:spTree>
    <p:extLst>
      <p:ext uri="{BB962C8B-B14F-4D97-AF65-F5344CB8AC3E}">
        <p14:creationId xmlns:p14="http://schemas.microsoft.com/office/powerpoint/2010/main" val="4122818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13</a:t>
            </a:fld>
            <a:endParaRPr lang="en-US"/>
          </a:p>
        </p:txBody>
      </p:sp>
    </p:spTree>
    <p:extLst>
      <p:ext uri="{BB962C8B-B14F-4D97-AF65-F5344CB8AC3E}">
        <p14:creationId xmlns:p14="http://schemas.microsoft.com/office/powerpoint/2010/main" val="1947417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14</a:t>
            </a:fld>
            <a:endParaRPr lang="en-US"/>
          </a:p>
        </p:txBody>
      </p:sp>
    </p:spTree>
    <p:extLst>
      <p:ext uri="{BB962C8B-B14F-4D97-AF65-F5344CB8AC3E}">
        <p14:creationId xmlns:p14="http://schemas.microsoft.com/office/powerpoint/2010/main" val="1251377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15</a:t>
            </a:fld>
            <a:endParaRPr lang="en-US"/>
          </a:p>
        </p:txBody>
      </p:sp>
    </p:spTree>
    <p:extLst>
      <p:ext uri="{BB962C8B-B14F-4D97-AF65-F5344CB8AC3E}">
        <p14:creationId xmlns:p14="http://schemas.microsoft.com/office/powerpoint/2010/main" val="3220797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16</a:t>
            </a:fld>
            <a:endParaRPr lang="en-US"/>
          </a:p>
        </p:txBody>
      </p:sp>
    </p:spTree>
    <p:extLst>
      <p:ext uri="{BB962C8B-B14F-4D97-AF65-F5344CB8AC3E}">
        <p14:creationId xmlns:p14="http://schemas.microsoft.com/office/powerpoint/2010/main" val="3800821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17</a:t>
            </a:fld>
            <a:endParaRPr lang="en-US"/>
          </a:p>
        </p:txBody>
      </p:sp>
    </p:spTree>
    <p:extLst>
      <p:ext uri="{BB962C8B-B14F-4D97-AF65-F5344CB8AC3E}">
        <p14:creationId xmlns:p14="http://schemas.microsoft.com/office/powerpoint/2010/main" val="410900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2</a:t>
            </a:fld>
            <a:endParaRPr lang="en-US"/>
          </a:p>
        </p:txBody>
      </p:sp>
    </p:spTree>
    <p:extLst>
      <p:ext uri="{BB962C8B-B14F-4D97-AF65-F5344CB8AC3E}">
        <p14:creationId xmlns:p14="http://schemas.microsoft.com/office/powerpoint/2010/main" val="57151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What is Probability?</a:t>
            </a:r>
          </a:p>
          <a:p>
            <a:r>
              <a:rPr lang="en-US" altLang="zh-CN" dirty="0"/>
              <a:t>An explanation from Bayesian. Measure the belief degree of some statement.</a:t>
            </a:r>
          </a:p>
        </p:txBody>
      </p:sp>
      <p:sp>
        <p:nvSpPr>
          <p:cNvPr id="4" name="Slide Number Placeholder 3"/>
          <p:cNvSpPr>
            <a:spLocks noGrp="1"/>
          </p:cNvSpPr>
          <p:nvPr>
            <p:ph type="sldNum" sz="quarter" idx="10"/>
          </p:nvPr>
        </p:nvSpPr>
        <p:spPr/>
        <p:txBody>
          <a:bodyPr/>
          <a:lstStyle/>
          <a:p>
            <a:fld id="{633CE3F1-1F2E-4EF8-9541-0F4735F3B904}" type="slidenum">
              <a:rPr lang="en-US" smtClean="0"/>
              <a:t>3</a:t>
            </a:fld>
            <a:endParaRPr lang="en-US"/>
          </a:p>
        </p:txBody>
      </p:sp>
    </p:spTree>
    <p:extLst>
      <p:ext uri="{BB962C8B-B14F-4D97-AF65-F5344CB8AC3E}">
        <p14:creationId xmlns:p14="http://schemas.microsoft.com/office/powerpoint/2010/main" val="5291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4</a:t>
            </a:fld>
            <a:endParaRPr lang="en-US"/>
          </a:p>
        </p:txBody>
      </p:sp>
    </p:spTree>
    <p:extLst>
      <p:ext uri="{BB962C8B-B14F-4D97-AF65-F5344CB8AC3E}">
        <p14:creationId xmlns:p14="http://schemas.microsoft.com/office/powerpoint/2010/main" val="366848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5</a:t>
            </a:fld>
            <a:endParaRPr lang="en-US"/>
          </a:p>
        </p:txBody>
      </p:sp>
    </p:spTree>
    <p:extLst>
      <p:ext uri="{BB962C8B-B14F-4D97-AF65-F5344CB8AC3E}">
        <p14:creationId xmlns:p14="http://schemas.microsoft.com/office/powerpoint/2010/main" val="150254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algorithms are supported in PyMC3</a:t>
            </a:r>
          </a:p>
        </p:txBody>
      </p:sp>
      <p:sp>
        <p:nvSpPr>
          <p:cNvPr id="4" name="Slide Number Placeholder 3"/>
          <p:cNvSpPr>
            <a:spLocks noGrp="1"/>
          </p:cNvSpPr>
          <p:nvPr>
            <p:ph type="sldNum" sz="quarter" idx="10"/>
          </p:nvPr>
        </p:nvSpPr>
        <p:spPr/>
        <p:txBody>
          <a:bodyPr/>
          <a:lstStyle/>
          <a:p>
            <a:fld id="{633CE3F1-1F2E-4EF8-9541-0F4735F3B904}" type="slidenum">
              <a:rPr lang="en-US" smtClean="0"/>
              <a:t>6</a:t>
            </a:fld>
            <a:endParaRPr lang="en-US"/>
          </a:p>
        </p:txBody>
      </p:sp>
    </p:spTree>
    <p:extLst>
      <p:ext uri="{BB962C8B-B14F-4D97-AF65-F5344CB8AC3E}">
        <p14:creationId xmlns:p14="http://schemas.microsoft.com/office/powerpoint/2010/main" val="2790229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7</a:t>
            </a:fld>
            <a:endParaRPr lang="en-US"/>
          </a:p>
        </p:txBody>
      </p:sp>
    </p:spTree>
    <p:extLst>
      <p:ext uri="{BB962C8B-B14F-4D97-AF65-F5344CB8AC3E}">
        <p14:creationId xmlns:p14="http://schemas.microsoft.com/office/powerpoint/2010/main" val="146966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8</a:t>
            </a:fld>
            <a:endParaRPr lang="en-US"/>
          </a:p>
        </p:txBody>
      </p:sp>
    </p:spTree>
    <p:extLst>
      <p:ext uri="{BB962C8B-B14F-4D97-AF65-F5344CB8AC3E}">
        <p14:creationId xmlns:p14="http://schemas.microsoft.com/office/powerpoint/2010/main" val="699313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CE3F1-1F2E-4EF8-9541-0F4735F3B904}" type="slidenum">
              <a:rPr lang="en-US" smtClean="0"/>
              <a:t>9</a:t>
            </a:fld>
            <a:endParaRPr lang="en-US"/>
          </a:p>
        </p:txBody>
      </p:sp>
    </p:spTree>
    <p:extLst>
      <p:ext uri="{BB962C8B-B14F-4D97-AF65-F5344CB8AC3E}">
        <p14:creationId xmlns:p14="http://schemas.microsoft.com/office/powerpoint/2010/main" val="65309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FE94-DA66-4BE8-BA97-2DE4A08C9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F484F0-B685-49CF-AFC6-F933F21EE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4F7800-3FE3-4CCE-B8B6-FCF5BA2CBE39}"/>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5" name="Footer Placeholder 4">
            <a:extLst>
              <a:ext uri="{FF2B5EF4-FFF2-40B4-BE49-F238E27FC236}">
                <a16:creationId xmlns:a16="http://schemas.microsoft.com/office/drawing/2014/main" id="{8A617D01-EBE2-4C16-8C09-392C53165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CD7CA-9591-4EC0-90A9-D931BDA49AFE}"/>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33329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C82B-8FAF-4E46-87DF-C14F8FFEE0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B2C0F0-1FF5-4601-ABCC-2567B55802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FA45C-783E-4150-A7CC-AA24428DB36F}"/>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5" name="Footer Placeholder 4">
            <a:extLst>
              <a:ext uri="{FF2B5EF4-FFF2-40B4-BE49-F238E27FC236}">
                <a16:creationId xmlns:a16="http://schemas.microsoft.com/office/drawing/2014/main" id="{3EF1AC18-F3DC-4548-9C0F-7FD933B3C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0ADCF-3A06-40E7-97A8-0B75C3E193D4}"/>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332248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F915-18D0-4755-8A6A-8AF6C1F45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A55983-7F5D-4687-9849-1D42C7D5AE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E121F-6E39-40EA-A9EE-A92459F52FF4}"/>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5" name="Footer Placeholder 4">
            <a:extLst>
              <a:ext uri="{FF2B5EF4-FFF2-40B4-BE49-F238E27FC236}">
                <a16:creationId xmlns:a16="http://schemas.microsoft.com/office/drawing/2014/main" id="{A3BD6F49-4F23-4A30-AA00-96AE8DC13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47B81-8088-4D08-AF40-725C83E3BC73}"/>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238158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60FC-6099-4338-89DB-14CC97580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37DD2-B777-477D-8935-3F1D97B026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B284D-D1D5-4277-814E-758794C4A083}"/>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5" name="Footer Placeholder 4">
            <a:extLst>
              <a:ext uri="{FF2B5EF4-FFF2-40B4-BE49-F238E27FC236}">
                <a16:creationId xmlns:a16="http://schemas.microsoft.com/office/drawing/2014/main" id="{D25C19B5-BBAC-4D05-BE1D-3C4C0236B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7B96B-E01C-481B-9D1E-CD8FB0F539D7}"/>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231894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BB99-B6B6-427D-8300-507ACD769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E66DA7-A61D-485C-BE6C-01313AA92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ACA87A-BC82-4300-9FA0-A4AB34AB957C}"/>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5" name="Footer Placeholder 4">
            <a:extLst>
              <a:ext uri="{FF2B5EF4-FFF2-40B4-BE49-F238E27FC236}">
                <a16:creationId xmlns:a16="http://schemas.microsoft.com/office/drawing/2014/main" id="{ADD3DAF7-255C-4645-BF54-75D2CEE52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6DFED-874E-44AA-AA7A-2BF435542661}"/>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351781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C97F-2C88-4F3C-A0DB-E518807BD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1CE25-0F8B-40E4-87A6-6741A52E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D31E9-70D2-49F4-A7E3-9AD7C12356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D2846B-F542-4E74-9E64-B3BBFC434A2B}"/>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6" name="Footer Placeholder 5">
            <a:extLst>
              <a:ext uri="{FF2B5EF4-FFF2-40B4-BE49-F238E27FC236}">
                <a16:creationId xmlns:a16="http://schemas.microsoft.com/office/drawing/2014/main" id="{BF3C81C1-36A4-4169-8720-B9156F07A8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8C942-CD2C-48E6-BEA2-4BDB9D0DCF01}"/>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386158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8BC2-5735-4FCD-BC76-C141C42C79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5384BE-0258-408B-9DE2-4A00AABAB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E1D7DC-1B1D-4839-8246-2423E285CA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C6E4D-1164-433F-82B9-0F8629AE7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FA05C0-4D38-49F1-AECC-379E8986FF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C2D8D-AAED-4EC9-91F8-6E39BDE7C2E1}"/>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8" name="Footer Placeholder 7">
            <a:extLst>
              <a:ext uri="{FF2B5EF4-FFF2-40B4-BE49-F238E27FC236}">
                <a16:creationId xmlns:a16="http://schemas.microsoft.com/office/drawing/2014/main" id="{9781DABA-F8B7-41F7-B50A-586F141C19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3076FF-6B2F-475B-9F60-76A5353BA198}"/>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223541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4066-6EF3-41F8-856D-6184D8E213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E795A-E19B-4DB7-839D-04B05C0FDE59}"/>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4" name="Footer Placeholder 3">
            <a:extLst>
              <a:ext uri="{FF2B5EF4-FFF2-40B4-BE49-F238E27FC236}">
                <a16:creationId xmlns:a16="http://schemas.microsoft.com/office/drawing/2014/main" id="{F23E65E1-9675-4845-866F-300709952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D2D83-AAB5-4913-871F-41FAD8637829}"/>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39964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DDACD-6DAF-4DEC-94A0-F6227DC4D9F3}"/>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3" name="Footer Placeholder 2">
            <a:extLst>
              <a:ext uri="{FF2B5EF4-FFF2-40B4-BE49-F238E27FC236}">
                <a16:creationId xmlns:a16="http://schemas.microsoft.com/office/drawing/2014/main" id="{F01DA10D-2BA4-46EC-B33A-A446EFBAF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4300-B219-49F5-A998-F1DFA229BB56}"/>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118412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1280-AFC9-480E-82B0-7B7EE64BE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977B78-4379-4BBC-94EE-819EEE2A7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4856EB-2719-48FA-9860-48C5A9E53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2271AB-BDF4-4D80-A959-342943459438}"/>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6" name="Footer Placeholder 5">
            <a:extLst>
              <a:ext uri="{FF2B5EF4-FFF2-40B4-BE49-F238E27FC236}">
                <a16:creationId xmlns:a16="http://schemas.microsoft.com/office/drawing/2014/main" id="{F921BD21-A870-40A1-B8D3-50F5BDD3F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E0515-733C-4453-BE6D-BF40F37DBB5B}"/>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108518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96C0-6453-4AB7-8F4B-790099218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E8FB0B-2147-4367-9A0C-3BB4F95D9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E8ED8F-0A6D-4319-AE54-13806F331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5CAB07-736A-4698-B0BD-78305507FA37}"/>
              </a:ext>
            </a:extLst>
          </p:cNvPr>
          <p:cNvSpPr>
            <a:spLocks noGrp="1"/>
          </p:cNvSpPr>
          <p:nvPr>
            <p:ph type="dt" sz="half" idx="10"/>
          </p:nvPr>
        </p:nvSpPr>
        <p:spPr/>
        <p:txBody>
          <a:bodyPr/>
          <a:lstStyle/>
          <a:p>
            <a:fld id="{B4DDC70C-66A2-449B-9BE6-660879E8A001}" type="datetimeFigureOut">
              <a:rPr lang="en-US" smtClean="0"/>
              <a:t>3/11/2018</a:t>
            </a:fld>
            <a:endParaRPr lang="en-US"/>
          </a:p>
        </p:txBody>
      </p:sp>
      <p:sp>
        <p:nvSpPr>
          <p:cNvPr id="6" name="Footer Placeholder 5">
            <a:extLst>
              <a:ext uri="{FF2B5EF4-FFF2-40B4-BE49-F238E27FC236}">
                <a16:creationId xmlns:a16="http://schemas.microsoft.com/office/drawing/2014/main" id="{DF6D3644-9C48-4FA8-985F-D633FF6D0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37277-ED40-4057-9E56-1269BBF6A475}"/>
              </a:ext>
            </a:extLst>
          </p:cNvPr>
          <p:cNvSpPr>
            <a:spLocks noGrp="1"/>
          </p:cNvSpPr>
          <p:nvPr>
            <p:ph type="sldNum" sz="quarter" idx="12"/>
          </p:nvPr>
        </p:nvSpPr>
        <p:spPr/>
        <p:txBody>
          <a:bodyPr/>
          <a:lstStyle/>
          <a:p>
            <a:fld id="{8B161019-BF37-4C58-BF56-D8C5255D64C0}" type="slidenum">
              <a:rPr lang="en-US" smtClean="0"/>
              <a:t>‹#›</a:t>
            </a:fld>
            <a:endParaRPr lang="en-US"/>
          </a:p>
        </p:txBody>
      </p:sp>
    </p:spTree>
    <p:extLst>
      <p:ext uri="{BB962C8B-B14F-4D97-AF65-F5344CB8AC3E}">
        <p14:creationId xmlns:p14="http://schemas.microsoft.com/office/powerpoint/2010/main" val="138963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8156C-209F-4CA1-9A3C-4F5745682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54269A-41CD-4AC2-B63C-61C2F1F4D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BFF85-B0E7-478B-8023-2F122010B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DC70C-66A2-449B-9BE6-660879E8A001}" type="datetimeFigureOut">
              <a:rPr lang="en-US" smtClean="0"/>
              <a:t>3/11/2018</a:t>
            </a:fld>
            <a:endParaRPr lang="en-US"/>
          </a:p>
        </p:txBody>
      </p:sp>
      <p:sp>
        <p:nvSpPr>
          <p:cNvPr id="5" name="Footer Placeholder 4">
            <a:extLst>
              <a:ext uri="{FF2B5EF4-FFF2-40B4-BE49-F238E27FC236}">
                <a16:creationId xmlns:a16="http://schemas.microsoft.com/office/drawing/2014/main" id="{55DE08CE-D68D-4586-B31E-B0536C739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AB81FA-5E3B-4A28-B649-2B989E5FF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61019-BF37-4C58-BF56-D8C5255D64C0}" type="slidenum">
              <a:rPr lang="en-US" smtClean="0"/>
              <a:t>‹#›</a:t>
            </a:fld>
            <a:endParaRPr lang="en-US"/>
          </a:p>
        </p:txBody>
      </p:sp>
    </p:spTree>
    <p:extLst>
      <p:ext uri="{BB962C8B-B14F-4D97-AF65-F5344CB8AC3E}">
        <p14:creationId xmlns:p14="http://schemas.microsoft.com/office/powerpoint/2010/main" val="106566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7362-A2C1-4197-B5C5-D0CB8393CA2F}"/>
              </a:ext>
            </a:extLst>
          </p:cNvPr>
          <p:cNvSpPr>
            <a:spLocks noGrp="1"/>
          </p:cNvSpPr>
          <p:nvPr>
            <p:ph type="ctrTitle"/>
          </p:nvPr>
        </p:nvSpPr>
        <p:spPr/>
        <p:txBody>
          <a:bodyPr>
            <a:normAutofit fontScale="90000"/>
          </a:bodyPr>
          <a:lstStyle/>
          <a:p>
            <a:r>
              <a:rPr lang="en-US" dirty="0"/>
              <a:t>Introduction to </a:t>
            </a:r>
            <a:br>
              <a:rPr lang="en-US" dirty="0"/>
            </a:br>
            <a:r>
              <a:rPr lang="en-US" dirty="0"/>
              <a:t>Bayesian Analysis with Python</a:t>
            </a:r>
          </a:p>
        </p:txBody>
      </p:sp>
      <p:sp>
        <p:nvSpPr>
          <p:cNvPr id="3" name="Subtitle 2">
            <a:extLst>
              <a:ext uri="{FF2B5EF4-FFF2-40B4-BE49-F238E27FC236}">
                <a16:creationId xmlns:a16="http://schemas.microsoft.com/office/drawing/2014/main" id="{EBB5B6FF-C19C-4E4B-AC19-7F5471F78E99}"/>
              </a:ext>
            </a:extLst>
          </p:cNvPr>
          <p:cNvSpPr>
            <a:spLocks noGrp="1"/>
          </p:cNvSpPr>
          <p:nvPr>
            <p:ph type="subTitle" idx="1"/>
          </p:nvPr>
        </p:nvSpPr>
        <p:spPr/>
        <p:txBody>
          <a:bodyPr/>
          <a:lstStyle/>
          <a:p>
            <a:endParaRPr lang="en-US" dirty="0"/>
          </a:p>
          <a:p>
            <a:r>
              <a:rPr lang="en-US" dirty="0"/>
              <a:t>Jun Tian </a:t>
            </a:r>
          </a:p>
          <a:p>
            <a:r>
              <a:rPr lang="en-US" dirty="0"/>
              <a:t>2018-03-06</a:t>
            </a:r>
          </a:p>
        </p:txBody>
      </p:sp>
    </p:spTree>
    <p:extLst>
      <p:ext uri="{BB962C8B-B14F-4D97-AF65-F5344CB8AC3E}">
        <p14:creationId xmlns:p14="http://schemas.microsoft.com/office/powerpoint/2010/main" val="304751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E3DB0E07-583B-4E35-8FC9-30B4229E17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517546"/>
            <a:ext cx="10515600" cy="26197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cell phone&#10;&#10;Description generated with very high confidence">
            <a:extLst>
              <a:ext uri="{FF2B5EF4-FFF2-40B4-BE49-F238E27FC236}">
                <a16:creationId xmlns:a16="http://schemas.microsoft.com/office/drawing/2014/main" id="{F410C103-2F18-4C49-8EB9-DBB98CAAA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137254"/>
            <a:ext cx="10515600" cy="2619709"/>
          </a:xfrm>
          <a:prstGeom prst="rect">
            <a:avLst/>
          </a:prstGeom>
        </p:spPr>
      </p:pic>
    </p:spTree>
    <p:extLst>
      <p:ext uri="{BB962C8B-B14F-4D97-AF65-F5344CB8AC3E}">
        <p14:creationId xmlns:p14="http://schemas.microsoft.com/office/powerpoint/2010/main" val="385670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D1EA-BE26-49AA-B5E3-91D94F1DA791}"/>
              </a:ext>
            </a:extLst>
          </p:cNvPr>
          <p:cNvSpPr>
            <a:spLocks noGrp="1"/>
          </p:cNvSpPr>
          <p:nvPr>
            <p:ph type="title"/>
          </p:nvPr>
        </p:nvSpPr>
        <p:spPr/>
        <p:txBody>
          <a:bodyPr/>
          <a:lstStyle/>
          <a:p>
            <a:r>
              <a:rPr lang="en-US" dirty="0"/>
              <a:t>HMC</a:t>
            </a:r>
          </a:p>
        </p:txBody>
      </p:sp>
      <p:sp>
        <p:nvSpPr>
          <p:cNvPr id="3" name="Content Placeholder 2">
            <a:extLst>
              <a:ext uri="{FF2B5EF4-FFF2-40B4-BE49-F238E27FC236}">
                <a16:creationId xmlns:a16="http://schemas.microsoft.com/office/drawing/2014/main" id="{A5298C03-4E28-4160-BF34-C95E4AFAFFEA}"/>
              </a:ext>
            </a:extLst>
          </p:cNvPr>
          <p:cNvSpPr>
            <a:spLocks noGrp="1"/>
          </p:cNvSpPr>
          <p:nvPr>
            <p:ph idx="1"/>
          </p:nvPr>
        </p:nvSpPr>
        <p:spPr/>
        <p:txBody>
          <a:bodyPr/>
          <a:lstStyle/>
          <a:p>
            <a:r>
              <a:rPr lang="en-US" dirty="0"/>
              <a:t>Why HMC?</a:t>
            </a:r>
          </a:p>
          <a:p>
            <a:endParaRPr lang="en-US" dirty="0"/>
          </a:p>
          <a:p>
            <a:r>
              <a:rPr lang="en-US" dirty="0"/>
              <a:t>Speed</a:t>
            </a:r>
          </a:p>
          <a:p>
            <a:r>
              <a:rPr lang="en-US" dirty="0"/>
              <a:t>Less reject</a:t>
            </a:r>
          </a:p>
        </p:txBody>
      </p:sp>
    </p:spTree>
    <p:extLst>
      <p:ext uri="{BB962C8B-B14F-4D97-AF65-F5344CB8AC3E}">
        <p14:creationId xmlns:p14="http://schemas.microsoft.com/office/powerpoint/2010/main" val="423577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D5AF-DC7F-4F01-A5A0-3CC94E0D3EC4}"/>
              </a:ext>
            </a:extLst>
          </p:cNvPr>
          <p:cNvSpPr>
            <a:spLocks noGrp="1"/>
          </p:cNvSpPr>
          <p:nvPr>
            <p:ph type="title"/>
          </p:nvPr>
        </p:nvSpPr>
        <p:spPr/>
        <p:txBody>
          <a:bodyPr/>
          <a:lstStyle/>
          <a:p>
            <a:r>
              <a:rPr lang="en-US" dirty="0"/>
              <a:t>Variational Methods</a:t>
            </a:r>
          </a:p>
        </p:txBody>
      </p:sp>
      <p:sp>
        <p:nvSpPr>
          <p:cNvPr id="3" name="Content Placeholder 2">
            <a:extLst>
              <a:ext uri="{FF2B5EF4-FFF2-40B4-BE49-F238E27FC236}">
                <a16:creationId xmlns:a16="http://schemas.microsoft.com/office/drawing/2014/main" id="{BF204E13-2196-473E-BAFD-649139134244}"/>
              </a:ext>
            </a:extLst>
          </p:cNvPr>
          <p:cNvSpPr>
            <a:spLocks noGrp="1"/>
          </p:cNvSpPr>
          <p:nvPr>
            <p:ph idx="1"/>
          </p:nvPr>
        </p:nvSpPr>
        <p:spPr/>
        <p:txBody>
          <a:bodyPr/>
          <a:lstStyle/>
          <a:p>
            <a:r>
              <a:rPr lang="en-US" dirty="0"/>
              <a:t>Cross Entropy</a:t>
            </a:r>
          </a:p>
          <a:p>
            <a:r>
              <a:rPr lang="en-US" dirty="0"/>
              <a:t>ELBO</a:t>
            </a:r>
          </a:p>
          <a:p>
            <a:r>
              <a:rPr lang="en-US" dirty="0"/>
              <a:t>Compared with MCMC methods</a:t>
            </a:r>
          </a:p>
          <a:p>
            <a:endParaRPr lang="en-US" dirty="0"/>
          </a:p>
          <a:p>
            <a:r>
              <a:rPr lang="en-US" dirty="0"/>
              <a:t>Recommend Papers:</a:t>
            </a:r>
          </a:p>
        </p:txBody>
      </p:sp>
    </p:spTree>
    <p:extLst>
      <p:ext uri="{BB962C8B-B14F-4D97-AF65-F5344CB8AC3E}">
        <p14:creationId xmlns:p14="http://schemas.microsoft.com/office/powerpoint/2010/main" val="43996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5818-03BE-45E0-9970-B5BD126346F7}"/>
              </a:ext>
            </a:extLst>
          </p:cNvPr>
          <p:cNvSpPr>
            <a:spLocks noGrp="1"/>
          </p:cNvSpPr>
          <p:nvPr>
            <p:ph type="title"/>
          </p:nvPr>
        </p:nvSpPr>
        <p:spPr/>
        <p:txBody>
          <a:bodyPr/>
          <a:lstStyle/>
          <a:p>
            <a:r>
              <a:rPr lang="en-US" altLang="zh-CN" dirty="0"/>
              <a:t>PyMC3</a:t>
            </a:r>
            <a:endParaRPr lang="en-US" dirty="0"/>
          </a:p>
        </p:txBody>
      </p:sp>
      <p:sp>
        <p:nvSpPr>
          <p:cNvPr id="3" name="Content Placeholder 2">
            <a:extLst>
              <a:ext uri="{FF2B5EF4-FFF2-40B4-BE49-F238E27FC236}">
                <a16:creationId xmlns:a16="http://schemas.microsoft.com/office/drawing/2014/main" id="{2D0533C3-365A-49F3-B1DC-2657E2DB185B}"/>
              </a:ext>
            </a:extLst>
          </p:cNvPr>
          <p:cNvSpPr>
            <a:spLocks noGrp="1"/>
          </p:cNvSpPr>
          <p:nvPr>
            <p:ph idx="1"/>
          </p:nvPr>
        </p:nvSpPr>
        <p:spPr/>
        <p:txBody>
          <a:bodyPr/>
          <a:lstStyle/>
          <a:p>
            <a:r>
              <a:rPr lang="en-US" dirty="0"/>
              <a:t>Current Status</a:t>
            </a:r>
          </a:p>
          <a:p>
            <a:r>
              <a:rPr lang="en-US" dirty="0"/>
              <a:t>Backend of </a:t>
            </a:r>
            <a:r>
              <a:rPr lang="en-US" dirty="0" err="1"/>
              <a:t>theano</a:t>
            </a:r>
            <a:r>
              <a:rPr lang="en-US" dirty="0"/>
              <a:t> is not maintained now.</a:t>
            </a:r>
          </a:p>
          <a:p>
            <a:r>
              <a:rPr lang="en-US" dirty="0"/>
              <a:t>More algorithms are added</a:t>
            </a:r>
          </a:p>
          <a:p>
            <a:endParaRPr lang="en-US" dirty="0"/>
          </a:p>
        </p:txBody>
      </p:sp>
    </p:spTree>
    <p:extLst>
      <p:ext uri="{BB962C8B-B14F-4D97-AF65-F5344CB8AC3E}">
        <p14:creationId xmlns:p14="http://schemas.microsoft.com/office/powerpoint/2010/main" val="287550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B15F-5F71-4CD6-B682-635B534620C5}"/>
              </a:ext>
            </a:extLst>
          </p:cNvPr>
          <p:cNvSpPr>
            <a:spLocks noGrp="1"/>
          </p:cNvSpPr>
          <p:nvPr>
            <p:ph type="title"/>
          </p:nvPr>
        </p:nvSpPr>
        <p:spPr/>
        <p:txBody>
          <a:bodyPr/>
          <a:lstStyle/>
          <a:p>
            <a:r>
              <a:rPr lang="en-US" dirty="0"/>
              <a:t>A simple introduction</a:t>
            </a:r>
          </a:p>
        </p:txBody>
      </p:sp>
      <p:sp>
        <p:nvSpPr>
          <p:cNvPr id="3" name="Content Placeholder 2">
            <a:extLst>
              <a:ext uri="{FF2B5EF4-FFF2-40B4-BE49-F238E27FC236}">
                <a16:creationId xmlns:a16="http://schemas.microsoft.com/office/drawing/2014/main" id="{DC29C511-F24C-4DD0-863E-29914CB989A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0934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2EF5-6F61-4FF3-8428-D90F20861017}"/>
              </a:ext>
            </a:extLst>
          </p:cNvPr>
          <p:cNvSpPr>
            <a:spLocks noGrp="1"/>
          </p:cNvSpPr>
          <p:nvPr>
            <p:ph type="title"/>
          </p:nvPr>
        </p:nvSpPr>
        <p:spPr/>
        <p:txBody>
          <a:bodyPr/>
          <a:lstStyle/>
          <a:p>
            <a:r>
              <a:rPr lang="en-US" dirty="0"/>
              <a:t>Edward</a:t>
            </a:r>
          </a:p>
        </p:txBody>
      </p:sp>
      <p:sp>
        <p:nvSpPr>
          <p:cNvPr id="3" name="Content Placeholder 2">
            <a:extLst>
              <a:ext uri="{FF2B5EF4-FFF2-40B4-BE49-F238E27FC236}">
                <a16:creationId xmlns:a16="http://schemas.microsoft.com/office/drawing/2014/main" id="{7FAA1B9D-9CD7-4FDE-B718-8918F62BE241}"/>
              </a:ext>
            </a:extLst>
          </p:cNvPr>
          <p:cNvSpPr>
            <a:spLocks noGrp="1"/>
          </p:cNvSpPr>
          <p:nvPr>
            <p:ph idx="1"/>
          </p:nvPr>
        </p:nvSpPr>
        <p:spPr/>
        <p:txBody>
          <a:bodyPr/>
          <a:lstStyle/>
          <a:p>
            <a:r>
              <a:rPr lang="en-US" dirty="0"/>
              <a:t>Mostly focus on variational methods.</a:t>
            </a:r>
          </a:p>
          <a:p>
            <a:r>
              <a:rPr lang="en-US" dirty="0" err="1"/>
              <a:t>Tensorflow</a:t>
            </a:r>
            <a:r>
              <a:rPr lang="en-US" dirty="0"/>
              <a:t> as backend</a:t>
            </a:r>
          </a:p>
        </p:txBody>
      </p:sp>
    </p:spTree>
    <p:extLst>
      <p:ext uri="{BB962C8B-B14F-4D97-AF65-F5344CB8AC3E}">
        <p14:creationId xmlns:p14="http://schemas.microsoft.com/office/powerpoint/2010/main" val="68387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B232-9E69-480F-9207-7B497D096B22}"/>
              </a:ext>
            </a:extLst>
          </p:cNvPr>
          <p:cNvSpPr>
            <a:spLocks noGrp="1"/>
          </p:cNvSpPr>
          <p:nvPr>
            <p:ph type="title"/>
          </p:nvPr>
        </p:nvSpPr>
        <p:spPr/>
        <p:txBody>
          <a:bodyPr/>
          <a:lstStyle/>
          <a:p>
            <a:r>
              <a:rPr lang="en-US" dirty="0"/>
              <a:t>Some other packages</a:t>
            </a:r>
          </a:p>
        </p:txBody>
      </p:sp>
      <p:sp>
        <p:nvSpPr>
          <p:cNvPr id="3" name="Content Placeholder 2">
            <a:extLst>
              <a:ext uri="{FF2B5EF4-FFF2-40B4-BE49-F238E27FC236}">
                <a16:creationId xmlns:a16="http://schemas.microsoft.com/office/drawing/2014/main" id="{73E3D1B5-6E7C-4466-9446-78EB82510EA6}"/>
              </a:ext>
            </a:extLst>
          </p:cNvPr>
          <p:cNvSpPr>
            <a:spLocks noGrp="1"/>
          </p:cNvSpPr>
          <p:nvPr>
            <p:ph idx="1"/>
          </p:nvPr>
        </p:nvSpPr>
        <p:spPr/>
        <p:txBody>
          <a:bodyPr/>
          <a:lstStyle/>
          <a:p>
            <a:r>
              <a:rPr lang="en-US" dirty="0" err="1"/>
              <a:t>Tensorflow</a:t>
            </a:r>
            <a:r>
              <a:rPr lang="en-US" dirty="0"/>
              <a:t> probability</a:t>
            </a:r>
          </a:p>
          <a:p>
            <a:r>
              <a:rPr lang="en-US" dirty="0"/>
              <a:t>Stan</a:t>
            </a:r>
          </a:p>
          <a:p>
            <a:r>
              <a:rPr lang="en-US" dirty="0"/>
              <a:t>Turing</a:t>
            </a:r>
          </a:p>
          <a:p>
            <a:endParaRPr lang="en-US" dirty="0"/>
          </a:p>
        </p:txBody>
      </p:sp>
    </p:spTree>
    <p:extLst>
      <p:ext uri="{BB962C8B-B14F-4D97-AF65-F5344CB8AC3E}">
        <p14:creationId xmlns:p14="http://schemas.microsoft.com/office/powerpoint/2010/main" val="2909526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040D-7740-4093-94F7-A4863C58D732}"/>
              </a:ext>
            </a:extLst>
          </p:cNvPr>
          <p:cNvSpPr>
            <a:spLocks noGrp="1"/>
          </p:cNvSpPr>
          <p:nvPr>
            <p:ph type="title"/>
          </p:nvPr>
        </p:nvSpPr>
        <p:spPr/>
        <p:txBody>
          <a:bodyPr/>
          <a:lstStyle/>
          <a:p>
            <a:r>
              <a:rPr lang="en-US" dirty="0"/>
              <a:t>Reading List</a:t>
            </a:r>
          </a:p>
        </p:txBody>
      </p:sp>
      <p:sp>
        <p:nvSpPr>
          <p:cNvPr id="3" name="Content Placeholder 2">
            <a:extLst>
              <a:ext uri="{FF2B5EF4-FFF2-40B4-BE49-F238E27FC236}">
                <a16:creationId xmlns:a16="http://schemas.microsoft.com/office/drawing/2014/main" id="{BECB5F34-D1B2-4421-98F3-EB8A2ED8634E}"/>
              </a:ext>
            </a:extLst>
          </p:cNvPr>
          <p:cNvSpPr>
            <a:spLocks noGrp="1"/>
          </p:cNvSpPr>
          <p:nvPr>
            <p:ph idx="1"/>
          </p:nvPr>
        </p:nvSpPr>
        <p:spPr/>
        <p:txBody>
          <a:bodyPr/>
          <a:lstStyle/>
          <a:p>
            <a:pPr marL="514350" indent="-514350">
              <a:buFont typeface="+mj-lt"/>
              <a:buAutoNum type="arabicPeriod"/>
            </a:pPr>
            <a:r>
              <a:rPr lang="en-US" dirty="0"/>
              <a:t>Statistical Rethinking</a:t>
            </a:r>
          </a:p>
          <a:p>
            <a:pPr marL="514350" indent="-514350">
              <a:buFont typeface="+mj-lt"/>
              <a:buAutoNum type="arabicPeriod"/>
            </a:pPr>
            <a:r>
              <a:rPr lang="en-US" dirty="0"/>
              <a:t>Doing Bayesian Data Analysis, Second Edition</a:t>
            </a:r>
          </a:p>
          <a:p>
            <a:pPr marL="514350" indent="-514350">
              <a:buFont typeface="+mj-lt"/>
              <a:buAutoNum type="arabicPeriod"/>
            </a:pPr>
            <a:r>
              <a:rPr lang="en-US" dirty="0"/>
              <a:t>Probability Theory: The Logic of Science</a:t>
            </a:r>
          </a:p>
          <a:p>
            <a:pPr marL="514350" indent="-514350">
              <a:buFont typeface="+mj-lt"/>
              <a:buAutoNum type="arabicPeriod"/>
            </a:pPr>
            <a:r>
              <a:rPr lang="en-US" dirty="0"/>
              <a:t>Causality 2</a:t>
            </a:r>
            <a:r>
              <a:rPr lang="en-US" baseline="30000" dirty="0"/>
              <a:t>nd</a:t>
            </a:r>
            <a:endParaRPr lang="en-US" dirty="0"/>
          </a:p>
          <a:p>
            <a:pPr marL="514350" indent="-514350">
              <a:buFont typeface="+mj-lt"/>
              <a:buAutoNum type="arabicPeriod"/>
            </a:pPr>
            <a:r>
              <a:rPr lang="en-US" dirty="0"/>
              <a:t>Bayesian Reasoning and Machine Learning</a:t>
            </a:r>
          </a:p>
        </p:txBody>
      </p:sp>
    </p:spTree>
    <p:extLst>
      <p:ext uri="{BB962C8B-B14F-4D97-AF65-F5344CB8AC3E}">
        <p14:creationId xmlns:p14="http://schemas.microsoft.com/office/powerpoint/2010/main" val="268154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6987EC-0361-4F69-B6B5-3B438FC277A1}"/>
              </a:ext>
            </a:extLst>
          </p:cNvPr>
          <p:cNvSpPr>
            <a:spLocks noGrp="1"/>
          </p:cNvSpPr>
          <p:nvPr>
            <p:ph idx="1"/>
          </p:nvPr>
        </p:nvSpPr>
        <p:spPr/>
        <p:txBody>
          <a:bodyPr/>
          <a:lstStyle/>
          <a:p>
            <a:r>
              <a:rPr lang="en-US" altLang="zh-CN" dirty="0"/>
              <a:t>Bayes' theorem</a:t>
            </a:r>
          </a:p>
          <a:p>
            <a:r>
              <a:rPr lang="en-US" altLang="zh-CN" dirty="0"/>
              <a:t>Posterior</a:t>
            </a:r>
            <a:r>
              <a:rPr lang="zh-CN" altLang="en-US" dirty="0"/>
              <a:t> </a:t>
            </a:r>
            <a:r>
              <a:rPr lang="en-US" altLang="zh-CN" dirty="0"/>
              <a:t>Calculation</a:t>
            </a:r>
          </a:p>
          <a:p>
            <a:r>
              <a:rPr lang="en-US" altLang="zh-CN" dirty="0"/>
              <a:t>Using</a:t>
            </a:r>
            <a:r>
              <a:rPr lang="zh-CN" altLang="en-US" dirty="0"/>
              <a:t> </a:t>
            </a:r>
            <a:r>
              <a:rPr lang="en-US" altLang="zh-CN" dirty="0"/>
              <a:t>PyMC3 to do Bayesian Analysis</a:t>
            </a:r>
          </a:p>
          <a:p>
            <a:r>
              <a:rPr lang="en-US" dirty="0"/>
              <a:t>Discussion</a:t>
            </a:r>
          </a:p>
          <a:p>
            <a:endParaRPr lang="en-US" dirty="0"/>
          </a:p>
        </p:txBody>
      </p:sp>
    </p:spTree>
    <p:extLst>
      <p:ext uri="{BB962C8B-B14F-4D97-AF65-F5344CB8AC3E}">
        <p14:creationId xmlns:p14="http://schemas.microsoft.com/office/powerpoint/2010/main" val="83416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3025-9231-454E-B354-A2C1C30E78CD}"/>
              </a:ext>
            </a:extLst>
          </p:cNvPr>
          <p:cNvSpPr>
            <a:spLocks noGrp="1"/>
          </p:cNvSpPr>
          <p:nvPr>
            <p:ph type="title"/>
          </p:nvPr>
        </p:nvSpPr>
        <p:spPr/>
        <p:txBody>
          <a:bodyPr/>
          <a:lstStyle/>
          <a:p>
            <a:r>
              <a:rPr lang="en-US" dirty="0"/>
              <a:t>An Example</a:t>
            </a:r>
          </a:p>
        </p:txBody>
      </p:sp>
      <p:sp>
        <p:nvSpPr>
          <p:cNvPr id="4" name="TextBox 3">
            <a:extLst>
              <a:ext uri="{FF2B5EF4-FFF2-40B4-BE49-F238E27FC236}">
                <a16:creationId xmlns:a16="http://schemas.microsoft.com/office/drawing/2014/main" id="{AAB32580-DAE9-45A2-85BD-FC8C37CB20FD}"/>
              </a:ext>
            </a:extLst>
          </p:cNvPr>
          <p:cNvSpPr txBox="1"/>
          <p:nvPr/>
        </p:nvSpPr>
        <p:spPr>
          <a:xfrm>
            <a:off x="1581807" y="2521112"/>
            <a:ext cx="9170276" cy="2800767"/>
          </a:xfrm>
          <a:prstGeom prst="rect">
            <a:avLst/>
          </a:prstGeom>
          <a:noFill/>
        </p:spPr>
        <p:txBody>
          <a:bodyPr wrap="square" rtlCol="0">
            <a:spAutoFit/>
          </a:bodyPr>
          <a:lstStyle/>
          <a:p>
            <a:r>
              <a:rPr lang="en-US" sz="2000" i="1" dirty="0"/>
              <a:t>Suppose some dark night a policeman walks down a street, apparently deserted; but suddenly he hears a burglar alarm, looks across the street, and sees a jewelry store with a broken window. Then a gentleman wearing a mask comes crawling out through the broken window, carrying a bag which turns out to be full of expensive jewelry. The policeman doesn’t hesitate at all in deciding that this gentleman is dishonest. But by what reasoning process does he arrive at this conclusion?</a:t>
            </a:r>
          </a:p>
          <a:p>
            <a:pPr algn="r"/>
            <a:endParaRPr lang="en-US" dirty="0"/>
          </a:p>
          <a:p>
            <a:pPr algn="r"/>
            <a:r>
              <a:rPr lang="en-US" altLang="zh-CN" dirty="0"/>
              <a:t>——</a:t>
            </a:r>
            <a:r>
              <a:rPr lang="en-US" dirty="0"/>
              <a:t>Probability Theory: The Logic of Science</a:t>
            </a:r>
            <a:endParaRPr lang="en-US" sz="2000" i="1" dirty="0"/>
          </a:p>
          <a:p>
            <a:endParaRPr lang="en-US" sz="2000" dirty="0"/>
          </a:p>
        </p:txBody>
      </p:sp>
      <p:sp>
        <p:nvSpPr>
          <p:cNvPr id="3" name="TextBox 2">
            <a:extLst>
              <a:ext uri="{FF2B5EF4-FFF2-40B4-BE49-F238E27FC236}">
                <a16:creationId xmlns:a16="http://schemas.microsoft.com/office/drawing/2014/main" id="{9B23186E-8F23-4356-9640-75DD84F03886}"/>
              </a:ext>
            </a:extLst>
          </p:cNvPr>
          <p:cNvSpPr txBox="1"/>
          <p:nvPr/>
        </p:nvSpPr>
        <p:spPr>
          <a:xfrm>
            <a:off x="3568148" y="6072809"/>
            <a:ext cx="4422913" cy="369332"/>
          </a:xfrm>
          <a:prstGeom prst="rect">
            <a:avLst/>
          </a:prstGeom>
          <a:noFill/>
        </p:spPr>
        <p:txBody>
          <a:bodyPr wrap="square" rtlCol="0">
            <a:spAutoFit/>
          </a:bodyPr>
          <a:lstStyle/>
          <a:p>
            <a:r>
              <a:rPr lang="en-US" dirty="0"/>
              <a:t>https://www.zhihu.com/question/68122813</a:t>
            </a:r>
          </a:p>
        </p:txBody>
      </p:sp>
    </p:spTree>
    <p:extLst>
      <p:ext uri="{BB962C8B-B14F-4D97-AF65-F5344CB8AC3E}">
        <p14:creationId xmlns:p14="http://schemas.microsoft.com/office/powerpoint/2010/main" val="229062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A353-19B8-4480-B048-CE9DBCB8B40E}"/>
              </a:ext>
            </a:extLst>
          </p:cNvPr>
          <p:cNvSpPr>
            <a:spLocks noGrp="1"/>
          </p:cNvSpPr>
          <p:nvPr>
            <p:ph type="title"/>
          </p:nvPr>
        </p:nvSpPr>
        <p:spPr/>
        <p:txBody>
          <a:bodyPr/>
          <a:lstStyle/>
          <a:p>
            <a:r>
              <a:rPr lang="en-US" altLang="zh-CN" dirty="0"/>
              <a:t>Bayes' theorem</a:t>
            </a:r>
            <a:endParaRPr lang="en-US" dirty="0"/>
          </a:p>
        </p:txBody>
      </p:sp>
      <p:sp>
        <p:nvSpPr>
          <p:cNvPr id="3" name="Content Placeholder 2">
            <a:extLst>
              <a:ext uri="{FF2B5EF4-FFF2-40B4-BE49-F238E27FC236}">
                <a16:creationId xmlns:a16="http://schemas.microsoft.com/office/drawing/2014/main" id="{646EBB03-9109-4483-8B39-888B47A3B4E3}"/>
              </a:ext>
            </a:extLst>
          </p:cNvPr>
          <p:cNvSpPr>
            <a:spLocks noGrp="1"/>
          </p:cNvSpPr>
          <p:nvPr>
            <p:ph idx="1"/>
          </p:nvPr>
        </p:nvSpPr>
        <p:spPr/>
        <p:txBody>
          <a:bodyPr/>
          <a:lstStyle/>
          <a:p>
            <a:r>
              <a:rPr lang="en-US" b="1" dirty="0"/>
              <a:t>Data(Observation): </a:t>
            </a:r>
            <a:r>
              <a:rPr lang="en-US" dirty="0"/>
              <a:t>The road is wet in the morning.</a:t>
            </a:r>
          </a:p>
          <a:p>
            <a:r>
              <a:rPr lang="en-US" altLang="zh-CN" b="1" dirty="0"/>
              <a:t>Hypothesis:</a:t>
            </a:r>
            <a:r>
              <a:rPr lang="zh-CN" altLang="en-US" dirty="0"/>
              <a:t> </a:t>
            </a:r>
            <a:r>
              <a:rPr lang="en-US" altLang="zh-CN" dirty="0"/>
              <a:t>It rained last night.</a:t>
            </a:r>
          </a:p>
          <a:p>
            <a:r>
              <a:rPr lang="en-US" b="1" dirty="0"/>
              <a:t>Prior</a:t>
            </a:r>
            <a:r>
              <a:rPr lang="en-US" dirty="0"/>
              <a:t>: Describe how often it rains in Beijing.</a:t>
            </a:r>
          </a:p>
          <a:p>
            <a:r>
              <a:rPr lang="en-US" b="1" dirty="0"/>
              <a:t>Like</a:t>
            </a:r>
            <a:r>
              <a:rPr lang="en-US" altLang="zh-CN" b="1" dirty="0"/>
              <a:t>lihood: </a:t>
            </a:r>
            <a:r>
              <a:rPr lang="en-US" altLang="zh-CN" dirty="0"/>
              <a:t>The probability that the road is wet this morning, given that it rained last night.</a:t>
            </a:r>
          </a:p>
          <a:p>
            <a:r>
              <a:rPr lang="en-US" b="1" dirty="0"/>
              <a:t>Posterior: </a:t>
            </a:r>
            <a:r>
              <a:rPr lang="en-US" altLang="zh-CN" dirty="0"/>
              <a:t>The probability that it rained last night, given that the road is wet this morning.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F88A23-976B-4625-9750-9AF19BC56CA1}"/>
                  </a:ext>
                </a:extLst>
              </p:cNvPr>
              <p:cNvSpPr txBox="1"/>
              <p:nvPr/>
            </p:nvSpPr>
            <p:spPr>
              <a:xfrm>
                <a:off x="3498574" y="5312438"/>
                <a:ext cx="4104861" cy="9535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𝐻</m:t>
                              </m:r>
                            </m:e>
                          </m:d>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r>
                                <a:rPr lang="en-US" i="1">
                                  <a:latin typeface="Cambria Math" panose="02040503050406030204" pitchFamily="18" charset="0"/>
                                </a:rPr>
                                <m:t>𝐻</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𝐻</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𝐷</m:t>
                              </m:r>
                            </m:e>
                          </m:d>
                        </m:den>
                      </m:f>
                    </m:oMath>
                  </m:oMathPara>
                </a14:m>
                <a:endParaRPr lang="en-US" dirty="0"/>
              </a:p>
              <a:p>
                <a:endParaRPr lang="en-US" dirty="0"/>
              </a:p>
            </p:txBody>
          </p:sp>
        </mc:Choice>
        <mc:Fallback xmlns="">
          <p:sp>
            <p:nvSpPr>
              <p:cNvPr id="4" name="TextBox 3">
                <a:extLst>
                  <a:ext uri="{FF2B5EF4-FFF2-40B4-BE49-F238E27FC236}">
                    <a16:creationId xmlns:a16="http://schemas.microsoft.com/office/drawing/2014/main" id="{A9F88A23-976B-4625-9750-9AF19BC56CA1}"/>
                  </a:ext>
                </a:extLst>
              </p:cNvPr>
              <p:cNvSpPr txBox="1">
                <a:spLocks noRot="1" noChangeAspect="1" noMove="1" noResize="1" noEditPoints="1" noAdjustHandles="1" noChangeArrowheads="1" noChangeShapeType="1" noTextEdit="1"/>
              </p:cNvSpPr>
              <p:nvPr/>
            </p:nvSpPr>
            <p:spPr>
              <a:xfrm>
                <a:off x="3498574" y="5312438"/>
                <a:ext cx="4104861" cy="9535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029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36B5-A601-4505-8023-AAEFDAB9796C}"/>
              </a:ext>
            </a:extLst>
          </p:cNvPr>
          <p:cNvSpPr>
            <a:spLocks noGrp="1"/>
          </p:cNvSpPr>
          <p:nvPr>
            <p:ph type="title"/>
          </p:nvPr>
        </p:nvSpPr>
        <p:spPr/>
        <p:txBody>
          <a:bodyPr/>
          <a:lstStyle/>
          <a:p>
            <a:r>
              <a:rPr lang="en-US" dirty="0"/>
              <a:t>The hardest part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9C0EE9-ACBB-414A-9798-8EED47F99657}"/>
                  </a:ext>
                </a:extLst>
              </p:cNvPr>
              <p:cNvSpPr>
                <a:spLocks noGrp="1"/>
              </p:cNvSpPr>
              <p:nvPr>
                <p:ph idx="1"/>
              </p:nvPr>
            </p:nvSpPr>
            <p:spPr>
              <a:xfrm>
                <a:off x="838200" y="2802835"/>
                <a:ext cx="10515600" cy="3374128"/>
              </a:xfrm>
            </p:spPr>
            <p:txBody>
              <a:bodyPr/>
              <a:lstStyle/>
              <a:p>
                <a:r>
                  <a:rPr lang="en-US" dirty="0"/>
                  <a:t>How to calculate p(D)?</a:t>
                </a:r>
              </a:p>
              <a:p>
                <a:r>
                  <a:rPr lang="en-US" dirty="0"/>
                  <a:t>(Integration)</a:t>
                </a:r>
              </a:p>
              <a:p>
                <a:endParaRPr lang="en-US" dirty="0"/>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𝐷</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𝐻</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349C0EE9-ACBB-414A-9798-8EED47F99657}"/>
                  </a:ext>
                </a:extLst>
              </p:cNvPr>
              <p:cNvSpPr>
                <a:spLocks noGrp="1" noRot="1" noChangeAspect="1" noMove="1" noResize="1" noEditPoints="1" noAdjustHandles="1" noChangeArrowheads="1" noChangeShapeType="1" noTextEdit="1"/>
              </p:cNvSpPr>
              <p:nvPr>
                <p:ph idx="1"/>
              </p:nvPr>
            </p:nvSpPr>
            <p:spPr>
              <a:xfrm>
                <a:off x="838200" y="2802835"/>
                <a:ext cx="10515600" cy="3374128"/>
              </a:xfrm>
              <a:blipFill>
                <a:blip r:embed="rId3"/>
                <a:stretch>
                  <a:fillRect l="-1043" t="-30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EEDBBFA-907D-46EC-8521-7C56A6535828}"/>
                  </a:ext>
                </a:extLst>
              </p:cNvPr>
              <p:cNvSpPr txBox="1"/>
              <p:nvPr/>
            </p:nvSpPr>
            <p:spPr>
              <a:xfrm>
                <a:off x="3558209" y="1615081"/>
                <a:ext cx="4104861" cy="9535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𝐻</m:t>
                              </m:r>
                            </m:e>
                          </m:d>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r>
                                <a:rPr lang="en-US" i="1">
                                  <a:latin typeface="Cambria Math" panose="02040503050406030204" pitchFamily="18" charset="0"/>
                                </a:rPr>
                                <m:t>𝐻</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𝐻</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𝐷</m:t>
                              </m:r>
                            </m:e>
                          </m:d>
                        </m:den>
                      </m:f>
                    </m:oMath>
                  </m:oMathPara>
                </a14:m>
                <a:endParaRPr lang="en-US" dirty="0"/>
              </a:p>
              <a:p>
                <a:endParaRPr lang="en-US" dirty="0"/>
              </a:p>
            </p:txBody>
          </p:sp>
        </mc:Choice>
        <mc:Fallback>
          <p:sp>
            <p:nvSpPr>
              <p:cNvPr id="5" name="TextBox 4">
                <a:extLst>
                  <a:ext uri="{FF2B5EF4-FFF2-40B4-BE49-F238E27FC236}">
                    <a16:creationId xmlns:a16="http://schemas.microsoft.com/office/drawing/2014/main" id="{2EEDBBFA-907D-46EC-8521-7C56A6535828}"/>
                  </a:ext>
                </a:extLst>
              </p:cNvPr>
              <p:cNvSpPr txBox="1">
                <a:spLocks noRot="1" noChangeAspect="1" noMove="1" noResize="1" noEditPoints="1" noAdjustHandles="1" noChangeArrowheads="1" noChangeShapeType="1" noTextEdit="1"/>
              </p:cNvSpPr>
              <p:nvPr/>
            </p:nvSpPr>
            <p:spPr>
              <a:xfrm>
                <a:off x="3558209" y="1615081"/>
                <a:ext cx="4104861" cy="9535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358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56AC-9CFD-4549-AF6C-5C5B4C51CF5D}"/>
              </a:ext>
            </a:extLst>
          </p:cNvPr>
          <p:cNvSpPr>
            <a:spLocks noGrp="1"/>
          </p:cNvSpPr>
          <p:nvPr>
            <p:ph type="title"/>
          </p:nvPr>
        </p:nvSpPr>
        <p:spPr/>
        <p:txBody>
          <a:bodyPr/>
          <a:lstStyle/>
          <a:p>
            <a:r>
              <a:rPr lang="en-US" dirty="0"/>
              <a:t>How to calculate posterior?</a:t>
            </a:r>
          </a:p>
        </p:txBody>
      </p:sp>
      <p:sp>
        <p:nvSpPr>
          <p:cNvPr id="3" name="Content Placeholder 2">
            <a:extLst>
              <a:ext uri="{FF2B5EF4-FFF2-40B4-BE49-F238E27FC236}">
                <a16:creationId xmlns:a16="http://schemas.microsoft.com/office/drawing/2014/main" id="{CC203901-7658-4DFA-9150-936B726908AD}"/>
              </a:ext>
            </a:extLst>
          </p:cNvPr>
          <p:cNvSpPr>
            <a:spLocks noGrp="1"/>
          </p:cNvSpPr>
          <p:nvPr>
            <p:ph idx="1"/>
          </p:nvPr>
        </p:nvSpPr>
        <p:spPr/>
        <p:txBody>
          <a:bodyPr>
            <a:normAutofit lnSpcReduction="10000"/>
          </a:bodyPr>
          <a:lstStyle/>
          <a:p>
            <a:r>
              <a:rPr lang="en-US" dirty="0"/>
              <a:t>Analytical </a:t>
            </a:r>
          </a:p>
          <a:p>
            <a:pPr lvl="1"/>
            <a:r>
              <a:rPr lang="en-US" dirty="0"/>
              <a:t>Using conjugate prior</a:t>
            </a:r>
          </a:p>
          <a:p>
            <a:r>
              <a:rPr lang="en-US" dirty="0"/>
              <a:t>Markov Methods</a:t>
            </a:r>
          </a:p>
          <a:p>
            <a:pPr lvl="1"/>
            <a:r>
              <a:rPr lang="en-US" dirty="0"/>
              <a:t>Metropolis-Hastings</a:t>
            </a:r>
          </a:p>
          <a:p>
            <a:pPr lvl="1"/>
            <a:r>
              <a:rPr lang="en-US" dirty="0"/>
              <a:t>Hamiltonian Monte Carlo</a:t>
            </a:r>
          </a:p>
          <a:p>
            <a:pPr lvl="1"/>
            <a:r>
              <a:rPr lang="en-US" dirty="0"/>
              <a:t>No U-Turn Sampler</a:t>
            </a:r>
          </a:p>
          <a:p>
            <a:pPr lvl="1"/>
            <a:r>
              <a:rPr lang="en-US" dirty="0"/>
              <a:t>…</a:t>
            </a:r>
          </a:p>
          <a:p>
            <a:r>
              <a:rPr lang="en-US" dirty="0"/>
              <a:t>Non-Markov Methods</a:t>
            </a:r>
          </a:p>
          <a:p>
            <a:pPr lvl="1"/>
            <a:r>
              <a:rPr lang="en-US" dirty="0"/>
              <a:t>Grid Search</a:t>
            </a:r>
          </a:p>
          <a:p>
            <a:pPr lvl="1"/>
            <a:r>
              <a:rPr lang="en-US" dirty="0"/>
              <a:t>Quadratic approximation</a:t>
            </a:r>
          </a:p>
          <a:p>
            <a:pPr lvl="1"/>
            <a:r>
              <a:rPr lang="en-US" dirty="0"/>
              <a:t> Variational Methods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E913C52-981E-4A1F-8E0A-E9D7C27F0024}"/>
                  </a:ext>
                </a:extLst>
              </p:cNvPr>
              <p:cNvSpPr txBox="1"/>
              <p:nvPr/>
            </p:nvSpPr>
            <p:spPr>
              <a:xfrm>
                <a:off x="6679096" y="3284855"/>
                <a:ext cx="4104861" cy="9535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𝐻</m:t>
                              </m:r>
                            </m:e>
                          </m:d>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r>
                                <a:rPr lang="en-US" i="1">
                                  <a:latin typeface="Cambria Math" panose="02040503050406030204" pitchFamily="18" charset="0"/>
                                </a:rPr>
                                <m:t>𝐻</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𝐻</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𝐷</m:t>
                              </m:r>
                            </m:e>
                          </m:d>
                        </m:den>
                      </m:f>
                    </m:oMath>
                  </m:oMathPara>
                </a14:m>
                <a:endParaRPr lang="en-US" dirty="0"/>
              </a:p>
              <a:p>
                <a:endParaRPr lang="en-US" dirty="0"/>
              </a:p>
            </p:txBody>
          </p:sp>
        </mc:Choice>
        <mc:Fallback>
          <p:sp>
            <p:nvSpPr>
              <p:cNvPr id="4" name="TextBox 3">
                <a:extLst>
                  <a:ext uri="{FF2B5EF4-FFF2-40B4-BE49-F238E27FC236}">
                    <a16:creationId xmlns:a16="http://schemas.microsoft.com/office/drawing/2014/main" id="{5E913C52-981E-4A1F-8E0A-E9D7C27F0024}"/>
                  </a:ext>
                </a:extLst>
              </p:cNvPr>
              <p:cNvSpPr txBox="1">
                <a:spLocks noRot="1" noChangeAspect="1" noMove="1" noResize="1" noEditPoints="1" noAdjustHandles="1" noChangeArrowheads="1" noChangeShapeType="1" noTextEdit="1"/>
              </p:cNvSpPr>
              <p:nvPr/>
            </p:nvSpPr>
            <p:spPr>
              <a:xfrm>
                <a:off x="6679096" y="3284855"/>
                <a:ext cx="4104861" cy="9535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396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7810-26BF-438A-98BE-9FFD64FD009A}"/>
              </a:ext>
            </a:extLst>
          </p:cNvPr>
          <p:cNvSpPr>
            <a:spLocks noGrp="1"/>
          </p:cNvSpPr>
          <p:nvPr>
            <p:ph type="title"/>
          </p:nvPr>
        </p:nvSpPr>
        <p:spPr/>
        <p:txBody>
          <a:bodyPr/>
          <a:lstStyle/>
          <a:p>
            <a:r>
              <a:rPr lang="en-US" dirty="0"/>
              <a:t>Single Parameter Estimation</a:t>
            </a:r>
          </a:p>
        </p:txBody>
      </p:sp>
      <p:sp>
        <p:nvSpPr>
          <p:cNvPr id="3" name="Content Placeholder 2">
            <a:extLst>
              <a:ext uri="{FF2B5EF4-FFF2-40B4-BE49-F238E27FC236}">
                <a16:creationId xmlns:a16="http://schemas.microsoft.com/office/drawing/2014/main" id="{68891A7D-C83B-4113-88FF-C267714F6C7B}"/>
              </a:ext>
            </a:extLst>
          </p:cNvPr>
          <p:cNvSpPr>
            <a:spLocks noGrp="1"/>
          </p:cNvSpPr>
          <p:nvPr>
            <p:ph idx="1"/>
          </p:nvPr>
        </p:nvSpPr>
        <p:spPr/>
        <p:txBody>
          <a:bodyPr/>
          <a:lstStyle/>
          <a:p>
            <a:r>
              <a:rPr lang="en-US" dirty="0"/>
              <a:t>Beta Distribution</a:t>
            </a:r>
          </a:p>
          <a:p>
            <a:r>
              <a:rPr lang="en-US" dirty="0"/>
              <a:t>Binomial Distribution</a:t>
            </a:r>
          </a:p>
          <a:p>
            <a:pPr marL="0" indent="0">
              <a:buNone/>
            </a:pPr>
            <a:endParaRPr lang="en-US" dirty="0"/>
          </a:p>
        </p:txBody>
      </p:sp>
      <p:pic>
        <p:nvPicPr>
          <p:cNvPr id="4" name="Picture 3">
            <a:extLst>
              <a:ext uri="{FF2B5EF4-FFF2-40B4-BE49-F238E27FC236}">
                <a16:creationId xmlns:a16="http://schemas.microsoft.com/office/drawing/2014/main" id="{5F5FF50D-13D5-4896-8BFF-FD1864189776}"/>
              </a:ext>
            </a:extLst>
          </p:cNvPr>
          <p:cNvPicPr>
            <a:picLocks noChangeAspect="1"/>
          </p:cNvPicPr>
          <p:nvPr/>
        </p:nvPicPr>
        <p:blipFill>
          <a:blip r:embed="rId3"/>
          <a:stretch>
            <a:fillRect/>
          </a:stretch>
        </p:blipFill>
        <p:spPr>
          <a:xfrm>
            <a:off x="5705061" y="2024807"/>
            <a:ext cx="5648739" cy="3869511"/>
          </a:xfrm>
          <a:prstGeom prst="rect">
            <a:avLst/>
          </a:prstGeom>
        </p:spPr>
      </p:pic>
      <p:pic>
        <p:nvPicPr>
          <p:cNvPr id="5" name="Picture 4">
            <a:extLst>
              <a:ext uri="{FF2B5EF4-FFF2-40B4-BE49-F238E27FC236}">
                <a16:creationId xmlns:a16="http://schemas.microsoft.com/office/drawing/2014/main" id="{CADFA118-601D-4764-9457-FED3E8FEE686}"/>
              </a:ext>
            </a:extLst>
          </p:cNvPr>
          <p:cNvPicPr>
            <a:picLocks noChangeAspect="1"/>
          </p:cNvPicPr>
          <p:nvPr/>
        </p:nvPicPr>
        <p:blipFill>
          <a:blip r:embed="rId4"/>
          <a:stretch>
            <a:fillRect/>
          </a:stretch>
        </p:blipFill>
        <p:spPr>
          <a:xfrm>
            <a:off x="5386967" y="1742162"/>
            <a:ext cx="5966833" cy="4100611"/>
          </a:xfrm>
          <a:prstGeom prst="rect">
            <a:avLst/>
          </a:prstGeom>
        </p:spPr>
      </p:pic>
    </p:spTree>
    <p:extLst>
      <p:ext uri="{BB962C8B-B14F-4D97-AF65-F5344CB8AC3E}">
        <p14:creationId xmlns:p14="http://schemas.microsoft.com/office/powerpoint/2010/main" val="320592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F7EC-55FD-4B12-8F55-3A5E2F415C27}"/>
              </a:ext>
            </a:extLst>
          </p:cNvPr>
          <p:cNvSpPr>
            <a:spLocks noGrp="1"/>
          </p:cNvSpPr>
          <p:nvPr>
            <p:ph type="title"/>
          </p:nvPr>
        </p:nvSpPr>
        <p:spPr/>
        <p:txBody>
          <a:bodyPr/>
          <a:lstStyle/>
          <a:p>
            <a:r>
              <a:rPr lang="en-US" dirty="0"/>
              <a:t>MCMC </a:t>
            </a:r>
          </a:p>
        </p:txBody>
      </p:sp>
      <p:sp>
        <p:nvSpPr>
          <p:cNvPr id="3" name="Content Placeholder 2">
            <a:extLst>
              <a:ext uri="{FF2B5EF4-FFF2-40B4-BE49-F238E27FC236}">
                <a16:creationId xmlns:a16="http://schemas.microsoft.com/office/drawing/2014/main" id="{CA1C71AB-DFC3-443A-9F06-1D2675CC40C0}"/>
              </a:ext>
            </a:extLst>
          </p:cNvPr>
          <p:cNvSpPr>
            <a:spLocks noGrp="1"/>
          </p:cNvSpPr>
          <p:nvPr>
            <p:ph idx="1"/>
          </p:nvPr>
        </p:nvSpPr>
        <p:spPr/>
        <p:txBody>
          <a:bodyPr/>
          <a:lstStyle/>
          <a:p>
            <a:r>
              <a:rPr lang="en-US" dirty="0"/>
              <a:t>Markov Chain</a:t>
            </a:r>
          </a:p>
          <a:p>
            <a:pPr lvl="1"/>
            <a:r>
              <a:rPr lang="en-US" dirty="0"/>
              <a:t>How to build a Markov Chain?</a:t>
            </a:r>
          </a:p>
          <a:p>
            <a:pPr lvl="1"/>
            <a:r>
              <a:rPr lang="en-US" dirty="0"/>
              <a:t>Why it works?</a:t>
            </a:r>
          </a:p>
          <a:p>
            <a:r>
              <a:rPr lang="en-US" dirty="0"/>
              <a:t>Monte Carlo</a:t>
            </a:r>
          </a:p>
          <a:p>
            <a:pPr lvl="1"/>
            <a:r>
              <a:rPr lang="en-US" dirty="0"/>
              <a:t>How to simulate?</a:t>
            </a:r>
          </a:p>
          <a:p>
            <a:pPr lvl="1"/>
            <a:endParaRPr lang="en-US" dirty="0"/>
          </a:p>
          <a:p>
            <a:r>
              <a:rPr lang="en-US" dirty="0"/>
              <a:t>Markov Chain Monte Carlo</a:t>
            </a:r>
          </a:p>
        </p:txBody>
      </p:sp>
      <p:sp>
        <p:nvSpPr>
          <p:cNvPr id="4" name="TextBox 3">
            <a:extLst>
              <a:ext uri="{FF2B5EF4-FFF2-40B4-BE49-F238E27FC236}">
                <a16:creationId xmlns:a16="http://schemas.microsoft.com/office/drawing/2014/main" id="{A27A1247-D971-49E3-B2CD-B23AE96F9404}"/>
              </a:ext>
            </a:extLst>
          </p:cNvPr>
          <p:cNvSpPr txBox="1"/>
          <p:nvPr/>
        </p:nvSpPr>
        <p:spPr>
          <a:xfrm>
            <a:off x="2365513" y="6311900"/>
            <a:ext cx="7056783" cy="369332"/>
          </a:xfrm>
          <a:prstGeom prst="rect">
            <a:avLst/>
          </a:prstGeom>
          <a:noFill/>
        </p:spPr>
        <p:txBody>
          <a:bodyPr wrap="square" rtlCol="0">
            <a:spAutoFit/>
          </a:bodyPr>
          <a:lstStyle/>
          <a:p>
            <a:r>
              <a:rPr lang="en-US" dirty="0"/>
              <a:t>http://twiecki.github.io/blog/2015/11/10/mcmc-sampling/</a:t>
            </a:r>
          </a:p>
        </p:txBody>
      </p:sp>
    </p:spTree>
    <p:extLst>
      <p:ext uri="{BB962C8B-B14F-4D97-AF65-F5344CB8AC3E}">
        <p14:creationId xmlns:p14="http://schemas.microsoft.com/office/powerpoint/2010/main" val="11759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CA24-448F-4ABD-9691-5459B1EDF46F}"/>
              </a:ext>
            </a:extLst>
          </p:cNvPr>
          <p:cNvSpPr>
            <a:spLocks noGrp="1"/>
          </p:cNvSpPr>
          <p:nvPr>
            <p:ph type="title"/>
          </p:nvPr>
        </p:nvSpPr>
        <p:spPr/>
        <p:txBody>
          <a:bodyPr/>
          <a:lstStyle/>
          <a:p>
            <a:r>
              <a:rPr lang="en-US" dirty="0"/>
              <a:t> Metropolis Algorithm</a:t>
            </a:r>
          </a:p>
        </p:txBody>
      </p:sp>
      <p:sp>
        <p:nvSpPr>
          <p:cNvPr id="3" name="Content Placeholder 2">
            <a:extLst>
              <a:ext uri="{FF2B5EF4-FFF2-40B4-BE49-F238E27FC236}">
                <a16:creationId xmlns:a16="http://schemas.microsoft.com/office/drawing/2014/main" id="{B65575A9-486A-4DE6-A3DD-2CDABBCDC14F}"/>
              </a:ext>
            </a:extLst>
          </p:cNvPr>
          <p:cNvSpPr>
            <a:spLocks noGrp="1"/>
          </p:cNvSpPr>
          <p:nvPr>
            <p:ph idx="1"/>
          </p:nvPr>
        </p:nvSpPr>
        <p:spPr/>
        <p:txBody>
          <a:bodyPr/>
          <a:lstStyle/>
          <a:p>
            <a:r>
              <a:rPr lang="en-US" dirty="0"/>
              <a:t>Metropolis Algorithm explained in simple example.</a:t>
            </a:r>
          </a:p>
          <a:p>
            <a:endParaRPr lang="en-US" dirty="0"/>
          </a:p>
          <a:p>
            <a:r>
              <a:rPr lang="en-US" dirty="0"/>
              <a:t>Dynamic IMG insert here.</a:t>
            </a:r>
          </a:p>
          <a:p>
            <a:r>
              <a:rPr lang="en-US" altLang="zh-CN" dirty="0"/>
              <a:t>Python Code Here</a:t>
            </a:r>
            <a:endParaRPr lang="en-US" dirty="0"/>
          </a:p>
        </p:txBody>
      </p:sp>
      <p:pic>
        <p:nvPicPr>
          <p:cNvPr id="4" name="Picture 3">
            <a:extLst>
              <a:ext uri="{FF2B5EF4-FFF2-40B4-BE49-F238E27FC236}">
                <a16:creationId xmlns:a16="http://schemas.microsoft.com/office/drawing/2014/main" id="{319208C7-CBEE-4EDF-8F31-4D8DE1B0879C}"/>
              </a:ext>
            </a:extLst>
          </p:cNvPr>
          <p:cNvPicPr>
            <a:picLocks noChangeAspect="1"/>
          </p:cNvPicPr>
          <p:nvPr/>
        </p:nvPicPr>
        <p:blipFill>
          <a:blip r:embed="rId3"/>
          <a:stretch>
            <a:fillRect/>
          </a:stretch>
        </p:blipFill>
        <p:spPr>
          <a:xfrm>
            <a:off x="838200" y="2387600"/>
            <a:ext cx="9686925" cy="4105275"/>
          </a:xfrm>
          <a:prstGeom prst="rect">
            <a:avLst/>
          </a:prstGeom>
        </p:spPr>
      </p:pic>
    </p:spTree>
    <p:extLst>
      <p:ext uri="{BB962C8B-B14F-4D97-AF65-F5344CB8AC3E}">
        <p14:creationId xmlns:p14="http://schemas.microsoft.com/office/powerpoint/2010/main" val="1102749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444</Words>
  <Application>Microsoft Office PowerPoint</Application>
  <PresentationFormat>Widescreen</PresentationFormat>
  <Paragraphs>105</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等线</vt:lpstr>
      <vt:lpstr>等线 Light</vt:lpstr>
      <vt:lpstr>Arial</vt:lpstr>
      <vt:lpstr>Calibri</vt:lpstr>
      <vt:lpstr>Calibri Light</vt:lpstr>
      <vt:lpstr>Cambria Math</vt:lpstr>
      <vt:lpstr>Office Theme</vt:lpstr>
      <vt:lpstr>Introduction to  Bayesian Analysis with Python</vt:lpstr>
      <vt:lpstr>PowerPoint Presentation</vt:lpstr>
      <vt:lpstr>An Example</vt:lpstr>
      <vt:lpstr>Bayes' theorem</vt:lpstr>
      <vt:lpstr>The hardest part</vt:lpstr>
      <vt:lpstr>How to calculate posterior?</vt:lpstr>
      <vt:lpstr>Single Parameter Estimation</vt:lpstr>
      <vt:lpstr>MCMC </vt:lpstr>
      <vt:lpstr> Metropolis Algorithm</vt:lpstr>
      <vt:lpstr>PowerPoint Presentation</vt:lpstr>
      <vt:lpstr>HMC</vt:lpstr>
      <vt:lpstr>Variational Methods</vt:lpstr>
      <vt:lpstr>PyMC3</vt:lpstr>
      <vt:lpstr>A simple introduction</vt:lpstr>
      <vt:lpstr>Edward</vt:lpstr>
      <vt:lpstr>Some other packages</vt:lpstr>
      <vt:lpstr>Reading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 Tian</dc:creator>
  <cp:lastModifiedBy>Jun Tian</cp:lastModifiedBy>
  <cp:revision>21</cp:revision>
  <dcterms:created xsi:type="dcterms:W3CDTF">2018-03-06T06:55:06Z</dcterms:created>
  <dcterms:modified xsi:type="dcterms:W3CDTF">2018-03-11T06:23:08Z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juti@microsoft.com</vt:lpwstr>
  </property>
  <property fmtid="{D5CDD505-2E9C-101B-9397-08002B2CF9AE}" pid="5" name="MSIP_Label_f42aa342-8706-4288-bd11-ebb85995028c_SetDate">
    <vt:lpwstr>2018-03-06T06:57:06.5145682Z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