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2" r:id="rId6"/>
    <p:sldId id="261" r:id="rId7"/>
    <p:sldId id="265" r:id="rId8"/>
    <p:sldId id="262" r:id="rId9"/>
    <p:sldId id="274" r:id="rId10"/>
    <p:sldId id="266" r:id="rId11"/>
    <p:sldId id="267" r:id="rId12"/>
    <p:sldId id="276" r:id="rId13"/>
    <p:sldId id="263" r:id="rId14"/>
    <p:sldId id="264" r:id="rId15"/>
    <p:sldId id="275" r:id="rId16"/>
    <p:sldId id="268" r:id="rId17"/>
    <p:sldId id="270" r:id="rId18"/>
    <p:sldId id="27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3870E-1CE5-4230-AB25-A786A6EA26F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CE3F1-1F2E-4EF8-9541-0F4735F3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7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9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18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5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7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97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21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1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is Probability?</a:t>
            </a:r>
          </a:p>
          <a:p>
            <a:r>
              <a:rPr lang="en-US" altLang="zh-CN" dirty="0"/>
              <a:t>An explanation from Bayesian. Measure the belief degree of some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4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algorithms are supported in PyMC3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1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E3F1-1F2E-4EF8-9541-0F4735F3B9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0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FE94-DA66-4BE8-BA97-2DE4A08C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484F0-B685-49CF-AFC6-F933F21EE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7800-3FE3-4CCE-B8B6-FCF5BA2C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70C-66A2-449B-9BE6-660879E8A00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17D01-EBE2-4C16-8C09-392C5316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D7CA-9591-4EC0-90A9-D931BDA4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1019-BF37-4C58-BF56-D8C5255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C82B-8FAF-4E46-87DF-C14F8FFE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2C0F0-1FF5-4601-ABCC-2567B5580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A45C-783E-4150-A7CC-AA24428D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70C-66A2-449B-9BE6-660879E8A00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AC18-F3DC-4548-9C0F-7FD933B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ADCF-3A06-40E7-97A8-0B75C3E1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1019-BF37-4C58-BF56-D8C5255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9F915-18D0-4755-8A6A-8AF6C1F45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55983-7F5D-4687-9849-1D42C7D5A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121F-6E39-40EA-A9EE-A92459F5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70C-66A2-449B-9BE6-660879E8A00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6F49-4F23-4A30-AA00-96AE8DC1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47B81-8088-4D08-AF40-725C83E3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1019-BF37-4C58-BF56-D8C5255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60FC-6099-4338-89DB-14CC9758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7DD2-B777-477D-8935-3F1D97B0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B284D-D1D5-4277-814E-758794C4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70C-66A2-449B-9BE6-660879E8A00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19B5-BBAC-4D05-BE1D-3C4C0236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7B96B-E01C-481B-9D1E-CD8FB0F5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1019-BF37-4C58-BF56-D8C5255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B99-B6B6-427D-8300-507ACD76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66DA7-A61D-485C-BE6C-01313AA92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CA87A-BC82-4300-9FA0-A4AB34AB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70C-66A2-449B-9BE6-660879E8A00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DAF7-255C-4645-BF54-75D2CEE5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DFED-874E-44AA-AA7A-2BF43554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1019-BF37-4C58-BF56-D8C5255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C97F-2C88-4F3C-A0DB-E518807B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CE25-0F8B-40E4-87A6-6741A52E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31E9-70D2-49F4-A7E3-9AD7C1235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2846B-F542-4E74-9E64-B3BBFC43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70C-66A2-449B-9BE6-660879E8A00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C81C1-36A4-4169-8720-B9156F07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8C942-CD2C-48E6-BEA2-4BDB9D0D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1019-BF37-4C58-BF56-D8C5255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8BC2-5735-4FCD-BC76-C141C42C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384BE-0258-408B-9DE2-4A00AABAB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1D7DC-1B1D-4839-8246-2423E285C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C6E4D-1164-433F-82B9-0F8629AE7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A05C0-4D38-49F1-AECC-379E8986F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C2D8D-AAED-4EC9-91F8-6E39BDE7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70C-66A2-449B-9BE6-660879E8A00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1DABA-F8B7-41F7-B50A-586F141C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076FF-6B2F-475B-9F60-76A5353B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1019-BF37-4C58-BF56-D8C5255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4066-6EF3-41F8-856D-6184D8E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E795A-E19B-4DB7-839D-04B05C0F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70C-66A2-449B-9BE6-660879E8A00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E65E1-9675-4845-866F-30070995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2D83-AAB5-4913-871F-41FAD863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1019-BF37-4C58-BF56-D8C5255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DDACD-6DAF-4DEC-94A0-F6227DC4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70C-66A2-449B-9BE6-660879E8A00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DA10D-2BA4-46EC-B33A-A446EFBA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4300-B219-49F5-A998-F1DFA229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1019-BF37-4C58-BF56-D8C5255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2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1280-AFC9-480E-82B0-7B7EE64B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7B78-4379-4BBC-94EE-819EEE2A7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856EB-2719-48FA-9860-48C5A9E53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71AB-BDF4-4D80-A959-34294345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70C-66A2-449B-9BE6-660879E8A00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BD21-A870-40A1-B8D3-50F5BDD3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E0515-733C-4453-BE6D-BF40F37D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1019-BF37-4C58-BF56-D8C5255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96C0-6453-4AB7-8F4B-79009921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8FB0B-2147-4367-9A0C-3BB4F95D9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8ED8F-0A6D-4319-AE54-13806F33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CAB07-736A-4698-B0BD-78305507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C70C-66A2-449B-9BE6-660879E8A00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D3644-9C48-4FA8-985F-D633FF6D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7277-ED40-4057-9E56-1269BBF6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1019-BF37-4C58-BF56-D8C5255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8156C-209F-4CA1-9A3C-4F574568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4269A-41CD-4AC2-B63C-61C2F1F4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FF85-B0E7-478B-8023-2F122010B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C70C-66A2-449B-9BE6-660879E8A00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08CE-D68D-4586-B31E-B0536C739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81FA-5E3B-4A28-B649-2B989E5FF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1019-BF37-4C58-BF56-D8C5255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7362-A2C1-4197-B5C5-D0CB8393C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贝叶斯分析简介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5B6FF-C19C-4E4B-AC19-7F5471F78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zh-CN" altLang="en-US" dirty="0"/>
              <a:t>田俊</a:t>
            </a:r>
            <a:endParaRPr lang="en-US" altLang="zh-CN" dirty="0"/>
          </a:p>
          <a:p>
            <a:r>
              <a:rPr lang="en-US" dirty="0"/>
              <a:t>2018-03-</a:t>
            </a:r>
            <a:r>
              <a:rPr lang="en-US" altLang="zh-CN" dirty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1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CA24-448F-4ABD-9691-5459B1ED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Metropolis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75A9-486A-4DE6-A3DD-2CDABBCDC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假设我们想知道某个湖的水容量以及这个湖中最深的点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）随机选一个点，然后将船开过去。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）用棍子测量湖的深度。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）将船移到另一个地点并重新测量。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）按如下方式比较两点的测量结果。</a:t>
            </a:r>
          </a:p>
          <a:p>
            <a:pPr marL="457200" lvl="1" indent="0">
              <a:buNone/>
            </a:pPr>
            <a:r>
              <a:rPr lang="zh-CN" altLang="en-US" dirty="0"/>
              <a:t>如果新的地点比旧的地点水位深，那么在笔记本上记录下新的测量值并重复过程（</a:t>
            </a:r>
            <a:r>
              <a:rPr lang="en-US" altLang="zh-CN" dirty="0"/>
              <a:t>2</a:t>
            </a:r>
            <a:r>
              <a:rPr lang="zh-CN" altLang="en-US" dirty="0"/>
              <a:t>）。</a:t>
            </a:r>
          </a:p>
          <a:p>
            <a:pPr marL="457200" lvl="1" indent="0">
              <a:buNone/>
            </a:pPr>
            <a:r>
              <a:rPr lang="zh-CN" altLang="en-US" dirty="0"/>
              <a:t>如果新的地点比旧的地点水位浅，那么我们有两个选择：接受或者拒绝。接受意味着记录下新的测量值并重复过程（</a:t>
            </a:r>
            <a:r>
              <a:rPr lang="en-US" altLang="zh-CN" dirty="0"/>
              <a:t>2</a:t>
            </a:r>
            <a:r>
              <a:rPr lang="zh-CN" altLang="en-US" dirty="0"/>
              <a:t>）；拒绝意味着重新回到上一个点，再次记录下上一个点的测量值。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274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7CE5A-165E-46E5-9988-CD6E196A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678"/>
            <a:ext cx="12192000" cy="3037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41920A-43BC-4B68-A51F-513DE49B9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376"/>
            <a:ext cx="12192000" cy="3037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648FB1-C6B8-453E-98A5-9D3270E3E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377"/>
            <a:ext cx="12192000" cy="3037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D6F225-81EF-461E-9EF8-1C3B581A5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378"/>
            <a:ext cx="12192000" cy="30373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71AE24-D9D2-4A40-8EB5-37DB1460FB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378"/>
            <a:ext cx="12192000" cy="30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0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0AFB-CBB9-474F-9924-7D6E41E8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A08A6D-D6F3-43D2-82C5-4C08ED772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234" y="1852348"/>
            <a:ext cx="5082389" cy="35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34DB75-8583-4711-A897-B9FC7570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69" y="1917576"/>
            <a:ext cx="5174131" cy="36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1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D1EA-BE26-49AA-B5E3-91D94F1D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8C03-4E28-4160-BF34-C95E4AFA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631" y="1690688"/>
            <a:ext cx="10515600" cy="4351338"/>
          </a:xfrm>
        </p:spPr>
        <p:txBody>
          <a:bodyPr/>
          <a:lstStyle/>
          <a:p>
            <a:r>
              <a:rPr lang="en-US" dirty="0"/>
              <a:t>HMC</a:t>
            </a:r>
            <a:r>
              <a:rPr lang="zh-CN" altLang="en-US" dirty="0"/>
              <a:t>的优势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Speed</a:t>
            </a:r>
          </a:p>
          <a:p>
            <a:r>
              <a:rPr lang="en-US" dirty="0"/>
              <a:t>Less reject</a:t>
            </a:r>
          </a:p>
        </p:txBody>
      </p:sp>
      <p:pic>
        <p:nvPicPr>
          <p:cNvPr id="1026" name="Picture 2" descr="Image result for curse of dimensionality">
            <a:extLst>
              <a:ext uri="{FF2B5EF4-FFF2-40B4-BE49-F238E27FC236}">
                <a16:creationId xmlns:a16="http://schemas.microsoft.com/office/drawing/2014/main" id="{C30CCA16-2B43-4A91-8022-5D5E41589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82" y="1690688"/>
            <a:ext cx="4918490" cy="239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7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D5AF-DC7F-4F01-A5A0-3CC94E0D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变分方法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4E13-2196-473E-BAFD-64913913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19" y="1824360"/>
            <a:ext cx="6654740" cy="2948771"/>
          </a:xfrm>
        </p:spPr>
        <p:txBody>
          <a:bodyPr/>
          <a:lstStyle/>
          <a:p>
            <a:r>
              <a:rPr lang="en-US" altLang="zh-CN" dirty="0"/>
              <a:t>KL</a:t>
            </a:r>
            <a:r>
              <a:rPr lang="zh-CN" altLang="en-US" dirty="0"/>
              <a:t>散度</a:t>
            </a:r>
            <a:endParaRPr lang="en-US" dirty="0"/>
          </a:p>
          <a:p>
            <a:r>
              <a:rPr lang="zh-CN" altLang="en-US" dirty="0"/>
              <a:t>采样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Entropy 19 00402 g001">
            <a:extLst>
              <a:ext uri="{FF2B5EF4-FFF2-40B4-BE49-F238E27FC236}">
                <a16:creationId xmlns:a16="http://schemas.microsoft.com/office/drawing/2014/main" id="{9DAAC50A-96AF-4D63-8257-9B0938FD3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47" y="1367162"/>
            <a:ext cx="6955053" cy="464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FA6E56-E79C-47AF-93F0-6C9B6BE1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KL(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athJax_Math-italic"/>
              </a:rPr>
              <a:t>q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,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athJax_Math-italic"/>
              </a:rPr>
              <a:t>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6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1CDB-5465-452B-A3D1-64D20B67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C31A-8043-49F6-8673-7CB08546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解析的方法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共轭先验</a:t>
            </a:r>
            <a:endParaRPr lang="en-US" altLang="zh-CN" dirty="0"/>
          </a:p>
          <a:p>
            <a:r>
              <a:rPr lang="en-US" dirty="0"/>
              <a:t>Markov Methods</a:t>
            </a:r>
          </a:p>
          <a:p>
            <a:pPr lvl="1"/>
            <a:r>
              <a:rPr lang="en-US" dirty="0"/>
              <a:t>Metropolis-Hastings</a:t>
            </a:r>
          </a:p>
          <a:p>
            <a:pPr lvl="1"/>
            <a:r>
              <a:rPr lang="en-US" dirty="0"/>
              <a:t>Hamiltonian Monte Carlo</a:t>
            </a:r>
          </a:p>
          <a:p>
            <a:pPr lvl="1"/>
            <a:r>
              <a:rPr lang="en-US" dirty="0"/>
              <a:t>No U-Turn Sampler</a:t>
            </a:r>
          </a:p>
          <a:p>
            <a:r>
              <a:rPr lang="en-US" dirty="0"/>
              <a:t>Non-Markov Methods</a:t>
            </a:r>
          </a:p>
          <a:p>
            <a:pPr lvl="1"/>
            <a:r>
              <a:rPr lang="zh-CN" altLang="en-US" dirty="0"/>
              <a:t>网格搜索</a:t>
            </a:r>
            <a:endParaRPr lang="en-US" altLang="zh-CN" dirty="0"/>
          </a:p>
          <a:p>
            <a:pPr lvl="1"/>
            <a:r>
              <a:rPr lang="zh-CN" altLang="en-US" dirty="0"/>
              <a:t>二次近似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zh-CN" altLang="en-US" dirty="0"/>
              <a:t>变分方法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2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5818-03BE-45E0-9970-B5BD1263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PyMC3</a:t>
            </a:r>
            <a:endParaRPr lang="en-US" dirty="0"/>
          </a:p>
        </p:txBody>
      </p:sp>
      <p:pic>
        <p:nvPicPr>
          <p:cNvPr id="3074" name="Picture 2" descr="图像说明文字{40%}">
            <a:extLst>
              <a:ext uri="{FF2B5EF4-FFF2-40B4-BE49-F238E27FC236}">
                <a16:creationId xmlns:a16="http://schemas.microsoft.com/office/drawing/2014/main" id="{9E038A0F-95EE-49E7-9EA0-EA21F8D4DD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46" y="3082771"/>
            <a:ext cx="1688592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E8E3ED-C747-40C7-9409-09A0E8833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146" y="1566068"/>
            <a:ext cx="1885950" cy="895350"/>
          </a:xfrm>
          <a:prstGeom prst="rect">
            <a:avLst/>
          </a:prstGeom>
        </p:spPr>
      </p:pic>
      <p:pic>
        <p:nvPicPr>
          <p:cNvPr id="3076" name="Picture 4" descr="图像说明文字{90%}">
            <a:extLst>
              <a:ext uri="{FF2B5EF4-FFF2-40B4-BE49-F238E27FC236}">
                <a16:creationId xmlns:a16="http://schemas.microsoft.com/office/drawing/2014/main" id="{693ECF10-5A54-4A6C-941D-103DAF1A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4" y="2187837"/>
            <a:ext cx="3377443" cy="23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74BF6F-2FBF-4ABB-A100-304153AB7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8153" y="380977"/>
            <a:ext cx="4352925" cy="1076325"/>
          </a:xfrm>
          <a:prstGeom prst="rect">
            <a:avLst/>
          </a:prstGeom>
        </p:spPr>
      </p:pic>
      <p:pic>
        <p:nvPicPr>
          <p:cNvPr id="3078" name="Picture 6" descr="图像说明文字{90%}">
            <a:extLst>
              <a:ext uri="{FF2B5EF4-FFF2-40B4-BE49-F238E27FC236}">
                <a16:creationId xmlns:a16="http://schemas.microsoft.com/office/drawing/2014/main" id="{CE71596D-1B52-4005-B72A-F5AD8BB35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34" y="1802737"/>
            <a:ext cx="5314766" cy="16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图像说明文字{90%}">
            <a:extLst>
              <a:ext uri="{FF2B5EF4-FFF2-40B4-BE49-F238E27FC236}">
                <a16:creationId xmlns:a16="http://schemas.microsoft.com/office/drawing/2014/main" id="{C8BC9CF2-A8E4-4892-895B-7DFA84F79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1" y="3528141"/>
            <a:ext cx="3476808" cy="253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0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2EF5-6F61-4FF3-8428-D90F2086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58A3E-C269-41E7-AF98-127C86899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0298" y="2244903"/>
            <a:ext cx="4552950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9E543-F83F-4099-85D2-44739A744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559" y="0"/>
            <a:ext cx="54006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70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B232-9E69-480F-9207-7B497D09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一些其它的工具包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D1B5-6E7C-4466-9446-78EB8251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</a:t>
            </a:r>
          </a:p>
          <a:p>
            <a:r>
              <a:rPr lang="en-US" dirty="0"/>
              <a:t>Turing</a:t>
            </a:r>
          </a:p>
          <a:p>
            <a:r>
              <a:rPr lang="en-US" dirty="0"/>
              <a:t>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2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040D-7740-4093-94F7-A4863C58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5F34-D1B2-4421-98F3-EB8A2ED8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Statistical Rethinking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Doing Bayesian Data Analysis, Second Edition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Probability Theory: The Logic of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Causality 2</a:t>
            </a:r>
            <a:r>
              <a:rPr lang="en-US" baseline="30000" dirty="0"/>
              <a:t>nd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Reasoning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8154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87EC-0361-4F69-B6B5-3B438FC2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贝叶斯理论</a:t>
            </a:r>
            <a:endParaRPr lang="en-US" altLang="zh-CN" dirty="0"/>
          </a:p>
          <a:p>
            <a:r>
              <a:rPr lang="zh-CN" altLang="en-US" dirty="0"/>
              <a:t>如何计算后验分布？</a:t>
            </a:r>
            <a:endParaRPr lang="en-US" altLang="zh-CN" dirty="0"/>
          </a:p>
          <a:p>
            <a:r>
              <a:rPr lang="en-US" altLang="zh-CN" dirty="0"/>
              <a:t>PyMC3</a:t>
            </a:r>
            <a:r>
              <a:rPr lang="zh-CN" altLang="en-US" dirty="0"/>
              <a:t>及</a:t>
            </a:r>
            <a:r>
              <a:rPr lang="en-US" altLang="zh-CN" dirty="0"/>
              <a:t>Edward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展望及讨论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3025-9231-454E-B354-A2C1C30E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32580-DAE9-45A2-85BD-FC8C37CB20FD}"/>
              </a:ext>
            </a:extLst>
          </p:cNvPr>
          <p:cNvSpPr txBox="1"/>
          <p:nvPr/>
        </p:nvSpPr>
        <p:spPr>
          <a:xfrm>
            <a:off x="1581807" y="2521112"/>
            <a:ext cx="91702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&gt; </a:t>
            </a:r>
            <a:r>
              <a:rPr lang="zh-CN" altLang="en-US" sz="2000" i="1" dirty="0"/>
              <a:t>某个夜黑风高的夜晚，一个警察在街边巡逻，突然间听到了一阵报警声。循声望去，发现街对面的一家珠宝店玻璃被砸破了，一个带着面具的人正沿着玻璃窗从里面爬出来，同时手里还拿着一袋珠宝，于是，该警察毫不犹豫地断定带着面具的那个人就是窃贼。</a:t>
            </a:r>
            <a:endParaRPr lang="en-US" dirty="0"/>
          </a:p>
          <a:p>
            <a:pPr algn="r"/>
            <a:r>
              <a:rPr lang="en-US" altLang="zh-CN" dirty="0"/>
              <a:t>——</a:t>
            </a:r>
            <a:r>
              <a:rPr lang="en-US" dirty="0"/>
              <a:t>Probability Theory: The Logic of Science</a:t>
            </a:r>
            <a:endParaRPr lang="en-US" sz="2000" i="1" dirty="0"/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3186E-8F23-4356-9640-75DD84F03886}"/>
              </a:ext>
            </a:extLst>
          </p:cNvPr>
          <p:cNvSpPr txBox="1"/>
          <p:nvPr/>
        </p:nvSpPr>
        <p:spPr>
          <a:xfrm>
            <a:off x="2683239" y="6061190"/>
            <a:ext cx="608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如何评价</a:t>
            </a:r>
            <a:r>
              <a:rPr lang="en-US" altLang="zh-CN" dirty="0"/>
              <a:t>Yann </a:t>
            </a:r>
            <a:r>
              <a:rPr lang="en-US" altLang="zh-CN" dirty="0" err="1"/>
              <a:t>LeCun</a:t>
            </a:r>
            <a:r>
              <a:rPr lang="zh-CN" altLang="en-US" dirty="0"/>
              <a:t>宣称</a:t>
            </a:r>
            <a:r>
              <a:rPr lang="en-US" altLang="zh-CN" dirty="0"/>
              <a:t>『</a:t>
            </a:r>
            <a:r>
              <a:rPr lang="zh-CN" altLang="en-US" dirty="0"/>
              <a:t>他已经做好放弃概率论的准备</a:t>
            </a:r>
            <a:r>
              <a:rPr lang="en-US" altLang="zh-CN" dirty="0"/>
              <a:t>』</a:t>
            </a:r>
            <a:endParaRPr lang="en-US" dirty="0"/>
          </a:p>
          <a:p>
            <a:pPr algn="ctr"/>
            <a:r>
              <a:rPr lang="en-US" dirty="0"/>
              <a:t>https://www.zhihu.com/question/68122813</a:t>
            </a:r>
          </a:p>
        </p:txBody>
      </p:sp>
    </p:spTree>
    <p:extLst>
      <p:ext uri="{BB962C8B-B14F-4D97-AF65-F5344CB8AC3E}">
        <p14:creationId xmlns:p14="http://schemas.microsoft.com/office/powerpoint/2010/main" val="229062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A353-19B8-4480-B048-CE9DBCB8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贝叶斯定理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BB03-9109-4483-8B39-888B47A3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2389"/>
            <a:ext cx="10515600" cy="38745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给定观测数据，计算某种假设的概率</a:t>
            </a:r>
            <a:endParaRPr lang="en-US" altLang="zh-CN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Data(Observation): </a:t>
            </a:r>
            <a:r>
              <a:rPr lang="zh-CN" altLang="en-US" dirty="0"/>
              <a:t>早上去公司的路上看到路面是湿的</a:t>
            </a:r>
            <a:endParaRPr lang="en-US" dirty="0"/>
          </a:p>
          <a:p>
            <a:r>
              <a:rPr lang="en-US" altLang="zh-CN" b="1" dirty="0"/>
              <a:t>Hypothesis: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昨晚下过雨 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zh-CN" altLang="en-US" dirty="0"/>
              <a:t>清晨洒过水</a:t>
            </a:r>
            <a:endParaRPr lang="en-US" altLang="zh-CN" dirty="0"/>
          </a:p>
          <a:p>
            <a:r>
              <a:rPr lang="en-US" b="1" dirty="0"/>
              <a:t>Prior</a:t>
            </a:r>
            <a:r>
              <a:rPr lang="en-US" dirty="0"/>
              <a:t>: </a:t>
            </a:r>
            <a:r>
              <a:rPr lang="zh-CN" altLang="en-US" dirty="0"/>
              <a:t>北京很少下雨</a:t>
            </a:r>
            <a:endParaRPr lang="en-US" dirty="0"/>
          </a:p>
          <a:p>
            <a:r>
              <a:rPr lang="en-US" b="1" dirty="0"/>
              <a:t>Like</a:t>
            </a:r>
            <a:r>
              <a:rPr lang="en-US" altLang="zh-CN" b="1" dirty="0"/>
              <a:t>lihood: </a:t>
            </a:r>
            <a:r>
              <a:rPr lang="zh-CN" altLang="en-US" dirty="0"/>
              <a:t>如果昨晚真的下过雨，那么今早看到路面是湿的概率</a:t>
            </a:r>
            <a:endParaRPr lang="en-US" altLang="zh-CN" dirty="0"/>
          </a:p>
          <a:p>
            <a:r>
              <a:rPr lang="en-US" b="1" dirty="0"/>
              <a:t>Posterior: </a:t>
            </a:r>
            <a:r>
              <a:rPr lang="zh-CN" altLang="en-US" dirty="0"/>
              <a:t>今早路面是湿的，那是因为昨晚下过雨而导致的概率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F88A23-976B-4625-9750-9AF19BC56CA1}"/>
                  </a:ext>
                </a:extLst>
              </p:cNvPr>
              <p:cNvSpPr txBox="1"/>
              <p:nvPr/>
            </p:nvSpPr>
            <p:spPr>
              <a:xfrm>
                <a:off x="5297393" y="1348858"/>
                <a:ext cx="4104861" cy="95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F88A23-976B-4625-9750-9AF19BC56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393" y="1348858"/>
                <a:ext cx="4104861" cy="9535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300DA-BB93-41A9-8A78-DE2DA66293FB}"/>
                  </a:ext>
                </a:extLst>
              </p:cNvPr>
              <p:cNvSpPr txBox="1"/>
              <p:nvPr/>
            </p:nvSpPr>
            <p:spPr>
              <a:xfrm>
                <a:off x="1730956" y="1333757"/>
                <a:ext cx="4104861" cy="95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300DA-BB93-41A9-8A78-DE2DA6629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956" y="1333757"/>
                <a:ext cx="4104861" cy="953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29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36B5-A601-4505-8023-AAEFDAB9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如何计算后验？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C0EE9-ACBB-414A-9798-8EED47F9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02835"/>
                <a:ext cx="10515600" cy="3374128"/>
              </a:xfrm>
            </p:spPr>
            <p:txBody>
              <a:bodyPr/>
              <a:lstStyle/>
              <a:p>
                <a:r>
                  <a:rPr lang="zh-CN" altLang="en-US" dirty="0"/>
                  <a:t>如何计算</a:t>
                </a:r>
                <a:r>
                  <a:rPr lang="en-US" dirty="0"/>
                  <a:t>p(D)?</a:t>
                </a:r>
              </a:p>
              <a:p>
                <a:pPr lvl="1"/>
                <a:r>
                  <a:rPr lang="zh-CN" altLang="en-US" dirty="0"/>
                  <a:t>离散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连续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C0EE9-ACBB-414A-9798-8EED47F9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02835"/>
                <a:ext cx="10515600" cy="3374128"/>
              </a:xfrm>
              <a:blipFill>
                <a:blip r:embed="rId3"/>
                <a:stretch>
                  <a:fillRect l="-1043" t="-3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DBBFA-907D-46EC-8521-7C56A6535828}"/>
                  </a:ext>
                </a:extLst>
              </p:cNvPr>
              <p:cNvSpPr txBox="1"/>
              <p:nvPr/>
            </p:nvSpPr>
            <p:spPr>
              <a:xfrm>
                <a:off x="3558209" y="1615081"/>
                <a:ext cx="4104861" cy="95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DBBFA-907D-46EC-8521-7C56A6535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209" y="1615081"/>
                <a:ext cx="4104861" cy="953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58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56AC-9CFD-4549-AF6C-5C5B4C51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如何计算后验？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3901-7658-4DFA-9150-936B7269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解析的方法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共轭先验</a:t>
            </a:r>
            <a:endParaRPr lang="en-US" altLang="zh-CN" dirty="0"/>
          </a:p>
          <a:p>
            <a:r>
              <a:rPr lang="en-US" dirty="0"/>
              <a:t>Markov Methods</a:t>
            </a:r>
          </a:p>
          <a:p>
            <a:pPr lvl="1"/>
            <a:r>
              <a:rPr lang="en-US" dirty="0"/>
              <a:t>Metropolis-Hastings</a:t>
            </a:r>
          </a:p>
          <a:p>
            <a:pPr lvl="1"/>
            <a:r>
              <a:rPr lang="en-US" dirty="0"/>
              <a:t>Hamiltonian Monte Carlo</a:t>
            </a:r>
          </a:p>
          <a:p>
            <a:pPr lvl="1"/>
            <a:r>
              <a:rPr lang="en-US" dirty="0"/>
              <a:t>No U-Turn Sampler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Non-Markov Methods</a:t>
            </a:r>
          </a:p>
          <a:p>
            <a:pPr lvl="1"/>
            <a:r>
              <a:rPr lang="zh-CN" altLang="en-US" dirty="0"/>
              <a:t>网格搜索</a:t>
            </a:r>
            <a:endParaRPr lang="en-US" altLang="zh-CN" dirty="0"/>
          </a:p>
          <a:p>
            <a:pPr lvl="1"/>
            <a:r>
              <a:rPr lang="zh-CN" altLang="en-US" dirty="0"/>
              <a:t>二次近似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zh-CN" altLang="en-US" dirty="0"/>
              <a:t>变分方法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913C52-981E-4A1F-8E0A-E9D7C27F0024}"/>
                  </a:ext>
                </a:extLst>
              </p:cNvPr>
              <p:cNvSpPr txBox="1"/>
              <p:nvPr/>
            </p:nvSpPr>
            <p:spPr>
              <a:xfrm>
                <a:off x="6679096" y="3284855"/>
                <a:ext cx="4104861" cy="95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913C52-981E-4A1F-8E0A-E9D7C27F0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096" y="3284855"/>
                <a:ext cx="4104861" cy="9535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6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7810-26BF-438A-98BE-9FFD64FD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单参数估计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91A7D-C83B-4113-88FF-C267714F6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29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假设希望估计出硬币朝上的概率</a:t>
            </a:r>
            <a:r>
              <a:rPr lang="en-US" altLang="zh-CN" sz="2400" dirty="0"/>
              <a:t>(</a:t>
            </a:r>
            <a:r>
              <a:rPr lang="el-GR" altLang="zh-CN" sz="2400" dirty="0"/>
              <a:t>θ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CN" altLang="en-US" sz="2400" dirty="0"/>
              <a:t>先验： </a:t>
            </a:r>
            <a:r>
              <a:rPr lang="en-US" altLang="zh-CN" sz="2400" dirty="0"/>
              <a:t>beta </a:t>
            </a:r>
            <a:r>
              <a:rPr lang="zh-CN" altLang="en-US" sz="2400" dirty="0"/>
              <a:t>分布</a:t>
            </a:r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CN" altLang="en-US" sz="2400" dirty="0"/>
              <a:t>似然：二项分布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CN" altLang="en-US" sz="2400" dirty="0"/>
              <a:t>后验：</a:t>
            </a:r>
            <a:r>
              <a:rPr lang="en-US" altLang="zh-CN" sz="2400" dirty="0"/>
              <a:t>beta</a:t>
            </a:r>
            <a:r>
              <a:rPr lang="zh-CN" altLang="en-US" sz="2400" dirty="0"/>
              <a:t>分布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7F18-07FC-4167-A39A-3C2556D4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193" y="1825625"/>
            <a:ext cx="5648739" cy="386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68D804-1034-4FC3-B8F9-75E45F744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146" y="1825625"/>
            <a:ext cx="5966833" cy="41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F7EC-55FD-4B12-8F55-3A5E2F41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71AB-DFC3-443A-9F06-1D2675CC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Chain</a:t>
            </a:r>
          </a:p>
          <a:p>
            <a:pPr lvl="1"/>
            <a:r>
              <a:rPr lang="zh-CN" altLang="en-US" dirty="0"/>
              <a:t>什么是马尔科夫链？</a:t>
            </a:r>
            <a:endParaRPr lang="en-US" altLang="zh-CN" dirty="0"/>
          </a:p>
          <a:p>
            <a:r>
              <a:rPr lang="en-US" dirty="0"/>
              <a:t>Monte Carlo</a:t>
            </a:r>
          </a:p>
          <a:p>
            <a:pPr lvl="1"/>
            <a:r>
              <a:rPr lang="zh-CN" altLang="en-US" dirty="0"/>
              <a:t>如何应用蒙特卡洛方法计算后验分布？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dirty="0"/>
              <a:t>Markov Chain Monte Carlo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A1247-D971-49E3-B2CD-B23AE96F9404}"/>
              </a:ext>
            </a:extLst>
          </p:cNvPr>
          <p:cNvSpPr txBox="1"/>
          <p:nvPr/>
        </p:nvSpPr>
        <p:spPr>
          <a:xfrm>
            <a:off x="2365513" y="6311900"/>
            <a:ext cx="705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http://twiecki.github.io/blog/2015/11/10/mcmc-sampling/</a:t>
            </a:r>
          </a:p>
        </p:txBody>
      </p:sp>
    </p:spTree>
    <p:extLst>
      <p:ext uri="{BB962C8B-B14F-4D97-AF65-F5344CB8AC3E}">
        <p14:creationId xmlns:p14="http://schemas.microsoft.com/office/powerpoint/2010/main" val="11759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1D14-53AD-4011-BC53-7EE586B6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Markov Chain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11C35-6C06-4791-8FBE-60730E1AC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9887" y="1776334"/>
            <a:ext cx="4562475" cy="1514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0B901-3198-40CE-BF6E-15F0B49B52EA}"/>
              </a:ext>
            </a:extLst>
          </p:cNvPr>
          <p:cNvSpPr txBox="1"/>
          <p:nvPr/>
        </p:nvSpPr>
        <p:spPr>
          <a:xfrm>
            <a:off x="4352425" y="6123543"/>
            <a:ext cx="326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Markov Chains and Mixing Times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55575-30F2-41CD-9736-CE8948FB9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567191"/>
            <a:ext cx="4876800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C66F3-823F-4E20-99AF-F22661378136}"/>
              </a:ext>
            </a:extLst>
          </p:cNvPr>
          <p:cNvSpPr txBox="1"/>
          <p:nvPr/>
        </p:nvSpPr>
        <p:spPr>
          <a:xfrm>
            <a:off x="1171575" y="2852738"/>
            <a:ext cx="4300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状态空间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转移概率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稳态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7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853</Words>
  <Application>Microsoft Office PowerPoint</Application>
  <PresentationFormat>Widescreen</PresentationFormat>
  <Paragraphs>130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Cambria Math</vt:lpstr>
      <vt:lpstr>MathJax_Main</vt:lpstr>
      <vt:lpstr>MathJax_Math-italic</vt:lpstr>
      <vt:lpstr>Palatino Linotype</vt:lpstr>
      <vt:lpstr>Office Theme</vt:lpstr>
      <vt:lpstr>贝叶斯分析简介</vt:lpstr>
      <vt:lpstr>PowerPoint Presentation</vt:lpstr>
      <vt:lpstr>一个例子</vt:lpstr>
      <vt:lpstr>贝叶斯定理</vt:lpstr>
      <vt:lpstr>如何计算后验？</vt:lpstr>
      <vt:lpstr>如何计算后验？</vt:lpstr>
      <vt:lpstr>单参数估计</vt:lpstr>
      <vt:lpstr>MCMC </vt:lpstr>
      <vt:lpstr>Markov Chain</vt:lpstr>
      <vt:lpstr> Metropolis Algorithm</vt:lpstr>
      <vt:lpstr>PowerPoint Presentation</vt:lpstr>
      <vt:lpstr>PowerPoint Presentation</vt:lpstr>
      <vt:lpstr>HMC</vt:lpstr>
      <vt:lpstr>变分方法</vt:lpstr>
      <vt:lpstr>回顾</vt:lpstr>
      <vt:lpstr>PyMC3</vt:lpstr>
      <vt:lpstr>Edward</vt:lpstr>
      <vt:lpstr>一些其它的工具包</vt:lpstr>
      <vt:lpstr>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Tian</dc:creator>
  <cp:lastModifiedBy>Jun Tian</cp:lastModifiedBy>
  <cp:revision>58</cp:revision>
  <dcterms:created xsi:type="dcterms:W3CDTF">2018-03-06T06:55:06Z</dcterms:created>
  <dcterms:modified xsi:type="dcterms:W3CDTF">2018-03-14T12:11:24Z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juti@microsoft.com</vt:lpwstr>
  </property>
  <property fmtid="{D5CDD505-2E9C-101B-9397-08002B2CF9AE}" pid="5" name="MSIP_Label_f42aa342-8706-4288-bd11-ebb85995028c_SetDate">
    <vt:lpwstr>2018-03-06T06:57:06.5145682Z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