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70" r:id="rId3"/>
    <p:sldId id="264" r:id="rId4"/>
    <p:sldId id="268" r:id="rId5"/>
    <p:sldId id="269" r:id="rId6"/>
    <p:sldId id="271" r:id="rId7"/>
    <p:sldId id="272" r:id="rId8"/>
  </p:sldIdLst>
  <p:sldSz cx="9906000" cy="6858000" type="A4"/>
  <p:notesSz cx="6858000" cy="9144000"/>
  <p:embeddedFontLst>
    <p:embeddedFont>
      <p:font typeface="나눔스퀘어" pitchFamily="50" charset="-127"/>
      <p:regular r:id="rId11"/>
    </p:embeddedFont>
    <p:embeddedFont>
      <p:font typeface="나눔스퀘어 ExtraBold" pitchFamily="50" charset="-127"/>
      <p:bold r:id="rId12"/>
    </p:embeddedFont>
    <p:embeddedFont>
      <p:font typeface="맑은 고딕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9"/>
    <a:srgbClr val="4E0A0A"/>
    <a:srgbClr val="E4C2A9"/>
    <a:srgbClr val="1B3C35"/>
    <a:srgbClr val="2A5963"/>
    <a:srgbClr val="1B3C33"/>
    <a:srgbClr val="F4E5D4"/>
    <a:srgbClr val="F3D5BB"/>
    <a:srgbClr val="34717F"/>
    <a:srgbClr val="2F6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5" autoAdjust="0"/>
    <p:restoredTop sz="94660"/>
  </p:normalViewPr>
  <p:slideViewPr>
    <p:cSldViewPr snapToGrid="0" showGuides="1">
      <p:cViewPr>
        <p:scale>
          <a:sx n="94" d="100"/>
          <a:sy n="94" d="100"/>
        </p:scale>
        <p:origin x="-102" y="-47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1777" y="3634251"/>
            <a:ext cx="2738777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5854" y="5800887"/>
            <a:ext cx="1870623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92588" y="2337487"/>
            <a:ext cx="5320822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B4A9F6F8-F7F0-4109-AF10-35490780CCC4}"/>
              </a:ext>
            </a:extLst>
          </p:cNvPr>
          <p:cNvCxnSpPr>
            <a:cxnSpLocks/>
            <a:endCxn id="2" idx="0"/>
          </p:cNvCxnSpPr>
          <p:nvPr userDrawn="1"/>
        </p:nvCxnSpPr>
        <p:spPr>
          <a:xfrm>
            <a:off x="4952999" y="1"/>
            <a:ext cx="0" cy="2337487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4952999" y="4303435"/>
            <a:ext cx="0" cy="1314050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100000">
              <a:srgbClr val="F4E5D4"/>
            </a:gs>
            <a:gs pos="0">
              <a:srgbClr val="F4E5D4">
                <a:lumMod val="91000"/>
                <a:lumOff val="9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3447259-443F-4405-BEF2-8A389053E366}"/>
              </a:ext>
            </a:extLst>
          </p:cNvPr>
          <p:cNvSpPr/>
          <p:nvPr userDrawn="1"/>
        </p:nvSpPr>
        <p:spPr>
          <a:xfrm>
            <a:off x="4830487" y="288978"/>
            <a:ext cx="275984" cy="6264274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4953001" y="1"/>
            <a:ext cx="4953000" cy="6857999"/>
          </a:xfrm>
          <a:prstGeom prst="rect">
            <a:avLst/>
          </a:prstGeom>
          <a:gradFill>
            <a:gsLst>
              <a:gs pos="100000">
                <a:srgbClr val="1B3C33"/>
              </a:gs>
              <a:gs pos="0">
                <a:srgbClr val="1B3C3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액자 15">
            <a:extLst>
              <a:ext uri="{FF2B5EF4-FFF2-40B4-BE49-F238E27FC236}">
                <a16:creationId xmlns=""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1321342" y="2061297"/>
            <a:ext cx="2019690" cy="2485772"/>
          </a:xfrm>
          <a:prstGeom prst="frame">
            <a:avLst>
              <a:gd name="adj1" fmla="val 9044"/>
            </a:avLst>
          </a:prstGeom>
          <a:gradFill>
            <a:gsLst>
              <a:gs pos="100000">
                <a:srgbClr val="1B3C35"/>
              </a:gs>
              <a:gs pos="0">
                <a:srgbClr val="1B3C33">
                  <a:lumMod val="93000"/>
                  <a:lumOff val="7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24632" y="2787043"/>
            <a:ext cx="2031322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24658" y="3459480"/>
            <a:ext cx="2031322" cy="315084"/>
          </a:xfrm>
        </p:spPr>
        <p:txBody>
          <a:bodyPr/>
          <a:lstStyle>
            <a:lvl1pPr algn="ctr">
              <a:defRPr sz="14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="" xmlns:a16="http://schemas.microsoft.com/office/drawing/2014/main" id="{CE84A082-49E2-47D8-8EC6-E0E8F3B16F8C}"/>
              </a:ext>
            </a:extLst>
          </p:cNvPr>
          <p:cNvSpPr/>
          <p:nvPr userDrawn="1"/>
        </p:nvSpPr>
        <p:spPr>
          <a:xfrm>
            <a:off x="2902082" y="3999146"/>
            <a:ext cx="669755" cy="824314"/>
          </a:xfrm>
          <a:prstGeom prst="donut">
            <a:avLst>
              <a:gd name="adj" fmla="val 21287"/>
            </a:avLst>
          </a:prstGeom>
          <a:gradFill>
            <a:gsLst>
              <a:gs pos="100000">
                <a:srgbClr val="E7C49D">
                  <a:lumMod val="80000"/>
                </a:srgbClr>
              </a:gs>
              <a:gs pos="0">
                <a:srgbClr val="F3D5BB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243776" y="296862"/>
            <a:ext cx="9418440" cy="6264276"/>
          </a:xfrm>
          <a:prstGeom prst="roundRect">
            <a:avLst>
              <a:gd name="adj" fmla="val 0"/>
            </a:avLst>
          </a:prstGeom>
          <a:solidFill>
            <a:srgbClr val="F4E5D4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243776" y="1403706"/>
            <a:ext cx="9418440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=""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9262865" y="6052561"/>
            <a:ext cx="48858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974" y="704493"/>
            <a:ext cx="3294053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781" y="6561138"/>
            <a:ext cx="1747485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=""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8236" y="1778000"/>
            <a:ext cx="7629520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544" y="6246613"/>
            <a:ext cx="468005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=""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498048" y="1285206"/>
            <a:ext cx="2971808" cy="264513"/>
          </a:xfrm>
          <a:prstGeom prst="plaque">
            <a:avLst>
              <a:gd name="adj" fmla="val 6969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4860733" y="414885"/>
            <a:ext cx="184525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4952995" y="1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243776" y="296862"/>
            <a:ext cx="9418440" cy="6264276"/>
          </a:xfrm>
          <a:prstGeom prst="roundRect">
            <a:avLst>
              <a:gd name="adj" fmla="val 0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243776" y="1403706"/>
            <a:ext cx="9418440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=""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9262865" y="6052561"/>
            <a:ext cx="48858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974" y="704493"/>
            <a:ext cx="3294053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F4E5D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781" y="6561138"/>
            <a:ext cx="1747485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=""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8236" y="1778000"/>
            <a:ext cx="7629520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544" y="6246613"/>
            <a:ext cx="468005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=""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498048" y="1285206"/>
            <a:ext cx="2971808" cy="264513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4860733" y="414885"/>
            <a:ext cx="184525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4952995" y="1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액자 24">
            <a:extLst>
              <a:ext uri="{FF2B5EF4-FFF2-40B4-BE49-F238E27FC236}">
                <a16:creationId xmlns="" xmlns:a16="http://schemas.microsoft.com/office/drawing/2014/main" id="{F6C757FD-4DF0-4623-8513-F3D78F79C799}"/>
              </a:ext>
            </a:extLst>
          </p:cNvPr>
          <p:cNvSpPr/>
          <p:nvPr userDrawn="1"/>
        </p:nvSpPr>
        <p:spPr>
          <a:xfrm flipV="1">
            <a:off x="0" y="-2"/>
            <a:ext cx="9906000" cy="601325"/>
          </a:xfrm>
          <a:prstGeom prst="frame">
            <a:avLst>
              <a:gd name="adj1" fmla="val 50000"/>
            </a:avLst>
          </a:prstGeom>
          <a:gradFill flip="none" rotWithShape="1">
            <a:gsLst>
              <a:gs pos="0">
                <a:srgbClr val="E7C49D">
                  <a:alpha val="31000"/>
                </a:srgbClr>
              </a:gs>
              <a:gs pos="100000">
                <a:srgbClr val="F3D5BB">
                  <a:alpha val="50000"/>
                </a:srgbClr>
              </a:gs>
            </a:gsLst>
            <a:lin ang="10800000" scaled="1"/>
            <a:tileRect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6217D5B1-4981-4DD5-B896-76592E64785F}"/>
              </a:ext>
            </a:extLst>
          </p:cNvPr>
          <p:cNvCxnSpPr>
            <a:cxnSpLocks/>
            <a:stCxn id="21" idx="3"/>
            <a:endCxn id="9" idx="1"/>
          </p:cNvCxnSpPr>
          <p:nvPr userDrawn="1"/>
        </p:nvCxnSpPr>
        <p:spPr>
          <a:xfrm>
            <a:off x="2978433" y="300645"/>
            <a:ext cx="1974562" cy="4382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=""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9353689" y="6153506"/>
            <a:ext cx="488582" cy="601332"/>
          </a:xfrm>
          <a:prstGeom prst="frame">
            <a:avLst>
              <a:gd name="adj1" fmla="val 26516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81" y="787823"/>
            <a:ext cx="3857923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781" y="6412706"/>
            <a:ext cx="1747485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=""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8236" y="1778000"/>
            <a:ext cx="7629520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4793" y="6355470"/>
            <a:ext cx="468005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=""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243781" y="199667"/>
            <a:ext cx="2734653" cy="201957"/>
          </a:xfrm>
          <a:prstGeom prst="plaque">
            <a:avLst>
              <a:gd name="adj" fmla="val 0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5" y="204049"/>
            <a:ext cx="4709225" cy="201957"/>
          </a:xfrm>
          <a:effectLst/>
        </p:spPr>
        <p:txBody>
          <a:bodyPr/>
          <a:lstStyle>
            <a:lvl1pPr algn="l">
              <a:defRPr sz="1100" b="1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162516" y="6569303"/>
            <a:ext cx="6666649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1D403A"/>
            </a:gs>
            <a:gs pos="33000">
              <a:srgbClr val="1B3C33"/>
            </a:gs>
            <a:gs pos="100000">
              <a:srgbClr val="2A5963"/>
            </a:gs>
            <a:gs pos="0">
              <a:srgbClr val="2A5963">
                <a:lumMod val="7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437576"/>
            <a:ext cx="8543925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491235"/>
            <a:ext cx="8543925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1249" y="6445230"/>
            <a:ext cx="2283502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7355" y="6561138"/>
            <a:ext cx="533569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66EB54D-3D9A-4FE3-B3C0-529A9B526D02}"/>
              </a:ext>
            </a:extLst>
          </p:cNvPr>
          <p:cNvSpPr/>
          <p:nvPr userDrawn="1"/>
        </p:nvSpPr>
        <p:spPr>
          <a:xfrm>
            <a:off x="7878366" y="-809625"/>
            <a:ext cx="247650" cy="304800"/>
          </a:xfrm>
          <a:prstGeom prst="rect">
            <a:avLst/>
          </a:prstGeom>
          <a:solidFill>
            <a:srgbClr val="2F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191BE63-91C9-4CA6-AFB8-0A6FD982CA18}"/>
              </a:ext>
            </a:extLst>
          </p:cNvPr>
          <p:cNvSpPr/>
          <p:nvPr userDrawn="1"/>
        </p:nvSpPr>
        <p:spPr>
          <a:xfrm>
            <a:off x="7592020" y="-809625"/>
            <a:ext cx="247650" cy="304800"/>
          </a:xfrm>
          <a:prstGeom prst="rect">
            <a:avLst/>
          </a:prstGeom>
          <a:solidFill>
            <a:srgbClr val="34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7208937" y="-809625"/>
            <a:ext cx="247650" cy="304800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6911335" y="-809625"/>
            <a:ext cx="247650" cy="304800"/>
          </a:xfrm>
          <a:prstGeom prst="rect">
            <a:avLst/>
          </a:prstGeom>
          <a:solidFill>
            <a:srgbClr val="60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6911335" y="-452438"/>
            <a:ext cx="247650" cy="304800"/>
          </a:xfrm>
          <a:prstGeom prst="rect">
            <a:avLst/>
          </a:prstGeom>
          <a:solidFill>
            <a:srgbClr val="F4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7208937" y="-452438"/>
            <a:ext cx="247650" cy="304800"/>
          </a:xfrm>
          <a:prstGeom prst="rect">
            <a:avLst/>
          </a:prstGeom>
          <a:solidFill>
            <a:srgbClr val="F3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712051B-93E1-493B-B35D-32B90D01DB13}"/>
              </a:ext>
            </a:extLst>
          </p:cNvPr>
          <p:cNvSpPr/>
          <p:nvPr userDrawn="1"/>
        </p:nvSpPr>
        <p:spPr>
          <a:xfrm>
            <a:off x="7595890" y="-452438"/>
            <a:ext cx="247650" cy="3048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4588036-6677-436A-BFB5-AB723E558B05}"/>
              </a:ext>
            </a:extLst>
          </p:cNvPr>
          <p:cNvSpPr/>
          <p:nvPr userDrawn="1"/>
        </p:nvSpPr>
        <p:spPr>
          <a:xfrm>
            <a:off x="7878366" y="-452438"/>
            <a:ext cx="247650" cy="304800"/>
          </a:xfrm>
          <a:prstGeom prst="rect">
            <a:avLst/>
          </a:prstGeom>
          <a:solidFill>
            <a:srgbClr val="D2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6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6055137" y="4708578"/>
            <a:ext cx="275984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=""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3699269" y="1702855"/>
            <a:ext cx="2507460" cy="3234142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399344" y="1686307"/>
            <a:ext cx="152501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903" y="2337487"/>
            <a:ext cx="6438194" cy="1466852"/>
          </a:xfrm>
        </p:spPr>
        <p:txBody>
          <a:bodyPr/>
          <a:lstStyle/>
          <a:p>
            <a:r>
              <a:rPr lang="en-US" altLang="ko-KR" sz="8800" dirty="0" err="1" smtClean="0"/>
              <a:t>NewS_ight</a:t>
            </a:r>
            <a:endParaRPr lang="ko-KR" altLang="en-US" sz="8800" dirty="0"/>
          </a:p>
        </p:txBody>
      </p:sp>
      <p:sp>
        <p:nvSpPr>
          <p:cNvPr id="6" name="부제목 5">
            <a:extLst>
              <a:ext uri="{FF2B5EF4-FFF2-40B4-BE49-F238E27FC236}">
                <a16:creationId xmlns=""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2420" y="3850580"/>
            <a:ext cx="4431904" cy="683320"/>
          </a:xfrm>
        </p:spPr>
        <p:txBody>
          <a:bodyPr/>
          <a:lstStyle/>
          <a:p>
            <a:r>
              <a:rPr lang="ko-KR" altLang="en-US" sz="1600" spc="300" dirty="0" smtClean="0"/>
              <a:t>뉴스  자동분류 시간대별 시각화 서비스</a:t>
            </a:r>
            <a:endParaRPr lang="ko-KR" altLang="en-US" sz="1600" spc="300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7398779" y="6093783"/>
            <a:ext cx="152501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704493"/>
            <a:ext cx="9245600" cy="567808"/>
          </a:xfrm>
        </p:spPr>
        <p:txBody>
          <a:bodyPr/>
          <a:lstStyle/>
          <a:p>
            <a:pPr algn="l"/>
            <a:r>
              <a:rPr lang="en-US" altLang="ko-KR" dirty="0" smtClean="0"/>
              <a:t>.</a:t>
            </a:r>
            <a:r>
              <a:rPr lang="ko-KR" altLang="en-US" dirty="0" smtClean="0"/>
              <a:t>문제점 인식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z="1000" spc="300" dirty="0" err="1"/>
              <a:t>NewS_ight</a:t>
            </a:r>
            <a:endParaRPr lang="en-US" sz="1000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54679" y="1285207"/>
            <a:ext cx="2609519" cy="217917"/>
          </a:xfrm>
        </p:spPr>
        <p:txBody>
          <a:bodyPr lIns="108000" tIns="46800" rIns="108000"/>
          <a:lstStyle/>
          <a:p>
            <a:pPr algn="l"/>
            <a:r>
              <a:rPr lang="ko-KR" altLang="en-US" spc="300" dirty="0" smtClean="0"/>
              <a:t>뉴스 자동분류 </a:t>
            </a:r>
            <a:r>
              <a:rPr lang="ko-KR" altLang="en-US" spc="300" dirty="0"/>
              <a:t>및</a:t>
            </a:r>
            <a:r>
              <a:rPr lang="ko-KR" altLang="en-US" spc="300" dirty="0" smtClean="0"/>
              <a:t> </a:t>
            </a:r>
            <a:r>
              <a:rPr lang="ko-KR" altLang="en-US" spc="300" dirty="0"/>
              <a:t>시각화 서비스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 txBox="1">
            <a:spLocks/>
          </p:cNvSpPr>
          <p:nvPr/>
        </p:nvSpPr>
        <p:spPr>
          <a:xfrm>
            <a:off x="6237518" y="1900909"/>
            <a:ext cx="3181349" cy="130675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“</a:t>
            </a:r>
            <a:r>
              <a:rPr lang="ko-KR" altLang="en-US" sz="2400" dirty="0" smtClean="0"/>
              <a:t>취직은 </a:t>
            </a:r>
            <a:r>
              <a:rPr lang="ko-KR" altLang="en-US" sz="2400" dirty="0" smtClean="0"/>
              <a:t>하고픈데 </a:t>
            </a:r>
            <a:endParaRPr lang="en-US" altLang="ko-KR" sz="2400" dirty="0" smtClean="0"/>
          </a:p>
          <a:p>
            <a:r>
              <a:rPr lang="ko-KR" altLang="en-US" sz="2400" dirty="0" smtClean="0"/>
              <a:t> </a:t>
            </a:r>
            <a:r>
              <a:rPr lang="ko-KR" altLang="en-US" sz="2400" dirty="0" smtClean="0"/>
              <a:t>어떤 회사인지 모르겠어</a:t>
            </a:r>
            <a:r>
              <a:rPr lang="en-US" altLang="ko-KR" sz="2400" dirty="0" smtClean="0"/>
              <a:t>”</a:t>
            </a:r>
            <a:endParaRPr lang="en-US" altLang="ko-KR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8" t="6547" r="31667" b="40923"/>
          <a:stretch/>
        </p:blipFill>
        <p:spPr bwMode="auto">
          <a:xfrm>
            <a:off x="431804" y="1900909"/>
            <a:ext cx="5805714" cy="419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 txBox="1">
            <a:spLocks/>
          </p:cNvSpPr>
          <p:nvPr/>
        </p:nvSpPr>
        <p:spPr>
          <a:xfrm>
            <a:off x="6237518" y="3570051"/>
            <a:ext cx="3181349" cy="130675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“</a:t>
            </a:r>
            <a:r>
              <a:rPr lang="ko-KR" altLang="en-US" sz="2400" dirty="0" smtClean="0"/>
              <a:t>자소서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면접준비는 </a:t>
            </a:r>
            <a:endParaRPr lang="en-US" altLang="ko-KR" sz="2400" dirty="0" smtClean="0"/>
          </a:p>
          <a:p>
            <a:r>
              <a:rPr lang="ko-KR" altLang="en-US" sz="2400" dirty="0" smtClean="0"/>
              <a:t>어떻게 하지</a:t>
            </a:r>
            <a:r>
              <a:rPr lang="en-US" altLang="ko-KR" sz="2400" dirty="0" smtClean="0"/>
              <a:t>??”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11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704493"/>
            <a:ext cx="9245600" cy="567808"/>
          </a:xfrm>
        </p:spPr>
        <p:txBody>
          <a:bodyPr/>
          <a:lstStyle/>
          <a:p>
            <a:pPr algn="l"/>
            <a:r>
              <a:rPr lang="en-US" altLang="ko-KR" dirty="0" smtClean="0"/>
              <a:t>.</a:t>
            </a:r>
            <a:r>
              <a:rPr lang="ko-KR" altLang="en-US" dirty="0" smtClean="0"/>
              <a:t>문제점 인식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z="1000" spc="300" dirty="0" err="1"/>
              <a:t>NewS_ight</a:t>
            </a:r>
            <a:endParaRPr lang="en-US" sz="1000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544" y="6348211"/>
            <a:ext cx="468005" cy="204912"/>
          </a:xfrm>
        </p:spPr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54679" y="1285207"/>
            <a:ext cx="2609519" cy="217917"/>
          </a:xfrm>
        </p:spPr>
        <p:txBody>
          <a:bodyPr lIns="108000" tIns="46800" rIns="108000"/>
          <a:lstStyle/>
          <a:p>
            <a:pPr algn="l"/>
            <a:r>
              <a:rPr lang="ko-KR" altLang="en-US" spc="300" dirty="0" smtClean="0"/>
              <a:t>뉴스 자동분류 </a:t>
            </a:r>
            <a:r>
              <a:rPr lang="ko-KR" altLang="en-US" spc="300" dirty="0"/>
              <a:t>및</a:t>
            </a:r>
            <a:r>
              <a:rPr lang="ko-KR" altLang="en-US" spc="300" dirty="0" smtClean="0"/>
              <a:t> </a:t>
            </a:r>
            <a:r>
              <a:rPr lang="ko-KR" altLang="en-US" spc="300" dirty="0"/>
              <a:t>시각화 서비스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4430275" y="3578480"/>
            <a:ext cx="701675" cy="442686"/>
          </a:xfrm>
          <a:prstGeom prst="rightArrow">
            <a:avLst/>
          </a:prstGeom>
          <a:noFill/>
          <a:ln w="41275">
            <a:solidFill>
              <a:srgbClr val="E4C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tudent\Desktop\newspap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48" y="2752860"/>
            <a:ext cx="2114054" cy="260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 txBox="1">
            <a:spLocks/>
          </p:cNvSpPr>
          <p:nvPr/>
        </p:nvSpPr>
        <p:spPr>
          <a:xfrm>
            <a:off x="1136973" y="2468956"/>
            <a:ext cx="2558005" cy="567808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한국디자인진흥원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r="40923"/>
          <a:stretch/>
        </p:blipFill>
        <p:spPr bwMode="auto">
          <a:xfrm>
            <a:off x="6444538" y="2331137"/>
            <a:ext cx="2254619" cy="338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 txBox="1">
            <a:spLocks/>
          </p:cNvSpPr>
          <p:nvPr/>
        </p:nvSpPr>
        <p:spPr>
          <a:xfrm>
            <a:off x="5981172" y="1371899"/>
            <a:ext cx="3181349" cy="130675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“</a:t>
            </a:r>
            <a:r>
              <a:rPr lang="ko-KR" altLang="en-US" sz="2400" dirty="0" smtClean="0"/>
              <a:t>하</a:t>
            </a:r>
            <a:r>
              <a:rPr lang="en-US" altLang="ko-KR" sz="2400" dirty="0" smtClean="0"/>
              <a:t>...</a:t>
            </a:r>
            <a:r>
              <a:rPr lang="ko-KR" altLang="en-US" sz="2400" dirty="0" smtClean="0"/>
              <a:t>벌써 </a:t>
            </a:r>
            <a:r>
              <a:rPr lang="ko-KR" altLang="en-US" sz="2400" dirty="0" err="1" smtClean="0"/>
              <a:t>하기싫다</a:t>
            </a:r>
            <a:r>
              <a:rPr lang="en-US" altLang="ko-KR" sz="2400" dirty="0" smtClean="0"/>
              <a:t>”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684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704493"/>
            <a:ext cx="9245600" cy="567808"/>
          </a:xfrm>
        </p:spPr>
        <p:txBody>
          <a:bodyPr/>
          <a:lstStyle/>
          <a:p>
            <a:pPr algn="l"/>
            <a:r>
              <a:rPr lang="en-US" altLang="ko-KR" dirty="0" smtClean="0"/>
              <a:t>.Prototype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681" y="6561138"/>
            <a:ext cx="1747485" cy="296862"/>
          </a:xfrm>
        </p:spPr>
        <p:txBody>
          <a:bodyPr/>
          <a:lstStyle/>
          <a:p>
            <a:pPr algn="l"/>
            <a:r>
              <a:rPr lang="en-US" altLang="ko-KR" sz="1000" spc="300" dirty="0" err="1"/>
              <a:t>NewS_ight</a:t>
            </a:r>
            <a:endParaRPr lang="en-US" sz="1000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54679" y="1285207"/>
            <a:ext cx="2609519" cy="217917"/>
          </a:xfrm>
        </p:spPr>
        <p:txBody>
          <a:bodyPr lIns="108000" tIns="46800" rIns="108000"/>
          <a:lstStyle/>
          <a:p>
            <a:pPr algn="l"/>
            <a:r>
              <a:rPr lang="ko-KR" altLang="en-US" spc="300" dirty="0" smtClean="0"/>
              <a:t>뉴스 자동분류 </a:t>
            </a:r>
            <a:r>
              <a:rPr lang="ko-KR" altLang="en-US" spc="300" dirty="0"/>
              <a:t>및</a:t>
            </a:r>
            <a:r>
              <a:rPr lang="ko-KR" altLang="en-US" spc="300" dirty="0" smtClean="0"/>
              <a:t> </a:t>
            </a:r>
            <a:r>
              <a:rPr lang="ko-KR" altLang="en-US" spc="300" dirty="0"/>
              <a:t>시각화 서비스</a:t>
            </a:r>
          </a:p>
        </p:txBody>
      </p:sp>
      <p:pic>
        <p:nvPicPr>
          <p:cNvPr id="11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35" y="2220631"/>
            <a:ext cx="602311" cy="74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35" y="3388031"/>
            <a:ext cx="602311" cy="74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 txBox="1">
            <a:spLocks/>
          </p:cNvSpPr>
          <p:nvPr/>
        </p:nvSpPr>
        <p:spPr>
          <a:xfrm>
            <a:off x="5419679" y="1768600"/>
            <a:ext cx="986222" cy="567808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“</a:t>
            </a:r>
            <a:r>
              <a:rPr lang="ko-KR" altLang="en-US" sz="1800" dirty="0" smtClean="0"/>
              <a:t>키워드</a:t>
            </a:r>
            <a:r>
              <a:rPr lang="en-US" altLang="ko-KR" sz="1800" dirty="0" smtClean="0"/>
              <a:t>1”</a:t>
            </a:r>
            <a:endParaRPr lang="en-US" altLang="ko-KR" sz="1800" dirty="0"/>
          </a:p>
        </p:txBody>
      </p:sp>
      <p:pic>
        <p:nvPicPr>
          <p:cNvPr id="17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35" y="4557289"/>
            <a:ext cx="602311" cy="74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35" y="5637605"/>
            <a:ext cx="602311" cy="74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 txBox="1">
            <a:spLocks/>
          </p:cNvSpPr>
          <p:nvPr/>
        </p:nvSpPr>
        <p:spPr>
          <a:xfrm>
            <a:off x="5419679" y="2944505"/>
            <a:ext cx="986222" cy="567808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“</a:t>
            </a:r>
            <a:r>
              <a:rPr lang="ko-KR" altLang="en-US" sz="1800" dirty="0" smtClean="0"/>
              <a:t>키워드</a:t>
            </a:r>
            <a:r>
              <a:rPr lang="en-US" altLang="ko-KR" sz="1800" dirty="0" smtClean="0"/>
              <a:t>2”</a:t>
            </a:r>
            <a:endParaRPr lang="en-US" altLang="ko-KR" sz="1800" dirty="0"/>
          </a:p>
        </p:txBody>
      </p:sp>
      <p:sp>
        <p:nvSpPr>
          <p:cNvPr id="20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 txBox="1">
            <a:spLocks/>
          </p:cNvSpPr>
          <p:nvPr/>
        </p:nvSpPr>
        <p:spPr>
          <a:xfrm>
            <a:off x="5419679" y="4129337"/>
            <a:ext cx="986222" cy="567808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“</a:t>
            </a:r>
            <a:r>
              <a:rPr lang="ko-KR" altLang="en-US" sz="1800" dirty="0" smtClean="0"/>
              <a:t>키워드</a:t>
            </a:r>
            <a:r>
              <a:rPr lang="en-US" altLang="ko-KR" sz="1800" dirty="0" smtClean="0"/>
              <a:t>3”</a:t>
            </a:r>
            <a:endParaRPr lang="en-US" altLang="ko-KR" sz="1800" dirty="0"/>
          </a:p>
        </p:txBody>
      </p:sp>
      <p:sp>
        <p:nvSpPr>
          <p:cNvPr id="21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 txBox="1">
            <a:spLocks/>
          </p:cNvSpPr>
          <p:nvPr/>
        </p:nvSpPr>
        <p:spPr>
          <a:xfrm>
            <a:off x="5420823" y="5222740"/>
            <a:ext cx="986222" cy="567808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“</a:t>
            </a:r>
            <a:r>
              <a:rPr lang="ko-KR" altLang="en-US" sz="1800" dirty="0" smtClean="0"/>
              <a:t>기</a:t>
            </a:r>
            <a:r>
              <a:rPr lang="ko-KR" altLang="en-US" sz="1800" dirty="0"/>
              <a:t>타</a:t>
            </a:r>
            <a:r>
              <a:rPr lang="en-US" altLang="ko-KR" sz="1800" dirty="0" smtClean="0"/>
              <a:t>”</a:t>
            </a:r>
            <a:endParaRPr lang="en-US" altLang="ko-KR" sz="1800" dirty="0"/>
          </a:p>
        </p:txBody>
      </p:sp>
      <p:pic>
        <p:nvPicPr>
          <p:cNvPr id="2050" name="Picture 2" descr="C:\Users\student\Desktop\line-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048" y="1656926"/>
            <a:ext cx="944964" cy="94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6361249" y="2324163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611620" y="2402632"/>
            <a:ext cx="150368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6361249" y="2533581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6611620" y="2612050"/>
            <a:ext cx="150368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6361249" y="2752409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6611620" y="2830878"/>
            <a:ext cx="150368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361249" y="3445503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6611620" y="3523972"/>
            <a:ext cx="150368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361249" y="3654921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6611620" y="3733390"/>
            <a:ext cx="150368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361249" y="3873749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6611620" y="3952218"/>
            <a:ext cx="150368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6361249" y="4635736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6611620" y="4714205"/>
            <a:ext cx="150368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6361249" y="4845154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611620" y="4923623"/>
            <a:ext cx="150368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6361249" y="5063982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6611620" y="5142451"/>
            <a:ext cx="150368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6361249" y="5722856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6611620" y="5801325"/>
            <a:ext cx="150368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6361249" y="5932274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6611620" y="6010743"/>
            <a:ext cx="150368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6361249" y="6151102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6611620" y="6229571"/>
            <a:ext cx="150368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 txBox="1">
            <a:spLocks/>
          </p:cNvSpPr>
          <p:nvPr/>
        </p:nvSpPr>
        <p:spPr>
          <a:xfrm>
            <a:off x="9082030" y="1964935"/>
            <a:ext cx="652259" cy="42538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smtClean="0">
                <a:solidFill>
                  <a:schemeClr val="bg1"/>
                </a:solidFill>
              </a:rPr>
              <a:t>키워드</a:t>
            </a:r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49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 txBox="1">
            <a:spLocks/>
          </p:cNvSpPr>
          <p:nvPr/>
        </p:nvSpPr>
        <p:spPr>
          <a:xfrm>
            <a:off x="9082030" y="1632497"/>
            <a:ext cx="652259" cy="42538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smtClean="0">
                <a:solidFill>
                  <a:schemeClr val="bg1"/>
                </a:solidFill>
              </a:rPr>
              <a:t>키워드</a:t>
            </a:r>
            <a:r>
              <a:rPr lang="en-US" altLang="ko-KR" sz="1100" dirty="0" smtClean="0">
                <a:solidFill>
                  <a:schemeClr val="bg1"/>
                </a:solidFill>
              </a:rPr>
              <a:t>1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50" name="오른쪽 화살표 49"/>
          <p:cNvSpPr/>
          <p:nvPr/>
        </p:nvSpPr>
        <p:spPr>
          <a:xfrm>
            <a:off x="4430275" y="3578480"/>
            <a:ext cx="701675" cy="442686"/>
          </a:xfrm>
          <a:prstGeom prst="rightArrow">
            <a:avLst/>
          </a:prstGeom>
          <a:noFill/>
          <a:ln w="41275">
            <a:solidFill>
              <a:srgbClr val="E4C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 descr="C:\Users\student\Desktop\news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48" y="2752860"/>
            <a:ext cx="2114054" cy="260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 txBox="1">
            <a:spLocks/>
          </p:cNvSpPr>
          <p:nvPr/>
        </p:nvSpPr>
        <p:spPr>
          <a:xfrm>
            <a:off x="1136973" y="2525247"/>
            <a:ext cx="2558005" cy="469263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한국디자인진흥원</a:t>
            </a:r>
            <a:endParaRPr lang="en-US" altLang="ko-KR" dirty="0"/>
          </a:p>
        </p:txBody>
      </p:sp>
      <p:sp>
        <p:nvSpPr>
          <p:cNvPr id="53" name="오른쪽 화살표 52"/>
          <p:cNvSpPr/>
          <p:nvPr/>
        </p:nvSpPr>
        <p:spPr>
          <a:xfrm rot="10800000">
            <a:off x="4422034" y="3582596"/>
            <a:ext cx="701675" cy="442686"/>
          </a:xfrm>
          <a:prstGeom prst="rightArrow">
            <a:avLst/>
          </a:prstGeom>
          <a:noFill/>
          <a:ln w="41275">
            <a:solidFill>
              <a:srgbClr val="E4C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student\Downloads\professional-profile-with-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93" y="3228409"/>
            <a:ext cx="1623750" cy="162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tudent\Downloads\meet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79" y="3261742"/>
            <a:ext cx="1583412" cy="158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 txBox="1">
            <a:spLocks/>
          </p:cNvSpPr>
          <p:nvPr/>
        </p:nvSpPr>
        <p:spPr>
          <a:xfrm>
            <a:off x="872498" y="2473072"/>
            <a:ext cx="3095187" cy="567808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이력서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면접에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84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/>
      <p:bldP spid="53" grpId="0" animBg="1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704493"/>
            <a:ext cx="9245600" cy="567808"/>
          </a:xfrm>
        </p:spPr>
        <p:txBody>
          <a:bodyPr/>
          <a:lstStyle/>
          <a:p>
            <a:pPr algn="l"/>
            <a:r>
              <a:rPr lang="en-US" altLang="ko-KR" dirty="0" smtClean="0"/>
              <a:t>.Workflow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681" y="6561138"/>
            <a:ext cx="1747485" cy="296862"/>
          </a:xfrm>
        </p:spPr>
        <p:txBody>
          <a:bodyPr/>
          <a:lstStyle/>
          <a:p>
            <a:pPr algn="l"/>
            <a:r>
              <a:rPr lang="en-US" altLang="ko-KR" sz="1000" spc="300" dirty="0" err="1"/>
              <a:t>NewS_ight</a:t>
            </a:r>
            <a:endParaRPr lang="en-US" sz="1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54679" y="1285207"/>
            <a:ext cx="2609519" cy="217917"/>
          </a:xfrm>
        </p:spPr>
        <p:txBody>
          <a:bodyPr lIns="108000" tIns="46800" rIns="108000"/>
          <a:lstStyle/>
          <a:p>
            <a:pPr algn="l"/>
            <a:r>
              <a:rPr lang="ko-KR" altLang="en-US" spc="300" dirty="0" smtClean="0"/>
              <a:t>뉴스 자동분류 </a:t>
            </a:r>
            <a:r>
              <a:rPr lang="ko-KR" altLang="en-US" spc="300" dirty="0"/>
              <a:t>및</a:t>
            </a:r>
            <a:r>
              <a:rPr lang="ko-KR" altLang="en-US" spc="300" dirty="0" smtClean="0"/>
              <a:t> </a:t>
            </a:r>
            <a:r>
              <a:rPr lang="ko-KR" altLang="en-US" spc="300" dirty="0"/>
              <a:t>시각화 서비스</a:t>
            </a:r>
          </a:p>
        </p:txBody>
      </p:sp>
      <p:sp>
        <p:nvSpPr>
          <p:cNvPr id="50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544" y="6246613"/>
            <a:ext cx="468005" cy="204912"/>
          </a:xfrm>
        </p:spPr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63800" y="2708512"/>
            <a:ext cx="990600" cy="508000"/>
          </a:xfrm>
          <a:prstGeom prst="roundRect">
            <a:avLst/>
          </a:prstGeom>
          <a:noFill/>
          <a:ln w="50800">
            <a:solidFill>
              <a:srgbClr val="D2B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D2B4A9"/>
                </a:solidFill>
              </a:rPr>
              <a:t>전처리</a:t>
            </a:r>
            <a:endParaRPr lang="ko-KR" altLang="en-US" b="1" dirty="0">
              <a:solidFill>
                <a:srgbClr val="D2B4A9"/>
              </a:solidFill>
            </a:endParaRPr>
          </a:p>
        </p:txBody>
      </p:sp>
      <p:pic>
        <p:nvPicPr>
          <p:cNvPr id="51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35" y="2370194"/>
            <a:ext cx="272111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92" y="2537647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40" y="2217794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00" y="2705100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90" y="2796353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90" y="2385247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46" y="3179706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48" y="3341518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40" y="3228636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4" y="2911619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80" y="2710772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40" y="3079072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2" y="2886250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02" y="3076750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52" y="3352862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96" y="3416393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46" y="2715571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84" y="3081487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258" y="2858590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02" y="2520334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14" y="2238581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6" y="2352881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58" y="2806700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36" y="2639247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80" y="3076750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04" y="3416393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64" y="3338478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24" y="2541059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80" y="2518074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60" y="2246761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4" y="2201540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C:\Users\student\Desktop\newspa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8" y="2893247"/>
            <a:ext cx="272112" cy="3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오른쪽 화살표 83"/>
          <p:cNvSpPr/>
          <p:nvPr/>
        </p:nvSpPr>
        <p:spPr>
          <a:xfrm>
            <a:off x="2021582" y="2855350"/>
            <a:ext cx="350837" cy="221343"/>
          </a:xfrm>
          <a:prstGeom prst="rightArrow">
            <a:avLst/>
          </a:prstGeom>
          <a:noFill/>
          <a:ln w="22225">
            <a:solidFill>
              <a:srgbClr val="E4C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2452189" y="3415130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26907" y="3327493"/>
            <a:ext cx="86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불용어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452189" y="3737398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626907" y="3649761"/>
            <a:ext cx="86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명사화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102100" y="2708512"/>
            <a:ext cx="1193800" cy="508000"/>
          </a:xfrm>
          <a:prstGeom prst="roundRect">
            <a:avLst/>
          </a:prstGeom>
          <a:noFill/>
          <a:ln w="50800">
            <a:solidFill>
              <a:srgbClr val="D2B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b="1" smtClean="0">
                <a:solidFill>
                  <a:srgbClr val="D2B4A9"/>
                </a:solidFill>
              </a:rPr>
              <a:t>문서 벡터화</a:t>
            </a:r>
            <a:endParaRPr lang="ko-KR" altLang="en-US" b="1" dirty="0">
              <a:solidFill>
                <a:srgbClr val="D2B4A9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102100" y="3407198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76818" y="3319561"/>
            <a:ext cx="86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</a:rPr>
              <a:t>tf-idf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4102100" y="3714975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4276818" y="3627338"/>
            <a:ext cx="86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doc2vec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981700" y="2708512"/>
            <a:ext cx="1193800" cy="508000"/>
          </a:xfrm>
          <a:prstGeom prst="roundRect">
            <a:avLst/>
          </a:prstGeom>
          <a:noFill/>
          <a:ln w="50800">
            <a:solidFill>
              <a:srgbClr val="D2B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b="1" dirty="0" err="1" smtClean="0">
                <a:solidFill>
                  <a:srgbClr val="D2B4A9"/>
                </a:solidFill>
              </a:rPr>
              <a:t>클러스터</a:t>
            </a:r>
            <a:r>
              <a:rPr lang="ko-KR" altLang="en-US" b="1" dirty="0" err="1">
                <a:solidFill>
                  <a:srgbClr val="D2B4A9"/>
                </a:solidFill>
              </a:rPr>
              <a:t>링</a:t>
            </a:r>
            <a:endParaRPr lang="ko-KR" altLang="en-US" b="1" dirty="0">
              <a:solidFill>
                <a:srgbClr val="D2B4A9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>
            <a:off x="5501382" y="2855350"/>
            <a:ext cx="350837" cy="221343"/>
          </a:xfrm>
          <a:prstGeom prst="rightArrow">
            <a:avLst/>
          </a:prstGeom>
          <a:noFill/>
          <a:ln w="22225">
            <a:solidFill>
              <a:srgbClr val="E4C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981700" y="3415130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156418" y="3327493"/>
            <a:ext cx="1120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유사도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5981700" y="3737398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6156418" y="3649761"/>
            <a:ext cx="86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</a:rPr>
              <a:t>Kmeans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78718" y="4784850"/>
            <a:ext cx="1488281" cy="508000"/>
          </a:xfrm>
          <a:prstGeom prst="roundRect">
            <a:avLst/>
          </a:prstGeom>
          <a:noFill/>
          <a:ln w="50800">
            <a:solidFill>
              <a:srgbClr val="D2B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 smtClean="0">
                <a:solidFill>
                  <a:srgbClr val="D2B4A9"/>
                </a:solidFill>
              </a:rPr>
              <a:t>장바구니 분석</a:t>
            </a:r>
            <a:endParaRPr lang="en-US" altLang="ko-KR" sz="1400" b="1" dirty="0" smtClean="0">
              <a:solidFill>
                <a:srgbClr val="D2B4A9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D2B4A9"/>
                </a:solidFill>
              </a:rPr>
              <a:t>(</a:t>
            </a:r>
            <a:r>
              <a:rPr lang="ko-KR" altLang="en-US" sz="1400" b="1" dirty="0" err="1" smtClean="0">
                <a:solidFill>
                  <a:srgbClr val="D2B4A9"/>
                </a:solidFill>
              </a:rPr>
              <a:t>단어별</a:t>
            </a:r>
            <a:r>
              <a:rPr lang="en-US" altLang="ko-KR" sz="1400" b="1" dirty="0" smtClean="0">
                <a:solidFill>
                  <a:srgbClr val="D2B4A9"/>
                </a:solidFill>
              </a:rPr>
              <a:t>)</a:t>
            </a:r>
            <a:endParaRPr lang="ko-KR" altLang="en-US" sz="1400" b="1" dirty="0">
              <a:solidFill>
                <a:srgbClr val="D2B4A9"/>
              </a:solidFill>
            </a:endParaRPr>
          </a:p>
        </p:txBody>
      </p:sp>
      <p:sp>
        <p:nvSpPr>
          <p:cNvPr id="106" name="오른쪽 화살표 105"/>
          <p:cNvSpPr/>
          <p:nvPr/>
        </p:nvSpPr>
        <p:spPr>
          <a:xfrm rot="5400000">
            <a:off x="2719982" y="4375345"/>
            <a:ext cx="350837" cy="221343"/>
          </a:xfrm>
          <a:prstGeom prst="rightArrow">
            <a:avLst/>
          </a:prstGeom>
          <a:noFill/>
          <a:ln w="22225">
            <a:solidFill>
              <a:srgbClr val="E4C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2463800" y="4026187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638518" y="3938550"/>
            <a:ext cx="1120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</a:rPr>
              <a:t>embeding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5981700" y="4035968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6156418" y="3948331"/>
            <a:ext cx="86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LSA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5981700" y="4356953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156418" y="4269316"/>
            <a:ext cx="86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t-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sne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102100" y="4787390"/>
            <a:ext cx="1270258" cy="508000"/>
          </a:xfrm>
          <a:prstGeom prst="roundRect">
            <a:avLst/>
          </a:prstGeom>
          <a:noFill/>
          <a:ln w="50800">
            <a:solidFill>
              <a:srgbClr val="D2B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b="1" dirty="0" smtClean="0">
                <a:solidFill>
                  <a:srgbClr val="D2B4A9"/>
                </a:solidFill>
              </a:rPr>
              <a:t>키워드 추출</a:t>
            </a:r>
            <a:endParaRPr lang="ko-KR" altLang="en-US" b="1" dirty="0">
              <a:solidFill>
                <a:srgbClr val="D2B4A9"/>
              </a:solidFill>
            </a:endParaRPr>
          </a:p>
        </p:txBody>
      </p:sp>
      <p:sp>
        <p:nvSpPr>
          <p:cNvPr id="114" name="오른쪽 화살표 113"/>
          <p:cNvSpPr/>
          <p:nvPr/>
        </p:nvSpPr>
        <p:spPr>
          <a:xfrm>
            <a:off x="3621781" y="4934228"/>
            <a:ext cx="350837" cy="221343"/>
          </a:xfrm>
          <a:prstGeom prst="rightArrow">
            <a:avLst/>
          </a:prstGeom>
          <a:noFill/>
          <a:ln w="22225">
            <a:solidFill>
              <a:srgbClr val="E4C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Picture 2" descr="C:\Users\student\Desktop\newspap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994" y="2535857"/>
            <a:ext cx="301155" cy="37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C:\Users\student\Desktop\newspap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994" y="2938874"/>
            <a:ext cx="301155" cy="37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C:\Users\student\Desktop\newspap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583" y="2556081"/>
            <a:ext cx="301155" cy="37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C:\Users\student\Desktop\newspap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582" y="2947686"/>
            <a:ext cx="301155" cy="37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오른쪽 화살표 118"/>
          <p:cNvSpPr/>
          <p:nvPr/>
        </p:nvSpPr>
        <p:spPr>
          <a:xfrm>
            <a:off x="7277100" y="2855350"/>
            <a:ext cx="350837" cy="221343"/>
          </a:xfrm>
          <a:prstGeom prst="rightArrow">
            <a:avLst/>
          </a:prstGeom>
          <a:noFill/>
          <a:ln w="22225">
            <a:solidFill>
              <a:srgbClr val="E4C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7848832" y="3481047"/>
            <a:ext cx="1077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주제별 추출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7774610" y="2488560"/>
            <a:ext cx="1039190" cy="905633"/>
          </a:xfrm>
          <a:prstGeom prst="roundRect">
            <a:avLst/>
          </a:prstGeom>
          <a:noFill/>
          <a:ln w="50800">
            <a:solidFill>
              <a:srgbClr val="D2B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b="1" dirty="0">
              <a:solidFill>
                <a:srgbClr val="D2B4A9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7696703" y="3555218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오른쪽 화살표 127"/>
          <p:cNvSpPr/>
          <p:nvPr/>
        </p:nvSpPr>
        <p:spPr>
          <a:xfrm rot="16200000">
            <a:off x="4523581" y="4375345"/>
            <a:ext cx="350837" cy="221343"/>
          </a:xfrm>
          <a:prstGeom prst="rightArrow">
            <a:avLst/>
          </a:prstGeom>
          <a:noFill/>
          <a:ln w="22225">
            <a:solidFill>
              <a:srgbClr val="E4C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7848832" y="3785699"/>
            <a:ext cx="1077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중복제거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7696703" y="3859870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704493"/>
            <a:ext cx="9245600" cy="567808"/>
          </a:xfrm>
        </p:spPr>
        <p:txBody>
          <a:bodyPr/>
          <a:lstStyle/>
          <a:p>
            <a:pPr algn="l"/>
            <a:r>
              <a:rPr lang="en-US" altLang="ko-KR" dirty="0" smtClean="0"/>
              <a:t>.</a:t>
            </a:r>
            <a:r>
              <a:rPr lang="ko-KR" altLang="en-US" dirty="0" smtClean="0"/>
              <a:t>비즈니스 모델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681" y="6561138"/>
            <a:ext cx="1747485" cy="296862"/>
          </a:xfrm>
        </p:spPr>
        <p:txBody>
          <a:bodyPr/>
          <a:lstStyle/>
          <a:p>
            <a:pPr algn="l"/>
            <a:r>
              <a:rPr lang="en-US" altLang="ko-KR" sz="1000" spc="300" dirty="0" err="1"/>
              <a:t>NewS_ight</a:t>
            </a:r>
            <a:endParaRPr lang="en-US" sz="1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54679" y="1285207"/>
            <a:ext cx="2609519" cy="217917"/>
          </a:xfrm>
        </p:spPr>
        <p:txBody>
          <a:bodyPr lIns="108000" tIns="46800" rIns="108000"/>
          <a:lstStyle/>
          <a:p>
            <a:pPr algn="l"/>
            <a:r>
              <a:rPr lang="ko-KR" altLang="en-US" spc="300" dirty="0" smtClean="0"/>
              <a:t>뉴스 자동분류 </a:t>
            </a:r>
            <a:r>
              <a:rPr lang="ko-KR" altLang="en-US" spc="300" dirty="0"/>
              <a:t>및</a:t>
            </a:r>
            <a:r>
              <a:rPr lang="ko-KR" altLang="en-US" spc="300" dirty="0" smtClean="0"/>
              <a:t> </a:t>
            </a:r>
            <a:r>
              <a:rPr lang="ko-KR" altLang="en-US" spc="300" dirty="0"/>
              <a:t>시각화 서비스</a:t>
            </a:r>
          </a:p>
        </p:txBody>
      </p:sp>
      <p:sp>
        <p:nvSpPr>
          <p:cNvPr id="50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544" y="6246613"/>
            <a:ext cx="468005" cy="204912"/>
          </a:xfrm>
        </p:spPr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122" name="Picture 2" descr="ì¤íì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65" b="33567"/>
          <a:stretch/>
        </p:blipFill>
        <p:spPr bwMode="auto">
          <a:xfrm>
            <a:off x="5654683" y="2594838"/>
            <a:ext cx="2673773" cy="89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타원 85"/>
          <p:cNvSpPr/>
          <p:nvPr/>
        </p:nvSpPr>
        <p:spPr>
          <a:xfrm>
            <a:off x="1488697" y="1998049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687099" y="1843328"/>
            <a:ext cx="249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웹 어플리케이션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124" name="Picture 4" descr="ì·¨ë½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2" b="16437"/>
          <a:stretch/>
        </p:blipFill>
        <p:spPr bwMode="auto">
          <a:xfrm>
            <a:off x="5654683" y="3684548"/>
            <a:ext cx="2673773" cy="181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student\Downloads\mobile-ap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47" y="2485710"/>
            <a:ext cx="2742428" cy="274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타원 90"/>
          <p:cNvSpPr/>
          <p:nvPr/>
        </p:nvSpPr>
        <p:spPr>
          <a:xfrm>
            <a:off x="5910852" y="1998049"/>
            <a:ext cx="136618" cy="136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5877800" y="1675573"/>
            <a:ext cx="2498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취업커뮤니티 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서비스 제안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704493"/>
            <a:ext cx="9245600" cy="567808"/>
          </a:xfrm>
        </p:spPr>
        <p:txBody>
          <a:bodyPr/>
          <a:lstStyle/>
          <a:p>
            <a:pPr algn="l"/>
            <a:r>
              <a:rPr lang="en-US" altLang="ko-KR" dirty="0" smtClean="0"/>
              <a:t>.Thank You!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681" y="6561138"/>
            <a:ext cx="1747485" cy="296862"/>
          </a:xfrm>
        </p:spPr>
        <p:txBody>
          <a:bodyPr/>
          <a:lstStyle/>
          <a:p>
            <a:pPr algn="l"/>
            <a:r>
              <a:rPr lang="en-US" altLang="ko-KR" sz="1000" spc="300" dirty="0" err="1"/>
              <a:t>NewS_ight</a:t>
            </a:r>
            <a:endParaRPr lang="en-US" sz="1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54679" y="1285207"/>
            <a:ext cx="2609519" cy="217917"/>
          </a:xfrm>
        </p:spPr>
        <p:txBody>
          <a:bodyPr lIns="108000" tIns="46800" rIns="108000"/>
          <a:lstStyle/>
          <a:p>
            <a:pPr algn="l"/>
            <a:r>
              <a:rPr lang="ko-KR" altLang="en-US" spc="300" dirty="0" smtClean="0"/>
              <a:t>뉴스 자동분류 </a:t>
            </a:r>
            <a:r>
              <a:rPr lang="ko-KR" altLang="en-US" spc="300" dirty="0"/>
              <a:t>및</a:t>
            </a:r>
            <a:r>
              <a:rPr lang="ko-KR" altLang="en-US" spc="300" dirty="0" smtClean="0"/>
              <a:t> </a:t>
            </a:r>
            <a:r>
              <a:rPr lang="ko-KR" altLang="en-US" spc="300" dirty="0"/>
              <a:t>시각화 서비스</a:t>
            </a:r>
          </a:p>
        </p:txBody>
      </p:sp>
      <p:sp>
        <p:nvSpPr>
          <p:cNvPr id="50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544" y="6246613"/>
            <a:ext cx="468005" cy="204912"/>
          </a:xfrm>
        </p:spPr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08939" y="2859328"/>
            <a:ext cx="2498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chemeClr val="bg1"/>
                </a:solidFill>
              </a:rPr>
              <a:t>Q &amp; A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142</Words>
  <Application>Microsoft Office PowerPoint</Application>
  <PresentationFormat>A4 용지(210x297mm)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Arial</vt:lpstr>
      <vt:lpstr>나눔스퀘어</vt:lpstr>
      <vt:lpstr>나눔스퀘어 ExtraBold</vt:lpstr>
      <vt:lpstr>맑은 고딕</vt:lpstr>
      <vt:lpstr>Office 테마</vt:lpstr>
      <vt:lpstr>NewS_ight</vt:lpstr>
      <vt:lpstr>.문제점 인식</vt:lpstr>
      <vt:lpstr>.문제점 인식</vt:lpstr>
      <vt:lpstr>.Prototype</vt:lpstr>
      <vt:lpstr>.Workflow</vt:lpstr>
      <vt:lpstr>.비즈니스 모델</vt:lpstr>
      <vt:lpstr>.Thank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student</cp:lastModifiedBy>
  <cp:revision>269</cp:revision>
  <dcterms:created xsi:type="dcterms:W3CDTF">2017-12-10T15:04:34Z</dcterms:created>
  <dcterms:modified xsi:type="dcterms:W3CDTF">2019-05-02T05:47:59Z</dcterms:modified>
</cp:coreProperties>
</file>