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Spectral" charset="0"/>
      <p:regular r:id="rId16"/>
      <p:bold r:id="rId17"/>
      <p:italic r:id="rId18"/>
      <p:boldItalic r:id="rId19"/>
    </p:embeddedFont>
    <p:embeddedFont>
      <p:font typeface="Fira Sans Extra Condensed" charset="0"/>
      <p:regular r:id="rId20"/>
      <p:bold r:id="rId21"/>
      <p:italic r:id="rId22"/>
      <p:boldItalic r:id="rId23"/>
    </p:embeddedFont>
    <p:embeddedFont>
      <p:font typeface="Caveat" charset="0"/>
      <p:regular r:id="rId24"/>
      <p:bold r:id="rId25"/>
    </p:embeddedFont>
    <p:embeddedFont>
      <p:font typeface="Calibri" pitchFamily="34" charset="0"/>
      <p:regular r:id="rId26"/>
      <p:bold r:id="rId27"/>
      <p:italic r:id="rId28"/>
      <p:boldItalic r:id="rId29"/>
    </p:embeddedFont>
    <p:embeddedFont>
      <p:font typeface="EB Garamond" charset="0"/>
      <p:regular r:id="rId30"/>
      <p:bold r:id="rId31"/>
      <p:italic r:id="rId32"/>
      <p:boldItalic r:id="rId33"/>
    </p:embeddedFont>
    <p:embeddedFont>
      <p:font typeface="Trebuchet MS"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05">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UEJdrNe6WrH+54yGCzz2qMn7x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87"/>
      </p:cViewPr>
      <p:guideLst>
        <p:guide orient="horz" pos="2160"/>
        <p:guide pos="38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67765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1.jp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8" Type="http://schemas.openxmlformats.org/officeDocument/2006/relationships/hyperlink" Target="mailto:saadiahassan786@gmail.com" TargetMode="External"/><Relationship Id="rId3" Type="http://schemas.openxmlformats.org/officeDocument/2006/relationships/image" Target="../media/image24.png"/><Relationship Id="rId7" Type="http://schemas.openxmlformats.org/officeDocument/2006/relationships/hyperlink" Target="mailto:saiprakashreddy14@gmail.co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mailto:rahul.thumula@gmail.com" TargetMode="External"/><Relationship Id="rId5" Type="http://schemas.openxmlformats.org/officeDocument/2006/relationships/hyperlink" Target="mailto:rohithshivanathri@gmail.com" TargetMode="External"/><Relationship Id="rId4" Type="http://schemas.openxmlformats.org/officeDocument/2006/relationships/hyperlink" Target="mailto:abhimanya25111999@gmail.com" TargetMode="External"/><Relationship Id="rId9" Type="http://schemas.openxmlformats.org/officeDocument/2006/relationships/hyperlink" Target="mailto:kumartharun435@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hyperlink" Target="https://www.youtube.com/watch?v=asMZSIjaYM4&amp;feature=emb_titl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cxnSp>
        <p:nvCxnSpPr>
          <p:cNvPr id="88" name="Google Shape;88;p1"/>
          <p:cNvCxnSpPr/>
          <p:nvPr/>
        </p:nvCxnSpPr>
        <p:spPr>
          <a:xfrm flipH="1">
            <a:off x="457201" y="6084570"/>
            <a:ext cx="11168742" cy="1"/>
          </a:xfrm>
          <a:prstGeom prst="straightConnector1">
            <a:avLst/>
          </a:prstGeom>
          <a:noFill/>
          <a:ln w="9525" cap="flat" cmpd="sng">
            <a:solidFill>
              <a:schemeClr val="accent1"/>
            </a:solidFill>
            <a:prstDash val="solid"/>
            <a:miter lim="800000"/>
            <a:headEnd type="none" w="sm" len="sm"/>
            <a:tailEnd type="none" w="sm" len="sm"/>
          </a:ln>
        </p:spPr>
      </p:cxnSp>
      <p:sp>
        <p:nvSpPr>
          <p:cNvPr id="89" name="Google Shape;89;p1"/>
          <p:cNvSpPr txBox="1"/>
          <p:nvPr/>
        </p:nvSpPr>
        <p:spPr>
          <a:xfrm>
            <a:off x="204500" y="559300"/>
            <a:ext cx="6118500" cy="829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IN" sz="4800" b="0" i="0" u="none" strike="noStrike" cap="none">
                <a:solidFill>
                  <a:schemeClr val="dk1"/>
                </a:solidFill>
                <a:latin typeface="Calibri"/>
                <a:ea typeface="Calibri"/>
                <a:cs typeface="Calibri"/>
                <a:sym typeface="Calibri"/>
              </a:rPr>
              <a:t>          </a:t>
            </a:r>
            <a:r>
              <a:rPr lang="en-IN" sz="4800" b="1" i="0" u="none" strike="noStrike" cap="none">
                <a:solidFill>
                  <a:srgbClr val="E30000"/>
                </a:solidFill>
                <a:latin typeface="Calibri"/>
                <a:ea typeface="Calibri"/>
                <a:cs typeface="Calibri"/>
                <a:sym typeface="Calibri"/>
              </a:rPr>
              <a:t>      </a:t>
            </a:r>
            <a:endParaRPr sz="6000" b="1" i="0" u="none" strike="noStrike" cap="none">
              <a:solidFill>
                <a:srgbClr val="E30000"/>
              </a:solidFill>
              <a:latin typeface="Fira Sans Extra Condensed"/>
              <a:ea typeface="Fira Sans Extra Condensed"/>
              <a:cs typeface="Fira Sans Extra Condensed"/>
              <a:sym typeface="Fira Sans Extra Condensed"/>
            </a:endParaRPr>
          </a:p>
        </p:txBody>
      </p:sp>
      <p:pic>
        <p:nvPicPr>
          <p:cNvPr id="90" name="Google Shape;90;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838200" y="3429010"/>
            <a:ext cx="10515600" cy="9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ts val="3959"/>
              <a:buFont typeface="Trebuchet MS"/>
              <a:buNone/>
            </a:pPr>
            <a:r>
              <a:rPr lang="en-IN" sz="3959" b="1">
                <a:solidFill>
                  <a:srgbClr val="2F5496"/>
                </a:solidFill>
                <a:latin typeface="Trebuchet MS"/>
                <a:ea typeface="Trebuchet MS"/>
                <a:cs typeface="Trebuchet MS"/>
                <a:sym typeface="Trebuchet MS"/>
              </a:rPr>
              <a:t>   </a:t>
            </a:r>
            <a:r>
              <a:rPr lang="en-IN" sz="6000" b="1">
                <a:solidFill>
                  <a:srgbClr val="2F5496"/>
                </a:solidFill>
                <a:latin typeface="Fira Sans Extra Condensed"/>
                <a:ea typeface="Fira Sans Extra Condensed"/>
                <a:cs typeface="Fira Sans Extra Condensed"/>
                <a:sym typeface="Fira Sans Extra Condensed"/>
              </a:rPr>
              <a:t>Value Proposition</a:t>
            </a:r>
            <a:endParaRPr sz="6000" b="1">
              <a:solidFill>
                <a:srgbClr val="2F5496"/>
              </a:solidFill>
              <a:latin typeface="Fira Sans Extra Condensed"/>
              <a:ea typeface="Fira Sans Extra Condensed"/>
              <a:cs typeface="Fira Sans Extra Condensed"/>
              <a:sym typeface="Fira Sans Extra Condensed"/>
            </a:endParaRPr>
          </a:p>
        </p:txBody>
      </p:sp>
      <p:cxnSp>
        <p:nvCxnSpPr>
          <p:cNvPr id="172" name="Google Shape;172;p10"/>
          <p:cNvCxnSpPr/>
          <p:nvPr/>
        </p:nvCxnSpPr>
        <p:spPr>
          <a:xfrm>
            <a:off x="1011610" y="786488"/>
            <a:ext cx="4081500" cy="28200"/>
          </a:xfrm>
          <a:prstGeom prst="straightConnector1">
            <a:avLst/>
          </a:prstGeom>
          <a:noFill/>
          <a:ln w="9525" cap="flat" cmpd="sng">
            <a:solidFill>
              <a:schemeClr val="accent1"/>
            </a:solidFill>
            <a:prstDash val="solid"/>
            <a:miter lim="800000"/>
            <a:headEnd type="none" w="sm" len="sm"/>
            <a:tailEnd type="none" w="sm" len="sm"/>
          </a:ln>
        </p:spPr>
      </p:cxnSp>
      <p:pic>
        <p:nvPicPr>
          <p:cNvPr id="173" name="Google Shape;173;p10"/>
          <p:cNvPicPr preferRelativeResize="0"/>
          <p:nvPr/>
        </p:nvPicPr>
        <p:blipFill rotWithShape="1">
          <a:blip r:embed="rId3">
            <a:alphaModFix/>
          </a:blip>
          <a:srcRect l="15941" t="11257" r="14800" b="12629"/>
          <a:stretch/>
        </p:blipFill>
        <p:spPr>
          <a:xfrm>
            <a:off x="133610" y="2932900"/>
            <a:ext cx="1117600" cy="1089397"/>
          </a:xfrm>
          <a:prstGeom prst="rect">
            <a:avLst/>
          </a:prstGeom>
          <a:noFill/>
          <a:ln>
            <a:noFill/>
          </a:ln>
        </p:spPr>
      </p:pic>
      <p:sp>
        <p:nvSpPr>
          <p:cNvPr id="174" name="Google Shape;174;p10"/>
          <p:cNvSpPr txBox="1"/>
          <p:nvPr/>
        </p:nvSpPr>
        <p:spPr>
          <a:xfrm>
            <a:off x="472385" y="3918018"/>
            <a:ext cx="9502800" cy="22455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Card Pay Trust Score</a:t>
            </a: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Comfortable Application at Fingertips</a:t>
            </a: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24*7 Chat Support     </a:t>
            </a: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User-friendly Application</a:t>
            </a:r>
            <a:endParaRPr sz="2800" b="0" i="0" u="none" strike="noStrike" cap="none">
              <a:solidFill>
                <a:schemeClr val="dk1"/>
              </a:solidFill>
              <a:latin typeface="Times New Roman"/>
              <a:ea typeface="Times New Roman"/>
              <a:cs typeface="Times New Roman"/>
              <a:sym typeface="Times New Roman"/>
            </a:endParaRPr>
          </a:p>
        </p:txBody>
      </p:sp>
      <p:pic>
        <p:nvPicPr>
          <p:cNvPr id="175" name="Google Shape;175;p10" descr="value"/>
          <p:cNvPicPr preferRelativeResize="0">
            <a:picLocks noGrp="1"/>
          </p:cNvPicPr>
          <p:nvPr>
            <p:ph type="body" idx="1"/>
          </p:nvPr>
        </p:nvPicPr>
        <p:blipFill rotWithShape="1">
          <a:blip r:embed="rId4">
            <a:alphaModFix/>
          </a:blip>
          <a:srcRect/>
          <a:stretch/>
        </p:blipFill>
        <p:spPr>
          <a:xfrm>
            <a:off x="7891775" y="3936482"/>
            <a:ext cx="3720600" cy="2555100"/>
          </a:xfrm>
          <a:prstGeom prst="rect">
            <a:avLst/>
          </a:prstGeom>
          <a:noFill/>
          <a:ln>
            <a:noFill/>
          </a:ln>
        </p:spPr>
      </p:pic>
      <p:pic>
        <p:nvPicPr>
          <p:cNvPr id="176" name="Google Shape;176;p10"/>
          <p:cNvPicPr preferRelativeResize="0"/>
          <p:nvPr/>
        </p:nvPicPr>
        <p:blipFill rotWithShape="1">
          <a:blip r:embed="rId3">
            <a:alphaModFix/>
          </a:blip>
          <a:srcRect l="15941" t="11257" r="14800" b="12627"/>
          <a:stretch/>
        </p:blipFill>
        <p:spPr>
          <a:xfrm>
            <a:off x="-5699" y="22350"/>
            <a:ext cx="1017300" cy="991625"/>
          </a:xfrm>
          <a:prstGeom prst="rect">
            <a:avLst/>
          </a:prstGeom>
          <a:noFill/>
          <a:ln>
            <a:noFill/>
          </a:ln>
        </p:spPr>
      </p:pic>
      <p:sp>
        <p:nvSpPr>
          <p:cNvPr id="177" name="Google Shape;177;p10"/>
          <p:cNvSpPr txBox="1"/>
          <p:nvPr/>
        </p:nvSpPr>
        <p:spPr>
          <a:xfrm>
            <a:off x="1251200" y="-19475"/>
            <a:ext cx="9279900" cy="463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6000"/>
              <a:buFont typeface="Arial"/>
              <a:buNone/>
            </a:pPr>
            <a:r>
              <a:rPr lang="en-IN" sz="6000" b="1" i="0" u="none" strike="noStrike" cap="none">
                <a:solidFill>
                  <a:srgbClr val="2F5496"/>
                </a:solidFill>
                <a:latin typeface="Fira Sans Extra Condensed"/>
                <a:ea typeface="Fira Sans Extra Condensed"/>
                <a:cs typeface="Fira Sans Extra Condensed"/>
                <a:sym typeface="Fira Sans Extra Condensed"/>
              </a:rPr>
              <a:t>Uniqueness</a:t>
            </a:r>
            <a:endParaRPr sz="6000" b="0" i="0" u="none" strike="noStrike" cap="none">
              <a:solidFill>
                <a:srgbClr val="000000"/>
              </a:solidFill>
              <a:latin typeface="Fira Sans Extra Condensed"/>
              <a:ea typeface="Fira Sans Extra Condensed"/>
              <a:cs typeface="Fira Sans Extra Condensed"/>
              <a:sym typeface="Fira Sans Extra Condensed"/>
            </a:endParaRPr>
          </a:p>
        </p:txBody>
      </p:sp>
      <p:sp>
        <p:nvSpPr>
          <p:cNvPr id="178" name="Google Shape;178;p10"/>
          <p:cNvSpPr txBox="1"/>
          <p:nvPr/>
        </p:nvSpPr>
        <p:spPr>
          <a:xfrm>
            <a:off x="472375" y="903475"/>
            <a:ext cx="7297200" cy="25551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Times New Roman"/>
                <a:ea typeface="Times New Roman"/>
                <a:cs typeface="Times New Roman"/>
                <a:sym typeface="Times New Roman"/>
              </a:rPr>
              <a:t>Face Authentication for Card Transactions</a:t>
            </a:r>
            <a:endParaRPr sz="2800" b="0" i="0" u="none" strike="noStrike" cap="none">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Times New Roman"/>
                <a:ea typeface="Times New Roman"/>
                <a:cs typeface="Times New Roman"/>
                <a:sym typeface="Times New Roman"/>
              </a:rPr>
              <a:t>CardPay Trust Score</a:t>
            </a:r>
            <a:endParaRPr sz="2800" b="0" i="0" u="none" strike="noStrike" cap="none">
              <a:solidFill>
                <a:srgbClr val="00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Times New Roman"/>
                <a:ea typeface="Times New Roman"/>
                <a:cs typeface="Times New Roman"/>
                <a:sym typeface="Times New Roman"/>
              </a:rPr>
              <a:t>Lock/Unlock Credit Cards</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79" name="Google Shape;179;p10"/>
          <p:cNvPicPr preferRelativeResize="0"/>
          <p:nvPr/>
        </p:nvPicPr>
        <p:blipFill rotWithShape="1">
          <a:blip r:embed="rId5">
            <a:alphaModFix/>
          </a:blip>
          <a:srcRect/>
          <a:stretch/>
        </p:blipFill>
        <p:spPr>
          <a:xfrm>
            <a:off x="7847075" y="262275"/>
            <a:ext cx="3810000" cy="2857500"/>
          </a:xfrm>
          <a:prstGeom prst="rect">
            <a:avLst/>
          </a:prstGeom>
          <a:noFill/>
          <a:ln>
            <a:noFill/>
          </a:ln>
          <a:effectLst>
            <a:reflection endPos="30000" dist="38100" dir="5400000" fadeDir="5400012" sy="-100000" algn="bl" rotWithShape="0"/>
          </a:effectLst>
        </p:spPr>
      </p:pic>
      <p:cxnSp>
        <p:nvCxnSpPr>
          <p:cNvPr id="180" name="Google Shape;180;p10"/>
          <p:cNvCxnSpPr/>
          <p:nvPr/>
        </p:nvCxnSpPr>
        <p:spPr>
          <a:xfrm rot="10800000" flipH="1">
            <a:off x="1251210" y="3801238"/>
            <a:ext cx="5496600" cy="150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838200" y="3429010"/>
            <a:ext cx="10515600" cy="97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F5496"/>
              </a:buClr>
              <a:buSzPts val="3959"/>
              <a:buFont typeface="Trebuchet MS"/>
              <a:buNone/>
            </a:pPr>
            <a:r>
              <a:rPr lang="en-IN" sz="3959" b="1">
                <a:solidFill>
                  <a:srgbClr val="2F5496"/>
                </a:solidFill>
                <a:latin typeface="Trebuchet MS"/>
                <a:ea typeface="Trebuchet MS"/>
                <a:cs typeface="Trebuchet MS"/>
                <a:sym typeface="Trebuchet MS"/>
              </a:rPr>
              <a:t>   </a:t>
            </a:r>
            <a:endParaRPr sz="6000" b="1">
              <a:solidFill>
                <a:srgbClr val="2F5496"/>
              </a:solidFill>
              <a:latin typeface="Fira Sans Extra Condensed"/>
              <a:ea typeface="Fira Sans Extra Condensed"/>
              <a:cs typeface="Fira Sans Extra Condensed"/>
              <a:sym typeface="Fira Sans Extra Condensed"/>
            </a:endParaRPr>
          </a:p>
        </p:txBody>
      </p:sp>
      <p:cxnSp>
        <p:nvCxnSpPr>
          <p:cNvPr id="186" name="Google Shape;186;p11"/>
          <p:cNvCxnSpPr/>
          <p:nvPr/>
        </p:nvCxnSpPr>
        <p:spPr>
          <a:xfrm rot="10800000" flipH="1">
            <a:off x="1011610" y="985175"/>
            <a:ext cx="8874600" cy="28800"/>
          </a:xfrm>
          <a:prstGeom prst="straightConnector1">
            <a:avLst/>
          </a:prstGeom>
          <a:noFill/>
          <a:ln w="9525" cap="flat" cmpd="sng">
            <a:solidFill>
              <a:schemeClr val="accent1"/>
            </a:solidFill>
            <a:prstDash val="solid"/>
            <a:miter lim="800000"/>
            <a:headEnd type="none" w="sm" len="sm"/>
            <a:tailEnd type="none" w="sm" len="sm"/>
          </a:ln>
        </p:spPr>
      </p:cxnSp>
      <p:pic>
        <p:nvPicPr>
          <p:cNvPr id="187" name="Google Shape;187;p11"/>
          <p:cNvPicPr preferRelativeResize="0"/>
          <p:nvPr/>
        </p:nvPicPr>
        <p:blipFill rotWithShape="1">
          <a:blip r:embed="rId3">
            <a:alphaModFix/>
          </a:blip>
          <a:srcRect l="15941" t="11257" r="14800" b="12627"/>
          <a:stretch/>
        </p:blipFill>
        <p:spPr>
          <a:xfrm>
            <a:off x="-5699" y="22350"/>
            <a:ext cx="1017300" cy="991625"/>
          </a:xfrm>
          <a:prstGeom prst="rect">
            <a:avLst/>
          </a:prstGeom>
          <a:noFill/>
          <a:ln>
            <a:noFill/>
          </a:ln>
        </p:spPr>
      </p:pic>
      <p:sp>
        <p:nvSpPr>
          <p:cNvPr id="188" name="Google Shape;188;p11"/>
          <p:cNvSpPr txBox="1"/>
          <p:nvPr/>
        </p:nvSpPr>
        <p:spPr>
          <a:xfrm>
            <a:off x="1270150" y="151025"/>
            <a:ext cx="9279900" cy="4635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6000"/>
              <a:buFont typeface="Arial"/>
              <a:buNone/>
            </a:pPr>
            <a:r>
              <a:rPr lang="en-IN" sz="6000" b="1" i="0" u="none" strike="noStrike" cap="none">
                <a:solidFill>
                  <a:srgbClr val="2F5496"/>
                </a:solidFill>
                <a:latin typeface="Fira Sans Extra Condensed"/>
                <a:ea typeface="Fira Sans Extra Condensed"/>
                <a:cs typeface="Fira Sans Extra Condensed"/>
                <a:sym typeface="Fira Sans Extra Condensed"/>
              </a:rPr>
              <a:t>Integrations &amp; Future Scope</a:t>
            </a:r>
            <a:endParaRPr sz="6000" b="0" i="0" u="none" strike="noStrike" cap="none">
              <a:solidFill>
                <a:srgbClr val="000000"/>
              </a:solidFill>
              <a:latin typeface="Fira Sans Extra Condensed"/>
              <a:ea typeface="Fira Sans Extra Condensed"/>
              <a:cs typeface="Fira Sans Extra Condensed"/>
              <a:sym typeface="Fira Sans Extra Condensed"/>
            </a:endParaRPr>
          </a:p>
        </p:txBody>
      </p:sp>
      <p:sp>
        <p:nvSpPr>
          <p:cNvPr id="189" name="Google Shape;189;p11"/>
          <p:cNvSpPr txBox="1"/>
          <p:nvPr/>
        </p:nvSpPr>
        <p:spPr>
          <a:xfrm>
            <a:off x="389250" y="1092050"/>
            <a:ext cx="7297200" cy="25551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5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Times New Roman"/>
                <a:ea typeface="Times New Roman"/>
                <a:cs typeface="Times New Roman"/>
                <a:sym typeface="Times New Roman"/>
              </a:rPr>
              <a:t>Card Pay as Payment Gateway</a:t>
            </a:r>
            <a:endParaRPr sz="2800" b="0"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800"/>
              <a:buFont typeface="Times New Roman"/>
              <a:buChar char="❏"/>
            </a:pPr>
            <a:r>
              <a:rPr lang="en-IN" sz="2800" b="0" i="0" u="none" strike="noStrike" cap="none">
                <a:solidFill>
                  <a:srgbClr val="000000"/>
                </a:solidFill>
                <a:latin typeface="Times New Roman"/>
                <a:ea typeface="Times New Roman"/>
                <a:cs typeface="Times New Roman"/>
                <a:sym typeface="Times New Roman"/>
              </a:rPr>
              <a:t>Card Pay API (Lock/Unlock)</a:t>
            </a:r>
            <a:endParaRPr sz="28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90" name="Google Shape;190;p11"/>
          <p:cNvPicPr preferRelativeResize="0"/>
          <p:nvPr/>
        </p:nvPicPr>
        <p:blipFill rotWithShape="1">
          <a:blip r:embed="rId4">
            <a:alphaModFix/>
          </a:blip>
          <a:srcRect/>
          <a:stretch/>
        </p:blipFill>
        <p:spPr>
          <a:xfrm>
            <a:off x="2518425" y="2479450"/>
            <a:ext cx="7155150" cy="42511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3">
            <a:alphaModFix/>
          </a:blip>
          <a:srcRect l="23107" t="21746" r="19269" b="22844"/>
          <a:stretch/>
        </p:blipFill>
        <p:spPr>
          <a:xfrm>
            <a:off x="182375" y="127400"/>
            <a:ext cx="1114425" cy="813530"/>
          </a:xfrm>
          <a:prstGeom prst="rect">
            <a:avLst/>
          </a:prstGeom>
          <a:noFill/>
          <a:ln>
            <a:noFill/>
          </a:ln>
        </p:spPr>
      </p:pic>
      <p:sp>
        <p:nvSpPr>
          <p:cNvPr id="197" name="Google Shape;197;p12"/>
          <p:cNvSpPr txBox="1"/>
          <p:nvPr/>
        </p:nvSpPr>
        <p:spPr>
          <a:xfrm>
            <a:off x="1296800" y="0"/>
            <a:ext cx="8275800" cy="813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6000"/>
              <a:buFont typeface="Arial"/>
              <a:buNone/>
            </a:pPr>
            <a:r>
              <a:rPr lang="en-IN" sz="6000" b="1" i="0" u="none" strike="noStrike" cap="none">
                <a:solidFill>
                  <a:srgbClr val="FFFFFF"/>
                </a:solidFill>
                <a:latin typeface="Fira Sans Extra Condensed"/>
                <a:ea typeface="Fira Sans Extra Condensed"/>
                <a:cs typeface="Fira Sans Extra Condensed"/>
                <a:sym typeface="Fira Sans Extra Condensed"/>
              </a:rPr>
              <a:t>Business Model Canvas</a:t>
            </a:r>
            <a:endParaRPr sz="6000" b="1" i="0" u="none" strike="noStrike" cap="none">
              <a:solidFill>
                <a:srgbClr val="FFFFFF"/>
              </a:solidFill>
              <a:latin typeface="Fira Sans Extra Condensed"/>
              <a:ea typeface="Fira Sans Extra Condensed"/>
              <a:cs typeface="Fira Sans Extra Condensed"/>
              <a:sym typeface="Fira Sans Extra Condensed"/>
            </a:endParaRPr>
          </a:p>
        </p:txBody>
      </p:sp>
      <p:cxnSp>
        <p:nvCxnSpPr>
          <p:cNvPr id="198" name="Google Shape;198;p12"/>
          <p:cNvCxnSpPr/>
          <p:nvPr/>
        </p:nvCxnSpPr>
        <p:spPr>
          <a:xfrm rot="10800000" flipH="1">
            <a:off x="1190636" y="813515"/>
            <a:ext cx="7159800" cy="30600"/>
          </a:xfrm>
          <a:prstGeom prst="straightConnector1">
            <a:avLst/>
          </a:prstGeom>
          <a:noFill/>
          <a:ln w="9525" cap="flat" cmpd="sng">
            <a:solidFill>
              <a:schemeClr val="accent1"/>
            </a:solidFill>
            <a:prstDash val="solid"/>
            <a:miter lim="800000"/>
            <a:headEnd type="none" w="sm" len="sm"/>
            <a:tailEnd type="none" w="sm" len="sm"/>
          </a:ln>
        </p:spPr>
      </p:cxnSp>
      <p:pic>
        <p:nvPicPr>
          <p:cNvPr id="199" name="Google Shape;199;p12"/>
          <p:cNvPicPr preferRelativeResize="0"/>
          <p:nvPr/>
        </p:nvPicPr>
        <p:blipFill rotWithShape="1">
          <a:blip r:embed="rId4">
            <a:alphaModFix/>
          </a:blip>
          <a:srcRect t="4297"/>
          <a:stretch/>
        </p:blipFill>
        <p:spPr>
          <a:xfrm>
            <a:off x="0" y="844125"/>
            <a:ext cx="12191999" cy="60138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838200" y="70485"/>
            <a:ext cx="10515600" cy="82169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ts val="3959"/>
              <a:buFont typeface="Arial"/>
              <a:buNone/>
            </a:pPr>
            <a:r>
              <a:rPr lang="en-IN" sz="3959" b="1">
                <a:solidFill>
                  <a:srgbClr val="2F5496"/>
                </a:solidFill>
                <a:latin typeface="Arial"/>
                <a:ea typeface="Arial"/>
                <a:cs typeface="Arial"/>
                <a:sym typeface="Arial"/>
              </a:rPr>
              <a:t>  </a:t>
            </a:r>
            <a:r>
              <a:rPr lang="en-IN" sz="6000" b="1">
                <a:solidFill>
                  <a:srgbClr val="2F5496"/>
                </a:solidFill>
                <a:latin typeface="Fira Sans Extra Condensed"/>
                <a:ea typeface="Fira Sans Extra Condensed"/>
                <a:cs typeface="Fira Sans Extra Condensed"/>
                <a:sym typeface="Fira Sans Extra Condensed"/>
              </a:rPr>
              <a:t>Team</a:t>
            </a:r>
            <a:endParaRPr sz="6000" b="1">
              <a:solidFill>
                <a:srgbClr val="2F5496"/>
              </a:solidFill>
              <a:latin typeface="Fira Sans Extra Condensed"/>
              <a:ea typeface="Fira Sans Extra Condensed"/>
              <a:cs typeface="Fira Sans Extra Condensed"/>
              <a:sym typeface="Fira Sans Extra Condensed"/>
            </a:endParaRPr>
          </a:p>
        </p:txBody>
      </p:sp>
      <p:cxnSp>
        <p:nvCxnSpPr>
          <p:cNvPr id="205" name="Google Shape;205;p13"/>
          <p:cNvCxnSpPr/>
          <p:nvPr/>
        </p:nvCxnSpPr>
        <p:spPr>
          <a:xfrm rot="10800000" flipH="1">
            <a:off x="1242295" y="795571"/>
            <a:ext cx="1780500" cy="31200"/>
          </a:xfrm>
          <a:prstGeom prst="straightConnector1">
            <a:avLst/>
          </a:prstGeom>
          <a:noFill/>
          <a:ln w="9525" cap="flat" cmpd="sng">
            <a:solidFill>
              <a:schemeClr val="accent1"/>
            </a:solidFill>
            <a:prstDash val="solid"/>
            <a:miter lim="800000"/>
            <a:headEnd type="none" w="sm" len="sm"/>
            <a:tailEnd type="none" w="sm" len="sm"/>
          </a:ln>
        </p:spPr>
      </p:cxnSp>
      <p:pic>
        <p:nvPicPr>
          <p:cNvPr id="206" name="Google Shape;206;p13"/>
          <p:cNvPicPr preferRelativeResize="0"/>
          <p:nvPr/>
        </p:nvPicPr>
        <p:blipFill rotWithShape="1">
          <a:blip r:embed="rId3">
            <a:alphaModFix/>
          </a:blip>
          <a:srcRect l="7029" t="11942" r="9313" b="14001"/>
          <a:stretch/>
        </p:blipFill>
        <p:spPr>
          <a:xfrm>
            <a:off x="88900" y="70943"/>
            <a:ext cx="927100" cy="820712"/>
          </a:xfrm>
          <a:prstGeom prst="rect">
            <a:avLst/>
          </a:prstGeom>
          <a:noFill/>
          <a:ln>
            <a:noFill/>
          </a:ln>
        </p:spPr>
      </p:pic>
      <p:sp>
        <p:nvSpPr>
          <p:cNvPr id="207" name="Google Shape;207;p13"/>
          <p:cNvSpPr txBox="1"/>
          <p:nvPr/>
        </p:nvSpPr>
        <p:spPr>
          <a:xfrm>
            <a:off x="3985499" y="5842378"/>
            <a:ext cx="4870633"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IN" sz="6000" b="0" i="0" u="none" strike="noStrike" cap="none" dirty="0">
                <a:solidFill>
                  <a:srgbClr val="2F5496"/>
                </a:solidFill>
                <a:latin typeface="Spectral"/>
                <a:ea typeface="Spectral"/>
                <a:cs typeface="Spectral"/>
                <a:sym typeface="Spectral"/>
              </a:rPr>
              <a:t>Thank You</a:t>
            </a:r>
            <a:endParaRPr sz="6000" b="0" i="0" u="none" strike="noStrike" cap="none" dirty="0">
              <a:solidFill>
                <a:srgbClr val="2F5496"/>
              </a:solidFill>
              <a:latin typeface="Spectral"/>
              <a:ea typeface="Spectral"/>
              <a:cs typeface="Spectral"/>
              <a:sym typeface="Spectral"/>
            </a:endParaRPr>
          </a:p>
        </p:txBody>
      </p:sp>
      <p:sp>
        <p:nvSpPr>
          <p:cNvPr id="208" name="Google Shape;208;p13"/>
          <p:cNvSpPr txBox="1"/>
          <p:nvPr/>
        </p:nvSpPr>
        <p:spPr>
          <a:xfrm>
            <a:off x="925250" y="1605875"/>
            <a:ext cx="10515600" cy="522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200"/>
              <a:buFont typeface="Arial"/>
              <a:buNone/>
            </a:pPr>
            <a:r>
              <a:rPr lang="en-IN" sz="4200" b="1" i="0" u="none" strike="noStrike" cap="none">
                <a:solidFill>
                  <a:srgbClr val="14CD68"/>
                </a:solidFill>
                <a:latin typeface="EB Garamond"/>
                <a:ea typeface="EB Garamond"/>
                <a:cs typeface="EB Garamond"/>
                <a:sym typeface="EB Garamond"/>
              </a:rPr>
              <a:t>Use CardPay and Make Safer Transactions</a:t>
            </a:r>
            <a:endParaRPr sz="4200" b="1" i="0" u="none" strike="noStrike" cap="none">
              <a:solidFill>
                <a:srgbClr val="14CD68"/>
              </a:solidFill>
              <a:latin typeface="EB Garamond"/>
              <a:ea typeface="EB Garamond"/>
              <a:cs typeface="EB Garamond"/>
              <a:sym typeface="EB Garamond"/>
            </a:endParaRPr>
          </a:p>
        </p:txBody>
      </p:sp>
      <p:sp>
        <p:nvSpPr>
          <p:cNvPr id="209" name="Google Shape;209;p13"/>
          <p:cNvSpPr txBox="1"/>
          <p:nvPr/>
        </p:nvSpPr>
        <p:spPr>
          <a:xfrm>
            <a:off x="838200" y="2128775"/>
            <a:ext cx="6929400" cy="390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Abhimanya Vuchuru             </a:t>
            </a:r>
            <a:r>
              <a:rPr lang="en-IN" sz="2000" b="0" i="0" u="sng" strike="noStrike" cap="none">
                <a:solidFill>
                  <a:schemeClr val="hlink"/>
                </a:solidFill>
                <a:latin typeface="Times New Roman"/>
                <a:ea typeface="Times New Roman"/>
                <a:cs typeface="Times New Roman"/>
                <a:sym typeface="Times New Roman"/>
                <a:hlinkClick r:id="rId4"/>
              </a:rPr>
              <a:t>abhimanya25111999@gmail.com</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Rajeshwar Shivanathri         </a:t>
            </a:r>
            <a:r>
              <a:rPr lang="en-IN" sz="2000" b="0" i="0" u="sng" strike="noStrike" cap="none">
                <a:solidFill>
                  <a:schemeClr val="hlink"/>
                </a:solidFill>
                <a:latin typeface="Times New Roman"/>
                <a:ea typeface="Times New Roman"/>
                <a:cs typeface="Times New Roman"/>
                <a:sym typeface="Times New Roman"/>
                <a:hlinkClick r:id="rId5"/>
              </a:rPr>
              <a:t>rohithshivanathri@gmail.com</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Rahul Thumula                      </a:t>
            </a:r>
            <a:r>
              <a:rPr lang="en-IN" sz="2000" b="0" i="0" u="sng" strike="noStrike" cap="none">
                <a:solidFill>
                  <a:schemeClr val="hlink"/>
                </a:solidFill>
                <a:latin typeface="Times New Roman"/>
                <a:ea typeface="Times New Roman"/>
                <a:cs typeface="Times New Roman"/>
                <a:sym typeface="Times New Roman"/>
                <a:hlinkClick r:id="rId6"/>
              </a:rPr>
              <a:t>rahul.thumula@gmail.com</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Sai Prakash Mandhadi          </a:t>
            </a:r>
            <a:r>
              <a:rPr lang="en-IN" sz="2000" b="0" i="0" u="sng" strike="noStrike" cap="none">
                <a:solidFill>
                  <a:schemeClr val="hlink"/>
                </a:solidFill>
                <a:latin typeface="Times New Roman"/>
                <a:ea typeface="Times New Roman"/>
                <a:cs typeface="Times New Roman"/>
                <a:sym typeface="Times New Roman"/>
                <a:hlinkClick r:id="rId7"/>
              </a:rPr>
              <a:t>saiprakashreddy14@gmail.com</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Saadia Hassan                       </a:t>
            </a:r>
            <a:r>
              <a:rPr lang="en-IN" sz="2000" b="0" i="0" u="sng" strike="noStrike" cap="none">
                <a:solidFill>
                  <a:schemeClr val="hlink"/>
                </a:solidFill>
                <a:latin typeface="Times New Roman"/>
                <a:ea typeface="Times New Roman"/>
                <a:cs typeface="Times New Roman"/>
                <a:sym typeface="Times New Roman"/>
                <a:hlinkClick r:id="rId8"/>
              </a:rPr>
              <a:t>saadiahassan786@gmail.com</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Tharun Kumar Tallapalli       </a:t>
            </a:r>
            <a:r>
              <a:rPr lang="en-IN" sz="2000" b="0" i="0" u="sng" strike="noStrike" cap="none">
                <a:solidFill>
                  <a:schemeClr val="hlink"/>
                </a:solidFill>
                <a:latin typeface="Times New Roman"/>
                <a:ea typeface="Times New Roman"/>
                <a:cs typeface="Times New Roman"/>
                <a:sym typeface="Times New Roman"/>
                <a:hlinkClick r:id="rId9"/>
              </a:rPr>
              <a:t>kumartharun435@gmail.com</a:t>
            </a:r>
            <a:r>
              <a:rPr lang="en-IN" sz="2000" b="0" i="0" u="none" strike="noStrike" cap="none">
                <a:solidFill>
                  <a:schemeClr val="dk1"/>
                </a:solidFill>
                <a:latin typeface="Times New Roman"/>
                <a:ea typeface="Times New Roman"/>
                <a:cs typeface="Times New Roman"/>
                <a:sym typeface="Times New Roman"/>
              </a:rPr>
              <a:t>             </a:t>
            </a:r>
            <a:r>
              <a:rPr lang="en-IN" sz="1800" b="0" i="0" u="none" strike="noStrike" cap="none">
                <a:solidFill>
                  <a:schemeClr val="dk1"/>
                </a:solidFill>
                <a:latin typeface="Fira Sans Extra Condensed"/>
                <a:ea typeface="Fira Sans Extra Condensed"/>
                <a:cs typeface="Fira Sans Extra Condensed"/>
                <a:sym typeface="Fira Sans Extra Condensed"/>
              </a:rPr>
              <a:t>   </a:t>
            </a:r>
            <a:endParaRPr sz="1800" b="0" i="0" u="none" strike="noStrike" cap="none">
              <a:solidFill>
                <a:schemeClr val="dk1"/>
              </a:solidFill>
              <a:latin typeface="Fira Sans Extra Condensed"/>
              <a:ea typeface="Fira Sans Extra Condensed"/>
              <a:cs typeface="Fira Sans Extra Condensed"/>
              <a:sym typeface="Fira Sans Extra Condensed"/>
            </a:endParaRPr>
          </a:p>
        </p:txBody>
      </p:sp>
      <p:sp>
        <p:nvSpPr>
          <p:cNvPr id="210" name="Google Shape;210;p13"/>
          <p:cNvSpPr txBox="1"/>
          <p:nvPr/>
        </p:nvSpPr>
        <p:spPr>
          <a:xfrm>
            <a:off x="1301850" y="892175"/>
            <a:ext cx="9781200" cy="92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3959"/>
              <a:buFont typeface="Overlock"/>
              <a:buNone/>
            </a:pPr>
            <a:r>
              <a:rPr lang="en-IN" sz="4500" b="0" i="0" u="none" strike="noStrike" cap="none">
                <a:solidFill>
                  <a:schemeClr val="dk1"/>
                </a:solidFill>
                <a:latin typeface="Caveat"/>
                <a:ea typeface="Caveat"/>
                <a:cs typeface="Caveat"/>
                <a:sym typeface="Caveat"/>
              </a:rPr>
              <a:t>We believe security is not expensive, it is priceless</a:t>
            </a:r>
            <a:endParaRPr sz="4500" b="0" i="0" u="none" strike="noStrike" cap="none">
              <a:solidFill>
                <a:srgbClr val="000000"/>
              </a:solidFill>
              <a:latin typeface="Caveat"/>
              <a:ea typeface="Caveat"/>
              <a:cs typeface="Caveat"/>
              <a:sym typeface="Cave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1096719" y="27675"/>
            <a:ext cx="9309000" cy="81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ts val="4400"/>
              <a:buFont typeface="Trebuchet MS"/>
              <a:buNone/>
            </a:pPr>
            <a:r>
              <a:rPr lang="en-IN" sz="6000" b="1">
                <a:solidFill>
                  <a:srgbClr val="2F5496"/>
                </a:solidFill>
                <a:latin typeface="Fira Sans Extra Condensed"/>
                <a:ea typeface="Fira Sans Extra Condensed"/>
                <a:cs typeface="Fira Sans Extra Condensed"/>
                <a:sym typeface="Fira Sans Extra Condensed"/>
              </a:rPr>
              <a:t>Problem statement</a:t>
            </a:r>
            <a:endParaRPr sz="6000" b="1">
              <a:solidFill>
                <a:srgbClr val="2F5496"/>
              </a:solidFill>
              <a:latin typeface="Fira Sans Extra Condensed"/>
              <a:ea typeface="Fira Sans Extra Condensed"/>
              <a:cs typeface="Fira Sans Extra Condensed"/>
              <a:sym typeface="Fira Sans Extra Condensed"/>
            </a:endParaRPr>
          </a:p>
        </p:txBody>
      </p:sp>
      <p:cxnSp>
        <p:nvCxnSpPr>
          <p:cNvPr id="96" name="Google Shape;96;p2"/>
          <p:cNvCxnSpPr/>
          <p:nvPr/>
        </p:nvCxnSpPr>
        <p:spPr>
          <a:xfrm>
            <a:off x="1096736" y="813515"/>
            <a:ext cx="6270600" cy="19200"/>
          </a:xfrm>
          <a:prstGeom prst="straightConnector1">
            <a:avLst/>
          </a:prstGeom>
          <a:noFill/>
          <a:ln w="9525" cap="flat" cmpd="sng">
            <a:solidFill>
              <a:schemeClr val="accent1"/>
            </a:solidFill>
            <a:prstDash val="solid"/>
            <a:miter lim="800000"/>
            <a:headEnd type="none" w="sm" len="sm"/>
            <a:tailEnd type="none" w="sm" len="sm"/>
          </a:ln>
        </p:spPr>
      </p:cxnSp>
      <p:pic>
        <p:nvPicPr>
          <p:cNvPr id="97" name="Google Shape;97;p2"/>
          <p:cNvPicPr preferRelativeResize="0"/>
          <p:nvPr/>
        </p:nvPicPr>
        <p:blipFill rotWithShape="1">
          <a:blip r:embed="rId3">
            <a:alphaModFix/>
          </a:blip>
          <a:srcRect l="23109" t="21749" r="19268" b="22844"/>
          <a:stretch/>
        </p:blipFill>
        <p:spPr>
          <a:xfrm>
            <a:off x="76200" y="0"/>
            <a:ext cx="1114425" cy="813530"/>
          </a:xfrm>
          <a:prstGeom prst="rect">
            <a:avLst/>
          </a:prstGeom>
          <a:noFill/>
          <a:ln>
            <a:noFill/>
          </a:ln>
        </p:spPr>
      </p:pic>
      <p:sp>
        <p:nvSpPr>
          <p:cNvPr id="98" name="Google Shape;98;p2"/>
          <p:cNvSpPr txBox="1"/>
          <p:nvPr/>
        </p:nvSpPr>
        <p:spPr>
          <a:xfrm>
            <a:off x="194100" y="752240"/>
            <a:ext cx="9987300" cy="70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IN" sz="6000" b="1" i="0" u="none" strike="noStrike" cap="none">
                <a:solidFill>
                  <a:srgbClr val="E30000"/>
                </a:solidFill>
                <a:latin typeface="Fira Sans Extra Condensed"/>
                <a:ea typeface="Fira Sans Extra Condensed"/>
                <a:cs typeface="Fira Sans Extra Condensed"/>
                <a:sym typeface="Fira Sans Extra Condensed"/>
              </a:rPr>
              <a:t>Credit Card Fraud Prevention</a:t>
            </a:r>
            <a:endParaRPr sz="6000" b="1" i="0" u="none" strike="noStrike" cap="none">
              <a:solidFill>
                <a:srgbClr val="E30000"/>
              </a:solidFill>
              <a:latin typeface="Fira Sans Extra Condensed"/>
              <a:ea typeface="Fira Sans Extra Condensed"/>
              <a:cs typeface="Fira Sans Extra Condensed"/>
              <a:sym typeface="Fira Sans Extra Condensed"/>
            </a:endParaRPr>
          </a:p>
        </p:txBody>
      </p:sp>
      <p:pic>
        <p:nvPicPr>
          <p:cNvPr id="99" name="Google Shape;99;p2" descr="Carding euyy"/>
          <p:cNvPicPr preferRelativeResize="0"/>
          <p:nvPr/>
        </p:nvPicPr>
        <p:blipFill rotWithShape="1">
          <a:blip r:embed="rId4">
            <a:alphaModFix/>
          </a:blip>
          <a:srcRect l="-6574" b="-6575"/>
          <a:stretch/>
        </p:blipFill>
        <p:spPr>
          <a:xfrm>
            <a:off x="7267125" y="1676900"/>
            <a:ext cx="4671975" cy="2084050"/>
          </a:xfrm>
          <a:prstGeom prst="rect">
            <a:avLst/>
          </a:prstGeom>
          <a:noFill/>
          <a:ln>
            <a:noFill/>
          </a:ln>
        </p:spPr>
      </p:pic>
      <p:sp>
        <p:nvSpPr>
          <p:cNvPr id="100" name="Google Shape;100;p2"/>
          <p:cNvSpPr txBox="1"/>
          <p:nvPr/>
        </p:nvSpPr>
        <p:spPr>
          <a:xfrm>
            <a:off x="412650" y="1882350"/>
            <a:ext cx="11366700" cy="47817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CARDING is a form of credit card </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Noto Sans Symbols"/>
              <a:buNone/>
            </a:pPr>
            <a:r>
              <a:rPr lang="en-IN" sz="2800" b="0" i="0" u="none" strike="noStrike" cap="none">
                <a:solidFill>
                  <a:schemeClr val="dk1"/>
                </a:solidFill>
                <a:latin typeface="Times New Roman"/>
                <a:ea typeface="Times New Roman"/>
                <a:cs typeface="Times New Roman"/>
                <a:sym typeface="Times New Roman"/>
              </a:rPr>
              <a:t>fraud in which a stolen credit card is used.</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Noto Sans Symbols"/>
              <a:buNone/>
            </a:pPr>
            <a:r>
              <a:rPr lang="en-IN" sz="2800" b="0" i="0" u="none" strike="noStrike" cap="none">
                <a:solidFill>
                  <a:schemeClr val="dk1"/>
                </a:solidFill>
                <a:latin typeface="Times New Roman"/>
                <a:ea typeface="Times New Roman"/>
                <a:cs typeface="Times New Roman"/>
                <a:sym typeface="Times New Roman"/>
              </a:rPr>
              <a:t> </a:t>
            </a: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Carding typically involves the holder of </a:t>
            </a:r>
            <a:endParaRPr sz="28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800"/>
              <a:buFont typeface="Arial"/>
              <a:buNone/>
            </a:pPr>
            <a:r>
              <a:rPr lang="en-IN" sz="2800" b="0" i="0" u="none" strike="noStrike" cap="none">
                <a:solidFill>
                  <a:schemeClr val="dk1"/>
                </a:solidFill>
                <a:latin typeface="Times New Roman"/>
                <a:ea typeface="Times New Roman"/>
                <a:cs typeface="Times New Roman"/>
                <a:sym typeface="Times New Roman"/>
              </a:rPr>
              <a:t>the stolen card purchasing store-branded gift cards, which can then be sold to others for a fair amount or used to purchase other goods that can be sold for cash. </a:t>
            </a: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Global card Fraud Losses Reach $16.31billion and is foreseen to exceed $35 billion by 2020.</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1096726" y="27675"/>
            <a:ext cx="10316400" cy="81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F5496"/>
              </a:buClr>
              <a:buSzPts val="4400"/>
              <a:buFont typeface="Trebuchet MS"/>
              <a:buNone/>
            </a:pPr>
            <a:r>
              <a:rPr lang="en-IN" sz="6000" b="1">
                <a:solidFill>
                  <a:srgbClr val="2F5496"/>
                </a:solidFill>
                <a:latin typeface="Fira Sans Extra Condensed"/>
                <a:ea typeface="Fira Sans Extra Condensed"/>
                <a:cs typeface="Fira Sans Extra Condensed"/>
                <a:sym typeface="Fira Sans Extra Condensed"/>
              </a:rPr>
              <a:t>Significance of Problem</a:t>
            </a:r>
            <a:r>
              <a:rPr lang="en-IN" b="1">
                <a:solidFill>
                  <a:srgbClr val="2F5496"/>
                </a:solidFill>
                <a:latin typeface="Trebuchet MS"/>
                <a:ea typeface="Trebuchet MS"/>
                <a:cs typeface="Trebuchet MS"/>
                <a:sym typeface="Trebuchet MS"/>
              </a:rPr>
              <a:t> </a:t>
            </a:r>
            <a:endParaRPr b="1">
              <a:solidFill>
                <a:srgbClr val="2F5496"/>
              </a:solidFill>
              <a:latin typeface="Trebuchet MS"/>
              <a:ea typeface="Trebuchet MS"/>
              <a:cs typeface="Trebuchet MS"/>
              <a:sym typeface="Trebuchet MS"/>
            </a:endParaRPr>
          </a:p>
        </p:txBody>
      </p:sp>
      <p:cxnSp>
        <p:nvCxnSpPr>
          <p:cNvPr id="106" name="Google Shape;106;p3"/>
          <p:cNvCxnSpPr/>
          <p:nvPr/>
        </p:nvCxnSpPr>
        <p:spPr>
          <a:xfrm>
            <a:off x="1096736" y="793715"/>
            <a:ext cx="7663500" cy="19800"/>
          </a:xfrm>
          <a:prstGeom prst="straightConnector1">
            <a:avLst/>
          </a:prstGeom>
          <a:noFill/>
          <a:ln w="9525" cap="flat" cmpd="sng">
            <a:solidFill>
              <a:schemeClr val="accent1"/>
            </a:solidFill>
            <a:prstDash val="solid"/>
            <a:miter lim="800000"/>
            <a:headEnd type="none" w="sm" len="sm"/>
            <a:tailEnd type="none" w="sm" len="sm"/>
          </a:ln>
        </p:spPr>
      </p:cxnSp>
      <p:pic>
        <p:nvPicPr>
          <p:cNvPr id="107" name="Google Shape;107;p3"/>
          <p:cNvPicPr preferRelativeResize="0"/>
          <p:nvPr/>
        </p:nvPicPr>
        <p:blipFill rotWithShape="1">
          <a:blip r:embed="rId3">
            <a:alphaModFix/>
          </a:blip>
          <a:srcRect l="23107" t="21746" r="19269" b="22844"/>
          <a:stretch/>
        </p:blipFill>
        <p:spPr>
          <a:xfrm>
            <a:off x="76200" y="0"/>
            <a:ext cx="1114425" cy="813530"/>
          </a:xfrm>
          <a:prstGeom prst="rect">
            <a:avLst/>
          </a:prstGeom>
          <a:noFill/>
          <a:ln>
            <a:noFill/>
          </a:ln>
        </p:spPr>
      </p:pic>
      <p:sp>
        <p:nvSpPr>
          <p:cNvPr id="108" name="Google Shape;108;p3"/>
          <p:cNvSpPr txBox="1"/>
          <p:nvPr/>
        </p:nvSpPr>
        <p:spPr>
          <a:xfrm>
            <a:off x="303475" y="992100"/>
            <a:ext cx="11205900" cy="5151000"/>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chemeClr val="dk1"/>
              </a:buClr>
              <a:buSzPts val="2800"/>
              <a:buFont typeface="Times New Roman"/>
              <a:buChar char="❑"/>
            </a:pPr>
            <a:r>
              <a:rPr lang="en-IN" sz="2800" b="0" i="0" u="none" strike="noStrike" cap="none">
                <a:solidFill>
                  <a:srgbClr val="222222"/>
                </a:solidFill>
                <a:highlight>
                  <a:srgbClr val="FEFEFE"/>
                </a:highlight>
                <a:latin typeface="Times New Roman"/>
                <a:ea typeface="Times New Roman"/>
                <a:cs typeface="Times New Roman"/>
                <a:sym typeface="Times New Roman"/>
              </a:rPr>
              <a:t>COVID-19 related spear </a:t>
            </a:r>
            <a:r>
              <a:rPr lang="en-IN" sz="2800" b="1" i="0" u="none" strike="noStrike" cap="none">
                <a:solidFill>
                  <a:srgbClr val="222222"/>
                </a:solidFill>
                <a:highlight>
                  <a:srgbClr val="FEFEFE"/>
                </a:highlight>
                <a:latin typeface="Times New Roman"/>
                <a:ea typeface="Times New Roman"/>
                <a:cs typeface="Times New Roman"/>
                <a:sym typeface="Times New Roman"/>
              </a:rPr>
              <a:t>phishing attacks increased by an alarming 667%</a:t>
            </a:r>
            <a:r>
              <a:rPr lang="en-IN" sz="2800" b="0" i="0" u="none" strike="noStrike" cap="none">
                <a:solidFill>
                  <a:srgbClr val="222222"/>
                </a:solidFill>
                <a:highlight>
                  <a:srgbClr val="FEFEFE"/>
                </a:highlight>
                <a:latin typeface="Times New Roman"/>
                <a:ea typeface="Times New Roman"/>
                <a:cs typeface="Times New Roman"/>
                <a:sym typeface="Times New Roman"/>
              </a:rPr>
              <a:t> between the end of February and March 23, 2020.</a:t>
            </a:r>
            <a:endParaRPr sz="2800" b="0" i="0" u="none" strike="noStrike" cap="none">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The below stats show the methods and number of carders,estimated, India alone has an estimated credit card fraud of </a:t>
            </a:r>
            <a:r>
              <a:rPr lang="en-IN" sz="2800" b="1" i="0" u="none" strike="noStrike" cap="none">
                <a:solidFill>
                  <a:schemeClr val="dk1"/>
                </a:solidFill>
                <a:latin typeface="Times New Roman"/>
                <a:ea typeface="Times New Roman"/>
                <a:cs typeface="Times New Roman"/>
                <a:sym typeface="Times New Roman"/>
              </a:rPr>
              <a:t>$20 billion in the year 2019 </a:t>
            </a:r>
            <a:r>
              <a:rPr lang="en-IN" sz="2800" b="0" i="0" u="none" strike="noStrike" cap="none">
                <a:solidFill>
                  <a:schemeClr val="dk1"/>
                </a:solidFill>
                <a:latin typeface="Times New Roman"/>
                <a:ea typeface="Times New Roman"/>
                <a:cs typeface="Times New Roman"/>
                <a:sym typeface="Times New Roman"/>
              </a:rPr>
              <a:t>.</a:t>
            </a:r>
            <a:endParaRPr sz="2800" b="0" i="0" u="none" strike="noStrike" cap="none">
              <a:solidFill>
                <a:schemeClr val="dk1"/>
              </a:solidFill>
              <a:latin typeface="Times New Roman"/>
              <a:ea typeface="Times New Roman"/>
              <a:cs typeface="Times New Roman"/>
              <a:sym typeface="Times New Roman"/>
            </a:endParaRPr>
          </a:p>
        </p:txBody>
      </p:sp>
      <p:pic>
        <p:nvPicPr>
          <p:cNvPr id="109" name="Google Shape;109;p3"/>
          <p:cNvPicPr preferRelativeResize="0"/>
          <p:nvPr/>
        </p:nvPicPr>
        <p:blipFill rotWithShape="1">
          <a:blip r:embed="rId4">
            <a:alphaModFix/>
          </a:blip>
          <a:srcRect r="4268" b="7816"/>
          <a:stretch/>
        </p:blipFill>
        <p:spPr>
          <a:xfrm>
            <a:off x="1190625" y="2978925"/>
            <a:ext cx="4882400" cy="3256600"/>
          </a:xfrm>
          <a:prstGeom prst="rect">
            <a:avLst/>
          </a:prstGeom>
          <a:noFill/>
          <a:ln>
            <a:noFill/>
          </a:ln>
        </p:spPr>
      </p:pic>
      <p:pic>
        <p:nvPicPr>
          <p:cNvPr id="110" name="Google Shape;110;p3"/>
          <p:cNvPicPr preferRelativeResize="0"/>
          <p:nvPr/>
        </p:nvPicPr>
        <p:blipFill rotWithShape="1">
          <a:blip r:embed="rId5">
            <a:alphaModFix/>
          </a:blip>
          <a:srcRect l="11623" r="13822"/>
          <a:stretch/>
        </p:blipFill>
        <p:spPr>
          <a:xfrm>
            <a:off x="6671025" y="2779775"/>
            <a:ext cx="4742100" cy="365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65125"/>
            <a:ext cx="6054600" cy="6207900"/>
          </a:xfrm>
          <a:prstGeom prst="rect">
            <a:avLst/>
          </a:prstGeom>
          <a:noFill/>
          <a:ln>
            <a:noFill/>
          </a:ln>
        </p:spPr>
        <p:txBody>
          <a:bodyPr spcFirstLastPara="1" wrap="square" lIns="91425" tIns="45700" rIns="91425" bIns="45700" anchor="ctr" anchorCtr="0">
            <a:noAutofit/>
          </a:bodyPr>
          <a:lstStyle/>
          <a:p>
            <a:pPr marL="457200" lvl="0" indent="0" algn="just" rtl="0">
              <a:lnSpc>
                <a:spcPct val="90000"/>
              </a:lnSpc>
              <a:spcBef>
                <a:spcPts val="0"/>
              </a:spcBef>
              <a:spcAft>
                <a:spcPts val="0"/>
              </a:spcAft>
              <a:buSzPts val="1800"/>
              <a:buNone/>
            </a:pP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SzPts val="1800"/>
              <a:buNone/>
            </a:pP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SzPts val="1800"/>
              <a:buNone/>
            </a:pP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SzPts val="1800"/>
              <a:buNone/>
            </a:pP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SzPts val="1800"/>
              <a:buNone/>
            </a:pPr>
            <a:endParaRPr sz="2600">
              <a:highlight>
                <a:schemeClr val="lt1"/>
              </a:highlight>
              <a:latin typeface="Times New Roman"/>
              <a:ea typeface="Times New Roman"/>
              <a:cs typeface="Times New Roman"/>
              <a:sym typeface="Times New Roman"/>
            </a:endParaRPr>
          </a:p>
          <a:p>
            <a:pPr marL="457200" lvl="0" indent="-393700" algn="just" rtl="0">
              <a:lnSpc>
                <a:spcPct val="90000"/>
              </a:lnSpc>
              <a:spcBef>
                <a:spcPts val="0"/>
              </a:spcBef>
              <a:spcAft>
                <a:spcPts val="0"/>
              </a:spcAft>
              <a:buSzPts val="2600"/>
              <a:buFont typeface="Times New Roman"/>
              <a:buChar char="●"/>
            </a:pPr>
            <a:r>
              <a:rPr lang="en-IN" sz="2600">
                <a:highlight>
                  <a:schemeClr val="lt1"/>
                </a:highlight>
                <a:latin typeface="Times New Roman"/>
                <a:ea typeface="Times New Roman"/>
                <a:cs typeface="Times New Roman"/>
                <a:sym typeface="Times New Roman"/>
              </a:rPr>
              <a:t>Fraud occurring without physical credit card is now 81% more likely than point-of-sale fraud according to Javelin Strategy.</a:t>
            </a:r>
            <a:endParaRPr sz="2600">
              <a:highlight>
                <a:schemeClr val="lt1"/>
              </a:highlight>
              <a:latin typeface="Times New Roman"/>
              <a:ea typeface="Times New Roman"/>
              <a:cs typeface="Times New Roman"/>
              <a:sym typeface="Times New Roman"/>
            </a:endParaRPr>
          </a:p>
          <a:p>
            <a:pPr marL="457200" lvl="0" indent="-393700" algn="just" rtl="0">
              <a:lnSpc>
                <a:spcPct val="90000"/>
              </a:lnSpc>
              <a:spcBef>
                <a:spcPts val="0"/>
              </a:spcBef>
              <a:spcAft>
                <a:spcPts val="0"/>
              </a:spcAft>
              <a:buSzPts val="2600"/>
              <a:buFont typeface="Times New Roman"/>
              <a:buChar char="●"/>
            </a:pPr>
            <a:r>
              <a:rPr lang="en-IN" sz="2600">
                <a:highlight>
                  <a:schemeClr val="lt1"/>
                </a:highlight>
                <a:latin typeface="Times New Roman"/>
                <a:ea typeface="Times New Roman"/>
                <a:cs typeface="Times New Roman"/>
                <a:sym typeface="Times New Roman"/>
              </a:rPr>
              <a:t>Scammers use skimmers on point-of-sale systems to get your information and use it to make transactions.</a:t>
            </a:r>
            <a:endParaRPr sz="2600">
              <a:highlight>
                <a:schemeClr val="lt1"/>
              </a:highlight>
              <a:latin typeface="Times New Roman"/>
              <a:ea typeface="Times New Roman"/>
              <a:cs typeface="Times New Roman"/>
              <a:sym typeface="Times New Roman"/>
            </a:endParaRPr>
          </a:p>
          <a:p>
            <a:pPr marL="457200" lvl="0" indent="-393700" algn="just" rtl="0">
              <a:lnSpc>
                <a:spcPct val="90000"/>
              </a:lnSpc>
              <a:spcBef>
                <a:spcPts val="0"/>
              </a:spcBef>
              <a:spcAft>
                <a:spcPts val="0"/>
              </a:spcAft>
              <a:buSzPts val="2600"/>
              <a:buFont typeface="Times New Roman"/>
              <a:buChar char="●"/>
            </a:pPr>
            <a:r>
              <a:rPr lang="en-IN" sz="2600">
                <a:highlight>
                  <a:schemeClr val="lt1"/>
                </a:highlight>
                <a:latin typeface="Times New Roman"/>
                <a:ea typeface="Times New Roman"/>
                <a:cs typeface="Times New Roman"/>
                <a:sym typeface="Times New Roman"/>
              </a:rPr>
              <a:t>India currently holds 2nd position in Credit Card and Debit Card frauds and have recorded highest number of frauds in a single year.</a:t>
            </a:r>
            <a:endParaRPr sz="2600">
              <a:highlight>
                <a:schemeClr val="lt1"/>
              </a:highlight>
              <a:latin typeface="Times New Roman"/>
              <a:ea typeface="Times New Roman"/>
              <a:cs typeface="Times New Roman"/>
              <a:sym typeface="Times New Roman"/>
            </a:endParaRPr>
          </a:p>
          <a:p>
            <a:pPr marL="457200" lvl="0" indent="-393700" algn="just" rtl="0">
              <a:lnSpc>
                <a:spcPct val="90000"/>
              </a:lnSpc>
              <a:spcBef>
                <a:spcPts val="0"/>
              </a:spcBef>
              <a:spcAft>
                <a:spcPts val="0"/>
              </a:spcAft>
              <a:buSzPts val="2600"/>
              <a:buFont typeface="Times New Roman"/>
              <a:buChar char="●"/>
            </a:pPr>
            <a:r>
              <a:rPr lang="en-IN" sz="2600">
                <a:highlight>
                  <a:schemeClr val="lt1"/>
                </a:highlight>
                <a:latin typeface="Times New Roman"/>
                <a:ea typeface="Times New Roman"/>
                <a:cs typeface="Times New Roman"/>
                <a:sym typeface="Times New Roman"/>
              </a:rPr>
              <a:t>Sometimes due to less help from the police and due to high amount of such cases,  the credit card owners may flee or commit suicide causing loss to both the bank and family members.</a:t>
            </a: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Clr>
                <a:schemeClr val="dk1"/>
              </a:buClr>
              <a:buSzPts val="1100"/>
              <a:buFont typeface="Arial"/>
              <a:buNone/>
            </a:pP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Clr>
                <a:schemeClr val="dk1"/>
              </a:buClr>
              <a:buSzPts val="1100"/>
              <a:buFont typeface="Arial"/>
              <a:buNone/>
            </a:pPr>
            <a:endParaRPr sz="2600">
              <a:highlight>
                <a:schemeClr val="lt1"/>
              </a:highlight>
              <a:latin typeface="Times New Roman"/>
              <a:ea typeface="Times New Roman"/>
              <a:cs typeface="Times New Roman"/>
              <a:sym typeface="Times New Roman"/>
            </a:endParaRPr>
          </a:p>
          <a:p>
            <a:pPr marL="457200" lvl="0" indent="0" algn="just" rtl="0">
              <a:lnSpc>
                <a:spcPct val="90000"/>
              </a:lnSpc>
              <a:spcBef>
                <a:spcPts val="0"/>
              </a:spcBef>
              <a:spcAft>
                <a:spcPts val="0"/>
              </a:spcAft>
              <a:buClr>
                <a:schemeClr val="dk1"/>
              </a:buClr>
              <a:buSzPts val="1100"/>
              <a:buFont typeface="Arial"/>
              <a:buNone/>
            </a:pPr>
            <a:endParaRPr sz="2600">
              <a:highlight>
                <a:schemeClr val="lt1"/>
              </a:highlight>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a:p>
        </p:txBody>
      </p:sp>
      <p:pic>
        <p:nvPicPr>
          <p:cNvPr id="117" name="Google Shape;117;p4"/>
          <p:cNvPicPr preferRelativeResize="0"/>
          <p:nvPr/>
        </p:nvPicPr>
        <p:blipFill rotWithShape="1">
          <a:blip r:embed="rId3">
            <a:alphaModFix/>
          </a:blip>
          <a:srcRect/>
          <a:stretch/>
        </p:blipFill>
        <p:spPr>
          <a:xfrm>
            <a:off x="7064150" y="682875"/>
            <a:ext cx="4994400" cy="50029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l="3119"/>
          <a:stretch/>
        </p:blipFill>
        <p:spPr>
          <a:xfrm>
            <a:off x="93212" y="0"/>
            <a:ext cx="12005576" cy="6858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1104900" y="301248"/>
            <a:ext cx="10210800" cy="790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ts val="3959"/>
              <a:buFont typeface="Trebuchet MS"/>
              <a:buNone/>
            </a:pPr>
            <a:r>
              <a:rPr lang="en-IN" sz="3959" b="1">
                <a:solidFill>
                  <a:srgbClr val="2F5496"/>
                </a:solidFill>
                <a:latin typeface="Trebuchet MS"/>
                <a:ea typeface="Trebuchet MS"/>
                <a:cs typeface="Trebuchet MS"/>
                <a:sym typeface="Trebuchet MS"/>
              </a:rPr>
              <a:t> </a:t>
            </a:r>
            <a:r>
              <a:rPr lang="en-IN" sz="6000" b="1">
                <a:solidFill>
                  <a:srgbClr val="2F5496"/>
                </a:solidFill>
                <a:latin typeface="Fira Sans Extra Condensed"/>
                <a:ea typeface="Fira Sans Extra Condensed"/>
                <a:cs typeface="Fira Sans Extra Condensed"/>
                <a:sym typeface="Fira Sans Extra Condensed"/>
              </a:rPr>
              <a:t>Solution</a:t>
            </a:r>
            <a:r>
              <a:rPr lang="en-IN" sz="3959" b="1">
                <a:solidFill>
                  <a:srgbClr val="2F5496"/>
                </a:solidFill>
                <a:latin typeface="Trebuchet MS"/>
                <a:ea typeface="Trebuchet MS"/>
                <a:cs typeface="Trebuchet MS"/>
                <a:sym typeface="Trebuchet MS"/>
              </a:rPr>
              <a:t/>
            </a:r>
            <a:br>
              <a:rPr lang="en-IN" sz="3959" b="1">
                <a:solidFill>
                  <a:srgbClr val="2F5496"/>
                </a:solidFill>
                <a:latin typeface="Trebuchet MS"/>
                <a:ea typeface="Trebuchet MS"/>
                <a:cs typeface="Trebuchet MS"/>
                <a:sym typeface="Trebuchet MS"/>
              </a:rPr>
            </a:br>
            <a:endParaRPr sz="3959" b="1">
              <a:solidFill>
                <a:srgbClr val="2F5496"/>
              </a:solidFill>
              <a:latin typeface="Trebuchet MS"/>
              <a:ea typeface="Trebuchet MS"/>
              <a:cs typeface="Trebuchet MS"/>
              <a:sym typeface="Trebuchet MS"/>
            </a:endParaRPr>
          </a:p>
        </p:txBody>
      </p:sp>
      <p:cxnSp>
        <p:nvCxnSpPr>
          <p:cNvPr id="129" name="Google Shape;129;p6"/>
          <p:cNvCxnSpPr/>
          <p:nvPr/>
        </p:nvCxnSpPr>
        <p:spPr>
          <a:xfrm rot="10800000" flipH="1">
            <a:off x="1104900" y="775799"/>
            <a:ext cx="3042900" cy="30900"/>
          </a:xfrm>
          <a:prstGeom prst="straightConnector1">
            <a:avLst/>
          </a:prstGeom>
          <a:noFill/>
          <a:ln w="9525" cap="flat" cmpd="sng">
            <a:solidFill>
              <a:schemeClr val="accent1"/>
            </a:solidFill>
            <a:prstDash val="solid"/>
            <a:miter lim="800000"/>
            <a:headEnd type="none" w="sm" len="sm"/>
            <a:tailEnd type="none" w="sm" len="sm"/>
          </a:ln>
        </p:spPr>
      </p:cxnSp>
      <p:pic>
        <p:nvPicPr>
          <p:cNvPr id="130" name="Google Shape;130;p6"/>
          <p:cNvPicPr preferRelativeResize="0"/>
          <p:nvPr/>
        </p:nvPicPr>
        <p:blipFill rotWithShape="1">
          <a:blip r:embed="rId3">
            <a:alphaModFix/>
          </a:blip>
          <a:srcRect/>
          <a:stretch/>
        </p:blipFill>
        <p:spPr>
          <a:xfrm>
            <a:off x="80963" y="13978"/>
            <a:ext cx="1023937" cy="872085"/>
          </a:xfrm>
          <a:prstGeom prst="rect">
            <a:avLst/>
          </a:prstGeom>
          <a:noFill/>
          <a:ln>
            <a:noFill/>
          </a:ln>
        </p:spPr>
      </p:pic>
      <p:sp>
        <p:nvSpPr>
          <p:cNvPr id="131" name="Google Shape;131;p6"/>
          <p:cNvSpPr txBox="1"/>
          <p:nvPr/>
        </p:nvSpPr>
        <p:spPr>
          <a:xfrm>
            <a:off x="325750" y="1016625"/>
            <a:ext cx="10759500" cy="1350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030A0"/>
              </a:buClr>
              <a:buSzPts val="1800"/>
              <a:buFont typeface="Trebuchet MS"/>
              <a:buNone/>
            </a:pPr>
            <a:r>
              <a:rPr lang="en-IN" sz="3000" b="1" i="0" u="none" strike="noStrike" cap="none">
                <a:solidFill>
                  <a:srgbClr val="7030A0"/>
                </a:solidFill>
                <a:latin typeface="Fira Sans Extra Condensed"/>
                <a:ea typeface="Fira Sans Extra Condensed"/>
                <a:cs typeface="Fira Sans Extra Condensed"/>
                <a:sym typeface="Fira Sans Extra Condensed"/>
              </a:rPr>
              <a:t>Existing Solutions</a:t>
            </a:r>
            <a:endParaRPr sz="3000" b="1" i="0" u="none" strike="noStrike" cap="none">
              <a:solidFill>
                <a:srgbClr val="7030A0"/>
              </a:solidFill>
              <a:latin typeface="Fira Sans Extra Condensed"/>
              <a:ea typeface="Fira Sans Extra Condensed"/>
              <a:cs typeface="Fira Sans Extra Condensed"/>
              <a:sym typeface="Fira Sans Extra Condensed"/>
            </a:endParaRPr>
          </a:p>
          <a:p>
            <a:pPr marL="457200" marR="0" lvl="0" indent="-457200" algn="l" rtl="0">
              <a:lnSpc>
                <a:spcPct val="10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ADDRESS VERIFICATION  SYSTEM</a:t>
            </a:r>
            <a:endParaRPr sz="24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VELOCITY CHECKS</a:t>
            </a:r>
            <a:endParaRPr sz="2400" b="0" i="0" u="none" strike="noStrike" cap="none">
              <a:solidFill>
                <a:schemeClr val="dk1"/>
              </a:solidFill>
              <a:latin typeface="Times New Roman"/>
              <a:ea typeface="Times New Roman"/>
              <a:cs typeface="Times New Roman"/>
              <a:sym typeface="Times New Roman"/>
            </a:endParaRPr>
          </a:p>
        </p:txBody>
      </p:sp>
      <p:pic>
        <p:nvPicPr>
          <p:cNvPr id="132" name="Google Shape;132;p6"/>
          <p:cNvPicPr preferRelativeResize="0">
            <a:picLocks noGrp="1"/>
          </p:cNvPicPr>
          <p:nvPr>
            <p:ph type="body" idx="1"/>
          </p:nvPr>
        </p:nvPicPr>
        <p:blipFill rotWithShape="1">
          <a:blip r:embed="rId4">
            <a:alphaModFix/>
          </a:blip>
          <a:srcRect/>
          <a:stretch/>
        </p:blipFill>
        <p:spPr>
          <a:xfrm>
            <a:off x="6040440" y="433093"/>
            <a:ext cx="3434100" cy="1840800"/>
          </a:xfrm>
          <a:prstGeom prst="rect">
            <a:avLst/>
          </a:prstGeom>
          <a:noFill/>
          <a:ln>
            <a:noFill/>
          </a:ln>
        </p:spPr>
      </p:pic>
      <p:sp>
        <p:nvSpPr>
          <p:cNvPr id="133" name="Google Shape;133;p6"/>
          <p:cNvSpPr txBox="1"/>
          <p:nvPr/>
        </p:nvSpPr>
        <p:spPr>
          <a:xfrm>
            <a:off x="325750" y="1985000"/>
            <a:ext cx="11866200" cy="427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E4444"/>
              </a:buClr>
              <a:buSzPts val="3200"/>
              <a:buFont typeface="Trebuchet MS"/>
              <a:buNone/>
            </a:pPr>
            <a:endParaRPr sz="3000" b="1" i="0" u="none" strike="noStrike" cap="none">
              <a:solidFill>
                <a:srgbClr val="FE4444"/>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rgbClr val="FE4444"/>
              </a:buClr>
              <a:buSzPts val="3200"/>
              <a:buFont typeface="Trebuchet MS"/>
              <a:buNone/>
            </a:pPr>
            <a:r>
              <a:rPr lang="en-IN" sz="3200" b="1" i="0" u="none" strike="noStrike" cap="none">
                <a:solidFill>
                  <a:srgbClr val="FE4444"/>
                </a:solidFill>
                <a:latin typeface="Fira Sans Extra Condensed"/>
                <a:ea typeface="Fira Sans Extra Condensed"/>
                <a:cs typeface="Fira Sans Extra Condensed"/>
                <a:sym typeface="Fira Sans Extra Condensed"/>
              </a:rPr>
              <a:t>Our Solution : 'Card Pay'</a:t>
            </a:r>
            <a:endParaRPr sz="3200" b="0" i="0" u="none" strike="noStrike" cap="none">
              <a:solidFill>
                <a:srgbClr val="FE4444"/>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chemeClr val="dk1"/>
              </a:buClr>
              <a:buSzPts val="2400"/>
              <a:buFont typeface="Noto Sans Symbols"/>
              <a:buNone/>
            </a:pPr>
            <a:r>
              <a:rPr lang="en-IN" sz="2400" b="0" i="0" u="none" strike="noStrike" cap="none">
                <a:solidFill>
                  <a:schemeClr val="dk1"/>
                </a:solidFill>
                <a:latin typeface="Times New Roman"/>
                <a:ea typeface="Times New Roman"/>
                <a:cs typeface="Times New Roman"/>
                <a:sym typeface="Times New Roman"/>
              </a:rPr>
              <a:t>It is a mobile application which Authenticates Users  before transaction using AI Techniques, ensuring safety.</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Noto Sans Symbols"/>
              <a:buNone/>
            </a:pPr>
            <a:endParaRPr sz="2400" b="1" i="0" u="none" strike="noStrike" cap="none">
              <a:solidFill>
                <a:srgbClr val="FBFB11"/>
              </a:solidFill>
              <a:latin typeface="Fira Sans Extra Condensed"/>
              <a:ea typeface="Fira Sans Extra Condensed"/>
              <a:cs typeface="Fira Sans Extra Condensed"/>
              <a:sym typeface="Fira Sans Extra Condensed"/>
            </a:endParaRPr>
          </a:p>
          <a:p>
            <a:pPr marL="0" marR="0" lvl="0" indent="0" algn="l" rtl="0">
              <a:lnSpc>
                <a:spcPct val="100000"/>
              </a:lnSpc>
              <a:spcBef>
                <a:spcPts val="0"/>
              </a:spcBef>
              <a:spcAft>
                <a:spcPts val="0"/>
              </a:spcAft>
              <a:buClr>
                <a:srgbClr val="000000"/>
              </a:buClr>
              <a:buSzPts val="3000"/>
              <a:buFont typeface="Arial"/>
              <a:buNone/>
            </a:pPr>
            <a:r>
              <a:rPr lang="en-IN" sz="3000" b="1" i="0" u="none" strike="noStrike" cap="none">
                <a:solidFill>
                  <a:srgbClr val="FBFB11"/>
                </a:solidFill>
                <a:latin typeface="Fira Sans Extra Condensed"/>
                <a:ea typeface="Fira Sans Extra Condensed"/>
                <a:cs typeface="Fira Sans Extra Condensed"/>
                <a:sym typeface="Fira Sans Extra Condensed"/>
              </a:rPr>
              <a:t>Use Cases:</a:t>
            </a:r>
            <a:endParaRPr sz="3000" b="1" i="0" u="none" strike="noStrike" cap="none">
              <a:solidFill>
                <a:srgbClr val="7B32B2"/>
              </a:solidFill>
              <a:latin typeface="Fira Sans Extra Condensed"/>
              <a:ea typeface="Fira Sans Extra Condensed"/>
              <a:cs typeface="Fira Sans Extra Condensed"/>
              <a:sym typeface="Fira Sans Extra Condensed"/>
            </a:endParaRPr>
          </a:p>
          <a:p>
            <a:pPr marL="457200" marR="0" lvl="0" indent="-457200" algn="l" rtl="0">
              <a:lnSpc>
                <a:spcPct val="10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Our Solution Helps to Prevent B2B or B2C Fraudulent Transactions.</a:t>
            </a:r>
            <a:endParaRPr sz="24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Times New Roman"/>
                <a:ea typeface="Times New Roman"/>
                <a:cs typeface="Times New Roman"/>
                <a:sym typeface="Times New Roman"/>
              </a:rPr>
              <a:t>Prevents Carding Attacks and losses due to it.</a:t>
            </a:r>
            <a:endParaRPr sz="2400" b="0" i="0" u="none" strike="noStrike" cap="none">
              <a:solidFill>
                <a:schemeClr val="dk1"/>
              </a:solidFill>
              <a:latin typeface="Times New Roman"/>
              <a:ea typeface="Times New Roman"/>
              <a:cs typeface="Times New Roman"/>
              <a:sym typeface="Times New Roman"/>
            </a:endParaRPr>
          </a:p>
        </p:txBody>
      </p:sp>
      <p:pic>
        <p:nvPicPr>
          <p:cNvPr id="134" name="Google Shape;134;p6" descr="main"/>
          <p:cNvPicPr preferRelativeResize="0"/>
          <p:nvPr/>
        </p:nvPicPr>
        <p:blipFill rotWithShape="1">
          <a:blip r:embed="rId5">
            <a:alphaModFix/>
          </a:blip>
          <a:srcRect/>
          <a:stretch/>
        </p:blipFill>
        <p:spPr>
          <a:xfrm>
            <a:off x="7844225" y="5111100"/>
            <a:ext cx="3842950" cy="174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1452875" y="0"/>
            <a:ext cx="10515600" cy="710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ts val="3959"/>
              <a:buFont typeface="Trebuchet MS"/>
              <a:buNone/>
            </a:pPr>
            <a:r>
              <a:rPr lang="en-IN" sz="3959" b="1">
                <a:solidFill>
                  <a:srgbClr val="2F5496"/>
                </a:solidFill>
                <a:latin typeface="Trebuchet MS"/>
                <a:ea typeface="Trebuchet MS"/>
                <a:cs typeface="Trebuchet MS"/>
                <a:sym typeface="Trebuchet MS"/>
              </a:rPr>
              <a:t>   </a:t>
            </a:r>
            <a:br>
              <a:rPr lang="en-IN" sz="3959" b="1">
                <a:solidFill>
                  <a:srgbClr val="2F5496"/>
                </a:solidFill>
                <a:latin typeface="Trebuchet MS"/>
                <a:ea typeface="Trebuchet MS"/>
                <a:cs typeface="Trebuchet MS"/>
                <a:sym typeface="Trebuchet MS"/>
              </a:rPr>
            </a:br>
            <a:r>
              <a:rPr lang="en-IN" sz="6000" b="1">
                <a:solidFill>
                  <a:srgbClr val="2F5496"/>
                </a:solidFill>
                <a:latin typeface="Fira Sans Extra Condensed"/>
                <a:ea typeface="Fira Sans Extra Condensed"/>
                <a:cs typeface="Fira Sans Extra Condensed"/>
                <a:sym typeface="Fira Sans Extra Condensed"/>
              </a:rPr>
              <a:t>Workflow</a:t>
            </a:r>
            <a:endParaRPr sz="6000" b="1">
              <a:solidFill>
                <a:srgbClr val="2F5496"/>
              </a:solidFill>
              <a:latin typeface="Fira Sans Extra Condensed"/>
              <a:ea typeface="Fira Sans Extra Condensed"/>
              <a:cs typeface="Fira Sans Extra Condensed"/>
              <a:sym typeface="Fira Sans Extra Condensed"/>
            </a:endParaRPr>
          </a:p>
        </p:txBody>
      </p:sp>
      <p:pic>
        <p:nvPicPr>
          <p:cNvPr id="140" name="Google Shape;140;p7"/>
          <p:cNvPicPr preferRelativeResize="0"/>
          <p:nvPr/>
        </p:nvPicPr>
        <p:blipFill rotWithShape="1">
          <a:blip r:embed="rId3">
            <a:alphaModFix/>
          </a:blip>
          <a:srcRect l="15941" t="11257" r="14800" b="12629"/>
          <a:stretch/>
        </p:blipFill>
        <p:spPr>
          <a:xfrm>
            <a:off x="335275" y="170500"/>
            <a:ext cx="1117600" cy="1089397"/>
          </a:xfrm>
          <a:prstGeom prst="rect">
            <a:avLst/>
          </a:prstGeom>
          <a:noFill/>
          <a:ln>
            <a:noFill/>
          </a:ln>
        </p:spPr>
      </p:pic>
      <p:sp>
        <p:nvSpPr>
          <p:cNvPr id="141" name="Google Shape;141;p7"/>
          <p:cNvSpPr txBox="1"/>
          <p:nvPr/>
        </p:nvSpPr>
        <p:spPr>
          <a:xfrm>
            <a:off x="1159500" y="910013"/>
            <a:ext cx="9873000" cy="78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IN" sz="3000" b="0" i="0" u="none" strike="noStrike" cap="none">
                <a:solidFill>
                  <a:srgbClr val="000000"/>
                </a:solidFill>
                <a:latin typeface="Times New Roman"/>
                <a:ea typeface="Times New Roman"/>
                <a:cs typeface="Times New Roman"/>
                <a:sym typeface="Times New Roman"/>
              </a:rPr>
              <a:t>Face Authentication is the only step to be performed by the user. Remaining steps run in the background.</a:t>
            </a:r>
            <a:endParaRPr sz="3000" b="0" i="0" u="none" strike="noStrike" cap="none">
              <a:solidFill>
                <a:srgbClr val="000000"/>
              </a:solidFill>
              <a:latin typeface="Times New Roman"/>
              <a:ea typeface="Times New Roman"/>
              <a:cs typeface="Times New Roman"/>
              <a:sym typeface="Times New Roman"/>
            </a:endParaRPr>
          </a:p>
        </p:txBody>
      </p:sp>
      <p:cxnSp>
        <p:nvCxnSpPr>
          <p:cNvPr id="142" name="Google Shape;142;p7"/>
          <p:cNvCxnSpPr/>
          <p:nvPr/>
        </p:nvCxnSpPr>
        <p:spPr>
          <a:xfrm rot="10800000" flipH="1">
            <a:off x="1452886" y="1016190"/>
            <a:ext cx="3242400" cy="600"/>
          </a:xfrm>
          <a:prstGeom prst="straightConnector1">
            <a:avLst/>
          </a:prstGeom>
          <a:noFill/>
          <a:ln w="9525" cap="flat" cmpd="sng">
            <a:solidFill>
              <a:schemeClr val="accent1"/>
            </a:solidFill>
            <a:prstDash val="solid"/>
            <a:miter lim="800000"/>
            <a:headEnd type="none" w="sm" len="sm"/>
            <a:tailEnd type="none" w="sm" len="sm"/>
          </a:ln>
        </p:spPr>
      </p:cxnSp>
      <p:pic>
        <p:nvPicPr>
          <p:cNvPr id="143" name="Google Shape;143;p7"/>
          <p:cNvPicPr preferRelativeResize="0"/>
          <p:nvPr/>
        </p:nvPicPr>
        <p:blipFill rotWithShape="1">
          <a:blip r:embed="rId4">
            <a:alphaModFix/>
          </a:blip>
          <a:srcRect/>
          <a:stretch/>
        </p:blipFill>
        <p:spPr>
          <a:xfrm>
            <a:off x="2652775" y="2038875"/>
            <a:ext cx="6775350" cy="4819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1096719" y="27675"/>
            <a:ext cx="9309000" cy="81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F5496"/>
              </a:buClr>
              <a:buSzPts val="4400"/>
              <a:buFont typeface="Trebuchet MS"/>
              <a:buNone/>
            </a:pPr>
            <a:r>
              <a:rPr lang="en-IN" sz="6000" b="1">
                <a:solidFill>
                  <a:srgbClr val="2F5496"/>
                </a:solidFill>
                <a:latin typeface="Fira Sans Extra Condensed"/>
                <a:ea typeface="Fira Sans Extra Condensed"/>
                <a:cs typeface="Fira Sans Extra Condensed"/>
                <a:sym typeface="Fira Sans Extra Condensed"/>
              </a:rPr>
              <a:t>Workflow Description</a:t>
            </a:r>
            <a:endParaRPr sz="6000" b="1">
              <a:solidFill>
                <a:srgbClr val="2F5496"/>
              </a:solidFill>
              <a:latin typeface="Fira Sans Extra Condensed"/>
              <a:ea typeface="Fira Sans Extra Condensed"/>
              <a:cs typeface="Fira Sans Extra Condensed"/>
              <a:sym typeface="Fira Sans Extra Condensed"/>
            </a:endParaRPr>
          </a:p>
        </p:txBody>
      </p:sp>
      <p:cxnSp>
        <p:nvCxnSpPr>
          <p:cNvPr id="149" name="Google Shape;149;p8"/>
          <p:cNvCxnSpPr/>
          <p:nvPr/>
        </p:nvCxnSpPr>
        <p:spPr>
          <a:xfrm>
            <a:off x="982100" y="795675"/>
            <a:ext cx="6725400" cy="0"/>
          </a:xfrm>
          <a:prstGeom prst="straightConnector1">
            <a:avLst/>
          </a:prstGeom>
          <a:noFill/>
          <a:ln w="9525" cap="flat" cmpd="sng">
            <a:solidFill>
              <a:schemeClr val="accent1"/>
            </a:solidFill>
            <a:prstDash val="solid"/>
            <a:miter lim="800000"/>
            <a:headEnd type="none" w="sm" len="sm"/>
            <a:tailEnd type="none" w="sm" len="sm"/>
          </a:ln>
        </p:spPr>
      </p:cxnSp>
      <p:pic>
        <p:nvPicPr>
          <p:cNvPr id="150" name="Google Shape;150;p8"/>
          <p:cNvPicPr preferRelativeResize="0"/>
          <p:nvPr/>
        </p:nvPicPr>
        <p:blipFill rotWithShape="1">
          <a:blip r:embed="rId3">
            <a:alphaModFix/>
          </a:blip>
          <a:srcRect l="23107" t="21746" r="19269" b="22844"/>
          <a:stretch/>
        </p:blipFill>
        <p:spPr>
          <a:xfrm>
            <a:off x="76200" y="0"/>
            <a:ext cx="1114425" cy="813530"/>
          </a:xfrm>
          <a:prstGeom prst="rect">
            <a:avLst/>
          </a:prstGeom>
          <a:noFill/>
          <a:ln>
            <a:noFill/>
          </a:ln>
        </p:spPr>
      </p:pic>
      <p:sp>
        <p:nvSpPr>
          <p:cNvPr id="151" name="Google Shape;151;p8"/>
          <p:cNvSpPr txBox="1"/>
          <p:nvPr/>
        </p:nvSpPr>
        <p:spPr>
          <a:xfrm>
            <a:off x="450950" y="953325"/>
            <a:ext cx="11122800" cy="57006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User Needs to register through application using his face and physical Credit Card. </a:t>
            </a: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The User will have to upload his PAN card and other basic details.</a:t>
            </a:r>
            <a:endParaRPr sz="28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dk1"/>
              </a:buClr>
              <a:buSzPts val="2800"/>
              <a:buFont typeface="Times New Roman"/>
              <a:buChar char="❑"/>
            </a:pPr>
            <a:r>
              <a:rPr lang="en-IN" sz="2800" b="0" i="0" u="none" strike="noStrike" cap="none">
                <a:solidFill>
                  <a:schemeClr val="dk1"/>
                </a:solidFill>
                <a:latin typeface="Times New Roman"/>
                <a:ea typeface="Times New Roman"/>
                <a:cs typeface="Times New Roman"/>
                <a:sym typeface="Times New Roman"/>
              </a:rPr>
              <a:t>User can also add trusted faces/voices into the respective account.</a:t>
            </a:r>
            <a:endParaRPr sz="28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Fira Sans Extra Condensed"/>
              <a:ea typeface="Fira Sans Extra Condensed"/>
              <a:cs typeface="Fira Sans Extra Condensed"/>
              <a:sym typeface="Fira Sans Extra Condensed"/>
            </a:endParaRPr>
          </a:p>
        </p:txBody>
      </p:sp>
      <p:pic>
        <p:nvPicPr>
          <p:cNvPr id="152" name="Google Shape;152;p8" title="Final">
            <a:hlinkClick r:id="rId4"/>
          </p:cNvPr>
          <p:cNvPicPr preferRelativeResize="0"/>
          <p:nvPr/>
        </p:nvPicPr>
        <p:blipFill rotWithShape="1">
          <a:blip r:embed="rId5">
            <a:alphaModFix/>
          </a:blip>
          <a:srcRect/>
          <a:stretch/>
        </p:blipFill>
        <p:spPr>
          <a:xfrm>
            <a:off x="3465225" y="2940109"/>
            <a:ext cx="4572000" cy="34290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1096719" y="27675"/>
            <a:ext cx="9309000" cy="810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F5496"/>
              </a:buClr>
              <a:buSzPts val="4400"/>
              <a:buFont typeface="Trebuchet MS"/>
              <a:buNone/>
            </a:pPr>
            <a:r>
              <a:rPr lang="en-IN" sz="6000" b="1">
                <a:solidFill>
                  <a:srgbClr val="2F5496"/>
                </a:solidFill>
                <a:latin typeface="Fira Sans Extra Condensed"/>
                <a:ea typeface="Fira Sans Extra Condensed"/>
                <a:cs typeface="Fira Sans Extra Condensed"/>
                <a:sym typeface="Fira Sans Extra Condensed"/>
              </a:rPr>
              <a:t>Tech Stack</a:t>
            </a:r>
            <a:endParaRPr sz="6000" b="1">
              <a:solidFill>
                <a:srgbClr val="2F5496"/>
              </a:solidFill>
              <a:latin typeface="Fira Sans Extra Condensed"/>
              <a:ea typeface="Fira Sans Extra Condensed"/>
              <a:cs typeface="Fira Sans Extra Condensed"/>
              <a:sym typeface="Fira Sans Extra Condensed"/>
            </a:endParaRPr>
          </a:p>
        </p:txBody>
      </p:sp>
      <p:cxnSp>
        <p:nvCxnSpPr>
          <p:cNvPr id="158" name="Google Shape;158;p9"/>
          <p:cNvCxnSpPr/>
          <p:nvPr/>
        </p:nvCxnSpPr>
        <p:spPr>
          <a:xfrm rot="10800000" flipH="1">
            <a:off x="1096736" y="757840"/>
            <a:ext cx="3352200" cy="2100"/>
          </a:xfrm>
          <a:prstGeom prst="straightConnector1">
            <a:avLst/>
          </a:prstGeom>
          <a:noFill/>
          <a:ln w="9525" cap="flat" cmpd="sng">
            <a:solidFill>
              <a:schemeClr val="accent1"/>
            </a:solidFill>
            <a:prstDash val="solid"/>
            <a:miter lim="800000"/>
            <a:headEnd type="none" w="sm" len="sm"/>
            <a:tailEnd type="none" w="sm" len="sm"/>
          </a:ln>
        </p:spPr>
      </p:cxnSp>
      <p:pic>
        <p:nvPicPr>
          <p:cNvPr id="159" name="Google Shape;159;p9"/>
          <p:cNvPicPr preferRelativeResize="0"/>
          <p:nvPr/>
        </p:nvPicPr>
        <p:blipFill rotWithShape="1">
          <a:blip r:embed="rId3">
            <a:alphaModFix/>
          </a:blip>
          <a:srcRect l="23107" t="21746" r="19269" b="22844"/>
          <a:stretch/>
        </p:blipFill>
        <p:spPr>
          <a:xfrm>
            <a:off x="76200" y="0"/>
            <a:ext cx="1114425" cy="813530"/>
          </a:xfrm>
          <a:prstGeom prst="rect">
            <a:avLst/>
          </a:prstGeom>
          <a:noFill/>
          <a:ln>
            <a:noFill/>
          </a:ln>
        </p:spPr>
      </p:pic>
      <p:sp>
        <p:nvSpPr>
          <p:cNvPr id="160" name="Google Shape;160;p9"/>
          <p:cNvSpPr txBox="1"/>
          <p:nvPr/>
        </p:nvSpPr>
        <p:spPr>
          <a:xfrm>
            <a:off x="345325" y="951725"/>
            <a:ext cx="11205900" cy="3820200"/>
          </a:xfrm>
          <a:prstGeom prst="rect">
            <a:avLst/>
          </a:prstGeom>
          <a:noFill/>
          <a:ln>
            <a:noFill/>
          </a:ln>
        </p:spPr>
        <p:txBody>
          <a:bodyPr spcFirstLastPara="1" wrap="square" lIns="91425" tIns="45700" rIns="91425" bIns="45700" anchor="t" anchorCtr="0">
            <a:noAutofit/>
          </a:bodyPr>
          <a:lstStyle/>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Android App (React Native)</a:t>
            </a:r>
            <a:endParaRPr sz="2400" b="0" i="0" u="none" strike="noStrike" cap="none">
              <a:solidFill>
                <a:schemeClr val="dk1"/>
              </a:solidFill>
              <a:latin typeface="Times New Roman"/>
              <a:ea typeface="Times New Roman"/>
              <a:cs typeface="Times New Roman"/>
              <a:sym typeface="Times New Roman"/>
            </a:endParaRPr>
          </a:p>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AI (Face Recognition, OpenCV) </a:t>
            </a:r>
            <a:endParaRPr sz="2400" b="0" i="0" u="none" strike="noStrike" cap="none">
              <a:solidFill>
                <a:schemeClr val="dk1"/>
              </a:solidFill>
              <a:latin typeface="Times New Roman"/>
              <a:ea typeface="Times New Roman"/>
              <a:cs typeface="Times New Roman"/>
              <a:sym typeface="Times New Roman"/>
            </a:endParaRPr>
          </a:p>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Python </a:t>
            </a:r>
            <a:endParaRPr sz="2400" b="0" i="0" u="none" strike="noStrike" cap="none">
              <a:solidFill>
                <a:schemeClr val="dk1"/>
              </a:solidFill>
              <a:latin typeface="Times New Roman"/>
              <a:ea typeface="Times New Roman"/>
              <a:cs typeface="Times New Roman"/>
              <a:sym typeface="Times New Roman"/>
            </a:endParaRPr>
          </a:p>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Cloud Storage (Firebase )</a:t>
            </a:r>
            <a:endParaRPr sz="2400" b="0" i="0" u="none" strike="noStrike" cap="none">
              <a:solidFill>
                <a:schemeClr val="dk1"/>
              </a:solidFill>
              <a:latin typeface="Times New Roman"/>
              <a:ea typeface="Times New Roman"/>
              <a:cs typeface="Times New Roman"/>
              <a:sym typeface="Times New Roman"/>
            </a:endParaRPr>
          </a:p>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Cloud Computing (GCP VM, AWS EC2 Instances)</a:t>
            </a:r>
            <a:endParaRPr sz="2400" b="0" i="0" u="none" strike="noStrike" cap="none">
              <a:solidFill>
                <a:schemeClr val="dk1"/>
              </a:solidFill>
              <a:latin typeface="Times New Roman"/>
              <a:ea typeface="Times New Roman"/>
              <a:cs typeface="Times New Roman"/>
              <a:sym typeface="Times New Roman"/>
            </a:endParaRPr>
          </a:p>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Web Development (Flask, Node.js, HTML, Bootstrap, JavaScript)</a:t>
            </a:r>
            <a:endParaRPr sz="2400" b="0" i="0" u="none" strike="noStrike" cap="none">
              <a:solidFill>
                <a:schemeClr val="dk1"/>
              </a:solidFill>
              <a:latin typeface="Times New Roman"/>
              <a:ea typeface="Times New Roman"/>
              <a:cs typeface="Times New Roman"/>
              <a:sym typeface="Times New Roman"/>
            </a:endParaRPr>
          </a:p>
          <a:p>
            <a:pPr marL="457200" marR="0" lvl="0" indent="-431800" algn="just" rtl="0">
              <a:lnSpc>
                <a:spcPct val="150000"/>
              </a:lnSpc>
              <a:spcBef>
                <a:spcPts val="0"/>
              </a:spcBef>
              <a:spcAft>
                <a:spcPts val="0"/>
              </a:spcAft>
              <a:buClr>
                <a:schemeClr val="dk1"/>
              </a:buClr>
              <a:buSzPts val="2400"/>
              <a:buFont typeface="Times New Roman"/>
              <a:buChar char="❑"/>
            </a:pPr>
            <a:r>
              <a:rPr lang="en-IN" sz="2400" b="0" i="0" u="none" strike="noStrike" cap="none">
                <a:solidFill>
                  <a:schemeClr val="dk1"/>
                </a:solidFill>
                <a:latin typeface="Times New Roman"/>
                <a:ea typeface="Times New Roman"/>
                <a:cs typeface="Times New Roman"/>
                <a:sym typeface="Times New Roman"/>
              </a:rPr>
              <a:t>AR/VR Chatbot (Amazon Sumerian)</a:t>
            </a:r>
            <a:endParaRPr sz="2400" b="0" i="0" u="none" strike="noStrike" cap="none">
              <a:solidFill>
                <a:schemeClr val="dk1"/>
              </a:solidFill>
              <a:latin typeface="Times New Roman"/>
              <a:ea typeface="Times New Roman"/>
              <a:cs typeface="Times New Roman"/>
              <a:sym typeface="Times New Roman"/>
            </a:endParaRPr>
          </a:p>
        </p:txBody>
      </p:sp>
      <p:pic>
        <p:nvPicPr>
          <p:cNvPr id="161" name="Google Shape;161;p9"/>
          <p:cNvPicPr preferRelativeResize="0"/>
          <p:nvPr/>
        </p:nvPicPr>
        <p:blipFill rotWithShape="1">
          <a:blip r:embed="rId4">
            <a:alphaModFix/>
          </a:blip>
          <a:srcRect/>
          <a:stretch/>
        </p:blipFill>
        <p:spPr>
          <a:xfrm>
            <a:off x="7312350" y="4737388"/>
            <a:ext cx="1999150" cy="1896224"/>
          </a:xfrm>
          <a:prstGeom prst="rect">
            <a:avLst/>
          </a:prstGeom>
          <a:noFill/>
          <a:ln>
            <a:noFill/>
          </a:ln>
        </p:spPr>
      </p:pic>
      <p:pic>
        <p:nvPicPr>
          <p:cNvPr id="162" name="Google Shape;162;p9"/>
          <p:cNvPicPr preferRelativeResize="0"/>
          <p:nvPr/>
        </p:nvPicPr>
        <p:blipFill rotWithShape="1">
          <a:blip r:embed="rId5">
            <a:alphaModFix/>
          </a:blip>
          <a:srcRect l="11540" t="5962" r="11724"/>
          <a:stretch/>
        </p:blipFill>
        <p:spPr>
          <a:xfrm>
            <a:off x="5603275" y="4780025"/>
            <a:ext cx="1612350" cy="1744325"/>
          </a:xfrm>
          <a:prstGeom prst="rect">
            <a:avLst/>
          </a:prstGeom>
          <a:noFill/>
          <a:ln>
            <a:noFill/>
          </a:ln>
        </p:spPr>
      </p:pic>
      <p:pic>
        <p:nvPicPr>
          <p:cNvPr id="163" name="Google Shape;163;p9"/>
          <p:cNvPicPr preferRelativeResize="0"/>
          <p:nvPr/>
        </p:nvPicPr>
        <p:blipFill rotWithShape="1">
          <a:blip r:embed="rId6">
            <a:alphaModFix/>
          </a:blip>
          <a:srcRect/>
          <a:stretch/>
        </p:blipFill>
        <p:spPr>
          <a:xfrm>
            <a:off x="2064937" y="4885386"/>
            <a:ext cx="1612348" cy="1533625"/>
          </a:xfrm>
          <a:prstGeom prst="rect">
            <a:avLst/>
          </a:prstGeom>
          <a:noFill/>
          <a:ln>
            <a:noFill/>
          </a:ln>
        </p:spPr>
      </p:pic>
      <p:pic>
        <p:nvPicPr>
          <p:cNvPr id="164" name="Google Shape;164;p9"/>
          <p:cNvPicPr preferRelativeResize="0"/>
          <p:nvPr/>
        </p:nvPicPr>
        <p:blipFill rotWithShape="1">
          <a:blip r:embed="rId7">
            <a:alphaModFix/>
          </a:blip>
          <a:srcRect/>
          <a:stretch/>
        </p:blipFill>
        <p:spPr>
          <a:xfrm>
            <a:off x="3748338" y="4758025"/>
            <a:ext cx="1854925" cy="1854925"/>
          </a:xfrm>
          <a:prstGeom prst="rect">
            <a:avLst/>
          </a:prstGeom>
          <a:noFill/>
          <a:ln>
            <a:noFill/>
          </a:ln>
        </p:spPr>
      </p:pic>
      <p:pic>
        <p:nvPicPr>
          <p:cNvPr id="165" name="Google Shape;165;p9"/>
          <p:cNvPicPr preferRelativeResize="0"/>
          <p:nvPr/>
        </p:nvPicPr>
        <p:blipFill rotWithShape="1">
          <a:blip r:embed="rId8">
            <a:alphaModFix/>
          </a:blip>
          <a:srcRect/>
          <a:stretch/>
        </p:blipFill>
        <p:spPr>
          <a:xfrm>
            <a:off x="-5268" y="4733000"/>
            <a:ext cx="1999142" cy="1905000"/>
          </a:xfrm>
          <a:prstGeom prst="rect">
            <a:avLst/>
          </a:prstGeom>
          <a:noFill/>
          <a:ln>
            <a:noFill/>
          </a:ln>
        </p:spPr>
      </p:pic>
      <p:pic>
        <p:nvPicPr>
          <p:cNvPr id="166" name="Google Shape;166;p9"/>
          <p:cNvPicPr preferRelativeResize="0"/>
          <p:nvPr/>
        </p:nvPicPr>
        <p:blipFill rotWithShape="1">
          <a:blip r:embed="rId9">
            <a:alphaModFix/>
          </a:blip>
          <a:srcRect/>
          <a:stretch/>
        </p:blipFill>
        <p:spPr>
          <a:xfrm>
            <a:off x="9623950" y="4994975"/>
            <a:ext cx="2347200" cy="13144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490</Words>
  <Application>Microsoft Office PowerPoint</Application>
  <PresentationFormat>Custom</PresentationFormat>
  <Paragraphs>84</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Noto Sans Symbols</vt:lpstr>
      <vt:lpstr>Spectral</vt:lpstr>
      <vt:lpstr>Overlock</vt:lpstr>
      <vt:lpstr>Fira Sans Extra Condensed</vt:lpstr>
      <vt:lpstr>Caveat</vt:lpstr>
      <vt:lpstr>Times New Roman</vt:lpstr>
      <vt:lpstr>Calibri</vt:lpstr>
      <vt:lpstr>EB Garamond</vt:lpstr>
      <vt:lpstr>Trebuchet MS</vt:lpstr>
      <vt:lpstr>Office Theme</vt:lpstr>
      <vt:lpstr>PowerPoint Presentation</vt:lpstr>
      <vt:lpstr>Problem statement</vt:lpstr>
      <vt:lpstr>Significance of Problem </vt:lpstr>
      <vt:lpstr>     Fraud occurring without physical credit card is now 81% more likely than point-of-sale fraud according to Javelin Strategy. Scammers use skimmers on point-of-sale systems to get your information and use it to make transactions. India currently holds 2nd position in Credit Card and Debit Card frauds and have recorded highest number of frauds in a single year. Sometimes due to less help from the police and due to high amount of such cases,  the credit card owners may flee or commit suicide causing loss to both the bank and family members.    </vt:lpstr>
      <vt:lpstr>PowerPoint Presentation</vt:lpstr>
      <vt:lpstr> Solution </vt:lpstr>
      <vt:lpstr>    Workflow</vt:lpstr>
      <vt:lpstr>Workflow Description</vt:lpstr>
      <vt:lpstr>Tech Stack</vt:lpstr>
      <vt:lpstr>   Value Proposition</vt:lpstr>
      <vt:lpstr>   </vt:lpstr>
      <vt:lpstr>PowerPoint Presentation</vt:lpstr>
      <vt:lpstr>  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Saadia Hassan</cp:lastModifiedBy>
  <cp:revision>2</cp:revision>
  <dcterms:modified xsi:type="dcterms:W3CDTF">2020-08-02T03:33:41Z</dcterms:modified>
</cp:coreProperties>
</file>