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39" r:id="rId1"/>
  </p:sldMasterIdLst>
  <p:notesMasterIdLst>
    <p:notesMasterId r:id="rId14"/>
  </p:notesMasterIdLst>
  <p:sldIdLst>
    <p:sldId id="273" r:id="rId2"/>
    <p:sldId id="278" r:id="rId3"/>
    <p:sldId id="279" r:id="rId4"/>
    <p:sldId id="280" r:id="rId5"/>
    <p:sldId id="281" r:id="rId6"/>
    <p:sldId id="261" r:id="rId7"/>
    <p:sldId id="282" r:id="rId8"/>
    <p:sldId id="276" r:id="rId9"/>
    <p:sldId id="272" r:id="rId10"/>
    <p:sldId id="275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3011" autoAdjust="0"/>
  </p:normalViewPr>
  <p:slideViewPr>
    <p:cSldViewPr snapToGrid="0">
      <p:cViewPr varScale="1">
        <p:scale>
          <a:sx n="121" d="100"/>
          <a:sy n="121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AFB41-40CF-4EA4-91F4-683CE164DE7C}" type="datetimeFigureOut">
              <a:rPr lang="en-SG" smtClean="0"/>
              <a:t>25/2/23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A3F42-18F8-4AA0-8CD6-D7D04829A8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1011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F436053-364E-4F23-A6F1-4AFFC2AAC13F}" type="datetimeFigureOut">
              <a:rPr lang="en-SG" smtClean="0"/>
              <a:t>25/2/23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0417A6-539D-4BAA-9B44-A16ADBB82A6E}" type="slidenum">
              <a:rPr lang="en-SG" smtClean="0"/>
              <a:t>‹#›</a:t>
            </a:fld>
            <a:endParaRPr lang="en-SG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34709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36053-364E-4F23-A6F1-4AFFC2AAC13F}" type="datetimeFigureOut">
              <a:rPr lang="en-SG" smtClean="0"/>
              <a:t>25/2/23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17A6-539D-4BAA-9B44-A16ADBB82A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589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36053-364E-4F23-A6F1-4AFFC2AAC13F}" type="datetimeFigureOut">
              <a:rPr lang="en-SG" smtClean="0"/>
              <a:t>25/2/23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17A6-539D-4BAA-9B44-A16ADBB82A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4344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36053-364E-4F23-A6F1-4AFFC2AAC13F}" type="datetimeFigureOut">
              <a:rPr lang="en-SG" smtClean="0"/>
              <a:t>25/2/23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17A6-539D-4BAA-9B44-A16ADBB82A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737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436053-364E-4F23-A6F1-4AFFC2AAC13F}" type="datetimeFigureOut">
              <a:rPr lang="en-SG" smtClean="0"/>
              <a:t>25/2/23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0417A6-539D-4BAA-9B44-A16ADBB82A6E}" type="slidenum">
              <a:rPr lang="en-SG" smtClean="0"/>
              <a:t>‹#›</a:t>
            </a:fld>
            <a:endParaRPr lang="en-SG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2211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36053-364E-4F23-A6F1-4AFFC2AAC13F}" type="datetimeFigureOut">
              <a:rPr lang="en-SG" smtClean="0"/>
              <a:t>25/2/23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17A6-539D-4BAA-9B44-A16ADBB82A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5064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36053-364E-4F23-A6F1-4AFFC2AAC13F}" type="datetimeFigureOut">
              <a:rPr lang="en-SG" smtClean="0"/>
              <a:t>25/2/23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17A6-539D-4BAA-9B44-A16ADBB82A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798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36053-364E-4F23-A6F1-4AFFC2AAC13F}" type="datetimeFigureOut">
              <a:rPr lang="en-SG" smtClean="0"/>
              <a:t>25/2/23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17A6-539D-4BAA-9B44-A16ADBB82A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56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36053-364E-4F23-A6F1-4AFFC2AAC13F}" type="datetimeFigureOut">
              <a:rPr lang="en-SG" smtClean="0"/>
              <a:t>25/2/23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17A6-539D-4BAA-9B44-A16ADBB82A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8970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436053-364E-4F23-A6F1-4AFFC2AAC13F}" type="datetimeFigureOut">
              <a:rPr lang="en-SG" smtClean="0"/>
              <a:t>25/2/23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0417A6-539D-4BAA-9B44-A16ADBB82A6E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69232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436053-364E-4F23-A6F1-4AFFC2AAC13F}" type="datetimeFigureOut">
              <a:rPr lang="en-SG" smtClean="0"/>
              <a:t>25/2/23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0417A6-539D-4BAA-9B44-A16ADBB82A6E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256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F436053-364E-4F23-A6F1-4AFFC2AAC13F}" type="datetimeFigureOut">
              <a:rPr lang="en-SG" smtClean="0"/>
              <a:t>25/2/23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C0417A6-539D-4BAA-9B44-A16ADBB82A6E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862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0" r:id="rId1"/>
    <p:sldLayoutId id="2147484841" r:id="rId2"/>
    <p:sldLayoutId id="2147484842" r:id="rId3"/>
    <p:sldLayoutId id="2147484843" r:id="rId4"/>
    <p:sldLayoutId id="2147484844" r:id="rId5"/>
    <p:sldLayoutId id="2147484845" r:id="rId6"/>
    <p:sldLayoutId id="2147484846" r:id="rId7"/>
    <p:sldLayoutId id="2147484847" r:id="rId8"/>
    <p:sldLayoutId id="2147484848" r:id="rId9"/>
    <p:sldLayoutId id="2147484849" r:id="rId10"/>
    <p:sldLayoutId id="214748485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hannelnewsasia.com/news/video-on-demand/fighting-fake-news/an-interview-with-singapore-law-minister-k-shanmugam-11445992" TargetMode="External"/><Relationship Id="rId3" Type="http://schemas.openxmlformats.org/officeDocument/2006/relationships/hyperlink" Target="https://www.kaggle.com/mrisdal/fake-news" TargetMode="External"/><Relationship Id="rId7" Type="http://schemas.openxmlformats.org/officeDocument/2006/relationships/hyperlink" Target="https://www.analyticsvidhya.com/blog/2018/02/the-different-methods-deal-text-data-predictive-python/" TargetMode="External"/><Relationship Id="rId2" Type="http://schemas.openxmlformats.org/officeDocument/2006/relationships/hyperlink" Target="https://towardsdatascience.com/i-trained-fake-news-detection-ai-with-95-accuracy-and-almost-went-crazy-d10589aa57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com/prepare-text-data-machine-learning-scikit-learn/" TargetMode="External"/><Relationship Id="rId5" Type="http://schemas.openxmlformats.org/officeDocument/2006/relationships/hyperlink" Target="https://scikit-learn.org/stable/tutorial/text_analytics/working_with_text_data.html" TargetMode="External"/><Relationship Id="rId4" Type="http://schemas.openxmlformats.org/officeDocument/2006/relationships/hyperlink" Target="https://github.com/docketrun/Detecting-Fake-News-with-Scikit-Learn/blob/master/Attempting%20to%20detect%20fake%20news.ipynb" TargetMode="External"/><Relationship Id="rId9" Type="http://schemas.openxmlformats.org/officeDocument/2006/relationships/hyperlink" Target="https://blog.kjamistan.com/comparing-scikit-learn-text-classifiers-on-a-fake-news-datase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annelnewsasia.com/news/video-on-demand/fighting-fake-news/an-interview-with-singapore-law-minister-k-shanmugam-1144599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588A-2289-4B1B-817C-DCDFE7D3B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Fake News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DB018-61B9-48BB-8A60-B072B7647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Timothy Koh Yu </a:t>
            </a:r>
            <a:r>
              <a:rPr lang="en-SG" dirty="0" err="1"/>
              <a:t>Jie</a:t>
            </a:r>
            <a:br>
              <a:rPr lang="en-SG" dirty="0"/>
            </a:br>
            <a:r>
              <a:rPr lang="en-SG" dirty="0"/>
              <a:t>May, 2019</a:t>
            </a:r>
          </a:p>
        </p:txBody>
      </p:sp>
    </p:spTree>
    <p:extLst>
      <p:ext uri="{BB962C8B-B14F-4D97-AF65-F5344CB8AC3E}">
        <p14:creationId xmlns:p14="http://schemas.microsoft.com/office/powerpoint/2010/main" val="276743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A2DF-69EC-4543-B9C3-9C4CE21A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ADC5-1A35-491D-AE64-E54162B5F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SG" b="1" dirty="0"/>
              <a:t>14,560 </a:t>
            </a:r>
            <a:r>
              <a:rPr lang="en-SG" dirty="0"/>
              <a:t>data used to train, </a:t>
            </a:r>
            <a:r>
              <a:rPr lang="en-SG" b="1" dirty="0"/>
              <a:t>6,240 </a:t>
            </a:r>
            <a:r>
              <a:rPr lang="en-SG" dirty="0"/>
              <a:t>data used to test</a:t>
            </a:r>
          </a:p>
          <a:p>
            <a:r>
              <a:rPr lang="en-SG" dirty="0"/>
              <a:t>Logistic Regression has </a:t>
            </a:r>
            <a:r>
              <a:rPr lang="en-SG" b="1" dirty="0"/>
              <a:t>98.3%</a:t>
            </a:r>
            <a:r>
              <a:rPr lang="en-SG" dirty="0"/>
              <a:t> accuracy</a:t>
            </a:r>
          </a:p>
          <a:p>
            <a:r>
              <a:rPr lang="en-SG" dirty="0"/>
              <a:t>Decision Tree Classifier has </a:t>
            </a:r>
            <a:r>
              <a:rPr lang="en-SG" b="1" dirty="0"/>
              <a:t>96.7%</a:t>
            </a:r>
            <a:r>
              <a:rPr lang="en-SG" dirty="0"/>
              <a:t> accuracy</a:t>
            </a:r>
          </a:p>
          <a:p>
            <a:r>
              <a:rPr lang="en-SG" dirty="0"/>
              <a:t>Logistic Regression has better accuracy, precision,</a:t>
            </a:r>
            <a:br>
              <a:rPr lang="en-SG" dirty="0"/>
            </a:br>
            <a:r>
              <a:rPr lang="en-SG" dirty="0"/>
              <a:t> recall and f1-score. Also lower error rate</a:t>
            </a:r>
          </a:p>
          <a:p>
            <a:r>
              <a:rPr lang="en-SG" dirty="0"/>
              <a:t>Logistic Regression is the model of choice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88866-4434-4D70-9C4C-E9A56316D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00" t="31667" r="50000" b="36741"/>
          <a:stretch/>
        </p:blipFill>
        <p:spPr>
          <a:xfrm>
            <a:off x="8268006" y="983543"/>
            <a:ext cx="2641600" cy="2407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24CE2F-0AC8-42F3-9252-7855349BD7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50" t="34371" r="50000" b="26074"/>
          <a:stretch/>
        </p:blipFill>
        <p:spPr>
          <a:xfrm>
            <a:off x="8268006" y="3590457"/>
            <a:ext cx="2641600" cy="29759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A414BA-1F44-4A57-8A67-3BF35981577E}"/>
              </a:ext>
            </a:extLst>
          </p:cNvPr>
          <p:cNvSpPr/>
          <p:nvPr/>
        </p:nvSpPr>
        <p:spPr>
          <a:xfrm rot="5400000">
            <a:off x="10152071" y="1748135"/>
            <a:ext cx="243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Words commonly associated with Unreliable News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1FDA9A-3910-4560-A1E1-05C89575E508}"/>
              </a:ext>
            </a:extLst>
          </p:cNvPr>
          <p:cNvSpPr/>
          <p:nvPr/>
        </p:nvSpPr>
        <p:spPr>
          <a:xfrm rot="5400000">
            <a:off x="10152072" y="4316077"/>
            <a:ext cx="243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Words commonly associated with Reliable News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71E92A-A6E6-488C-B259-B41BA40989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78" t="28055" r="40937" b="50571"/>
          <a:stretch/>
        </p:blipFill>
        <p:spPr>
          <a:xfrm>
            <a:off x="1813694" y="5434936"/>
            <a:ext cx="2709755" cy="1124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11195A-1770-4CB2-B253-1E7B9D0468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366" t="31667" r="40302" b="47334"/>
          <a:stretch/>
        </p:blipFill>
        <p:spPr>
          <a:xfrm>
            <a:off x="4870467" y="5445837"/>
            <a:ext cx="2791289" cy="108696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6E0BF7-9A7B-4DF2-BAE0-4F956AF98501}"/>
              </a:ext>
            </a:extLst>
          </p:cNvPr>
          <p:cNvSpPr/>
          <p:nvPr/>
        </p:nvSpPr>
        <p:spPr>
          <a:xfrm>
            <a:off x="1813693" y="4984172"/>
            <a:ext cx="2709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Logistic Regression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9A7290-4A42-4029-A3A8-C9A78F538BFB}"/>
              </a:ext>
            </a:extLst>
          </p:cNvPr>
          <p:cNvSpPr/>
          <p:nvPr/>
        </p:nvSpPr>
        <p:spPr>
          <a:xfrm>
            <a:off x="4792480" y="4981224"/>
            <a:ext cx="2759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Decision Tree Classifier</a:t>
            </a:r>
          </a:p>
        </p:txBody>
      </p:sp>
    </p:spTree>
    <p:extLst>
      <p:ext uri="{BB962C8B-B14F-4D97-AF65-F5344CB8AC3E}">
        <p14:creationId xmlns:p14="http://schemas.microsoft.com/office/powerpoint/2010/main" val="262333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5ABC-2DF7-43D6-BAD0-09FC67B2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40073-04A5-4207-8169-513EC9977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Preparing data is important to ensure quality predictions</a:t>
            </a:r>
          </a:p>
          <a:p>
            <a:r>
              <a:rPr lang="en-SG" dirty="0"/>
              <a:t>Difficult to predict with text as much conversion needed</a:t>
            </a:r>
          </a:p>
          <a:p>
            <a:r>
              <a:rPr lang="en-SG" dirty="0"/>
              <a:t>Model has high accuracy, however requires more data set to train</a:t>
            </a:r>
          </a:p>
          <a:p>
            <a:r>
              <a:rPr lang="en-SG" dirty="0"/>
              <a:t>Testing it with it’s own data contributed to the skewed high accuracy</a:t>
            </a:r>
          </a:p>
          <a:p>
            <a:r>
              <a:rPr lang="en-SG" dirty="0"/>
              <a:t>Only useful for US data, and especially for websites that the data set focuses on</a:t>
            </a:r>
          </a:p>
        </p:txBody>
      </p:sp>
    </p:spTree>
    <p:extLst>
      <p:ext uri="{BB962C8B-B14F-4D97-AF65-F5344CB8AC3E}">
        <p14:creationId xmlns:p14="http://schemas.microsoft.com/office/powerpoint/2010/main" val="86040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0075-8172-4F45-B804-B1C8509A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D6E9-3FCB-4E19-A5A1-105138669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SG" dirty="0">
                <a:hlinkClick r:id="rId2"/>
              </a:rPr>
              <a:t>https://towardsdatascience.com/i-trained-fake-news-detection-ai-with-95-accuracy-and-almost-went-crazy-d10589aa57c</a:t>
            </a:r>
            <a:endParaRPr lang="en-SG" dirty="0"/>
          </a:p>
          <a:p>
            <a:r>
              <a:rPr lang="en-SG" dirty="0">
                <a:hlinkClick r:id="rId3"/>
              </a:rPr>
              <a:t>https://www.kaggle.com/mrisdal/fake-news</a:t>
            </a:r>
            <a:endParaRPr lang="en-SG" dirty="0"/>
          </a:p>
          <a:p>
            <a:r>
              <a:rPr lang="en-SG" dirty="0">
                <a:hlinkClick r:id="rId4"/>
              </a:rPr>
              <a:t>https://github.com/docketrun/Detecting-Fake-News-with-Scikit-Learn/blob/master/Attempting%20to%20detect%20fake%20news.ipynb</a:t>
            </a:r>
            <a:endParaRPr lang="en-SG" dirty="0"/>
          </a:p>
          <a:p>
            <a:r>
              <a:rPr lang="en-SG" dirty="0">
                <a:hlinkClick r:id="rId5"/>
              </a:rPr>
              <a:t>https://scikit-learn.org/stable/tutorial/text_analytics/working_with_text_data.html</a:t>
            </a:r>
            <a:endParaRPr lang="en-SG" dirty="0"/>
          </a:p>
          <a:p>
            <a:r>
              <a:rPr lang="en-SG" dirty="0">
                <a:hlinkClick r:id="rId6"/>
              </a:rPr>
              <a:t>https://machinelearningmastery.com/prepare-text-data-machine-learning-scikit-learn/</a:t>
            </a:r>
            <a:endParaRPr lang="en-SG" dirty="0"/>
          </a:p>
          <a:p>
            <a:r>
              <a:rPr lang="en-SG" dirty="0">
                <a:hlinkClick r:id="rId7"/>
              </a:rPr>
              <a:t>https://www.analyticsvidhya.com/blog/2018/02/the-different-methods-deal-text-data-predictive-python/</a:t>
            </a:r>
            <a:endParaRPr lang="en-SG" dirty="0"/>
          </a:p>
          <a:p>
            <a:r>
              <a:rPr lang="en-SG" dirty="0">
                <a:hlinkClick r:id="rId8"/>
              </a:rPr>
              <a:t>https://www.channelnewsasia.com/news/video-on-demand/fighting-fake-news/an-interview-with-singapore-law-minister-k-shanmugam-11445992</a:t>
            </a:r>
            <a:endParaRPr lang="en-SG" dirty="0"/>
          </a:p>
          <a:p>
            <a:r>
              <a:rPr lang="en-SG" dirty="0">
                <a:hlinkClick r:id="rId9"/>
              </a:rPr>
              <a:t>https://blog.kjamistan.com/comparing-scikit-learn-text-classifiers-on-a-fake-news-dataset/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8229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AEC4-FCAF-4AC9-9D48-17E27DB8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BCDB-D9E1-4640-883D-651CDC86D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Rise in Fake News in the recent years</a:t>
            </a:r>
          </a:p>
          <a:p>
            <a:r>
              <a:rPr lang="en-SG" dirty="0"/>
              <a:t>Even addressed by Singapore Law Minister, Mr K Shanmugam on Fighting Fake News</a:t>
            </a:r>
          </a:p>
          <a:p>
            <a:pPr lvl="1"/>
            <a:r>
              <a:rPr lang="en-SG" dirty="0">
                <a:hlinkClick r:id="rId2"/>
              </a:rPr>
              <a:t>https://www.channelnewsasia.com/news/video-on-demand/fighting-fake-news/an-interview-with-singapore-law-minister-k-shanmugam-11445992</a:t>
            </a:r>
            <a:endParaRPr lang="en-SG" dirty="0"/>
          </a:p>
          <a:p>
            <a:r>
              <a:rPr lang="en-SG" dirty="0"/>
              <a:t>Build a System to Identify Unreliable News Articles</a:t>
            </a: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053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D188-4F86-4079-AAF2-9D2C21C8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Understanding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80F53-0227-4504-905D-06E48766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4833991" cy="4181475"/>
          </a:xfrm>
        </p:spPr>
        <p:txBody>
          <a:bodyPr>
            <a:normAutofit fontScale="85000" lnSpcReduction="10000"/>
          </a:bodyPr>
          <a:lstStyle/>
          <a:p>
            <a:r>
              <a:rPr lang="en-SG" dirty="0"/>
              <a:t>Kaggle new articles dataset from 2018</a:t>
            </a:r>
          </a:p>
          <a:p>
            <a:r>
              <a:rPr lang="en-SG" dirty="0"/>
              <a:t>Id, title, author, text, label </a:t>
            </a:r>
            <a:br>
              <a:rPr lang="en-SG" dirty="0"/>
            </a:br>
            <a:r>
              <a:rPr lang="en-SG" dirty="0"/>
              <a:t>(1: unreliable, 0:reliable)</a:t>
            </a:r>
          </a:p>
          <a:p>
            <a:r>
              <a:rPr lang="en-SG" dirty="0"/>
              <a:t>Rows: 25,201</a:t>
            </a:r>
          </a:p>
          <a:p>
            <a:r>
              <a:rPr lang="en-SG" dirty="0"/>
              <a:t>Label: label</a:t>
            </a:r>
          </a:p>
          <a:p>
            <a:r>
              <a:rPr lang="en-SG" dirty="0"/>
              <a:t>Features: title, author, text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Column ‘author’ serves no real purpose as their names are not effective in classifying fake news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Column ‘author’ will be changed to True or False, depending on if there is an author – Uses binning technique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No other features removed, as there is already few features</a:t>
            </a:r>
          </a:p>
          <a:p>
            <a:endParaRPr lang="en-SG" dirty="0"/>
          </a:p>
          <a:p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BEBB63-FDE9-472E-A4D4-C65FEF27F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352328"/>
              </p:ext>
            </p:extLst>
          </p:nvPr>
        </p:nvGraphicFramePr>
        <p:xfrm>
          <a:off x="6324600" y="2128035"/>
          <a:ext cx="5581650" cy="27938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39636">
                  <a:extLst>
                    <a:ext uri="{9D8B030D-6E8A-4147-A177-3AD203B41FA5}">
                      <a16:colId xmlns:a16="http://schemas.microsoft.com/office/drawing/2014/main" val="2925861566"/>
                    </a:ext>
                  </a:extLst>
                </a:gridCol>
                <a:gridCol w="1697253">
                  <a:extLst>
                    <a:ext uri="{9D8B030D-6E8A-4147-A177-3AD203B41FA5}">
                      <a16:colId xmlns:a16="http://schemas.microsoft.com/office/drawing/2014/main" val="2595151115"/>
                    </a:ext>
                  </a:extLst>
                </a:gridCol>
                <a:gridCol w="660288">
                  <a:extLst>
                    <a:ext uri="{9D8B030D-6E8A-4147-A177-3AD203B41FA5}">
                      <a16:colId xmlns:a16="http://schemas.microsoft.com/office/drawing/2014/main" val="1553681647"/>
                    </a:ext>
                  </a:extLst>
                </a:gridCol>
                <a:gridCol w="2348047">
                  <a:extLst>
                    <a:ext uri="{9D8B030D-6E8A-4147-A177-3AD203B41FA5}">
                      <a16:colId xmlns:a16="http://schemas.microsoft.com/office/drawing/2014/main" val="2078898753"/>
                    </a:ext>
                  </a:extLst>
                </a:gridCol>
                <a:gridCol w="536426">
                  <a:extLst>
                    <a:ext uri="{9D8B030D-6E8A-4147-A177-3AD203B41FA5}">
                      <a16:colId xmlns:a16="http://schemas.microsoft.com/office/drawing/2014/main" val="2958051030"/>
                    </a:ext>
                  </a:extLst>
                </a:gridCol>
              </a:tblGrid>
              <a:tr h="275753">
                <a:tc>
                  <a:txBody>
                    <a:bodyPr/>
                    <a:lstStyle/>
                    <a:p>
                      <a:r>
                        <a:rPr lang="en-SG" sz="1400"/>
                        <a:t>id</a:t>
                      </a:r>
                    </a:p>
                  </a:txBody>
                  <a:tcPr marL="77851" marR="77851" marT="38926" marB="38926"/>
                </a:tc>
                <a:tc>
                  <a:txBody>
                    <a:bodyPr/>
                    <a:lstStyle/>
                    <a:p>
                      <a:r>
                        <a:rPr lang="en-SG" sz="1400"/>
                        <a:t>title</a:t>
                      </a:r>
                    </a:p>
                  </a:txBody>
                  <a:tcPr marL="77851" marR="77851" marT="38926" marB="38926"/>
                </a:tc>
                <a:tc>
                  <a:txBody>
                    <a:bodyPr/>
                    <a:lstStyle/>
                    <a:p>
                      <a:r>
                        <a:rPr lang="en-SG" sz="1400"/>
                        <a:t>author</a:t>
                      </a:r>
                    </a:p>
                  </a:txBody>
                  <a:tcPr marL="77851" marR="77851" marT="38926" marB="38926"/>
                </a:tc>
                <a:tc>
                  <a:txBody>
                    <a:bodyPr/>
                    <a:lstStyle/>
                    <a:p>
                      <a:r>
                        <a:rPr lang="en-SG" sz="1400"/>
                        <a:t>text</a:t>
                      </a:r>
                    </a:p>
                  </a:txBody>
                  <a:tcPr marL="77851" marR="77851" marT="38926" marB="38926"/>
                </a:tc>
                <a:tc>
                  <a:txBody>
                    <a:bodyPr/>
                    <a:lstStyle/>
                    <a:p>
                      <a:r>
                        <a:rPr lang="en-SG" sz="1400"/>
                        <a:t>label</a:t>
                      </a:r>
                    </a:p>
                  </a:txBody>
                  <a:tcPr marL="77851" marR="77851" marT="38926" marB="38926"/>
                </a:tc>
                <a:extLst>
                  <a:ext uri="{0D108BD9-81ED-4DB2-BD59-A6C34878D82A}">
                    <a16:rowId xmlns:a16="http://schemas.microsoft.com/office/drawing/2014/main" val="1095936185"/>
                  </a:ext>
                </a:extLst>
              </a:tr>
              <a:tr h="1083887">
                <a:tc>
                  <a:txBody>
                    <a:bodyPr/>
                    <a:lstStyle/>
                    <a:p>
                      <a:r>
                        <a:rPr lang="en-SG" sz="1400"/>
                        <a:t>0</a:t>
                      </a:r>
                    </a:p>
                  </a:txBody>
                  <a:tcPr marL="77851" marR="77851" marT="38926" marB="38926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 dirty="0">
                          <a:effectLst/>
                        </a:rPr>
                        <a:t>House Dem Aide: We </a:t>
                      </a:r>
                      <a:r>
                        <a:rPr lang="en-SG" sz="1400" u="none" strike="noStrike" dirty="0" err="1">
                          <a:effectLst/>
                        </a:rPr>
                        <a:t>Didnâ</a:t>
                      </a:r>
                      <a:r>
                        <a:rPr lang="en-SG" sz="1400" u="none" strike="noStrike" dirty="0">
                          <a:effectLst/>
                        </a:rPr>
                        <a:t>€™t Even See </a:t>
                      </a:r>
                      <a:r>
                        <a:rPr lang="en-SG" sz="1400" u="none" strike="noStrike" dirty="0" err="1">
                          <a:effectLst/>
                        </a:rPr>
                        <a:t>Comeyâ</a:t>
                      </a:r>
                      <a:r>
                        <a:rPr lang="en-SG" sz="1400" u="none" strike="noStrike" dirty="0">
                          <a:effectLst/>
                        </a:rPr>
                        <a:t>€™s Letter Until Jason Chaffetz Tweeted It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51" marR="77851" marT="38926" marB="38926"/>
                </a:tc>
                <a:tc>
                  <a:txBody>
                    <a:bodyPr/>
                    <a:lstStyle/>
                    <a:p>
                      <a:r>
                        <a:rPr lang="en-SG" sz="1400"/>
                        <a:t>Darrell Lucus</a:t>
                      </a:r>
                    </a:p>
                    <a:p>
                      <a:endParaRPr lang="en-SG" sz="1400"/>
                    </a:p>
                  </a:txBody>
                  <a:tcPr marL="77851" marR="77851" marT="38926" marB="38926"/>
                </a:tc>
                <a:tc>
                  <a:txBody>
                    <a:bodyPr/>
                    <a:lstStyle/>
                    <a:p>
                      <a:r>
                        <a:rPr lang="en-SG" sz="1400"/>
                        <a:t>House Dem Aide: We Didnâ€™t Even See Comeyâ€™s Letter Until Jason Chaffetz Tweeted It By Darrell Lucus on October 30, 2016…</a:t>
                      </a:r>
                    </a:p>
                  </a:txBody>
                  <a:tcPr marL="77851" marR="77851" marT="38926" marB="38926"/>
                </a:tc>
                <a:tc>
                  <a:txBody>
                    <a:bodyPr/>
                    <a:lstStyle/>
                    <a:p>
                      <a:r>
                        <a:rPr lang="en-SG" sz="1400"/>
                        <a:t>1</a:t>
                      </a:r>
                    </a:p>
                  </a:txBody>
                  <a:tcPr marL="77851" marR="77851" marT="38926" marB="38926"/>
                </a:tc>
                <a:extLst>
                  <a:ext uri="{0D108BD9-81ED-4DB2-BD59-A6C34878D82A}">
                    <a16:rowId xmlns:a16="http://schemas.microsoft.com/office/drawing/2014/main" val="3040054482"/>
                  </a:ext>
                </a:extLst>
              </a:tr>
              <a:tr h="1083887">
                <a:tc>
                  <a:txBody>
                    <a:bodyPr/>
                    <a:lstStyle/>
                    <a:p>
                      <a:r>
                        <a:rPr lang="en-SG" sz="1400"/>
                        <a:t>6</a:t>
                      </a:r>
                    </a:p>
                  </a:txBody>
                  <a:tcPr marL="77851" marR="77851" marT="38926" marB="38926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u="none" strike="noStrike" dirty="0">
                          <a:effectLst/>
                        </a:rPr>
                        <a:t>Life: Life Of Luxury: Elton </a:t>
                      </a:r>
                      <a:r>
                        <a:rPr lang="en-SG" sz="1200" u="none" strike="noStrike" dirty="0" err="1">
                          <a:effectLst/>
                        </a:rPr>
                        <a:t>Johnâ</a:t>
                      </a:r>
                      <a:r>
                        <a:rPr lang="en-SG" sz="1200" u="none" strike="noStrike" dirty="0">
                          <a:effectLst/>
                        </a:rPr>
                        <a:t>€™s 6 </a:t>
                      </a:r>
                      <a:r>
                        <a:rPr lang="en-SG" sz="1200" u="none" strike="noStrike" dirty="0" err="1">
                          <a:effectLst/>
                        </a:rPr>
                        <a:t>Favorite</a:t>
                      </a:r>
                      <a:r>
                        <a:rPr lang="en-SG" sz="1200" u="none" strike="noStrike" dirty="0">
                          <a:effectLst/>
                        </a:rPr>
                        <a:t> Shark Pictures To Stare At During Long, Transcontinental Flights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6" marR="5406" marT="5406" marB="0"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nan</a:t>
                      </a:r>
                    </a:p>
                  </a:txBody>
                  <a:tcPr marL="77851" marR="77851" marT="38926" marB="38926"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Ever wonder how </a:t>
                      </a:r>
                      <a:r>
                        <a:rPr lang="en-SG" sz="1400" dirty="0" err="1"/>
                        <a:t>Britainâ</a:t>
                      </a:r>
                      <a:r>
                        <a:rPr lang="en-SG" sz="1400" dirty="0"/>
                        <a:t>€™s most iconic pop pianist gets through a long flight? Here are the six pictures of sharks…</a:t>
                      </a:r>
                    </a:p>
                  </a:txBody>
                  <a:tcPr marL="77851" marR="77851" marT="38926" marB="38926"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0</a:t>
                      </a:r>
                    </a:p>
                  </a:txBody>
                  <a:tcPr marL="77851" marR="77851" marT="38926" marB="38926"/>
                </a:tc>
                <a:extLst>
                  <a:ext uri="{0D108BD9-81ED-4DB2-BD59-A6C34878D82A}">
                    <a16:rowId xmlns:a16="http://schemas.microsoft.com/office/drawing/2014/main" val="3183049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59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C275-251F-458E-827C-BC680861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7576-BF40-465D-A913-C1F085DD8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195" y="4933507"/>
            <a:ext cx="7692539" cy="1662524"/>
          </a:xfrm>
        </p:spPr>
        <p:txBody>
          <a:bodyPr/>
          <a:lstStyle/>
          <a:p>
            <a:r>
              <a:rPr lang="en-SG" dirty="0"/>
              <a:t>Every column has nan which is replaced with ‘ ’</a:t>
            </a:r>
          </a:p>
          <a:p>
            <a:r>
              <a:rPr lang="en-SG" dirty="0"/>
              <a:t>Weird texts in all columns</a:t>
            </a:r>
          </a:p>
          <a:p>
            <a:r>
              <a:rPr lang="en-SG" dirty="0"/>
              <a:t>Filtered manually in Excel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925EA-2858-42E7-B32C-DCA99142D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25" r="79522" b="18507"/>
          <a:stretch/>
        </p:blipFill>
        <p:spPr>
          <a:xfrm>
            <a:off x="1550195" y="1838082"/>
            <a:ext cx="1900258" cy="2467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6661FF-FE23-4118-A2FF-B2559C0187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58" r="79438" b="18505"/>
          <a:stretch/>
        </p:blipFill>
        <p:spPr>
          <a:xfrm>
            <a:off x="3895574" y="1817077"/>
            <a:ext cx="1909281" cy="2467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A1D2ED-9931-44CE-9662-4E1B13DDA2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100" r="77936" b="16903"/>
          <a:stretch/>
        </p:blipFill>
        <p:spPr>
          <a:xfrm>
            <a:off x="6339782" y="1838081"/>
            <a:ext cx="1975118" cy="2467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8480E-E8CC-48D2-8DC7-A783AB3C8F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806" r="73075" b="13181"/>
          <a:stretch/>
        </p:blipFill>
        <p:spPr>
          <a:xfrm>
            <a:off x="8849827" y="1784011"/>
            <a:ext cx="2227732" cy="246726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93E1E18-BF71-47D8-A07E-A45C9CE13980}"/>
              </a:ext>
            </a:extLst>
          </p:cNvPr>
          <p:cNvSpPr/>
          <p:nvPr/>
        </p:nvSpPr>
        <p:spPr>
          <a:xfrm>
            <a:off x="1638967" y="1768509"/>
            <a:ext cx="482886" cy="3241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474295-A0C2-4DDB-8567-1F05A7FB4DC9}"/>
              </a:ext>
            </a:extLst>
          </p:cNvPr>
          <p:cNvSpPr/>
          <p:nvPr/>
        </p:nvSpPr>
        <p:spPr>
          <a:xfrm>
            <a:off x="4501911" y="1751886"/>
            <a:ext cx="482886" cy="3241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7A0130-A070-41F8-892E-23D190D2F531}"/>
              </a:ext>
            </a:extLst>
          </p:cNvPr>
          <p:cNvSpPr/>
          <p:nvPr/>
        </p:nvSpPr>
        <p:spPr>
          <a:xfrm>
            <a:off x="7327341" y="1784011"/>
            <a:ext cx="482886" cy="3241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C59485-6B13-4DD5-BB85-3DC826361C73}"/>
              </a:ext>
            </a:extLst>
          </p:cNvPr>
          <p:cNvSpPr/>
          <p:nvPr/>
        </p:nvSpPr>
        <p:spPr>
          <a:xfrm>
            <a:off x="10617452" y="1747726"/>
            <a:ext cx="458722" cy="31308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400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6146-5B92-4A23-991B-BF4F35EE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SG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93A9-BB6A-4D20-9905-A8FC41272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28750"/>
            <a:ext cx="10534650" cy="4279826"/>
          </a:xfrm>
        </p:spPr>
        <p:txBody>
          <a:bodyPr>
            <a:normAutofit/>
          </a:bodyPr>
          <a:lstStyle/>
          <a:p>
            <a:r>
              <a:rPr lang="en-US" sz="1800" dirty="0"/>
              <a:t>Re-index data frame with the provided csv index</a:t>
            </a:r>
          </a:p>
          <a:p>
            <a:r>
              <a:rPr lang="en-US" sz="1800" dirty="0"/>
              <a:t>Binning Author column to True or False</a:t>
            </a:r>
          </a:p>
          <a:p>
            <a:r>
              <a:rPr lang="en-SG" sz="1800" dirty="0"/>
              <a:t>Important to filter noise in text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SG" sz="1600" i="0" dirty="0"/>
              <a:t>Change text and title columns to </a:t>
            </a:r>
            <a:r>
              <a:rPr lang="en-SG" sz="1600" i="0" u="sng" dirty="0"/>
              <a:t>lower case </a:t>
            </a:r>
            <a:r>
              <a:rPr lang="en-SG" sz="1600" i="0" dirty="0"/>
              <a:t>to prevent multiple copies of the same word “And” vs “and”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SG" sz="1600" i="0" dirty="0"/>
              <a:t>Remove </a:t>
            </a:r>
            <a:r>
              <a:rPr lang="en-SG" sz="1600" i="0" u="sng" dirty="0"/>
              <a:t>punctuations </a:t>
            </a:r>
            <a:r>
              <a:rPr lang="en-SG" sz="1600" i="0" dirty="0"/>
              <a:t>in text and title columns as they are useless info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SG" sz="1600" i="0" dirty="0"/>
              <a:t>Remove </a:t>
            </a:r>
            <a:r>
              <a:rPr lang="en-SG" sz="1600" i="0" u="sng" dirty="0"/>
              <a:t>commonly recurring words </a:t>
            </a:r>
            <a:r>
              <a:rPr lang="en-SG" sz="1600" i="0" dirty="0"/>
              <a:t>in df[‘text’] column 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SG" sz="1600" i="0" dirty="0"/>
              <a:t>Remove </a:t>
            </a:r>
            <a:r>
              <a:rPr lang="en-SG" sz="1600" i="0" u="sng" dirty="0"/>
              <a:t>rare wor</a:t>
            </a:r>
            <a:r>
              <a:rPr lang="en-SG" sz="1600" i="0" dirty="0"/>
              <a:t>ds in df[‘text’] column</a:t>
            </a:r>
          </a:p>
          <a:p>
            <a:r>
              <a:rPr lang="en-SG" sz="1800" dirty="0"/>
              <a:t>Text and Title are mostly text data which require special preparation, hence Words are encoded as integers for input (Tokenisation)</a:t>
            </a:r>
            <a:endParaRPr lang="en-US" sz="1800" dirty="0"/>
          </a:p>
          <a:p>
            <a:pPr marL="873252" lvl="1" indent="-34290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r>
              <a:rPr lang="en-SG" sz="1600" i="0" dirty="0"/>
              <a:t>- </a:t>
            </a:r>
            <a:r>
              <a:rPr lang="en-SG" sz="1600" i="0" dirty="0" err="1"/>
              <a:t>CountVectorizer</a:t>
            </a:r>
            <a:r>
              <a:rPr lang="en-SG" sz="1600" i="0" dirty="0"/>
              <a:t> builds a vocabulary of known words and number of </a:t>
            </a:r>
            <a:r>
              <a:rPr lang="en-SG" sz="1600" i="0" u="sng" dirty="0"/>
              <a:t>times each word appear </a:t>
            </a:r>
            <a:r>
              <a:rPr lang="en-SG" sz="1600" i="0" dirty="0"/>
              <a:t>in the document</a:t>
            </a:r>
            <a:endParaRPr lang="en-US" sz="1600" i="0" dirty="0"/>
          </a:p>
          <a:p>
            <a:pPr marL="873252" lvl="1" indent="-34290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r>
              <a:rPr lang="en-SG" sz="1600" i="0" dirty="0"/>
              <a:t>- </a:t>
            </a:r>
            <a:r>
              <a:rPr lang="en-SG" sz="1600" i="0" dirty="0" err="1"/>
              <a:t>TfidfVectorizer</a:t>
            </a:r>
            <a:r>
              <a:rPr lang="en-SG" sz="1600" i="0" dirty="0"/>
              <a:t> same as </a:t>
            </a:r>
            <a:r>
              <a:rPr lang="en-SG" sz="1600" i="0" dirty="0" err="1"/>
              <a:t>CountVectorizer</a:t>
            </a:r>
            <a:r>
              <a:rPr lang="en-SG" sz="1600" i="0" dirty="0"/>
              <a:t> but also accounts for words that have </a:t>
            </a:r>
            <a:r>
              <a:rPr lang="en-SG" sz="1600" i="0" u="sng" dirty="0"/>
              <a:t>large counts but are not meaningful</a:t>
            </a:r>
            <a:r>
              <a:rPr lang="en-SG" sz="1600" i="0" dirty="0"/>
              <a:t> such as “the”</a:t>
            </a:r>
            <a:endParaRPr lang="en-US" sz="1600" i="0" dirty="0"/>
          </a:p>
          <a:p>
            <a:endParaRPr lang="en-US" dirty="0"/>
          </a:p>
          <a:p>
            <a:endParaRPr lang="en-SG" dirty="0"/>
          </a:p>
          <a:p>
            <a:endParaRPr lang="en-US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22B40-58B7-4B6A-BDA2-E0B2C207A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20" t="60143" r="21250" b="16737"/>
          <a:stretch/>
        </p:blipFill>
        <p:spPr>
          <a:xfrm>
            <a:off x="5667375" y="5113952"/>
            <a:ext cx="5895975" cy="159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7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4E65-4E6E-4C12-9F3C-5451BD058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SG" dirty="0"/>
              <a:t>Extract + TFIDF-Vector Piping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658FA-D3DA-419B-82F3-359EF41FA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4558" y="1509537"/>
            <a:ext cx="4275661" cy="5272263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500" dirty="0"/>
              <a:t>tfid_vec1 = </a:t>
            </a:r>
            <a:r>
              <a:rPr lang="en-SG" sz="1500" dirty="0" err="1"/>
              <a:t>TfidfVectorizer</a:t>
            </a:r>
            <a:r>
              <a:rPr lang="en-SG" sz="1500" dirty="0"/>
              <a:t>(</a:t>
            </a:r>
            <a:r>
              <a:rPr lang="en-SG" sz="1500" dirty="0" err="1"/>
              <a:t>stop_words</a:t>
            </a:r>
            <a:r>
              <a:rPr lang="en-SG" sz="1500" dirty="0"/>
              <a:t>='</a:t>
            </a:r>
            <a:r>
              <a:rPr lang="en-SG" sz="1500" dirty="0" err="1"/>
              <a:t>english</a:t>
            </a:r>
            <a:r>
              <a:rPr lang="en-SG" sz="1500" dirty="0"/>
              <a:t>’)</a:t>
            </a:r>
          </a:p>
          <a:p>
            <a:pPr marL="0" indent="0">
              <a:buNone/>
            </a:pPr>
            <a:r>
              <a:rPr lang="en-SG" sz="1500" dirty="0"/>
              <a:t>tfid_vec2 = </a:t>
            </a:r>
            <a:r>
              <a:rPr lang="en-SG" sz="1500" dirty="0" err="1"/>
              <a:t>TfidfVectorizer</a:t>
            </a:r>
            <a:r>
              <a:rPr lang="en-SG" sz="1500" dirty="0"/>
              <a:t>(</a:t>
            </a:r>
            <a:r>
              <a:rPr lang="en-SG" sz="1500" dirty="0" err="1"/>
              <a:t>stop_words</a:t>
            </a:r>
            <a:r>
              <a:rPr lang="en-SG" sz="1500" dirty="0"/>
              <a:t>='</a:t>
            </a:r>
            <a:r>
              <a:rPr lang="en-SG" sz="1500" dirty="0" err="1"/>
              <a:t>english</a:t>
            </a:r>
            <a:r>
              <a:rPr lang="en-SG" sz="1500" dirty="0"/>
              <a:t>’)</a:t>
            </a:r>
          </a:p>
          <a:p>
            <a:pPr marL="0" indent="0">
              <a:buNone/>
            </a:pPr>
            <a:r>
              <a:rPr lang="en-SG" sz="1500" dirty="0" err="1">
                <a:solidFill>
                  <a:srgbClr val="0070C0"/>
                </a:solidFill>
              </a:rPr>
              <a:t>text_pipe</a:t>
            </a:r>
            <a:r>
              <a:rPr lang="en-SG" sz="1500" dirty="0">
                <a:solidFill>
                  <a:srgbClr val="0070C0"/>
                </a:solidFill>
              </a:rPr>
              <a:t> = </a:t>
            </a:r>
            <a:r>
              <a:rPr lang="en-SG" sz="1500" dirty="0" err="1">
                <a:solidFill>
                  <a:srgbClr val="0070C0"/>
                </a:solidFill>
              </a:rPr>
              <a:t>make_pipeline</a:t>
            </a:r>
            <a:r>
              <a:rPr lang="en-SG" sz="1500" dirty="0">
                <a:solidFill>
                  <a:srgbClr val="0070C0"/>
                </a:solidFill>
              </a:rPr>
              <a:t>(</a:t>
            </a:r>
          </a:p>
          <a:p>
            <a:pPr marL="0" indent="0">
              <a:buNone/>
            </a:pPr>
            <a:r>
              <a:rPr lang="en-SG" sz="1500" dirty="0">
                <a:solidFill>
                  <a:srgbClr val="0070C0"/>
                </a:solidFill>
              </a:rPr>
              <a:t>       </a:t>
            </a:r>
            <a:r>
              <a:rPr lang="en-SG" sz="1500" dirty="0" err="1">
                <a:solidFill>
                  <a:srgbClr val="0070C0"/>
                </a:solidFill>
              </a:rPr>
              <a:t>DataFrameColumnExtracter</a:t>
            </a:r>
            <a:r>
              <a:rPr lang="en-SG" sz="1500" dirty="0">
                <a:solidFill>
                  <a:srgbClr val="0070C0"/>
                </a:solidFill>
              </a:rPr>
              <a:t>('text'), </a:t>
            </a:r>
          </a:p>
          <a:p>
            <a:pPr marL="0" indent="0">
              <a:buNone/>
            </a:pPr>
            <a:r>
              <a:rPr lang="en-SG" sz="1500" dirty="0">
                <a:solidFill>
                  <a:srgbClr val="0070C0"/>
                </a:solidFill>
              </a:rPr>
              <a:t>       tfid_vectorizer1)</a:t>
            </a:r>
          </a:p>
          <a:p>
            <a:pPr marL="0" indent="0">
              <a:buNone/>
            </a:pPr>
            <a:r>
              <a:rPr lang="en-SG" sz="1500" dirty="0" err="1">
                <a:solidFill>
                  <a:srgbClr val="0070C0"/>
                </a:solidFill>
              </a:rPr>
              <a:t>title_pipe</a:t>
            </a:r>
            <a:r>
              <a:rPr lang="en-SG" sz="1500" dirty="0">
                <a:solidFill>
                  <a:srgbClr val="0070C0"/>
                </a:solidFill>
              </a:rPr>
              <a:t> = </a:t>
            </a:r>
            <a:r>
              <a:rPr lang="en-SG" sz="1500" dirty="0" err="1">
                <a:solidFill>
                  <a:srgbClr val="0070C0"/>
                </a:solidFill>
              </a:rPr>
              <a:t>make_pipeline</a:t>
            </a:r>
            <a:r>
              <a:rPr lang="en-SG" sz="1500" dirty="0">
                <a:solidFill>
                  <a:srgbClr val="0070C0"/>
                </a:solidFill>
              </a:rPr>
              <a:t>(</a:t>
            </a:r>
          </a:p>
          <a:p>
            <a:pPr marL="0" indent="0">
              <a:buNone/>
            </a:pPr>
            <a:r>
              <a:rPr lang="en-SG" sz="1500" dirty="0">
                <a:solidFill>
                  <a:srgbClr val="0070C0"/>
                </a:solidFill>
              </a:rPr>
              <a:t>       </a:t>
            </a:r>
            <a:r>
              <a:rPr lang="en-SG" sz="1500" dirty="0" err="1">
                <a:solidFill>
                  <a:srgbClr val="0070C0"/>
                </a:solidFill>
              </a:rPr>
              <a:t>DataFrameColumnExtracter</a:t>
            </a:r>
            <a:r>
              <a:rPr lang="en-SG" sz="1500" dirty="0">
                <a:solidFill>
                  <a:srgbClr val="0070C0"/>
                </a:solidFill>
              </a:rPr>
              <a:t>('title'), </a:t>
            </a:r>
          </a:p>
          <a:p>
            <a:pPr marL="0" indent="0">
              <a:buNone/>
            </a:pPr>
            <a:r>
              <a:rPr lang="en-SG" sz="1500" dirty="0">
                <a:solidFill>
                  <a:srgbClr val="0070C0"/>
                </a:solidFill>
              </a:rPr>
              <a:t>       tfid_vectorizer2)</a:t>
            </a:r>
            <a:endParaRPr lang="en-SG" sz="15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SG" sz="1500" dirty="0" err="1">
                <a:solidFill>
                  <a:schemeClr val="accent6">
                    <a:lumMod val="75000"/>
                  </a:schemeClr>
                </a:solidFill>
              </a:rPr>
              <a:t>feature_union</a:t>
            </a:r>
            <a:r>
              <a:rPr lang="en-SG" sz="15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SG" sz="1500" dirty="0" err="1">
                <a:solidFill>
                  <a:schemeClr val="accent6">
                    <a:lumMod val="75000"/>
                  </a:schemeClr>
                </a:solidFill>
              </a:rPr>
              <a:t>make_union</a:t>
            </a:r>
            <a:r>
              <a:rPr lang="en-SG" sz="15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SG" sz="1500" dirty="0" err="1">
                <a:solidFill>
                  <a:schemeClr val="accent6">
                    <a:lumMod val="75000"/>
                  </a:schemeClr>
                </a:solidFill>
              </a:rPr>
              <a:t>text_pipe</a:t>
            </a:r>
            <a:r>
              <a:rPr lang="en-SG" sz="15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SG" sz="1500" dirty="0" err="1">
                <a:solidFill>
                  <a:schemeClr val="accent6">
                    <a:lumMod val="75000"/>
                  </a:schemeClr>
                </a:solidFill>
              </a:rPr>
              <a:t>title_pipe</a:t>
            </a:r>
            <a:r>
              <a:rPr lang="en-SG" sz="15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SG" sz="1500" dirty="0" err="1">
                <a:solidFill>
                  <a:schemeClr val="accent4">
                    <a:lumMod val="75000"/>
                  </a:schemeClr>
                </a:solidFill>
              </a:rPr>
              <a:t>new_x_train</a:t>
            </a:r>
            <a:r>
              <a:rPr lang="en-SG" sz="1500" dirty="0">
                <a:solidFill>
                  <a:schemeClr val="accent4">
                    <a:lumMod val="75000"/>
                  </a:schemeClr>
                </a:solidFill>
              </a:rPr>
              <a:t> = </a:t>
            </a:r>
            <a:r>
              <a:rPr lang="en-SG" sz="1500" dirty="0" err="1">
                <a:solidFill>
                  <a:schemeClr val="accent4">
                    <a:lumMod val="75000"/>
                  </a:schemeClr>
                </a:solidFill>
              </a:rPr>
              <a:t>feature_union.fit_transform</a:t>
            </a:r>
            <a:r>
              <a:rPr lang="en-SG" sz="15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SG" sz="1500" dirty="0" err="1">
                <a:solidFill>
                  <a:schemeClr val="accent4">
                    <a:lumMod val="75000"/>
                  </a:schemeClr>
                </a:solidFill>
              </a:rPr>
              <a:t>df_x_train.astype</a:t>
            </a:r>
            <a:r>
              <a:rPr lang="en-SG" sz="1500" dirty="0">
                <a:solidFill>
                  <a:schemeClr val="accent4">
                    <a:lumMod val="75000"/>
                  </a:schemeClr>
                </a:solidFill>
              </a:rPr>
              <a:t>("U"))</a:t>
            </a:r>
          </a:p>
          <a:p>
            <a:pPr marL="0" indent="0">
              <a:buNone/>
            </a:pPr>
            <a:r>
              <a:rPr lang="en-SG" sz="1500" dirty="0" err="1">
                <a:solidFill>
                  <a:schemeClr val="accent4">
                    <a:lumMod val="75000"/>
                  </a:schemeClr>
                </a:solidFill>
              </a:rPr>
              <a:t>new_x_test</a:t>
            </a:r>
            <a:r>
              <a:rPr lang="en-SG" sz="1500" dirty="0">
                <a:solidFill>
                  <a:schemeClr val="accent4">
                    <a:lumMod val="75000"/>
                  </a:schemeClr>
                </a:solidFill>
              </a:rPr>
              <a:t> = </a:t>
            </a:r>
            <a:r>
              <a:rPr lang="en-SG" sz="1500" dirty="0" err="1">
                <a:solidFill>
                  <a:schemeClr val="accent4">
                    <a:lumMod val="75000"/>
                  </a:schemeClr>
                </a:solidFill>
              </a:rPr>
              <a:t>feature_union.transform</a:t>
            </a:r>
            <a:r>
              <a:rPr lang="en-SG" sz="15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SG" sz="1500" dirty="0" err="1">
                <a:solidFill>
                  <a:schemeClr val="accent4">
                    <a:lumMod val="75000"/>
                  </a:schemeClr>
                </a:solidFill>
              </a:rPr>
              <a:t>temp_test.astype</a:t>
            </a:r>
            <a:r>
              <a:rPr lang="en-SG" sz="1500" dirty="0">
                <a:solidFill>
                  <a:schemeClr val="accent4">
                    <a:lumMod val="75000"/>
                  </a:schemeClr>
                </a:solidFill>
              </a:rPr>
              <a:t>("U"))</a:t>
            </a:r>
          </a:p>
          <a:p>
            <a:pPr marL="0" indent="0">
              <a:buNone/>
            </a:pPr>
            <a:r>
              <a:rPr lang="en-SG" sz="1500" dirty="0" err="1">
                <a:solidFill>
                  <a:schemeClr val="accent2">
                    <a:lumMod val="75000"/>
                  </a:schemeClr>
                </a:solidFill>
              </a:rPr>
              <a:t>new_x_train</a:t>
            </a:r>
            <a:r>
              <a:rPr lang="en-SG" sz="1500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SG" sz="1500" dirty="0" err="1">
                <a:solidFill>
                  <a:schemeClr val="accent2">
                    <a:lumMod val="75000"/>
                  </a:schemeClr>
                </a:solidFill>
              </a:rPr>
              <a:t>hstack</a:t>
            </a:r>
            <a:r>
              <a:rPr lang="en-SG" sz="1500" dirty="0">
                <a:solidFill>
                  <a:schemeClr val="accent2">
                    <a:lumMod val="75000"/>
                  </a:schemeClr>
                </a:solidFill>
              </a:rPr>
              <a:t>((</a:t>
            </a:r>
            <a:r>
              <a:rPr lang="en-SG" sz="1500" dirty="0" err="1">
                <a:solidFill>
                  <a:schemeClr val="accent2">
                    <a:lumMod val="75000"/>
                  </a:schemeClr>
                </a:solidFill>
              </a:rPr>
              <a:t>new_x_train</a:t>
            </a:r>
            <a:r>
              <a:rPr lang="en-SG" sz="15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SG" sz="1500" dirty="0" err="1">
                <a:solidFill>
                  <a:schemeClr val="accent2">
                    <a:lumMod val="75000"/>
                  </a:schemeClr>
                </a:solidFill>
              </a:rPr>
              <a:t>np.array</a:t>
            </a:r>
            <a:r>
              <a:rPr lang="en-SG" sz="15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SG" sz="1500" dirty="0" err="1">
                <a:solidFill>
                  <a:schemeClr val="accent2">
                    <a:lumMod val="75000"/>
                  </a:schemeClr>
                </a:solidFill>
              </a:rPr>
              <a:t>temp_train_author</a:t>
            </a:r>
            <a:r>
              <a:rPr lang="en-SG" sz="1500" dirty="0">
                <a:solidFill>
                  <a:schemeClr val="accent2">
                    <a:lumMod val="75000"/>
                  </a:schemeClr>
                </a:solidFill>
              </a:rPr>
              <a:t>['author'].</a:t>
            </a:r>
            <a:r>
              <a:rPr lang="en-SG" sz="1500" dirty="0" err="1">
                <a:solidFill>
                  <a:schemeClr val="accent2">
                    <a:lumMod val="75000"/>
                  </a:schemeClr>
                </a:solidFill>
              </a:rPr>
              <a:t>astype</a:t>
            </a:r>
            <a:r>
              <a:rPr lang="en-SG" sz="1500" dirty="0">
                <a:solidFill>
                  <a:schemeClr val="accent2">
                    <a:lumMod val="75000"/>
                  </a:schemeClr>
                </a:solidFill>
              </a:rPr>
              <a:t>(float))[:,None]))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116FD96-C0FF-4125-9570-ACC0DA37B961}"/>
              </a:ext>
            </a:extLst>
          </p:cNvPr>
          <p:cNvGrpSpPr/>
          <p:nvPr/>
        </p:nvGrpSpPr>
        <p:grpSpPr>
          <a:xfrm>
            <a:off x="844276" y="2349808"/>
            <a:ext cx="6843654" cy="4205208"/>
            <a:chOff x="5485989" y="2149922"/>
            <a:chExt cx="6843654" cy="42293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35A2C9B-C4F7-4A52-A0C6-847E0D35367F}"/>
                </a:ext>
              </a:extLst>
            </p:cNvPr>
            <p:cNvSpPr/>
            <p:nvPr/>
          </p:nvSpPr>
          <p:spPr>
            <a:xfrm>
              <a:off x="8130708" y="5294724"/>
              <a:ext cx="1579939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dirty="0"/>
                <a:t>Feature Union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C4C00E4-CD2C-4523-A8A2-32FDA1DDEA1A}"/>
                </a:ext>
              </a:extLst>
            </p:cNvPr>
            <p:cNvSpPr/>
            <p:nvPr/>
          </p:nvSpPr>
          <p:spPr>
            <a:xfrm>
              <a:off x="5485989" y="2724402"/>
              <a:ext cx="3019887" cy="9233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SG" dirty="0"/>
                <a:t>Extract Text Portion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SG" i="1" dirty="0"/>
                <a:t>Fit Vocabulary1 (Train)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SG" dirty="0"/>
                <a:t>Transform Text to Matrix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F4719-F15B-4134-BCEA-F59818713589}"/>
                </a:ext>
              </a:extLst>
            </p:cNvPr>
            <p:cNvSpPr/>
            <p:nvPr/>
          </p:nvSpPr>
          <p:spPr>
            <a:xfrm>
              <a:off x="9309756" y="2725494"/>
              <a:ext cx="3019887" cy="9233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SG" dirty="0"/>
                <a:t>Extract Title Portion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SG" i="1" dirty="0"/>
                <a:t>Fit Vocabulary2 (Train)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SG" dirty="0"/>
                <a:t>Transform Title to Matrix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1E8C81-E522-4391-A305-763BC790A307}"/>
                </a:ext>
              </a:extLst>
            </p:cNvPr>
            <p:cNvSpPr/>
            <p:nvPr/>
          </p:nvSpPr>
          <p:spPr>
            <a:xfrm>
              <a:off x="6637494" y="6009905"/>
              <a:ext cx="456636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dirty="0"/>
                <a:t>Sparse Matrix of Text + Sparse Matrix of Title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491C724A-97B1-4586-A7D1-D97060FBD516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 rot="16200000" flipH="1">
              <a:off x="7134809" y="3508855"/>
              <a:ext cx="1646992" cy="192474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5540EBF9-755E-4DCD-B26A-8C833C1E3B05}"/>
                </a:ext>
              </a:extLst>
            </p:cNvPr>
            <p:cNvCxnSpPr>
              <a:cxnSpLocks/>
              <a:stCxn id="12" idx="2"/>
              <a:endCxn id="4" idx="0"/>
            </p:cNvCxnSpPr>
            <p:nvPr/>
          </p:nvCxnSpPr>
          <p:spPr>
            <a:xfrm rot="5400000">
              <a:off x="9047239" y="3522263"/>
              <a:ext cx="1645900" cy="189902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8BD2D70-AF83-4A74-BE64-4117D782637A}"/>
                </a:ext>
              </a:extLst>
            </p:cNvPr>
            <p:cNvCxnSpPr>
              <a:cxnSpLocks/>
              <a:stCxn id="4" idx="2"/>
              <a:endCxn id="13" idx="0"/>
            </p:cNvCxnSpPr>
            <p:nvPr/>
          </p:nvCxnSpPr>
          <p:spPr>
            <a:xfrm flipH="1">
              <a:off x="8920677" y="5664056"/>
              <a:ext cx="1" cy="345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A47E60DB-A919-478D-9A39-70E80EE37012}"/>
                </a:ext>
              </a:extLst>
            </p:cNvPr>
            <p:cNvCxnSpPr>
              <a:cxnSpLocks/>
              <a:stCxn id="16" idx="2"/>
              <a:endCxn id="8" idx="0"/>
            </p:cNvCxnSpPr>
            <p:nvPr/>
          </p:nvCxnSpPr>
          <p:spPr>
            <a:xfrm rot="5400000">
              <a:off x="7703681" y="1442175"/>
              <a:ext cx="574479" cy="198997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13AA6E58-E220-44FA-B6E1-2DD09AE4551F}"/>
                </a:ext>
              </a:extLst>
            </p:cNvPr>
            <p:cNvCxnSpPr>
              <a:cxnSpLocks/>
              <a:stCxn id="16" idx="2"/>
              <a:endCxn id="12" idx="0"/>
            </p:cNvCxnSpPr>
            <p:nvPr/>
          </p:nvCxnSpPr>
          <p:spPr>
            <a:xfrm rot="16200000" flipH="1">
              <a:off x="9615018" y="1520811"/>
              <a:ext cx="575571" cy="183379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07DDEC8-8E98-4FE6-B559-70B2D0B70770}"/>
              </a:ext>
            </a:extLst>
          </p:cNvPr>
          <p:cNvSpPr/>
          <p:nvPr/>
        </p:nvSpPr>
        <p:spPr>
          <a:xfrm>
            <a:off x="2625543" y="1509537"/>
            <a:ext cx="1394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Shuffle,</a:t>
            </a:r>
          </a:p>
          <a:p>
            <a:r>
              <a:rPr lang="en-SG" b="1" dirty="0"/>
              <a:t>70% Train</a:t>
            </a:r>
          </a:p>
          <a:p>
            <a:r>
              <a:rPr lang="en-SG" dirty="0"/>
              <a:t>30% Test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FDF541-5B5F-4894-87C1-A31CE7FFF42B}"/>
              </a:ext>
            </a:extLst>
          </p:cNvPr>
          <p:cNvSpPr/>
          <p:nvPr/>
        </p:nvSpPr>
        <p:spPr>
          <a:xfrm>
            <a:off x="6324946" y="5655169"/>
            <a:ext cx="1027171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SG" dirty="0"/>
              <a:t>+ Author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ECAE03-6760-4972-A179-F53DA0214C94}"/>
              </a:ext>
            </a:extLst>
          </p:cNvPr>
          <p:cNvCxnSpPr>
            <a:cxnSpLocks/>
            <a:stCxn id="22" idx="2"/>
            <a:endCxn id="13" idx="3"/>
          </p:cNvCxnSpPr>
          <p:nvPr/>
        </p:nvCxnSpPr>
        <p:spPr>
          <a:xfrm flipH="1">
            <a:off x="6562147" y="6024501"/>
            <a:ext cx="276385" cy="346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1CF027D-45F6-4632-8048-4CC02A883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15446"/>
              </p:ext>
            </p:extLst>
          </p:nvPr>
        </p:nvGraphicFramePr>
        <p:xfrm>
          <a:off x="1350580" y="4024256"/>
          <a:ext cx="228227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95337">
                  <a:extLst>
                    <a:ext uri="{9D8B030D-6E8A-4147-A177-3AD203B41FA5}">
                      <a16:colId xmlns:a16="http://schemas.microsoft.com/office/drawing/2014/main" val="1508078981"/>
                    </a:ext>
                  </a:extLst>
                </a:gridCol>
                <a:gridCol w="726176">
                  <a:extLst>
                    <a:ext uri="{9D8B030D-6E8A-4147-A177-3AD203B41FA5}">
                      <a16:colId xmlns:a16="http://schemas.microsoft.com/office/drawing/2014/main" val="874526586"/>
                    </a:ext>
                  </a:extLst>
                </a:gridCol>
                <a:gridCol w="760757">
                  <a:extLst>
                    <a:ext uri="{9D8B030D-6E8A-4147-A177-3AD203B41FA5}">
                      <a16:colId xmlns:a16="http://schemas.microsoft.com/office/drawing/2014/main" val="399660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400" b="1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1" dirty="0"/>
                        <a:t>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1" dirty="0"/>
                        <a:t>games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401001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788314F-109B-4116-8437-FA440172C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958225"/>
              </p:ext>
            </p:extLst>
          </p:nvPr>
        </p:nvGraphicFramePr>
        <p:xfrm>
          <a:off x="4869948" y="4006005"/>
          <a:ext cx="2308756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04567">
                  <a:extLst>
                    <a:ext uri="{9D8B030D-6E8A-4147-A177-3AD203B41FA5}">
                      <a16:colId xmlns:a16="http://schemas.microsoft.com/office/drawing/2014/main" val="1508078981"/>
                    </a:ext>
                  </a:extLst>
                </a:gridCol>
                <a:gridCol w="734603">
                  <a:extLst>
                    <a:ext uri="{9D8B030D-6E8A-4147-A177-3AD203B41FA5}">
                      <a16:colId xmlns:a16="http://schemas.microsoft.com/office/drawing/2014/main" val="874526586"/>
                    </a:ext>
                  </a:extLst>
                </a:gridCol>
                <a:gridCol w="769586">
                  <a:extLst>
                    <a:ext uri="{9D8B030D-6E8A-4147-A177-3AD203B41FA5}">
                      <a16:colId xmlns:a16="http://schemas.microsoft.com/office/drawing/2014/main" val="399660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400" b="0"/>
                        <a:t>help</a:t>
                      </a:r>
                      <a:endParaRPr lang="en-SG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0"/>
                        <a:t>save</a:t>
                      </a:r>
                      <a:endParaRPr lang="en-SG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0" dirty="0"/>
                        <a:t>people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401001"/>
                  </a:ext>
                </a:extLst>
              </a:tr>
            </a:tbl>
          </a:graphicData>
        </a:graphic>
      </p:graphicFrame>
      <p:pic>
        <p:nvPicPr>
          <p:cNvPr id="16" name="Graphic 15">
            <a:extLst>
              <a:ext uri="{FF2B5EF4-FFF2-40B4-BE49-F238E27FC236}">
                <a16:creationId xmlns:a16="http://schemas.microsoft.com/office/drawing/2014/main" id="{2342BE88-A45A-4AD3-BA2F-AA99F980C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0344" y="1609580"/>
            <a:ext cx="647700" cy="74022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F78AFC6-B1F8-479D-AD79-5D46AFFEC21D}"/>
              </a:ext>
            </a:extLst>
          </p:cNvPr>
          <p:cNvSpPr/>
          <p:nvPr/>
        </p:nvSpPr>
        <p:spPr>
          <a:xfrm>
            <a:off x="4930145" y="1614423"/>
            <a:ext cx="1394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Declare 2 </a:t>
            </a:r>
            <a:r>
              <a:rPr lang="en-SG" dirty="0" err="1"/>
              <a:t>Tfidf_Vec</a:t>
            </a:r>
            <a:endParaRPr lang="en-SG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4C7D2B-B2C5-4CBF-BEC0-5907A6F258E2}"/>
              </a:ext>
            </a:extLst>
          </p:cNvPr>
          <p:cNvSpPr/>
          <p:nvPr/>
        </p:nvSpPr>
        <p:spPr>
          <a:xfrm>
            <a:off x="1365266" y="4407427"/>
            <a:ext cx="228227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dirty="0"/>
              <a:t>[0.55     0.33       0.0]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927C865-4EAA-4D5D-8108-5D0FD95B469D}"/>
              </a:ext>
            </a:extLst>
          </p:cNvPr>
          <p:cNvSpPr/>
          <p:nvPr/>
        </p:nvSpPr>
        <p:spPr>
          <a:xfrm>
            <a:off x="4869948" y="4403129"/>
            <a:ext cx="230875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dirty="0"/>
              <a:t>[0.25      0.0       0.20]</a:t>
            </a:r>
          </a:p>
        </p:txBody>
      </p:sp>
    </p:spTree>
    <p:extLst>
      <p:ext uri="{BB962C8B-B14F-4D97-AF65-F5344CB8AC3E}">
        <p14:creationId xmlns:p14="http://schemas.microsoft.com/office/powerpoint/2010/main" val="75205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77F3-A37B-41E8-975E-46E34385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Edit: Example </a:t>
            </a:r>
            <a:r>
              <a:rPr lang="en-SG" dirty="0"/>
              <a:t>of Final Input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F88636-ECC4-4CF7-A8D5-A77442FC4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270701"/>
              </p:ext>
            </p:extLst>
          </p:nvPr>
        </p:nvGraphicFramePr>
        <p:xfrm>
          <a:off x="1371600" y="2286000"/>
          <a:ext cx="960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54050116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35789175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7218861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59181729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33303567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05822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Trump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Hillary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Twitter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Suicide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99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02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56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4595-667D-4BEE-B40B-771E1FCA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Analysis of Various Algorithms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D6A2A7-2227-4D8B-B727-6BA03C4E5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47541"/>
              </p:ext>
            </p:extLst>
          </p:nvPr>
        </p:nvGraphicFramePr>
        <p:xfrm>
          <a:off x="3227102" y="1744001"/>
          <a:ext cx="6041695" cy="1631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2358">
                  <a:extLst>
                    <a:ext uri="{9D8B030D-6E8A-4147-A177-3AD203B41FA5}">
                      <a16:colId xmlns:a16="http://schemas.microsoft.com/office/drawing/2014/main" val="1889304272"/>
                    </a:ext>
                  </a:extLst>
                </a:gridCol>
                <a:gridCol w="3189337">
                  <a:extLst>
                    <a:ext uri="{9D8B030D-6E8A-4147-A177-3AD203B41FA5}">
                      <a16:colId xmlns:a16="http://schemas.microsoft.com/office/drawing/2014/main" val="3740103355"/>
                    </a:ext>
                  </a:extLst>
                </a:gridCol>
              </a:tblGrid>
              <a:tr h="815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1" dirty="0"/>
                        <a:t>Logistic Regression:</a:t>
                      </a:r>
                      <a:r>
                        <a:rPr lang="en-SG" sz="1800" dirty="0"/>
                        <a:t> </a:t>
                      </a:r>
                      <a:br>
                        <a:rPr lang="en-SG" sz="1800" dirty="0"/>
                      </a:br>
                      <a:r>
                        <a:rPr lang="en-SG" dirty="0"/>
                        <a:t>0.972390 (0.004666)</a:t>
                      </a:r>
                      <a:r>
                        <a:rPr lang="en-SG" sz="1800" dirty="0">
                          <a:solidFill>
                            <a:srgbClr val="00B050"/>
                          </a:solidFill>
                        </a:rPr>
                        <a:t>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1" dirty="0"/>
                        <a:t>Multinomial NB: </a:t>
                      </a:r>
                      <a:br>
                        <a:rPr lang="en-SG" sz="1800" b="1" dirty="0"/>
                      </a:br>
                      <a:r>
                        <a:rPr lang="en-SG" dirty="0"/>
                        <a:t>0.856319 (0.009866)</a:t>
                      </a:r>
                      <a:endParaRPr lang="en-SG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147537"/>
                  </a:ext>
                </a:extLst>
              </a:tr>
              <a:tr h="815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1" dirty="0"/>
                        <a:t>K Neighbours Classifier:</a:t>
                      </a:r>
                      <a:br>
                        <a:rPr lang="en-SG" sz="1800" b="1" dirty="0"/>
                      </a:br>
                      <a:r>
                        <a:rPr lang="en-SG" dirty="0"/>
                        <a:t>0.594849 (0.011157)</a:t>
                      </a:r>
                      <a:endParaRPr lang="en-SG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1" dirty="0"/>
                        <a:t>Decision Tree Classifier: </a:t>
                      </a:r>
                      <a:br>
                        <a:rPr lang="en-SG" sz="1800" b="1" dirty="0"/>
                      </a:br>
                      <a:r>
                        <a:rPr lang="en-SG" dirty="0"/>
                        <a:t>0.963324 (0.003936)</a:t>
                      </a:r>
                      <a:r>
                        <a:rPr lang="en-SG" sz="1800" dirty="0">
                          <a:solidFill>
                            <a:srgbClr val="00B050"/>
                          </a:solidFill>
                        </a:rPr>
                        <a:t>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56064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499336A-8D0A-4AD3-985B-93DCA5611B20}"/>
              </a:ext>
            </a:extLst>
          </p:cNvPr>
          <p:cNvSpPr/>
          <p:nvPr/>
        </p:nvSpPr>
        <p:spPr>
          <a:xfrm rot="5400000">
            <a:off x="4611646" y="5017748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SG" dirty="0"/>
              <a:t>Logistic Regression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9F83A-45B5-4BA8-851F-D0D5F8AB6B59}"/>
              </a:ext>
            </a:extLst>
          </p:cNvPr>
          <p:cNvSpPr/>
          <p:nvPr/>
        </p:nvSpPr>
        <p:spPr>
          <a:xfrm rot="5400000">
            <a:off x="9270126" y="5157033"/>
            <a:ext cx="2329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SG" dirty="0"/>
              <a:t>Decision Tree Classifier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A8BF78-3E59-40CB-B323-E4D94B55C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47" t="31667" r="44278" b="27361"/>
          <a:stretch/>
        </p:blipFill>
        <p:spPr>
          <a:xfrm>
            <a:off x="1989580" y="3696727"/>
            <a:ext cx="3069438" cy="2809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6C71DA-DFB1-4F99-AA19-4E29662BA6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15" t="36349" r="44609" b="21111"/>
          <a:stretch/>
        </p:blipFill>
        <p:spPr>
          <a:xfrm>
            <a:off x="6979437" y="3642959"/>
            <a:ext cx="3069438" cy="29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8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2C2C-C4A3-42E5-98E9-A670099C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GridSearch</a:t>
            </a:r>
            <a:r>
              <a:rPr lang="en-SG" dirty="0"/>
              <a:t>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12D528-A59C-4D75-9649-E1431BB37E09}"/>
              </a:ext>
            </a:extLst>
          </p:cNvPr>
          <p:cNvSpPr/>
          <p:nvPr/>
        </p:nvSpPr>
        <p:spPr>
          <a:xfrm rot="16200000">
            <a:off x="552477" y="2561528"/>
            <a:ext cx="20732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SG" b="1" dirty="0"/>
              <a:t>Logistic Regression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4554BD-042E-4096-AA80-711E4F0B9830}"/>
              </a:ext>
            </a:extLst>
          </p:cNvPr>
          <p:cNvSpPr/>
          <p:nvPr/>
        </p:nvSpPr>
        <p:spPr>
          <a:xfrm rot="16200000">
            <a:off x="6036753" y="2483890"/>
            <a:ext cx="2479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SG" b="1" dirty="0"/>
              <a:t>Decision Tree Classifier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EEAAD-38D0-44B7-A62C-519E757FB43C}"/>
              </a:ext>
            </a:extLst>
          </p:cNvPr>
          <p:cNvSpPr/>
          <p:nvPr/>
        </p:nvSpPr>
        <p:spPr>
          <a:xfrm>
            <a:off x="1869031" y="5620891"/>
            <a:ext cx="40163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SG" sz="1600" dirty="0"/>
              <a:t>C= 1000</a:t>
            </a:r>
          </a:p>
          <a:p>
            <a:pPr lvl="0">
              <a:defRPr/>
            </a:pPr>
            <a:endParaRPr lang="en-SG" sz="1600" dirty="0"/>
          </a:p>
          <a:p>
            <a:pPr lvl="0">
              <a:defRPr/>
            </a:pPr>
            <a:r>
              <a:rPr lang="en-SG" sz="1600" dirty="0"/>
              <a:t>Training Set Mean Absolute Error: 0.0000</a:t>
            </a:r>
          </a:p>
          <a:p>
            <a:pPr lvl="0">
              <a:defRPr/>
            </a:pPr>
            <a:r>
              <a:rPr lang="en-SG" sz="1600" dirty="0"/>
              <a:t>Test Set Mean Absolute Error: 0.0173</a:t>
            </a:r>
            <a:endParaRPr lang="en-SG" b="1" dirty="0">
              <a:solidFill>
                <a:schemeClr val="accent6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7AF0CD-3C6E-412A-B9DA-E692E5CC9F5C}"/>
              </a:ext>
            </a:extLst>
          </p:cNvPr>
          <p:cNvSpPr/>
          <p:nvPr/>
        </p:nvSpPr>
        <p:spPr>
          <a:xfrm>
            <a:off x="7461227" y="5544669"/>
            <a:ext cx="41851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SG" sz="1600" dirty="0" err="1"/>
              <a:t>max_depth</a:t>
            </a:r>
            <a:r>
              <a:rPr lang="en-SG" sz="1600" dirty="0"/>
              <a:t>= 10, </a:t>
            </a:r>
            <a:r>
              <a:rPr lang="en-SG" sz="1600" dirty="0" err="1"/>
              <a:t>max_features</a:t>
            </a:r>
            <a:r>
              <a:rPr lang="en-SG" sz="1600" dirty="0"/>
              <a:t>= 1.0, </a:t>
            </a:r>
            <a:r>
              <a:rPr lang="en-SG" sz="1600" dirty="0" err="1"/>
              <a:t>min_samples_leaf</a:t>
            </a:r>
            <a:r>
              <a:rPr lang="en-SG" sz="1600" dirty="0"/>
              <a:t>= 5, </a:t>
            </a:r>
            <a:r>
              <a:rPr lang="en-SG" sz="1600" dirty="0" err="1"/>
              <a:t>min_samples_split</a:t>
            </a:r>
            <a:r>
              <a:rPr lang="en-SG" sz="1600" dirty="0"/>
              <a:t>= 10</a:t>
            </a:r>
          </a:p>
          <a:p>
            <a:pPr lvl="0">
              <a:defRPr/>
            </a:pPr>
            <a:endParaRPr lang="en-SG" sz="1600" dirty="0"/>
          </a:p>
          <a:p>
            <a:pPr lvl="0">
              <a:defRPr/>
            </a:pPr>
            <a:r>
              <a:rPr lang="en-SG" sz="1600" dirty="0"/>
              <a:t>Training Set Mean Absolute Error: 0.0241</a:t>
            </a:r>
          </a:p>
          <a:p>
            <a:pPr lvl="0">
              <a:defRPr/>
            </a:pPr>
            <a:r>
              <a:rPr lang="en-SG" sz="1600" dirty="0"/>
              <a:t>Test Set Mean Absolute Error: 0.0333</a:t>
            </a:r>
            <a:endParaRPr lang="en-SG" b="1" dirty="0">
              <a:solidFill>
                <a:schemeClr val="accent6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47A8A4-4CD1-4546-B7C3-86FDA06F2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26" t="43030" r="40087" b="40737"/>
          <a:stretch/>
        </p:blipFill>
        <p:spPr>
          <a:xfrm>
            <a:off x="7816901" y="4606029"/>
            <a:ext cx="2887431" cy="9386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75390A-EA22-4482-8C1C-7C7515EE4F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37" t="36229" r="42180" b="54445"/>
          <a:stretch/>
        </p:blipFill>
        <p:spPr>
          <a:xfrm>
            <a:off x="2094991" y="4817447"/>
            <a:ext cx="2834014" cy="569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F68EF0-03DB-4567-83FC-C341A470B8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78" t="28055" r="40937" b="10001"/>
          <a:stretch/>
        </p:blipFill>
        <p:spPr>
          <a:xfrm>
            <a:off x="2203899" y="1390588"/>
            <a:ext cx="2709755" cy="325755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261116C-EC90-4AC5-8DF9-A9664E43BC4C}"/>
              </a:ext>
            </a:extLst>
          </p:cNvPr>
          <p:cNvSpPr/>
          <p:nvPr/>
        </p:nvSpPr>
        <p:spPr>
          <a:xfrm>
            <a:off x="4436512" y="2561527"/>
            <a:ext cx="984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b="1" dirty="0">
                <a:solidFill>
                  <a:srgbClr val="00B050"/>
                </a:solidFill>
              </a:rPr>
              <a:t>^ 0.007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D98616-4918-4520-98BC-DF978062CE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366" t="31667" r="40302" b="6666"/>
          <a:stretch/>
        </p:blipFill>
        <p:spPr>
          <a:xfrm>
            <a:off x="7864971" y="1313331"/>
            <a:ext cx="2791289" cy="319214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9F09230-4635-49CD-A006-1268DC9B4900}"/>
              </a:ext>
            </a:extLst>
          </p:cNvPr>
          <p:cNvSpPr/>
          <p:nvPr/>
        </p:nvSpPr>
        <p:spPr>
          <a:xfrm>
            <a:off x="10480307" y="2550213"/>
            <a:ext cx="984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b="1" dirty="0">
                <a:solidFill>
                  <a:srgbClr val="00B050"/>
                </a:solidFill>
              </a:rPr>
              <a:t>^ 0.003</a:t>
            </a:r>
          </a:p>
        </p:txBody>
      </p:sp>
    </p:spTree>
    <p:extLst>
      <p:ext uri="{BB962C8B-B14F-4D97-AF65-F5344CB8AC3E}">
        <p14:creationId xmlns:p14="http://schemas.microsoft.com/office/powerpoint/2010/main" val="312323657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1016</Words>
  <Application>Microsoft Macintosh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Crop</vt:lpstr>
      <vt:lpstr>Fake News</vt:lpstr>
      <vt:lpstr>Introduction</vt:lpstr>
      <vt:lpstr>Data Understanding &amp; Exploration</vt:lpstr>
      <vt:lpstr>Data Exploration</vt:lpstr>
      <vt:lpstr>Data Preparation</vt:lpstr>
      <vt:lpstr>Extract + TFIDF-Vector Piping</vt:lpstr>
      <vt:lpstr>Edit: Example of Final Input</vt:lpstr>
      <vt:lpstr>Analysis of Various Algorithms</vt:lpstr>
      <vt:lpstr>GridSearch Models</vt:lpstr>
      <vt:lpstr>Results and Analysis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</dc:title>
  <dc:creator>TIMOTHY KOH YU JIE</dc:creator>
  <cp:lastModifiedBy>Timothy KOH Yu Jie</cp:lastModifiedBy>
  <cp:revision>58</cp:revision>
  <dcterms:created xsi:type="dcterms:W3CDTF">2019-05-30T15:09:50Z</dcterms:created>
  <dcterms:modified xsi:type="dcterms:W3CDTF">2023-02-25T12:00:16Z</dcterms:modified>
</cp:coreProperties>
</file>