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9" r:id="rId6"/>
    <p:sldId id="283" r:id="rId7"/>
    <p:sldId id="284" r:id="rId8"/>
    <p:sldId id="285" r:id="rId9"/>
    <p:sldId id="260" r:id="rId10"/>
    <p:sldId id="271" r:id="rId11"/>
    <p:sldId id="272" r:id="rId12"/>
    <p:sldId id="273" r:id="rId13"/>
    <p:sldId id="275" r:id="rId14"/>
    <p:sldId id="288" r:id="rId15"/>
    <p:sldId id="274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222069" y="206647"/>
            <a:ext cx="3749040" cy="4588448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890090" y="149994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6676" y="2540029"/>
            <a:ext cx="8753717" cy="2155372"/>
          </a:xfrm>
        </p:spPr>
        <p:txBody>
          <a:bodyPr>
            <a:normAutofit/>
          </a:bodyPr>
          <a:lstStyle/>
          <a:p>
            <a:r>
              <a:rPr lang="en-US" dirty="0" smtClean="0"/>
              <a:t>CREDIT CARD ATTRITION PREDICTION</a:t>
            </a:r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81" y="3404614"/>
            <a:ext cx="4852837" cy="487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2696" y="1333530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CREDIT CARD ATTRITION 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RATE PREDICTION</a:t>
            </a:r>
            <a:endParaRPr lang="en-IN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36777" y="6265061"/>
            <a:ext cx="230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SUBMITTED BY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VISHNU VENUGOPAL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19" y="222092"/>
            <a:ext cx="9039499" cy="313485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BOXPLOTS FOR FINDING OUTLIERS</a:t>
            </a:r>
            <a:endParaRPr lang="en-IN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1" y="1205728"/>
            <a:ext cx="2782407" cy="2316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617" y="3719609"/>
            <a:ext cx="2892179" cy="2311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617" y="1205728"/>
            <a:ext cx="2824690" cy="2319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96" y="3751639"/>
            <a:ext cx="2849895" cy="23081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4307" y="1296594"/>
            <a:ext cx="5841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600" dirty="0"/>
              <a:t> divides the data set into three quartiles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graph represents the minimum, maximum, median, first quartile and third quartile in the data </a:t>
            </a:r>
            <a:r>
              <a:rPr lang="en-US" sz="1600" dirty="0" smtClean="0"/>
              <a:t>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to detect the outliers.</a:t>
            </a:r>
            <a:endParaRPr lang="en-IN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357" y="3604268"/>
            <a:ext cx="4310743" cy="18074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22868" y="3265714"/>
            <a:ext cx="451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Code for treating outliers</a:t>
            </a:r>
            <a:endParaRPr lang="en-IN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6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783" y="235155"/>
            <a:ext cx="7879078" cy="378799"/>
          </a:xfrm>
        </p:spPr>
        <p:txBody>
          <a:bodyPr>
            <a:normAutofit fontScale="90000"/>
          </a:bodyPr>
          <a:lstStyle/>
          <a:p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TESTS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777" y="1358537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 Square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2473098"/>
            <a:ext cx="4650377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7" y="2504666"/>
            <a:ext cx="5526132" cy="1718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2777" y="4820194"/>
            <a:ext cx="715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the column if p-value greater than </a:t>
            </a:r>
            <a:r>
              <a:rPr lang="en-US" dirty="0" smtClean="0">
                <a:solidFill>
                  <a:srgbClr val="FF0000"/>
                </a:solidFill>
              </a:rPr>
              <a:t>0.05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1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09029"/>
            <a:ext cx="8153400" cy="339611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MULTICOLLINEARITY</a:t>
            </a:r>
            <a:endParaRPr lang="en-IN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43" y="1894114"/>
            <a:ext cx="8956494" cy="4963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43" y="1070775"/>
            <a:ext cx="2924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1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0" y="209029"/>
            <a:ext cx="6598919" cy="587805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VIF</a:t>
            </a:r>
            <a:endParaRPr lang="en-IN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8" y="1573258"/>
            <a:ext cx="5029200" cy="4213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77297" y="3814354"/>
            <a:ext cx="467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VIF values are ok so no need to drop any column.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314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994" y="209029"/>
            <a:ext cx="6990806" cy="496365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IN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9382" y="176522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Logistic regression Base </a:t>
            </a:r>
            <a:r>
              <a:rPr lang="en-IN" sz="2000" dirty="0" smtClean="0"/>
              <a:t>model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Logistic </a:t>
            </a:r>
            <a:r>
              <a:rPr lang="en-IN" sz="2000" dirty="0"/>
              <a:t>regression statistical </a:t>
            </a:r>
            <a:r>
              <a:rPr lang="en-IN" sz="2000" dirty="0" smtClean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Logistic </a:t>
            </a:r>
            <a:r>
              <a:rPr lang="en-IN" sz="2000" dirty="0"/>
              <a:t>regression </a:t>
            </a:r>
            <a:r>
              <a:rPr lang="en-IN" sz="2000" dirty="0" smtClean="0"/>
              <a:t>Smote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Decision tree method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Random </a:t>
            </a:r>
            <a:r>
              <a:rPr lang="en-IN" sz="2000" dirty="0"/>
              <a:t>forest_Gridsearch 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Random forest_Randomsearch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Naive_Bayes_classifier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KNN </a:t>
            </a:r>
            <a:r>
              <a:rPr lang="en-IN" sz="2000" dirty="0"/>
              <a:t>kd </a:t>
            </a:r>
            <a:r>
              <a:rPr lang="en-IN" sz="2000" dirty="0" smtClean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KNN </a:t>
            </a:r>
            <a:r>
              <a:rPr lang="en-IN" sz="2000" dirty="0"/>
              <a:t>ball </a:t>
            </a:r>
            <a:r>
              <a:rPr lang="en-IN" sz="2000" dirty="0" smtClean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SVM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69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703" y="274320"/>
            <a:ext cx="288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3" y="783909"/>
            <a:ext cx="4352314" cy="1985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3" y="3281945"/>
            <a:ext cx="4352314" cy="186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9703" y="277892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13" y="845790"/>
            <a:ext cx="5582112" cy="22375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212" y="3281945"/>
            <a:ext cx="4144381" cy="1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5028" y="326571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998492"/>
            <a:ext cx="4610230" cy="2214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081" y="3623718"/>
            <a:ext cx="4329178" cy="1857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64731" y="326571"/>
            <a:ext cx="231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70" y="828675"/>
            <a:ext cx="3846195" cy="31454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611" y="4263672"/>
            <a:ext cx="3846195" cy="15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1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0685" y="54864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4285" y="539149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9" y="1173480"/>
            <a:ext cx="4260941" cy="3553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77" y="1173480"/>
            <a:ext cx="4297680" cy="35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98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006" y="235155"/>
            <a:ext cx="8871856" cy="613931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SCORE OF MODELS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1224234"/>
            <a:ext cx="8085908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89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09030"/>
            <a:ext cx="7513320" cy="600868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5029" y="1748850"/>
            <a:ext cx="1114697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Accuracy for Logistic regression Base model: 87.59460348798947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Accuracy for Logistic regression statistical method: 89.37150378413952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Accuracy for Logistic regression Smote: 89.37150378413952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Accuracy for Decision tree method: 94.20862125699243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Accuracy for Random forest_Gridsearch method: 96.15004935834156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Accuracy for Random forest_Randomsearch: 95.98552155314249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Accuracy for Naive_Bayes_classifier: 89.14116485686081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Accuracy for KNN kd tree: 83.94208621256992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Accuracy for KNN ball tree: 83.94208621256992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Accuracy for SVM: 72.91872326423166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rgbClr val="000000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Random Forest Algorithm and Decision Tree Algorithm gives the best model.</a:t>
            </a:r>
            <a:endParaRPr lang="en-IN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76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329010"/>
            <a:ext cx="6287433" cy="1082831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72046"/>
            <a:ext cx="4942829" cy="441576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of this project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followed in the project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Importing libraries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 information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Variable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Multicollinearity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score of Models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952" y="2390526"/>
            <a:ext cx="10835122" cy="114796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5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074" y="509474"/>
            <a:ext cx="8702040" cy="47024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1" y="2037806"/>
            <a:ext cx="10215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business manager of a consumer credit card bank is facing the problem of </a:t>
            </a:r>
            <a:r>
              <a:rPr lang="en-US" dirty="0" smtClean="0"/>
              <a:t>credit card customer </a:t>
            </a:r>
            <a:r>
              <a:rPr lang="en-US" dirty="0"/>
              <a:t>attrition.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want to analyze the data to find out the reason behind this and leverage the same to predict customers who are likely to drop off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how </a:t>
            </a:r>
            <a:r>
              <a:rPr lang="en-US" dirty="0" smtClean="0"/>
              <a:t>attrition  </a:t>
            </a:r>
            <a:r>
              <a:rPr lang="en-US" dirty="0"/>
              <a:t>impacts your current revenue goals and making predictions about how to manage those issues in the future also helps you stem the flow of churned customers.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65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126" y="209029"/>
            <a:ext cx="9041674" cy="640057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OF THIS PROJECT</a:t>
            </a:r>
            <a:endParaRPr lang="en-IN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8274" y="1658983"/>
            <a:ext cx="8242663" cy="252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32412" y="2127689"/>
            <a:ext cx="82949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 the business manager to figure </a:t>
            </a:r>
            <a:r>
              <a:rPr lang="en-US" dirty="0"/>
              <a:t>out how and </a:t>
            </a:r>
            <a:r>
              <a:rPr lang="en-US" dirty="0" smtClean="0"/>
              <a:t>what are the reasons behind  consumer credit card 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Applying Machine Learning Algorithms for better </a:t>
            </a:r>
            <a:r>
              <a:rPr lang="en-US" dirty="0"/>
              <a:t>results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Attrition Flag is  the target/output </a:t>
            </a:r>
            <a:r>
              <a:rPr lang="en-US" dirty="0"/>
              <a:t>variable represents the current status of customers. It has two unique values: one is Existing Customer (current customer) and </a:t>
            </a:r>
            <a:r>
              <a:rPr lang="en-US" dirty="0" smtClean="0"/>
              <a:t>Attrite Customer </a:t>
            </a:r>
            <a:r>
              <a:rPr lang="en-US" dirty="0"/>
              <a:t>(churned customer).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45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989" y="209029"/>
            <a:ext cx="9485810" cy="457177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PROCESS FOLLOWED IN THE PROJECT</a:t>
            </a:r>
            <a:endParaRPr lang="en-IN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7983" y="744582"/>
            <a:ext cx="3984172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5087981" y="1526121"/>
            <a:ext cx="561703" cy="48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77983" y="1998450"/>
            <a:ext cx="3984172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5107572" y="2821410"/>
            <a:ext cx="561703" cy="48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477983" y="3326395"/>
            <a:ext cx="3984172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5107572" y="4119318"/>
            <a:ext cx="561703" cy="48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96337" y="4617356"/>
            <a:ext cx="3984172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853538" y="990726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Importing Libraries and Dataset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94758" y="2085731"/>
            <a:ext cx="37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Checking null values , Treating outliers &amp; Exploratory Data Analysis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831" y="3285112"/>
            <a:ext cx="4186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preparation, Statistical tests, Checking Multicollinearity, VIF, Smote &amp; Data Preprocessing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127167" y="5440316"/>
            <a:ext cx="561703" cy="48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45322" y="5945301"/>
            <a:ext cx="3984172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639632" y="4811960"/>
            <a:ext cx="359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Building Using ML Algorithms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4060" y="6165583"/>
            <a:ext cx="318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89" y="-417989"/>
            <a:ext cx="10835122" cy="1147968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IMPORTING LIBRARIES</a:t>
            </a:r>
            <a:endParaRPr 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4" y="995227"/>
            <a:ext cx="5559199" cy="5497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71665" y="2808513"/>
            <a:ext cx="4480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the libraries which is need for this project.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libraries are used to create applications and models in a variety of fields, for instance, machine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visualization, image and data manipulation, and many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more.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835" y="209030"/>
            <a:ext cx="5421086" cy="535553"/>
          </a:xfrm>
        </p:spPr>
        <p:txBody>
          <a:bodyPr>
            <a:normAutofit/>
          </a:bodyPr>
          <a:lstStyle/>
          <a:p>
            <a:pPr algn="just"/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DATASET INFORMATION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" y="1472156"/>
            <a:ext cx="5070942" cy="4602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9622" y="2926079"/>
            <a:ext cx="51990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Dataset has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10127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rows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 datatype -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bject data type -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float data type -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9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51" y="209028"/>
            <a:ext cx="8085909" cy="509429"/>
          </a:xfrm>
        </p:spPr>
        <p:txBody>
          <a:bodyPr>
            <a:normAutofit/>
          </a:bodyPr>
          <a:lstStyle/>
          <a:p>
            <a:r>
              <a:rPr lang="en-US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3000" b="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3000" b="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ATTRITION</a:t>
            </a:r>
            <a:r>
              <a:rPr lang="en-US" sz="3000" b="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endParaRPr lang="en-IN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11" y="1214846"/>
            <a:ext cx="5524500" cy="5212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7189" y="2116183"/>
            <a:ext cx="4833257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88183" y="3213463"/>
            <a:ext cx="5042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Attrition_Flag: this target/output variable represents the current status of customers. It has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unique values: one is Existing Customer (current customer) and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Attired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Customer (churned customer).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4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210" y="209029"/>
            <a:ext cx="8659590" cy="404925"/>
          </a:xfrm>
        </p:spPr>
        <p:txBody>
          <a:bodyPr>
            <a:normAutofit fontScale="90000"/>
          </a:bodyPr>
          <a:lstStyle/>
          <a:p>
            <a:r>
              <a:rPr lang="en-US" sz="3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OF VARIABLES</a:t>
            </a:r>
            <a:endParaRPr lang="en-IN" sz="3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kAAAAGwCAYAAABB4NqyAAAAOXRFWHRTb2Z0d2FyZQBNYXRwbG90bGliIHZlcnNpb24zLjUuMiwgaHR0cHM6Ly9tYXRwbG90bGliLm9yZy8qNh9FAAAACXBIWXMAAA9hAAAPYQGoP6dpAABdp0lEQVR4nO3deVzUdf4H8NcMAzMgh3IfIiAqoKgIeOJZhndSVtplZmaWHUptrrbbYb/WtjXXdfPIO9PMSk0rPPBCTUxuTRAvBOQQuVFu5vv7g2WSQAUEPnO8nvuYR/Gdzwyv+a7Jm88pkyRJAhEREZEBkYsOQERERNTeWAARERGRwWEBRERERAaHBRAREREZHBZAREREZHBYABEREZHBYQFEREREBkchOoA2UqvVyMzMhIWFBWQymeg4RERE1ASSJKGkpATOzs6Qy+/dx8MCqBGZmZlwdXUVHYOIiIhaID09HZ07d75nGxZAjbCwsABQewMtLS0FpyEiIqKmKC4uhqurq+bn+L2wAGpE3bCXpaUlCyAiIiId05TpK5wETURERAaHBRAREREZHBZAREREZHBYABEREZHBYQFEREREBocFEBERERkcFkBERERkcIQXQKtWrYKHhwdUKhUCAgJw4sSJe7aPiIhAQEAAVCoVunbtijVr1tR7fvPmzZDJZA0e5eXlbfkxiIiISIcILYB27NiBefPm4b333kNcXByGDRuGcePGIS0trdH2KSkpGD9+PIYNG4a4uDgsWrQIb775Jnbu3FmvnaWlJbKysuo9VCpVe3wkIiIi0gEySZIkUd984MCB8Pf3x+rVqzXXfHx8EBISgiVLljRov2DBAuzduxdJSUmaa3PmzEFCQgIiIyMB1PYAzZs3D4WFhU3OUVFRgYqKCs3XdVtpFxUVcSdoIiIiHVFcXAwrK6sm/fwW1gNUWVmJmJgYBAcH17seHByMU6dONfqayMjIBu3HjBmD6OhoVFVVaa7dunULbm5u6Ny5MyZOnIi4uLh7ZlmyZAmsrKw0Dx6ESkREpN+EFUC5ubmoqamBg4NDvesODg7Izs5u9DXZ2dmNtq+urkZubi4AwNvbG5s3b8bevXuxfft2qFQqBAUF4dKlS3fNsnDhQhQVFWke6enpD/jpiIiISJsJPwz1zweWSZJ0z0PMGmt/5/VBgwZh0KBBmueDgoLg7++P//73v1ixYkWj76lUKqFUKluUn4iIiHSPsB4gW1tbGBkZNejtycnJadDLU8fR0bHR9gqFAjY2No2+Ri6Xo3///vfsASIiIiLDIqwAMjExQUBAAMLDw+tdDw8Px5AhQxp9zeDBgxu0P3jwIAIDA2FsbNzoayRJQnx8PJycnFonOBEREek8oUNgoaGheP755xEYGIjBgwdj7dq1SEtLw5w5cwDUzs3JyMjAli1bANSu+Priiy8QGhqKl19+GZGRkdiwYQO2b9+uec+PPvoIgwYNQvfu3VFcXIwVK1YgPj4eK1euFPIZifTd2pi193x+dsDsdkpCRNR0QgugqVOnIi8vD4sXL0ZWVhZ8fX0RFhYGNzc3AEBWVla9PYE8PDwQFhaG+fPnY+XKlXB2dsaKFSswZcoUTZvCwkLMnj0b2dnZsLKyQr9+/XD8+HEMGDCg3T8fERERaSeh+wBpq+bsI0Bk6NgDRETaojk/v4WvAiMiamss0ojoz4SfBUZERETU3lgAERERkcFhAUREREQGh3OAiKjNVdZUQi2poVKoGjx3v/k5AOfoEFHrYwFERK2qWl2NhOwEJOUm4WLeRcw/MB+lVaUAAHMTcziZO8HX3hf9HPthhPsI1KhrYCQ3EpyaiAwNCyAiahXV6mqcSj+FfZf3Ib8sv9E2typv4VL+JVzKv4TdF3YDAFQKFbxtveFr54te9r1gbWrdnrGJyECxACKiB5Zflo8vY77EtcJrAABLpSX6O/eHl60XnM2dYWZsBrlMjpLKEuSX5SO9OB2phalIyk3CrcpbiM+OR3x2PADA3cod/k7+8Hfyh10HO3Efioj0GgsgInogF/MuYm3MWpRUlsDM2AwTu0/EMLdhMDEyadDW1NgU9h3s4W3rDQBQS2qkFaXh/M3zOJ9zHlcLruJa0TVcK7qGXRd2wdXSFf2c+mG423DNa4iIWgMLICJqsVPpp7DitxWoUlfB1dIVcwLnwNbMtsmvl8vkcO/oDveO7pjQfQKKK4oRnx2P2KxYJOclI704HenF6dibvBc97XriCZ8nMKXnFPS27w2ZTNaGn4yI9B2PwmgEj8Igur8LuRcQtDEI+WX58LX3xSsBrzTa69NStypvISE7QVMMVamrNM91t+6OKT5TMLPfTHS36X7f9+JO0ESGoTk/v7kPEBE1W15pHsZuHYv8sny4d3THbP/ZrVr8ALUrxoK6BOGNgW8g5y852BKyBY96PQqlkRKX8i/h018/hdcXXpj4zUT8mvZrq35vItJ/LICIqNnmhs1FalEqPDt54vX+r0OpULbp9/vu/Hcoqy7DhO4T8Nkjn2FWv1nwtfeFBAm/XPoFQzcNxdQfpmomYRMR3Q8LICJqlu/Pf48d53fASGaE7VO2w0Jp0a7fX6VQob9Lf7wx4A0sHrkYQ12HQi6T47vz36HXql7Yfm57u+YhIt3EAoiImuzGrRt49ZdXAQALhy5Ef5f+QvM4mDvg+b7PI+6VOAx3G47SqlI8s+sZvLXvLVTVVN3/DYjIYLEAIqImW3R4EfLK8tDXoS/+PuLvouNo9HHogyPTj2DR0EUAgBVnVmDGnhmoUdcITkZE2orL4InonupWUGUUZ2BT/CYAwNhuY7E5frPAVPXVZXTr6IZXAl7Buth1+ObcN0grTMNzfZ7jknkiaoA9QETUJLsv7IYECf5O/ujaqavoOHfl7+SPl/q9BBlkOJl+EnuS94iORERaiAUQEd1Xcm4yzuWcg1wmR4hXiOg49xXoHIjn+z4PANh/eT8SbyYKTkRE2oYFEBHdV10vyrAuw+Bg7iA4TdMEuQZheJfhkCBhU/wmFFcUi45ERFqEBRAR3dOV/Cu4UnAFCrkCE7pPEB2nWZ7s9SScLZxRXFGMrxK+Aje+J6I6LICI6J4OXjkIABjoMhBWKivBaZrHxMgEL/u/DIVcgd9zftecOE9ExAKIiO4qOTcZCTcSAACPdH1EcJqWcbZwRrBnMADg+8TvUVlTKTgREWkDFkBEdFefR34OCRL6OvSFk4WT6DgtNtZzLDqpOiGvLE/To0VEho0FEBE1Kq80D1sStgCApgdFVykVSkzpOQVA7aqwgrICwYmISDQWQETUqK8SvkJFTQVcLV3h2clTdJwHFugUiG7W3VClrsKBKwdExyEiwVgAEVEDkiRpdlce7jZcL3ZSlslkmNhjIgDgRNoJFJUXCU5ERCKxACKiBiJSI5CclwxzE3MMcBkgOk6r8bbxhmcnT1Srq9kLRGTgWAARUQN1vT/P+D4DlUIlOE3rubMX6HjqcfYCERkwFkBEVE9uaS52Ju0EALwS+IrgNK3Px9YHHh09UKWuwpFrR0THISJBWAARUT3fnPsGlTWVCHAKgL+Tv+g4rU4mk2GM5xgAwInUE9wXiMhAKUQHICLtUrf0fYbfDLFB2lBfx76wMbVBXlkezmSc0Qz53cvsgNntkIyI2gt7gIhII/FmImKyYqCQKzDNd5roOG1GLpNjlPsoAMDhlMM8I4zIALEAIiKNrxO+BgCM7z4etma2gtO0raAuQVAaKZFZkokLeRdExyGidsYCiIgAAGpJja3ntgIAnu/zvOA0bc/M2AyDOw8GABxNOSo4DRG1NxZARAQAOHbtGK4XX0dHVUfNUnF9N9J9JADgXM45LoknMjAsgIgIQO3qLwB4qudTerX3z704WTjBs5Mn1JIakdcjRcchonbEAoiIUFVThd0XdgOAXk9+bkxQlyAAwK9pv3IyNJEBYQFERDiScgT5Zfmw72CP4W7DRcdpVwFOAVAaKZFTmoNL+ZdExyGidsICiIjwfeL3AIDHvR+HkdxIcJr2pVKo0N+lPwDgZNpJwWmIqL2wACIycHcOfz3Z60nBacQY6joUABCbFYvSqlLBaYioPbAAIjJwR68dNdjhrzruHd3hbOGMKnUVzmScER2HiNoBCyAiA/f9+T+GvxRywzwdRyaTaXqBOAxGZBhYABEZMA5//WFg54FQyBVIL05HWlGa6DhE1MZYABEZsGPXjiGvLA92ZnYGO/xVx9zEHH6OfgDYC0RkCFgAERkwzeovH8Md/rpT3TDYmYwzqKypFJyGiNoSCyAiA1WtrsaupF0AgCd7GvbwVx0vWy/YmNqgrLoMsVmxouMQURtiAURkoI6mHEVeWR5szWwxwn2E6DhaQS6TY7Br7QGpp9JPCU5DRG2JBRCRgbpz80MOf/2h7oT45Lxk5JbmCk5DRG2Ff+sRGaBqdbVm9ZeZsRnWxqwVnEh72JrZwtvWGxdyLyDyeiQm9ZgkOhIRtQH2ABEZoGPXjiG3NBfmJuboYdNDdBytM6TzEABAZHok1JJacBoiagssgIgMUN3mh36OfgZ39ldT9HPqB5VChbyyPFzMuyg6DhG1ARZARAamWl2NXRdqV38FOAUITqOdTIxMMMB5AABOhibSVyyAiAxMxLUI5JbmwsbUBl42XqLjaK0hrrXDYLFZsSirKhOchohaGwsgIgNTt/rrMe/HOPx1D+4d3eFk7oQqdRWiMqNExyGiVsYCiMiA3Ln54VO9nhKcRrvJZDLuCUSkx1gAERmQ46nHcbP0JmxMbTDKY5ToOFpvkMsgyGVypBSmIOlmkug4RNSKWAARGZC61V+PeT/GzQ+bwEplBV97XwDApvhNgtMQUWtiAURkIO5c/fVkL5791VRBrkEAgK8SvuIBqUR6hAUQkYE4nnocObdzYG1qjVHuHP5qqt72vWGltELO7Rz8eOFH0XGIqJUIL4BWrVoFDw8PqFQqBAQE4MSJE/dsHxERgYCAAKhUKnTt2hVr1qy5a9tvv/0WMpkMISEhrZyaSPfcOfxlbGQsOI3uMJIbYWiXoQCANdF3//uGiHSL0AJox44dmDdvHt577z3ExcVh2LBhGDduHNLS0hptn5KSgvHjx2PYsGGIi4vDokWL8Oabb2Lnzp0N2qampuKdd97BsGHD2vpjEGm9GnXNH8NfPTn81VxDuwyFXCbH0WtHcSH3gug4RNQKhBZAy5Ytw0svvYRZs2bBx8cHy5cvh6urK1avXt1o+zVr1qBLly5Yvnw5fHx8MGvWLMycORNLly6t166mpgbPPvssPvroI3Tt2rU9PgqRVrtz+Oshj4dEx9E51qbWmNB9AgDw4FgiPSGsAKqsrERMTAyCg4PrXQ8ODsapU43vuREZGdmg/ZgxYxAdHY2qqirNtcWLF8POzg4vvfRSk7JUVFSguLi43oNIn9RtfhjiFcLhrxaaEzgHALA5fjN3hibSA8IKoNzcXNTU1MDBwaHedQcHB2RnZzf6muzs7EbbV1dXIzc3FwDw66+/YsOGDVi3bl2TsyxZsgRWVlaah6urazM/DZH2qlZXawogbn7YcmM8x8DNyg0F5QWa+0lEukv4JGiZTFbva0mSGly7X/u66yUlJXjuueewbt062NraNjnDwoULUVRUpHmkp6c34xMQabcjKUeQW5oLWzNbPNz1YdFxdJaR3Agv+78MgJOhifSBsJ3QbG1tYWRk1KC3Jycnp0EvTx1HR8dG2ysUCtjY2OD8+fO4du0aJk2apHlerVYDABQKBZKTk+Hp6dngfZVKJZRK5YN+JCKt9O3v3wKonfzMzQ8fzMx+M/FhxIeIvB6JhOwE9HXsKzoSEbWQsB4gExMTBAQEIDw8vN718PBwDBkypNHXDB48uEH7gwcPIjAwEMbGxvD29sa5c+cQHx+veTz66KMYNWoU4uPjObRFBqeiukJz9tfTvk8LTqP7nCycEOIdAgD4MuZLsWGI6IEIHQILDQ3F+vXrsXHjRiQlJWH+/PlIS0vDnDm1kw0XLlyI6dOna9rPmTMHqampCA0NRVJSEjZu3IgNGzbgnXfeAQCoVCr4+vrWe3Ts2BEWFhbw9fWFiYmJkM9JJMr+y/tRVFEEFwsXBHUJEh1HL8wJqP37aevZrbhVeUtwGiJqKaH94VOnTkVeXh4WL16MrKws+Pr6IiwsDG5ubgCArKysensCeXh4ICwsDPPnz8fKlSvh7OyMFStWYMqUKaI+ApFW+/Z87fDX1F5TIZcJn/Kn0+qWv6slNew72CPndg5e+fkVjHAbAQCYHTBbZDwiaiaZVDeLmDSKi4thZWWFoqIiWFpaio5D1CK3K2/Dfqk9SqtKcWbWGfR36d+gDfe0aZlDVw/h+8Tv4WzhjPeHvw+ZTMYCiEgLNOfnN38lJNJTP1/8GaVVpejaqSsCnQNFx9ErQa5BUBopkVmSieS8ZNFxiKgFWAAR6am64a9pvabdc2sJaj5TY1MM6jwIAHA05ajgNETUEiyAiPRQYXkhwi6FAQCe7s3VX21hpPtIAEDCjQTkluaKDUNEzcYCiEgP/XjhR1TWVKKXXS/42vuKjqOXnC2c4WPrAwkSIq5FiI5DRM3EAohID9VtfjjNd5rgJPptlPsoAMDJ9JMorSoVnIaImoPbwhLpmZu3b+LQ1UMAape/U9vp7dAbNqY2yCvLwzfnvsEs/1l3bXu/FXdcRUbUvtgDRKRnvjn3DWqkGvR37o/uNt1Fx9FrcplcMxfov2f+C+4qQqQ7WAAR6ZmvEr4CALzQ9wXBSQxDkGsQjOXGOHvjLE6knRAdh4iaiAUQkR45e+Ms4rLjYCw35vyfdtLBpINmSfx/z/xXcBoiaioWQER65Kv42t6fSV6TYGNmIziN4aibDL07aTfSi9IFpyGipmABRKQnqtXV2HZuGwAOf7U3F0sXjHQfiRqpBqujV4uOQ0RNwFVgRHriwOUDuHH7BuzM7DCu2zgAPOurPb0x4A0cu3YM62LX4f0R70OlUImORET3wB4gIj1RN/n5md7PwNjIWHAaw/Oo16NwtXRFbmmuZh8mItJe7AEi0gMFZQXYk7wHAIe/RNkYtxGBzoFIL07HB8c+QEV1Bc9gI9Ji7AEi0gM7zu9AZU0letv3hp+jn+g4Bmtol6EwlhsjrSgNVwuuio5DRPfAAohID9y59w97HcQxNzHHAJcBAIAj144ITkNE98ICiEjHJecm4/T10zCSGeHZPs+KjmPw6pbEx2bForC8UGwYIrorFkBEOm5LwhYAwNhuY+Fo7ig4DblauaKbdTeoJTWOpx4XHYeI7oIFEJEOq1ZXY3PCZgCc/KxNHnJ/CABwPPU4qmqqBKchosawACLSYWGXwpBZkgk7MztM9p4sOg79j5+jHzqqOqKksgRx2XGi4xBRI1gAEemwdbHrANT2/pgYmQhOQ3WM5EYY2mUoAOBk2knBaYioMSyAiHTU9eLrCLsUBgCY5T9LcBr6syDXIMggQ3JeMm7evik6DhH9CQsgIh21KW4T1JIaw92Gw8vWS3Qc+hNrU2v42PkAAH5N/1VwGiL6MxZARDpILamxIW4DAOBl/5cFp6G7GepaOwwWmR6JGnWN4DREdCcehUGkg8KvhCO1KBVmxmYoLC/koadaqo9DH3Qw7oDCikKcv3kefRz6iI5ERP/DHiAiHVQ3+Xmgy0BOftZixkbGGNR5EAAOgxFpGxZARDrmxq0bmoNPh3UZJjgN3c8Q1yEAgHM3zuF25W3BaYioDgsgIh3zVcJXqFZXY6DLQLhYuoiOQ/fR2bIzOlt0Ro1Ug+isaNFxiOh/WAAR6RBJkrA+dj0ATn7WJQM7DwQA/Hb9N8FJiKgOCyAiHRKRGoFL+ZdgbmKOqb5TRcehJhrgMgAyyHCl4ApybueIjkNEYAFEpFPqJj8/4/sMzE3MBaehpuqo6qjZE4i9QETagQUQkY7IL8vHzsSdAICXAzj8pWsGuvxvGCzjN0iSJDgNEbEAItIRXyd8jYqaCvg5+iHAKUB0HGqmfo79YCw3xs3Sm0grShMdh8jgsQAi0gGSJGmGv172fxkymUxwImoupUKp2QiRq8GIxGMBRKQDTl8/jfM3z8NUYYpnez8rOg61UF3PXUxmDIfBiARjAUSkA+qWvj/Z60lYqawEp6GW6u3QG0ojJfLK8nCt8JroOEQGjQUQkZYrqSjBjvM7AHDvH11nYmSiGQaLyYoRnIbIsLEAItJyO87vwO2q2/Cy8UKQa5DoOPSA6obBojOjoZbUgtMQGS4WQERabkPcBgDAzH4zOflZD/ja+0JppERBeQFSClNExyEyWCyAiLTY+ZzzOH39NBRyBab3nS46DrUCYyNj9HXsC6C2F4iIxGABRKTF6np/JvaYCEdzR8FpqLUEOgcCAGIzYzkMRiQICyAiLVVRXYGvz34NAJjVb5bgNNSaetr2hEqhQmFFIa4WXBUdh8ggsQAi0lJ7k/citzQXzhbOGNNtjOg41IqMjYzh5+gHAIjKjBIbhshAKUQHIKLG1Q1/9XXoi41xGwWnodYW6BSI09dPIzYrFlN7TRUdh8jgsAeISAulFaXh4JWDAMCl73rKx84HZsZmKK4oxqW8S6LjEBkcFkBEWmhT3CZIkOBl4wW7Dnai41AbUMgVmmGw2KxYsWGIDBALICIto5bU2BS/CQAwtMtQwWmoLdVtihibzdVgRO2NBRCRlom4FoHUolRYKa00PQSkn7xtvWGqMEVxRTFOpZ8SHYfIoLAAItIydUvfn+r1FEyMTASnobakkCvQ16F2U8SdiTsFpyEyLCyAiLRIaVUpvk/8HgC487OB8HfyBwD8kPQDh8GI2hELICItsufCHtyqvAWPjh5c/WUgetr1hNJIievF1xGVwT2BiNoLCyAiLbLl7BYAwPN9nufBpwbC2MgYfRz6AAB+SPxBcBoiw8ECiEhLZJVkafb+ea7Pc4LTUHu6cxhMkiTBaYgMAwsgIi2x/fftUEtqDO48GN1tuouOQ+3I194XZsZmuFZ4DXHZcaLjEBkEFkBEWmJLwh/DX2RYTIxMML77eAAcBiNqLyyAiLTA2RtnkXAjAcZyY0z15blQhugJnycAAN8nfs9hMKJ2wAKISAt8nVC7988kr0mwNrUWnIZEGN99PFQKFS7nX8a5nHOi4xDpPRZARILVqGuw7dw2ABz+MmQWSguM8RwDgMNgRO2BBRCRYIdTDiPrVhasTa0180DIMD3Rs3YYbGcSd4UmamssgIgEq+v9mdZrGo++MHCTekyCsdwYiTcTkXgzUXQcIr0mvABatWoVPDw8oFKpEBAQgBMnTtyzfUREBAICAqBSqdC1a1esWbOm3vO7du1CYGAgOnbsiA4dOsDPzw9ff/11W34EohYrry7Hjxd+BAA83ftpsWFIOCuVFYI9gwHwbDCitia0ANqxYwfmzZuH9957D3FxcRg2bBjGjRuHtLS0RtunpKRg/PjxGDZsGOLi4rBo0SK8+eab2Lnzj78orK2t8d577yEyMhJnz57Fiy++iBdffBEHDhxor49F1GT7L+9HcUUxXCxcMMR1iOg4pAXqhsF+SOI8IKK2JJMErrccOHAg/P39sXr1as01Hx8fhISEYMmSJQ3aL1iwAHv37kVSUpLm2pw5c5CQkIDIyMi7fh9/f39MmDABH3/8cZNyFRcXw8rKCkVFRbC0tGzGJyJqnqd3Po1vf/8W8wfNx7Ixyxo8vzZmrYBUJNLtytt4J/wdqCU1Fo9cDAdzB81zswNmC0xGpP2a8/NbWA9QZWUlYmJiEBwcXO96cHAwTp061ehrIiMjG7QfM2YMoqOjUVVV1aC9JEk4fPgwkpOTMXz48LtmqaioQHFxcb0HUVsrrSrFT8k/AQCm+U4TnIa0RQeTDvC29QYAxGbHCk5DpL8Uor5xbm4uampq4ODgUO+6g4MDsrOzG31NdnZ2o+2rq6uRm5sLJycnAEBRURFcXFxQUVEBIyMjrFq1Co888shdsyxZsgQfffTRA34iouaZv38+blfdhq2ZLeKy4hCfHS86EmkJf0d/JN5MRGxWLMZ1Gyc6DpFeEj4J+s8nXkuSdM9TsBtr/+frFhYWiI+PR1RUFD755BOEhobi2LFjd33PhQsXoqioSPNIT09vwSchap6ozCgAQIBTAE9+p3r8HP0ggwxpRWnILc0VHYdILwnrAbK1tYWRkVGD3p6cnJwGvTx1HB0dG22vUChgY2OjuSaXy9GtWzcAgJ+fH5KSkrBkyRKMHDmy0fdVKpVQKpUP8GmImqekogS/5/wOAOjv3F9wGtI2FkoL9LDpgeS8ZMRmxWpWhhFR6xHWA2RiYoKAgACEh4fXux4eHo4hQxpfDTN48OAG7Q8ePIjAwEAYGxvf9XtJkoSKiooHD03USvYm70WVugoOHRzQ2bKz6Dikhfyd/AEAsVmcB0TUFoQOgYWGhmL9+vXYuHEjkpKSMH/+fKSlpWHOnDkAaoempk+frmk/Z84cpKamIjQ0FElJSdi4cSM2bNiAd955R9NmyZIlCA8Px9WrV3HhwgUsW7YMW7ZswXPPPdfun4/obnac3wEACHQO5PAXNaqfYz/IIENKYQryy/JFxyHSO8KGwABg6tSpyMvLw+LFi5GVlQVfX1+EhYXBzc0NAJCVlVVvTyAPDw+EhYVh/vz5WLlyJZydnbFixQpMmTJF0+b27dt47bXXcP36dZiamsLb2xtbt27F1Kk8YZu0Q0FZAfZf3g+gtgAiaoyVygqe1p64nH8ZcVlxeLjrw6IjEemVFu0DlJKSAg8Pj7bIoxW4DxC1pU1xmzBz70w4WzjjgxEfiI5DWuxIyhHsOL8D3ay74S9D/sJ9gIjuo833AerWrRtGjRqFrVu3ory8vEUhiQzVncNfRPfSz7EfAOBK/hUUlheKDUOkZ1pUACUkJKBfv354++234ejoiFdeeQVnzpxp7WxEeievNA+Hrh4CAAQ6sQCie+tk2gkeHT0gQUJcVpzoOER6pUUFkK+vL5YtW4aMjAxs2rQJ2dnZGDp0KHr16oVly5bh5s2brZ2TSC/8fPFn1Eg16OPQp94RB0R3E+AcAACIzooWnIRIvzzQKjCFQoHHHnsM3333Hf75z3/iypUreOedd9C5c2dMnz4dWVlZrZWTSC/8mPwjAOAx78fEBiGdEeBUWwBdyb+CjOIMwWmI9McDFUDR0dF47bXX4OTkhGXLluGdd97BlStXcOTIEWRkZGDy5MmtlZNI55VWleLA5QMAgBDvELFhSGdYm1rDs5MnJEj4PvF70XGI9EaLCqBly5ahd+/eGDJkCDIzM7Flyxakpqbi//7v/+Dh4YGgoCB8+eWXiI3lBl5EdQ5eOYiy6jK4Wbmhr0Nf0XFIh9RNmK+bQE9ED65FBdDq1avxzDPPIC0tDT/++CMmTpwIubz+W3Xp0gUbNmxolZBE+uDHCz8CqO394eaH1BwBTgGQQYbT10/jWuE10XGI9EKLCqDw8HAsWLAAjo6O9a5LkqTZuNDExAQvvPDCgyck0gPV6mr8dPEnAJz/Q81npbJCD5seAIDvzn8nOA2RfmhRAeTp6Ync3IYnFOfn5+v1BolELXUy7STyy/JhY2qDoC5BouOQDuIwGFHralEBdLfNo2/dugWVSvVAgYj00e6k3QCASV6ToJALPYGGdJS/kz+MZEaIzYrF5fzLouMQ6bxm/U0cGhoKAJDJZHj//fdhZmamea6mpga//fYb/Pz8WjUgka6TJInL3+mBmZuYw8vWC4k3E/HOwXcwvvv4Bm14VAZR0zWrAIqLq92JVJIknDt3DiYmJprnTExM0Ldv33onsxMREJ8dj7SiNJgZm+GRro+IjkM6LNApEIk3ExGVGdVoAURETdesAujo0aMAgBdffBH/+c9/eFAoURPsvlA7/DXGcwxMjU0FpyFd5ufoh23ntiGzJBOZJZlwtnAWHYlIZ7VoDtCmTZtY/BA1Ud3ydw5/0YPqYNIBPe16AgCiM3k0BtGDaHIP0OOPP47NmzfD0tISjz/++D3b7tq164GDEemDK/lXcC7nHIxkRpjQY4LoOKQHAp0DcS7nHKIzozGpxyTuKUXUQk0ugKysrDT/oVlZWbVZICJ9sid5DwBghPsIWJtaC05D+qCvQ18o5ArcuH0D10uuw9XSVXQkIp3U5AJo06ZNjf47Ed1d3fwfDn9RazE1NoWvvS/is+MRnRHNAoiohVo0B6isrAylpaWar1NTU7F8+XIcPHiw1YIR6bqc2zn4Ne1XAMBkLx4MTK2nv3N/AEB0VvRd92UjontrUQE0efJkbNmyBQBQWFiIAQMG4PPPP8fkyZOxevXqVg1IpKt+Sv4JEiQEOAXA1Yq/pVPr6W3fGyZGJsgtzUVqUaroOEQ6qUUFUGxsLIYNGwYA+OGHH+Do6IjU1FRs2bIFK1asaNWARLqqbvgrxDtEbBDSO0qFEn0c+gDgajCilmpRAVRaWgoLCwsAwMGDB/H4449DLpdj0KBBSE3lbyNEJRUlOHT1EADO/6G2EehUezZYdGY01JJacBoi3dOiAqhbt2748ccfkZ6ejgMHDiA4OBgAkJOTw/2BiAAcuHIAFTUV6GbdTbNvC1Fr8rX3hUqhQkF5AVIKUkTHIdI5LTqV8f3338czzzyD+fPn4+GHH8bgwYMB1PYG9evXr1UDEukizfCXVwj3aaE2YWxkDD8HP5zOOI2ozCh4Wntibczae76GZ4UR/aFFPUBPPPEE0tLSEB0djf3792uuP/zww/j3v//dauGIdFFlTSV+ufgLAOAxHw5/UdsJdK4dBovJiuEwGFEztagHCAAcHR3h6OhY79qAAQMeOBCRrou4FoGiiiJYKi1x9sZZ/J7zu+hIpKd87HxgZmyG4opiXMq7BC9bL9GRiHRGiwqg27dv49NPP8Xhw4eRk5MDtbr+bx5Xr15tlXBEuqju7K8+Dn0gl7Wok5WoSRRyBfo59sOv6b8iOiuaBRBRM7SoAJo1axYiIiLw/PPPw8nJiXMciP5HLanxY/KPAIB+jpwPR20v0DkQv6b/itisWEzrNQ1GciPRkYh0QosKoH379uGXX35BUFBQa+ch0mnRmdHILMmEuYk5vGz42zi1PS8bL5ibmONW5S0k5yVz1SFRE7Wof75Tp06wtubBjkR/Vjf8Nb77eBgbGYsNQwbBSG4Efyd/ANwUkag5WlQAffzxx3j//ffrnQdGRDz8lMSo2xQxLjsO1epqwWmIdEOLhsA+//xzXLlyBQ4ODnB3d4excf3fdGNjY1slHJEuuZB7ARdyL8BYboxx3cZhx/kdoiORgehu0x2WSksUVxQj6WYSejv0Fh2JSOu1qAAKCQlp5RhEum/PhT0AgIc8HoKVykpwGjIkcpkcAU4BOHrtKKIzo1kAETVBiwqgDz74oLVzEOk8Dn+RSP2d++PotaOIvxGPqpoqzkEjuo8Wb1JSWFiI9evXY+HChcjPzwdQO/SVkZHRauGIdEVmSSZ+y/gNAPCo16OC05Ah8ujkgU6qTiivLufmm0RN0KIC6OzZs+jRowf++c9/YunSpSgsLAQA7N69GwsXLmzNfEQ6YW/yXgDAoM6D4GThJDgNGSK5TK45GiM6i6vBiO6nRQVQaGgoZsyYgUuXLkGlUmmujxs3DsePH2+1cES6om75e4hXiNAcZNjqCqCzN86iorpCcBoi7daiAigqKgqvvPJKg+suLi7Izs5+4FBEuqSovAhHUo4A4OGnJJablRtszWxRWVOJcznnRMch0motKoBUKhWKi4sbXE9OToadnd0DhyLSJWGXwlClroKPrQ962PQQHYcMmEwm+2MYjJsiEt1TiwqgyZMnY/HixaiqqgJQ+x9dWloa/vrXv2LKlCmtGpBI29Wd/RXiHSI0BxHwxzDYuZxzKKsqE5yGSHu1qABaunQpbt68CXt7e5SVlWHEiBHo1q0bLCws8Mknn7R2RiKtVV5djrBLYQC4/J20Q2eLznDo4IBqdTUSbiSIjkOktVq0D5ClpSVOnjyJo0ePIiYmBmq1Gv7+/hg9enRr5yPSakdSjuBW5S24WLggwDlAdBwizTDYL5d+QXRmNAZ1HiQ6EpFWanYBpFarsXnzZuzatQvXrl2DTCaDh4cHHB0dIUkSZDJZW+Qk0kp1q78me02GXNbibbWIWlVdAZR4MxGlVaUwMzYTHYlI6zTrb2xJkvDoo49i1qxZyMjIQO/evdGrVy+kpqZixowZeOwxDgGQ4ahR12BPcu3xF1z9RdrE2cIZzhbOqJFqcPbGWdFxiLRSs3qANm/ejOPHj+Pw4cMYNWpUveeOHDmCkJAQbNmyBdOnT2/VkETa6PT108i5nQMrpRVGuI0QHYeonn6O/ZBZkom47DgOgxE1olk9QNu3b8eiRYsaFD8A8NBDD+Gvf/0rtm3b1mrhiLRZ3fDXxB4Tee4SaZ1+Tv0AAOdzznNTRKJGNKsAOnv2LMaOHXvX58eNG4eEBK46IP0nSRIPPyWt1tmiM2zNbFGlrsL5m+dFxyHSOs0qgPLz8+Hg4HDX5x0cHFBQUPDAoYi03fmb53Gl4AqURkqM6TZGdByiBmQyGfo51vYCxWXFCU5DpH2aVQDV1NRAobj7tCEjIyNUV1c/cCgibVc3/PWI5yMwNzEXG4boLuqGwc7mnEVVTZXgNETapVmToCVJwowZM6BUKht9vqKC48xkGHj4KekCj44e6KjsiMKKQiTnJYuOQ6RVmlUAvfDCC/dtwxVgpO/SitIQkxUDuUyOR70eFR2H6K7kMjn8HP1wLPUYYrNiRcch0irNKoA2bdrUVjmIdMaeC7V7/wS5BsGuAw//Je3Wz6kfjqUeQ8KNBKyOWg0judFd284OmN2OyYjEatFRGESGrO7wUwdzB6yNWSs2DNF9dLfujg7GHXCr8hYu51+Gl62X6EhEWoF79xM1Q15pHiKuRQAA/Bz8xIYhagIjuRH6OvYFAMRlczUYUR0WQETN8NPFn1Aj1cDP0Y/DX6QzNMvhs+OgltSC0xBpBxZARM2wK2kXAOBx78cFJyFqOh9bH6gUKhSWFyK1MFV0HCKtwAKIqIlKKkpw8MpBAMDjPiyASHcYGxmjt31vAEBsNleDEQEsgIiabN/lfaioqUAPmx7oaddTdByiZqkbBovPiockSYLTEInHAoioie4c/pLJZILTEDVPL/teUMgVyCnNQWZJpug4RMKxACJqgvLqcvxy6RcAHP4i3aRSqNDLrhcADoMRASyAiJrk0NVDuFV5C50tOyPQOVB0HKIWqTsbjIejErEAImoSDn+RPuhj3wdymRwZJRm4ceuG6DhEQgkvgFatWgUPDw+oVCoEBATgxIkT92wfERGBgIAAqFQqdO3aFWvWrKn3/Lp16zBs2DB06tQJnTp1wujRo3HmzJm2/Aik56rV1diTXHv8BYe/SJd1MOkAL5vanaDjs+PFhiESTGgBtGPHDsybNw/vvfce4uLiMGzYMIwbNw5paWmNtk9JScH48eMxbNgwxMXFYdGiRXjzzTexc+dOTZtjx47h6aefxtGjRxEZGYkuXbogODgYGRkZ7fWxSM8cTz2O/LJ82JnZYWiXoaLjED0QzTAYd4UmAye0AFq2bBleeuklzJo1Cz4+Pli+fDlcXV2xevXqRtuvWbMGXbp0wfLly+Hj44NZs2Zh5syZWLp0qabNtm3b8Nprr8HPzw/e3t5Yt24d1Go1Dh8+fNccFRUVKC4urvcgqlM3/DXZa/I9D5Ik0gV+Dn6QQYaUwhQUlBWIjkMkjLACqLKyEjExMQgODq53PTg4GKdOnWr0NZGRkQ3ajxkzBtHR0aiqqmr0NaWlpaiqqoK1tfVdsyxZsgRWVlaah6urazM/DekrtaTG7gu7AXD4i/SDlcoKntaeANgLRIZNWAGUm5uLmpoaODg41Lvu4OCA7OzsRl+TnZ3daPvq6mrk5uY2+pq//vWvcHFxwejRo++aZeHChSgqKtI80tPTm/lpSF+dyTiDzJJMWCot8ZDHQ6LjELWKO88GIzJUwidB/3lFjSRJ91xl01j7xq4DwGeffYbt27dj165dUKlUd31PpVIJS0vLeg8iAPj+/PcAgAndJ0CpUApOQ9Q6/Bz9AACX8i6hpKJEbBgiQYQVQLa2tjAyMmrQ25OTk9Ogl6eOo6Njo+0VCgVsbGzqXV+6dCn+8Y9/4ODBg+jTp0/rhieDoJbU+C7xOwDAU72eEpyGqPXYmtmii1UXSJCQcCNBdBwiIYQVQCYmJggICEB4eHi96+Hh4RgyZEijrxk8eHCD9gcPHkRgYCCMjY011/71r3/h448/xv79+xEYyE3rqGVOXz+N68XXYam0xNhuY0XHIWpVHAYjQyd0CCw0NBTr16/Hxo0bkZSUhPnz5yMtLQ1z5swBUDs3Z/r06Zr2c+bMQWpqKkJDQ5GUlISNGzdiw4YNeOeddzRtPvvsM/ztb3/Dxo0b4e7ujuzsbGRnZ+PWrVvt/vlIt+34fQeA2tVfKsXdh1CJdJG/kz8AIOlmEsqqygSnIWp/QgugqVOnYvny5Vi8eDH8/Pxw/PhxhIWFwc3NDQCQlZVVb08gDw8PhIWF4dixY/Dz88PHH3+MFStWYMqUKZo2q1atQmVlJZ544gk4OTlpHnculSe6nxp1Db5PrJ3/w+Ev0keO5o5wMndCjVSD+BvxouMQtTuZVDeLmDSKi4thZWWFoqIiTog2UBHXIjDyq5HoqOqIG+/cgImRSYM2a2PWtn8wolb008Wf8PPFn+Fr74s3BryB2QGzRUcieiDN+fktfBUYkTbacb52+Osx78caLX6I9EF/5/4AgMSbibhVyWkCZFhYABH9SbW6GjuTao9XmdprquA0RG3H0dwRnS06Qy2peTYYGRwWQER/EnEtAjm3c2BjasPND0nvBbrUrpSNzowWnISofbEAIvqTuuGvx30eh7GR8X1aE+m2QKfaAuhC7gXk3M4RnIao/bAAIrpDVU0Vh7/IoNh1sIOblRskSJqdz4kMgUJ0ACJtciTlCPLL8mFnZoeLeRdxpeCK6EhEbW6AywCkFqVi27ltmDtgrug4RO2CPUBEd6gb/nqi5xMwkhsJTkPUPvo794cMMkRej8SVfBb9ZBhYABH9T0V1BXZf2A2Aw19kWKxUVvCx8wEAbDu3TXAaovbBAojof36++DMKywvhYuGCoV2Gio5D1K4GugwEAGw9uxXcH5cMAQsgov/5KuErAMDzfZ7n8BcZHD9HP5gZm+FS/iVEZUaJjkPU5lgAEQHIuZ2DfZf3AQCe7/u84DRE7U+lUOEx78cAAFsStghOQ9T2WAARAfj2929Rra5GoHMgetr1FB2HSIjn+9QW/9+c+wbl1eWC0xC1LRZARPjjN94X+r4gOAmROKO7jkZny84oKC/A3uS9ouMQtSkWQGTwzuecR0xWDBRyBab5ThMdh0gYI7kRZvSdAQDYGLdRbBiiNsYCiAxeXe/PhO4TYGtmKzgNkVgz/GYAAA5eOYj0onSxYYjaEAsgMmg16hpsPbcVAIe/iADA09oTI91HQoKkWRlJpI9YAJFBO5JyBJklmbA2tcb47uNFxyHSCjP9ZgKoHQZTS2rBaYjaBgsgMmh1v+FO6zUNSoVScBoi7TCl5xRYKa2QUpiC8CvhouMQtQkWQGSwSipKsCtpFwBget/pgtMQaQ8zYzPNkPCamDWC0xC1DRZAZLB+SPwBZdVl8LLxwgCXAaLjEGmVVwJfAQDsTd6L68XXBachan0sgMhgrY9bD6C290cmkwlOQ6Rdetr1xAi3EVBLaqyLWSc6DlGrYwFEBun3nN9xKv0UFHIFXvR7UXQcIq30auCrAIB1setQVVMlOA1R62IBRAap7jfaR70ehZOFk+A0RNrpMZ/HYN/BHlm3srD7wm7RcYhaFQsgMjhlVWXYcrZ288PZ/rMFpyHSXiZGJpgTMAcA8O/T/xachqh1KUQHIGpvPyT+gMLyQrhZueERz0dExyHSGmtj1ja4ZqG0gEKuwOnrp7Hg0AJ4dvK853vMDuAvFaQb2ANEBqduWe/L/i9DLuN/AkT3Yqm01KySPHz1sOA0RK2Hf/uTQYnNitVMfp7Zb6boOEQ6YbTHaAC1//3kluYKTkPUOlgAkUH54swXAIAnez7Jyc9ETeRi6QJvW29IkHD02lHRcYhaBQsgMhh5pXn45tw3AIDXB7wuOA2RbqnrBTqZdhLl1eWC0xA9OBZAZDA2xG1ARU0F/J38MbjzYNFxiHRKL/tecOjggPLqcvya9qvoOEQPjAUQGYRqdTVWRa0CALze/3Xu/EzUTHKZHA93fRgAcOTaEZ4STzqPBRAZhN1Ju5FalAobUxtM850mOg6RThrceTA6GHdAbmku4rPjRccheiDcB4j0niRJWBq5FAAwt/9cmBqbNrrfCRHdm4mRCYa7Dce+y/sQfjUc/Rz7sTeVdBZ7gEjv/Zr+K85knIHSSIm5A+aKjkOk00a5j4JCrsDVgqu4mHdRdByiFmMBRHrv88jPAdSe+m7fwV5wGiLdZqWyQpBrEABg3+V9gtMQtRwLINJrl/IuYc+FPQCA0MGhgtMQ6Ydgz2DIZXIk5SbhWuE10XGIWoQFEOm1f/76T0iQMLHHRHjbeouOQ6QXbM1sNcdj7LvEXiDSTSyASG+lF6VjS0Ltqe+Lhi4SnIZIv4z1HAsZZIi/EY+M4gzRcYiajQUQ6a1/nfoXqtRVGOU+CoNdufEhUWtysnBCP8d+AID9V/YLTkPUfCyASC/duHUD62LXAQDeG/ae4DRE+mlst7EAgKiMKNy8fVNwGqLmYQFEemlZ5DKUV5djoMtAPOTxkOg4RHrJraMbetn1ggQJB64cEB2HqFlYAJHeuXHrBr6Iqj31/W/D/8aN2oja0Lhu4wAAkdcjUVBWIDgNUdOxACK989mvn6G0qhQDXAZgQvcJouMQ6bXuNt3RzbobqtXV2H+Zc4FId7AAIr2SWZKJVdG1h54uHrmYvT9E7eDRHo8CAE6mn0R6UbrgNERNwwKI9MqnJz9FeXU5glyDEOwZLDoOkUHwsvVCD+seqFZX4x8n/iE6DlGT8DBU0hspBSlYE70GADDAZYBmFRgRtb1JXpPweeTnWBe7Dq5WrrA1s2203eyA2e2cjKhx7AEivfH+sfdRpa7CI10f4a7PRO2sh00PeNt6o0aq4e7QpBNYAJFeiM+Ox7az2wAAn47+VHAaIsM0qcckAMCp66e4LxBpPRZApBcWHl4ICRKm+U6Dv5O/6DhEBqmbdTf0tOsJtaTGL5d+ER2H6J5YAJHOO3jlIPZf3g+FXIH/G/V/ouMQGbS6FWG/ZfyGG7duCE5DdHcsgEinVaurMf/AfADA6/1fh6e1p+BERIbNo5MHetv3hlpS4+dLP4uOQ3RXLIBIp62JXoPEm4mwNbPF+yPeFx2HiPDHXKCojCjuC0RaiwUQ6ay80jy8f7S26Pl41MfoZNpJcCIiAmrPCAt0DoQECbsu7BIdh6hRLIBIZ3147EMUlBegt31vzPKfJToOEd0hxCsERjIjJN5MROLNRNFxiBpgAUQ66XzOeayOXg0AWD52ORRy7ulJpE3sOthhhPsIAMCupF1QS2rBiYjqYwFEOkeSJMw/MB81Ug0e834MD3k8JDoSETViQvcJUClUSC9Ox5mMM6LjENXDAoh0zk8Xf0L41XCYGJlgafBS0XGI6C7MTcwxtttYAMDe5L2oqqkSnIjoDyyASKeUVpVi3v55AIDQQaHo2qmr2EBEdE8PezyMjqqOyCvLw7Frx0THIdJgAUQ65ZPjnyClMAWulq54b/h7ouMQ0X2YGJngUa/azRHDLochvyxfcCKiWiyASGck3UzCv079CwDwn7H/gbmJueBERNQUgzsPhrOFM0qrSvHB0Q9ExyECoAUF0KpVq+Dh4QGVSoWAgACcOHHinu0jIiIQEBAAlUqFrl27Ys2aNfWeP3/+PKZMmQJ3d3fIZDIsX768DdNTe5EkCa+FvYYqdRUm9piInNs5WBuz9q4PItIecpkcT/V6CgCwKnoV4rLiBCciElwA7dixA/PmzcN7772HuLg4DBs2DOPGjUNaWlqj7VNSUjB+/HgMGzYMcXFxWLRoEd58803s3LlT06a0tBRdu3bFp59+CkdHx/b6KNTGtp7dimPXjsFUYYr/jvsvZDKZ6EhE1Aw+tj4IdA6EWlJjbthcLosn4YQWQMuWLcNLL72EWbNmwcfHB8uXL4erqytWr17daPs1a9agS5cuWL58OXx8fDBr1izMnDkTS5f+sRKof//++Ne//oVp06ZBqVQ2KUdFRQWKi4vrPUh7FJQV4O2DbwMA/j7873Dv6C42EBG1yBM+T8DcxByR1yPxVfxXouOQgRNWAFVWViImJgbBwcH1rgcHB+PUqVONviYyMrJB+zFjxiA6OhpVVS1fXrlkyRJYWVlpHq6uri1+L2p9iw4vws3Sm/Cx9cHbQ94WHYeIWqiTaSd8OOJDAMC7h95FQVmB2EBk0IRtn5ubm4uamho4ODjUu+7g4IDs7OxGX5Odnd1o++rqauTm5sLJyalFWRYuXIjQ0FDN18XFxSyCtERkeiS+jPkSALBqwiqYGJkITkRED+LNgW9iY/xGJN5MxN+O/A0rJ6xs9wxNmSc4O2B2OyQhkYRPgv7zXA5Jku45v6Ox9o1dbw6lUglLS8t6DxKvsqYSs36aBQkSXuj7Aka6jxQdiYgekLGRMVaOry16VkevRkxmjOBEZKiEFUC2trYwMjJq0NuTk5PToJenjqOjY6PtFQoFbGxs2iwrifHpyU+ReDMRdmZ2+Dz4c9FxiKiVjHQfiWd6PwMJEl795VVUq6tFRyIDJKwAMjExQUBAAMLDw+tdDw8Px5AhQxp9zeDBgxu0P3jwIAIDA2FsbNxmWan9Jd1MwicnPgEArBi3AjZmLHCJ9MnSR5bCSmmFqMwofH6Kv+BQ+xM6BBYaGor169dj48aNSEpKwvz585GWloY5c+YAqJ2bM336dE37OXPmIDU1FaGhoUhKSsLGjRuxYcMGvPPOO5o2lZWViI+PR3x8PCorK5GRkYH4+Hhcvny53T8ftYxaUuPln15GZU0lJnSfgKm9poqOREStzMnCCf8Z+x8AwPvH3sf5nPOCE5GhETYJGgCmTp2KvLw8LF68GFlZWfD19UVYWBjc3NwAAFlZWfX2BPLw8EBYWBjmz5+PlStXwtnZGStWrMCUKVM0bTIzM9GvXz/N10uXLsXSpUsxYsQIHDt2rN0+G7Xcl9Ff4tf0X2FuYo5VE1Zxzx8iPXLnBGRJktDbvjfO5ZzDhG8mYEHQAhjJje77HpygTK1BJtXNIiaN4uJiWFlZoaioiBOi29n14uvoubInSipLsGLsCrwx8I1G23G3ZyL9UFheiI8iPkJpVSkme03G+O7j7/uaBy2AuApMfzXn57fQHiCiO0mShLlhc1FSWQKPjh4wNjJmoUOk5zqqOmJqr6nYFL8JP1/8GX0d+sLF0kV0LDIAwpfBE9XZmbQTe5P3wlhujOl9p0Mu4x9PIkMw0GUg+jr0RY1Ug80Jm1GjrhEdiQwAf8KQVigoK8DrYa8DABYOXQhnC2fBiYiovchkMjzb+1l0MO6AtKI0/HTxJ9GRyACwACKt8Jfwv+DG7RvwtvXGomGLRMchonZmpbLCM72fAQDsv7wfSblJghORvmMBRMIdunoIG+I2AADWT1oPpaJph9gSkX4JdA7E0C5DIUHCxriNKK7gwdTUdlgAkVAlFSWYtXcWAOD1/q8jqEuQ4EREJNLUXlPhZO6E4opibIzbyPlA1GZYAJFQCw8vRGpRKtw7umPJ6CWi4xCRYCZGJpgdMBsmRiZIyk3Cj8k/io5EeooFEAkTcS0CK6NqD0VcP2k9zE3MBSciIm3gbOGMF/q+AAA4eOUgojOjBScifcQCiIQorSrFS3tfAgDM9p+Nh7s+LDgREWmTQOdABHcNBgBsjt+MlIIUwYlI33AjRANzv40F22v3078d+RuuFFxBZ8vO+OyRz9rlexKRbgnxDkFmSSZ+v/k7VkatxIKgBbDrYCc6FukJ9gBRuzuVfgrLTy8HAKyduBZWKiuxgYhIKxnJjfBywMtwtXRFSWUJ/nvmv1wZRq2GBRC1q/LqcszcMxMSJLzQ9wWM6z5OdCQi0mIqhQpvDHgD1qbWuHH7Bv59+t/ILc0VHYv0AAsgalcfHvsQyXnJcDJ3wr/H/Ft0HCLSAVYqK8wbOA9WSitklmRi9JbRLILogbEAonYTlRGFf536FwBgzcQ16GTaSXAiItIVDuYOCB0cCkulJRJuJGDoxqG4VnhNdCzSYZwETe2irKoMM/bMgFpSo79zf2TfyuZJ70TULI7mjnh78NtYH7seyXnJGLJhCMKeDYOfo5/oaKSD2ANE7eKvh/6KxJuJcDR3xDTfaaLjEJGOcjR3RORLkeht3xtZt7IQtDEI353/TnQs0kEsgKjNHbxyECvOrAAAbHx0Izc8JKIH4mLpghMvnkCwZzBKq0ox9YepWHR4EY/NoGZhAURtKq80DzN+nAEAmNt/Lld9EVGrsFJZIeyZMPxlyF8AAEtOLsGk7ZNQWF4oNhjpDM4BojYjSRJe+fkVZN3KgretNzc8JKJWcef8wW7W3fBSv5ewJWEL9l3eB68vvHDshWPwsfMRmJB0AXuAqM1sSdiCnUk7oZArsPWxrTAzNhMdiYj00ACXAXg36F1Ym1oj53YOBq4fiD0X9oiORVqOBRC1iasFV/HGvjcAAB+N/AgBzgGCExGRPuti1QWLhi5CD+seKKksQciOECyOWAy1pBYdjbQUCyBqdeXV5XjiuydQUlmCINcgLAhaIDoSERkAC6UF5g2ah9f7vw4A+ODYB7V/F1WUCE5G2ogFELW6t/a9hbjsONia2WL7lO0wkhuJjkREBsJIboT/jv8vNjy6ASZGJth9YTdGfTWKZ4hRAyyAqFVtituEtbFrIYMM2x7fBlcrV9GRiMgAzew3E8dnHIetmS1ismIwafsklFWViY5FWoSrwKjVRFyLwCs/vwIAmNBjAq4VXuNuz0QkzMDOA7H/2f0Y9dUoHE89jqk/TMXuqbtFxyItwR4gahWX8i7h8e8eR5W6CgFOAZjQfYLoSERECHAOwM/P/AyVQoWfLv6ExRGLRUciLcECiB5YelE6xmwdg/yyfAx0GYgZfjMgl/GPFhFph+Fuw7Fu0joAwOLji/F7zu+CE5E24E8peiDXi69j1FejkFKYAs9OntgzbQ9MjExExyIique5Ps9hTsAcAMDGuI3IL8sXnIhEYwFELZacm4yRm0fiSsEVeHT0wNEXjsLB3EF0LCKiRi0fuxyBzoG4XXUbW89uhSRJoiORQCyAqEUOXD6AgesH4krBFbh3dMfRF45yxRcRaTWlQomvH/saCrkC52+ex+nrp0VHIoFYAFGzlFSUYP7++Rj/zXgUVRQhyDUIv836DW4d3URHIyK6L29bb0zqMQkA8F3idygqLxKciERhAURNcrvyNr6M/hI+K32w/LflUEtqzOo3C4enH4Z9B3vR8YiImuyRro+gi1UXlFaVYsf5HaLjkCDcB4juqqi8CEdSjmD/5f34LvE7FJYXAgA8O3li5fiVGNNtjNiAREQtYCQ3wvQ+0/HJiU8QkxWDi3kX0cOmh+hY1M5YABEAoLKmEikFKVh6ailismIQmxWLi3kX67Xx7OSJ1we8jlcCXoGpsamgpERE99aUDVhdrVwxzG0Yjqcex47zO/DesPe4fYeBYQFkwGrUNYjNisWZzDNIupmEKnVVgzbdrbtjjOcYTOwxEY94PsK/IIhIb0z2mozozGhcL76OE2knMMJthOhI1I5YABkgtaRG5PVI7Lu0DzdLb2qud1R1xEMeDyHAKQABTgHwd/KHXQc7gUmJiNqOuYk5JvWYhB3nd2DPhT0Y4DyAvdsGhAWQgSkqL8LmhM1IvJkIAOhg3AEj3Uein1M/dLbojFcCXxGckIio/YxwG4HjqceRdSsLYZfDMMVniuhI1E5YABmQE6kn8PHxj1FSWQJjuTEmeU3CSLeRUCqUoqMREQlhJDfCFJ8p+CLqCxxJOYIRbiNga2YrOha1A07oMBDhV8IxZusYlFSWoLNlZywatghjPMew+CEig+dr7wtvW29Uq6vx44UfRcehdsICyACEXQrDxO0TUVZdBl97XywIWgBnC2fRsYiItIJMJsMTPk9ABhmiMqOQUpAiOhK1AxZAei4mMwZPfPcEKmsq8bjP43g18FUeVkpE9CeuVq4Y1HkQAOD7xO95TpgB4BwgPXa9+DombZ+EsuoyjO02Ft9O+Rab4jfd8zVN2T9jdsDs1opIRKQ16pbFXym4gl1JuzClJydE6zP2AOmpsqoyTNo+CVm3suBr74sdT+yAsZGx6FhERFqrk2knBHsGAwAWHFqAyppKwYmoLbEHSE/NPzAf8dnxsDOzw89P/wxLpWWrvXdTeomIiHRRsGcwTqSdwJWCK1gVtQrzBs0THYnaCHuA9NCO33fgy5gvIYMM30z5hie1ExE1kUqhwmSvyQCAxRGLkV+WLzgRtRUWQHrmSv4VvPzTywCARcMWYXTX0YITERHpliGuQ+Br74uC8gL83/H/Ex2H2ggLID1SUV2Bp354CiWVJRjaZSg+HPmh6EhERDpHLpNj6SNLAQBfnPkCV/KvCE5EbYEFkB55N/xdxGbFwsbUBtunbIdCzileREQtMabbGIzxHIMqdRXmH5jPZfF6iAWQnvjxwo9YcWYFAOCrkK/Q2bKz4ERERLrt8+DPYSw3xk8Xf8IPiT+IjkOtjAWQHkgtTMWLe14EALwz+B1M6DFBcCIiIt3Xy74XFg5dCAB4fd/rnBCtZ1gA6biqmipM2zkNheWFGOgyEJ88/InoSEREemPRsEXwsfVBzu0cvH3wbdFxqBWxANJxCw8vxOnrp2GltMK3T3zLYy6IiFqRUqHE+kfXQwYZNsdvxvZz20VHolbCAkiHbTu7DZ9Hfg4A2Dh5I9w7uosNRESkh4a4DsF7w94DAMz+eTaSc5MFJ6LWwAJIR0VlRGHWT7MAAAuHLsTjPo8LTkREpL8+HPkhRrqPxK3KW3jy+ydRUlEiOhI9IBZAOuha4TWE7AhBeXU5JvaYiP97iBt1ERG1JSO5Eb55/Bs4dHDAuZxzeGzHY6iorhAdix4ACyAdk1GcgYe+egiZJZnoZdcL2x7fBrmM/zcSEbU1Jwsn/PT0TzA3McfhlMN4ZtczqFZXi45FLcSfnDoksyQTo78ejZTCFHh28sTB5w+26iGnRER0b/1d+mPPtD0wMTLBrqRdCPk2BMUVxaJjUQuwANIR8dnxGLBuAC7kXoCrpSsOTz8MZwtn0bGIiAzOQx4P4fsnv4dKocIvl35B0MYgHpehg1gAaTlJkvDNuW8wdONQZJRkwNvWG8dmHOMJ70REAj3q9SgiZkTAydwJv+f8jt6re+OzXz9DVU2V6GjURCyAtFh6UToe/fZRPLvrWdyuuo2HPR5G5EuR6Nqpq+hoREQGb4DLAJx5+QxGuI1AWXUZFhxaAN/VvlgXsw7l1eWi49F9CC+AVq1aBQ8PD6hUKgQEBODEiRP3bB8REYGAgACoVCp07doVa9asadBm586d6NmzJ5RKJXr27Indu3e3Vfw2cTHvImb/NBvd/tsNP1/8GcZyY3w08iPse3YfOqo6io5HRET/09myM46+cBSbJm+CjalN7d/fP8+GyzIXvLTnJfyU/BOKyotEx6RGCD0ufMeOHZg3bx5WrVqFoKAgfPnllxg3bhwSExPRpUuXBu1TUlIwfvx4vPzyy9i6dSt+/fVXvPbaa7Czs8OUKVMAAJGRkZg6dSo+/vhjPPbYY9i9ezeeeuopnDx5EgMHDmzvj9gkxRXFiMmMwcm0k9h9YTfisuM0zw13G45V41ehl30vgQmJiOhOa2PWNrj29+F/x6/pv+JwymHkl+VjY/xGbIzfCBlk6GnXE73se6Frx67w6OQBj44ecOvoBmtTa3RUdYRCLvTHsUGSSZIkifrmAwcOhL+/P1avXq255uPjg5CQECxZsqRB+wULFmDv3r1ISkrSXJszZw4SEhIQGRkJAJg6dSqKi4uxb98+TZuxY8eiU6dO2L69aVuYFxcXw8rKCkVFRbC0bL1VVikFKdiSsAW5pbnILctFRnEGUgpTkFGcAQl//N9gJDPCuO7jsCBoAYZ2Gdpq3x9o/D9aIiJqPTXqGlzKv4S47Dj8nvM7cktz7/sacxNzdFJ1grmJOZQKJVQKVYOHkcwIRnIjyGVyyCGv/adM/se1Pz1kkEEmkzX4J4C7Pvfnf2q+h6zx79HYo7E8f/7eAGBjZoOR7iNb9d435+e3sJKzsrISMTEx+Otf/1rvenBwME6dOtXoayIjIxEcHFzv2pgxY7BhwwZUVVXB2NgYkZGRmD9/foM2y5cvv2uWiooKVFT8saFVUVFtd2VxcesubbycdRkfHviw0edcrVwR4BSAhz0exoQeE2BjZtMmGcpulbXq+xERUUNuKje4ubshxD0EJZUlSC1Kxc3bN5FXlof80nxUq6uRWZKJW5W3AAC3ym/hVvEtwanbV3+X/jg0/VCrvmfdz8ym9O0IK4Byc3NRU1MDBweHetcdHByQnZ3d6Guys7MbbV9dXY3c3Fw4OTndtc3d3hMAlixZgo8++qjBdVdX16Z+nAeW/r///Ygf8QbeaLfvS0REJEIUomD1hlWbvHdJSQmsrO793sIHHeu6xOpIktTg2v3a//l6c99z4cKFCA0N1XytVquRn58PGxsbzeuKi4vh6uqK9PT0Vh0WMzS8j62H97J18D62Ht7L1sN72TKSJKGkpATOzvffJ09YAWRrawsjI6MGPTM5OTkNenDqODo6NtpeoVDAxsbmnm3u9p4AoFQqoVQq613r2LFjo20tLS35h7EV8D62Ht7L1sH72Hp4L1sP72Xz3a/np46wZfAmJiYICAhAeHh4vevh4eEYMmRIo68ZPHhwg/YHDx5EYGAgjI2N79nmbu9JREREhkfoEFhoaCief/55BAYGYvDgwVi7di3S0tIwZ84cALVDUxkZGdiyZQuA2hVfX3zxBUJDQ/Hyyy8jMjISGzZsqLe666233sLw4cPxz3/+E5MnT8aePXtw6NAhnDx5UshnJCIiIu0jtACaOnUq8vLysHjxYmRlZcHX1xdhYWFwc6s95iErKwtpaWma9h4eHggLC8P8+fOxcuVKODs7Y8WKFZo9gABgyJAh+Pbbb/G3v/0Nf//73+Hp6YkdO3Y88B5ASqUSH3zwQYOhMmoe3sfWw3vZOngfWw/vZevhvWx7QvcBIiIiIhJB+FEYRERERO2NBRAREREZHBZAREREZHBYABEREZHBYQF0hyVLlqB///6wsLCAvb09QkJCkJycXK+NJEn48MMP4ezsDFNTU4wcORLnz58XlFg7rV69Gn369NFs4DV48OB6h9PyHrbckiVLIJPJMG/ePM013s+m+fDDD2sPebzj4ejoqHme97HpMjIy8Nxzz8HGxgZmZmbw8/NDTEyM5nney6Zxd3dv8GdSJpNh7ty5AHgf2xoLoDtERERg7ty5OH36NMLDw1FdXY3g4GDcvn1b0+azzz7DsmXL8MUXXyAqKgqOjo545JFHUFJSIjC5duncuTM+/fRTREdHIzo6Gg899BAmT56s+Q+X97BloqKisHbtWvTp06fedd7PpuvVqxeysrI0j3Pnzmme431smoKCAgQFBcHY2Bj79u1DYmIiPv/883q75/NeNk1UVFS9P491m/g++eSTAHgf25xEd5WTkyMBkCIiIiRJkiS1Wi05OjpKn376qaZNeXm5ZGVlJa1Zs0ZUTJ3QqVMnaf369byHLVRSUiJ1795dCg8Pl0aMGCG99dZbkiTxz2RzfPDBB1Lfvn0bfY73sekWLFggDR069K7P81623FtvvSV5enpKarWa97EdsAfoHoqKigAA1tbWAICUlBRkZ2cjODhY00apVGLEiBE4deqUkIzarqamBt9++y1u376NwYMH8x620Ny5czFhwgSMHj263nXez+a5dOkSnJ2d4eHhgWnTpuHq1asAeB+bY+/evQgMDMSTTz4Je3t79OvXD+vWrdM8z3vZMpWVldi6dStmzpwJmUzG+9gOWADdhSRJCA0NxdChQ+Hr6wsAmkNW/3ywqoODQ4MDWA3duXPnYG5uDqVSiTlz5mD37t3o2bMn72ELfPvtt4iJicGSJUsaPMf72XQDBw7Eli1bcODAAaxbtw7Z2dkYMmQI8vLyeB+b4erVq1i9ejW6d++OAwcOYM6cOXjzzTc1RxbxXrbMjz/+iMLCQsyYMQMA72N7EHoUhjZ7/fXXcfbs2UbPEJPJZPW+liSpwTVD5+Xlhfj4eBQWFmLnzp144YUXEBERoXme97Bp0tPT8dZbb+HgwYNQqVR3bcf7eX/jxo3T/Hvv3r0xePBgeHp64quvvsKgQYMA8D42hVqtRmBgIP7xj38AAPr164fz589j9erVmD59uqYd72XzbNiwAePGjYOzs3O967yPbYc9QI144403sHfvXhw9ehSdO3fWXK9bMfLn6jsnJ6dBlW7oTExM0K1bNwQGBmLJkiXo27cv/vOf//AeNlNMTAxycnIQEBAAhUIBhUKBiIgIrFixAgqFQnPPeD+br0OHDujduzcuXbrEP5fN4OTkhJ49e9a75uPjozm3kfey+VJTU3Ho0CHMmjVLc433se2xALqDJEl4/fXXsWvXLhw5cgQeHh71nvfw8ICjo6Nmpj5QO24bERGBIUOGtHdcnSJJEioqKngPm+nhhx/GuXPnEB8fr3kEBgbi2WefRXx8PLp27cr72UIVFRVISkqCk5MT/1w2Q1BQUIPtQS5evKg5xJr3svk2bdoEe3t7TJgwQXON97EdCJt+rYVeffVVycrKSjp27JiUlZWleZSWlmrafPrpp5KVlZW0a9cu6dy5c9LTTz8tOTk5ScXFxQKTa5eFCxdKx48fl1JSUqSzZ89KixYtkuRyuXTw4EFJkngPH9Sdq8Akifezqd5++23p2LFj0tWrV6XTp09LEydOlCwsLKRr165JksT72FRnzpyRFAqF9Mknn0iXLl2Stm3bJpmZmUlbt27VtOG9bLqamhqpS5cu0oIFCxo8x/vYtlgA3QFAo49NmzZp2qjVaumDDz6QHB0dJaVSKQ0fPlw6d+6cuNBaaObMmZKbm5tkYmIi2dnZSQ8//LCm+JEk3sMH9ecCiPezaaZOnSo5OTlJxsbGkrOzs/T4449L58+f1zzP+9h0P/30k+Tr6ysplUrJ29tbWrt2bb3neS+b7sCBAxIAKTk5ucFzvI9tSyZJkiSwA4qIiIio3XEOEBERERkcFkBERERkcFgAERERkcFhAUREREQGhwUQERERGRwWQERERGRwWAARERGRwWEBRERERAaHBRAREREZHBZARNRs2dnZeOONN9C1a1colUq4urpi0qRJOHz48AO/97Vr1yCTyRAfH//gQbWAl5cXTExMkJGRIToKEd2BBRARNcu1a9cQEBCAI0eO4LPPPsO5c+ewf/9+jBo1CnPnzhUdr11UVVU1qd3JkydRXl6OJ598Eps3b27bUETULCyAiKhZXnvtNchkMpw5cwZPPPEEevTogV69eiE0NBSnT59utAensLAQMpkMx44dAwAUFBTg2WefhZ2dHUxNTdG9e3ds2rQJAODh4QEA6NevH2QyGUaOHAkAUKvVWLx4MTp37gylUgk/Pz/s379f8z3qvu93332HYcOGwdTUFP3798fFixcRFRWFwMBAmJubY+zYsbh582a9z7Rp0yb4+PhApVLB29sbq1atavR9R44cCZVKha1btzbpXm3YsAHPPPMMnn/+eWzcuBF/PnoxKysLEyZMgKmpKTw8PPDNN9/A3d0dy5cv17QpKirC7NmzYW9vD0tLSzz00ENISEho0vcnonsQfBgrEemQvLw8SSaTSf/4xz/u2iYlJUUCIMXFxWmuFRQUSACko0ePSpIkSXPnzpX8/PykqKgoKSUlRQoPD5f27t0rSZIknTlzRgIgHTp0SMrKypLy8vIkSZKkZcuWSZaWltL27dulCxcuSO+++65kbGwsXbx4sd739fb2lvbv3y8lJiZKgwYNkvz9/aWRI0dKJ0+elGJjY6Vu3bpJc+bM0WRbu3at5OTkJO3cuVO6evWqtHPnTsna2lravHlzvfd1d3fXtMnIyLjvvSouLpY6dOgg/f7771J1dbXk4OAgHTlypF6b0aNHS35+ftLp06elmJgYacSIEZKpqan073//W5Kk2tPAg4KCpEmTJklRUVHSxYsXpbfffluysbHR3BciahkWQETUZL/99psEQNq1a9dd2zSlAJo0aZL04osvNvn1kiRJzs7O0ieffFLvWv/+/aXXXnut3uvWr1+veX779u0SAOnw4cOaa0uWLJG8vLw0X7u6ukrffPNNvff9+OOPpcGDB9d73+XLl9/1Mzdm7dq1kp+fn+brt956S3r22Wc1XyclJUkApKioKM21S5cuSQA0BdDhw4clS0tLqby8vN57e3p6Sl9++WWz8hBRfQoRvU5EpJuk/w3hyGSyB3qfV199FVOmTEFsbCyCg4MREhKCIUOG3LV9cXExMjMzERQUVO96UFBQg+GgPn36aP7dwcEBANC7d+9613JycgAAN2/eRHp6Ol566SW8/PLLmjbV1dWwsrKq976BgYHN+owbNmzAc889p/n6ueeew/Dhw1FYWIiOHTsiOTkZCoUC/v7+mjbdunVDp06dNF/HxMTg1q1bsLGxqffeZWVluHLlSrPyEFF9LICIqMm6d+8OmUyGpKQkhISENNpGLq+dWijdMd/lz5OGx40bh9TUVPzyyy84dOgQHn74YcydOxdLly695/f/c+ElSVKDa8bGxg3a//maWq0GAM0/161bh4EDB9Z7HyMjo3pfd+jQ4Z7Z7pSYmIjffvsNUVFRWLBggeZ6TU0Ntm/fjldffbXBfKA7P1MdtVoNJycnzdypO3Xs2LHJeYioIU6CJqIms7a2xpgxY7By5Urcvn27wfOFhYWws7MDUDvBt05jS9rt7OwwY8YMbN26FcuXL8fatWsBACYmJgBqi4U6lpaWcHZ2xsmTJ+u9x6lTp+Dj49Piz+Pg4AAXFxdcvXoV3bp1q/eom4zdEhs2bMDw4cORkJCA+Ph4zePdd9/Fhg0bAADe3t6orq5GXFyc5nWXL19GYWGh5mt/f39kZ2dDoVA0yGdra9vifETEHiAiaqZVq1ZhyJAhGDBgABYvXow+ffqguroa4eHhWL16NZKSkjBo0CB8+umncHd3R25uLv72t7/Ve4/3338fAQEB6NWrFyoqKvDzzz9rChl7e3uYmppi//796Ny5M1QqFaysrPCXv/wFH3zwATw9PeHn54dNmzYhPj4e27Zte6DP8+GHH+LNN9+EpaUlxo0bh4qKCkRHR6OgoAChoaHNfr+qqip8/fXXWLx4MXx9fes9N2vWLHz22WdISEhA3759MXr0aMyePRurV6+GsbEx3n77bZiammp6rkaPHo3BgwcjJCQE//znP+Hl5YXMzEyEhYUhJCSk2cNyRHQHoTOQiEgnZWZmSnPnzpXc3NwkExMTycXFRXr00Uc1k5zrVmCZmppKfn5+0sGDB+tNgv74448lHx8fydTUVLK2tpYmT54sXb16VfP+69atk1xdXSW5XC6NGDFCkiRJqqmpkT766CPJxcVFMjY2lvr27Svt27dP85rGJk8fPXpUAiAVFBRorm3atEmysrKq93m2bdsm+fn5SSYmJlKnTp2k4cOHayZ6321S9t388MMPklwul7Kzsxt9vnfv3tIbb7yhuY/jxo2TlEql5ObmJn3zzTeSvb29tGbNGk374uJi6Y033pCcnZ0lY2NjydXVVXr22WeltLS0JuUhosbJJOkuA9FERNSurl+/DldXV828KCJqOyyAiIgEOXLkCG7duoXevXsjKysL7777LjIyMnDx4sV6E7eJqPVxEjQRUTONGzcO5ubmjT7+8Y9/NPl9qqqqsGjRIvTq1QuPPfYY7OzscOzYMRY/RO2APUBERM2UkZGBsrKyRp+ztraGtbV1OyciouZiAUREREQGh0NgREREZHBYABEREZHBYQFEREREBocFEBERERkcFkBERERkcFgAERERkcFhAUREREQG5/8BAfs23HgnAcY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2365141" cy="361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2" y="934453"/>
            <a:ext cx="2498918" cy="1738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042" y="4817553"/>
            <a:ext cx="2532595" cy="1890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866" y="3018307"/>
            <a:ext cx="2657771" cy="1984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173" y="2872109"/>
            <a:ext cx="2781416" cy="19582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038" y="4749656"/>
            <a:ext cx="2726121" cy="1853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1" y="2672979"/>
            <a:ext cx="2589944" cy="1917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3199" y="910512"/>
            <a:ext cx="2621961" cy="19744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2" y="4581620"/>
            <a:ext cx="2586603" cy="20216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2021" y="824557"/>
            <a:ext cx="2857616" cy="21284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4561" y="934453"/>
            <a:ext cx="2556609" cy="19086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4210" y="2774257"/>
            <a:ext cx="2556960" cy="19044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08991" y="4686261"/>
            <a:ext cx="2653097" cy="19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purl.org/dc/dcmitype/"/>
    <ds:schemaRef ds:uri="16c05727-aa75-4e4a-9b5f-8a80a1165891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542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CREDIT CARD ATTRITION PREDICTION</vt:lpstr>
      <vt:lpstr>CONTENTS</vt:lpstr>
      <vt:lpstr>PROBLEM STATEMENT</vt:lpstr>
      <vt:lpstr>OBJECTIVE OF THIS PROJECT</vt:lpstr>
      <vt:lpstr>PROCESS FOLLOWED IN THE PROJECT</vt:lpstr>
      <vt:lpstr>IMPORTING LIBRARIES</vt:lpstr>
      <vt:lpstr>DATASET INFORMATION</vt:lpstr>
      <vt:lpstr>TARGET VARIABLE - ATTRITION FLAG</vt:lpstr>
      <vt:lpstr>VISUALIZATION OF VARIABLES</vt:lpstr>
      <vt:lpstr>BOXPLOTS FOR FINDING OUTLIERS</vt:lpstr>
      <vt:lpstr>STATISTICAL TESTS</vt:lpstr>
      <vt:lpstr>MULTICOLLINEARITY</vt:lpstr>
      <vt:lpstr>VIF</vt:lpstr>
      <vt:lpstr>MODELS</vt:lpstr>
      <vt:lpstr>PowerPoint Presentation</vt:lpstr>
      <vt:lpstr>PowerPoint Presentation</vt:lpstr>
      <vt:lpstr>PowerPoint Presentation</vt:lpstr>
      <vt:lpstr>ACCURACY SCORE OF MODELS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2023-04-18T05:02:52Z</dcterms:created>
  <dcterms:modified xsi:type="dcterms:W3CDTF">2023-04-18T09:07:45Z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