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8" r:id="rId4"/>
    <p:sldId id="265" r:id="rId5"/>
    <p:sldId id="279" r:id="rId6"/>
    <p:sldId id="292" r:id="rId7"/>
    <p:sldId id="278" r:id="rId8"/>
    <p:sldId id="293" r:id="rId9"/>
    <p:sldId id="280" r:id="rId10"/>
    <p:sldId id="294" r:id="rId11"/>
    <p:sldId id="282" r:id="rId12"/>
    <p:sldId id="283" r:id="rId13"/>
    <p:sldId id="287" r:id="rId14"/>
    <p:sldId id="295" r:id="rId15"/>
    <p:sldId id="296" r:id="rId16"/>
    <p:sldId id="297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B"/>
    <a:srgbClr val="1AB29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6139" autoAdjust="0"/>
  </p:normalViewPr>
  <p:slideViewPr>
    <p:cSldViewPr snapToGrid="0" showGuides="1">
      <p:cViewPr varScale="1">
        <p:scale>
          <a:sx n="65" d="100"/>
          <a:sy n="65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99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구조를 바탕으로 해서 </a:t>
            </a:r>
            <a:r>
              <a:rPr lang="ko-KR" altLang="en-US" dirty="0" err="1" smtClean="0"/>
              <a:t>메인스레드</a:t>
            </a:r>
            <a:r>
              <a:rPr lang="ko-KR" altLang="en-US" dirty="0" smtClean="0"/>
              <a:t> 내에는 </a:t>
            </a:r>
            <a:r>
              <a:rPr lang="ko-KR" altLang="en-US" dirty="0" err="1" smtClean="0"/>
              <a:t>메시지큐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MessageQueue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라는 녀석이 생성되어서 </a:t>
            </a:r>
            <a:r>
              <a:rPr lang="ko-KR" altLang="en-US" dirty="0" err="1" smtClean="0"/>
              <a:t>메시지큐에</a:t>
            </a:r>
            <a:r>
              <a:rPr lang="ko-KR" altLang="en-US" dirty="0" smtClean="0"/>
              <a:t> 들어오는 작업들을 하나씩 순차적으로 동작을 시켜주게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먼저 들어온 작업을 처리해서</a:t>
            </a:r>
            <a:endParaRPr lang="en-US" altLang="ko-KR" dirty="0" smtClean="0"/>
          </a:p>
          <a:p>
            <a:r>
              <a:rPr lang="ko-KR" altLang="en-US" dirty="0" smtClean="0"/>
              <a:t>끝내는 방식이 큐 즉 이게 선입선출구조</a:t>
            </a:r>
            <a:r>
              <a:rPr lang="en-US" altLang="ko-KR" dirty="0" smtClean="0"/>
              <a:t>(FIFO)</a:t>
            </a:r>
            <a:r>
              <a:rPr lang="ko-KR" altLang="en-US" dirty="0" smtClean="0"/>
              <a:t>다라고</a:t>
            </a:r>
            <a:r>
              <a:rPr lang="ko-KR" altLang="en-US" baseline="0" dirty="0" smtClean="0"/>
              <a:t>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메시지큐에다가 다른 스레드의 작업한 데이터를 메인스레드로 보내려면 메시지를 통해서 보내줘야 하는데 이를 해결할 수 있는게 바로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핸들러가</a:t>
            </a:r>
            <a:r>
              <a:rPr lang="ko-KR" altLang="en-US" baseline="0" dirty="0" smtClean="0"/>
              <a:t> 가지는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sendMessage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라는 녀석이죠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여기에 값을 입력해서 보내게 되면 </a:t>
            </a:r>
            <a:r>
              <a:rPr lang="ko-KR" altLang="en-US" baseline="0" dirty="0" err="1" smtClean="0"/>
              <a:t>핸들러</a:t>
            </a:r>
            <a:r>
              <a:rPr lang="ko-KR" altLang="en-US" baseline="0" dirty="0" smtClean="0"/>
              <a:t> 내에서 처리했을 때 그 작업이 메인 스레드의 </a:t>
            </a:r>
            <a:r>
              <a:rPr lang="ko-KR" altLang="en-US" baseline="0" dirty="0" err="1" smtClean="0"/>
              <a:t>메시지큐에</a:t>
            </a:r>
            <a:r>
              <a:rPr lang="ko-KR" altLang="en-US" baseline="0" dirty="0" smtClean="0"/>
              <a:t> 올라가서 정상적으로 처리가 되게 되죠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0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66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0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63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8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그림과 같이 하나의 개체가 여러 일들을 동시에 진행하는 것을 바로 멀티 </a:t>
            </a:r>
            <a:r>
              <a:rPr lang="ko-KR" altLang="en-US" dirty="0" err="1" smtClean="0"/>
              <a:t>태스킹이라고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태스킹이라는</a:t>
            </a:r>
            <a:r>
              <a:rPr lang="ko-KR" altLang="en-US" dirty="0" smtClean="0"/>
              <a:t> 단어가 작업을 뜻해요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원래 최초의 컴퓨터는 한 번에 하나의 작업만을 처리할 수 있었지만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현대는 한 번에 여러가지 작업을 처리할 수 </a:t>
            </a:r>
            <a:r>
              <a:rPr lang="ko-KR" altLang="en-US" baseline="0" dirty="0" err="1" smtClean="0"/>
              <a:t>있을만큼</a:t>
            </a:r>
            <a:r>
              <a:rPr lang="ko-KR" altLang="en-US" baseline="0" dirty="0" smtClean="0"/>
              <a:t> 발전을 했죠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말은 동시에 처리를 한다고는 하지만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사실 기본적인 원리는 되게 </a:t>
            </a:r>
            <a:r>
              <a:rPr lang="ko-KR" altLang="en-US" baseline="0" dirty="0" err="1" smtClean="0"/>
              <a:t>단순해요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뭐냐면</a:t>
            </a:r>
            <a:r>
              <a:rPr lang="ko-KR" altLang="en-US" baseline="0" dirty="0" smtClean="0"/>
              <a:t> 한 가지 일을 하다가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일을 처리하고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 멈추었다가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다른 일을 하는 형태로 진해이 되죠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이러한 동작이 엄청 </a:t>
            </a:r>
            <a:r>
              <a:rPr lang="ko-KR" altLang="en-US" baseline="0" dirty="0" err="1" smtClean="0"/>
              <a:t>빨리지면</a:t>
            </a:r>
            <a:r>
              <a:rPr lang="ko-KR" altLang="en-US" baseline="0" dirty="0" smtClean="0"/>
              <a:t> 한 번에 여러가지 일을 하는 것처럼 보이게 </a:t>
            </a:r>
            <a:r>
              <a:rPr lang="ko-KR" altLang="en-US" baseline="0" dirty="0" err="1" smtClean="0"/>
              <a:t>되는거죠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비유하자면 그림 여러 장을 그려놓고 빠르게 연속으로 재생하면 눈에 잔상이 남아 그것이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움직이는 것처럼 보이죠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그런 원리 바로 </a:t>
            </a:r>
            <a:r>
              <a:rPr lang="ko-KR" altLang="en-US" baseline="0" dirty="0" err="1" smtClean="0"/>
              <a:t>멀티태스킹입니다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 이러한 일들이 어떻게 분배가 되느냐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그것은 바로 컴퓨터의 </a:t>
            </a:r>
            <a:r>
              <a:rPr lang="ko-KR" altLang="en-US" baseline="0" dirty="0" err="1" smtClean="0"/>
              <a:t>뇌역할을</a:t>
            </a:r>
            <a:r>
              <a:rPr lang="ko-KR" altLang="en-US" baseline="0" dirty="0" smtClean="0"/>
              <a:t> 하는 </a:t>
            </a:r>
            <a:r>
              <a:rPr lang="en-US" altLang="ko-KR" baseline="0" dirty="0" smtClean="0"/>
              <a:t>CPU</a:t>
            </a:r>
            <a:r>
              <a:rPr lang="ko-KR" altLang="en-US" baseline="0" dirty="0" smtClean="0"/>
              <a:t>가 적절하게 작업을 분배를 해주죠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이렇게 분배를 시켜주는 것은 작업 </a:t>
            </a:r>
            <a:r>
              <a:rPr lang="ko-KR" altLang="en-US" dirty="0" err="1" smtClean="0"/>
              <a:t>스케쥴러라는</a:t>
            </a:r>
            <a:r>
              <a:rPr lang="ko-KR" altLang="en-US" dirty="0" smtClean="0"/>
              <a:t> 녀석에 의해서 분배가 되는 </a:t>
            </a:r>
            <a:r>
              <a:rPr lang="ko-KR" altLang="en-US" dirty="0" err="1" smtClean="0"/>
              <a:t>것이구요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9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</a:t>
            </a:r>
            <a:r>
              <a:rPr lang="ko-KR" altLang="en-US" dirty="0" err="1" smtClean="0"/>
              <a:t>분배시켜서</a:t>
            </a:r>
            <a:r>
              <a:rPr lang="ko-KR" altLang="en-US" dirty="0" smtClean="0"/>
              <a:t> 일을 하는 </a:t>
            </a:r>
            <a:r>
              <a:rPr lang="ko-KR" altLang="en-US" dirty="0" err="1" smtClean="0"/>
              <a:t>작업단위를</a:t>
            </a:r>
            <a:r>
              <a:rPr lang="ko-KR" altLang="en-US" dirty="0" smtClean="0"/>
              <a:t> 프로세스라고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그 프로세스 내에서도 작업을 분배하여 동시에 작업을 진행하는 단위를 </a:t>
            </a:r>
            <a:r>
              <a:rPr lang="ko-KR" altLang="en-US" dirty="0" err="1" smtClean="0"/>
              <a:t>스레드라</a:t>
            </a:r>
            <a:r>
              <a:rPr lang="ko-KR" altLang="en-US" baseline="0" dirty="0" err="1" smtClean="0"/>
              <a:t>고</a:t>
            </a:r>
            <a:r>
              <a:rPr lang="ko-KR" altLang="en-US" baseline="0" dirty="0" smtClean="0"/>
              <a:t> 하죠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예를 들면 하나의 컴퓨터에서 우리가 한글로 작업을 하다가 </a:t>
            </a:r>
            <a:r>
              <a:rPr lang="en-US" altLang="ko-KR" baseline="0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만드려면</a:t>
            </a:r>
            <a:r>
              <a:rPr lang="ko-KR" altLang="en-US" baseline="0" dirty="0" smtClean="0"/>
              <a:t> 파워포인트를 실행시키죠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그러다가 친구한테 </a:t>
            </a:r>
            <a:r>
              <a:rPr lang="ko-KR" altLang="en-US" baseline="0" dirty="0" err="1" smtClean="0"/>
              <a:t>카톡이</a:t>
            </a:r>
            <a:r>
              <a:rPr lang="ko-KR" altLang="en-US" baseline="0" dirty="0" smtClean="0"/>
              <a:t> 오면 </a:t>
            </a:r>
            <a:r>
              <a:rPr lang="ko-KR" altLang="en-US" baseline="0" dirty="0" err="1" smtClean="0"/>
              <a:t>카톡프로그램을</a:t>
            </a:r>
            <a:r>
              <a:rPr lang="ko-KR" altLang="en-US" baseline="0" dirty="0" smtClean="0"/>
              <a:t> 이용해서 답장도 하고 그러다가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게임하고 싶으면 게임을 실행시키죠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프로그램들이 컴퓨터 내부적으로 </a:t>
            </a:r>
            <a:r>
              <a:rPr lang="en-US" altLang="ko-KR" baseline="0" dirty="0" smtClean="0"/>
              <a:t>CPU</a:t>
            </a:r>
            <a:r>
              <a:rPr lang="ko-KR" altLang="en-US" baseline="0" dirty="0" smtClean="0"/>
              <a:t>에 의해 프로세스를 </a:t>
            </a:r>
            <a:r>
              <a:rPr lang="ko-KR" altLang="en-US" baseline="0" dirty="0" err="1" smtClean="0"/>
              <a:t>할당받아서</a:t>
            </a:r>
            <a:r>
              <a:rPr lang="ko-KR" altLang="en-US" baseline="0" dirty="0" smtClean="0"/>
              <a:t> 동작을 시키죠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우리가 프로그램에서 하나의 작업만 할 수 있는 것은 아니죠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한글에서 내가 맞춤법검사를 하다가도 인쇄할 수도 있고 다시 </a:t>
            </a:r>
            <a:r>
              <a:rPr lang="ko-KR" altLang="en-US" baseline="0" dirty="0" err="1" smtClean="0"/>
              <a:t>문서작성할</a:t>
            </a:r>
            <a:r>
              <a:rPr lang="ko-KR" altLang="en-US" baseline="0" dirty="0" smtClean="0"/>
              <a:t> 수도 있죠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게임같은 경우에 내가 생성한 개체만 움직이는 것이 </a:t>
            </a:r>
            <a:r>
              <a:rPr lang="ko-KR" altLang="en-US" baseline="0" dirty="0" err="1" smtClean="0"/>
              <a:t>하니고</a:t>
            </a:r>
            <a:r>
              <a:rPr lang="ko-KR" altLang="en-US" baseline="0" dirty="0" smtClean="0"/>
              <a:t> 게임 내에 독립적으로 움직이는 것들이 있죠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비유하자면 </a:t>
            </a:r>
            <a:r>
              <a:rPr lang="ko-KR" altLang="en-US" baseline="0" dirty="0" err="1" smtClean="0"/>
              <a:t>이런것들이</a:t>
            </a:r>
            <a:r>
              <a:rPr lang="ko-KR" altLang="en-US" baseline="0" dirty="0" smtClean="0"/>
              <a:t> 스레드다 </a:t>
            </a:r>
            <a:r>
              <a:rPr lang="ko-KR" altLang="en-US" baseline="0" dirty="0" err="1" smtClean="0"/>
              <a:t>라고</a:t>
            </a:r>
            <a:r>
              <a:rPr lang="ko-KR" altLang="en-US" baseline="0" dirty="0" smtClean="0"/>
              <a:t> 볼 수 있습니다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4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오퍼레이션시스템은 </a:t>
            </a:r>
            <a:r>
              <a:rPr lang="en-US" altLang="ko-KR" dirty="0" smtClean="0"/>
              <a:t>OS(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말하는 거구요 프로그램하나를 실행시키면 프로세스들이 생성이 된다고 보시면 됩니다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 그리고 프로세스내에는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독립된 메모리 영역을 </a:t>
            </a:r>
            <a:r>
              <a:rPr lang="ko-KR" altLang="en-US" baseline="0" dirty="0" err="1" smtClean="0"/>
              <a:t>할당받습니다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이런 경우 프로세스 간의 데이터 공유가 되지는 않죠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 서로 다른 프로그램이기 때문이에요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반대로 스레드는 하나의 프로세스 내의 </a:t>
            </a:r>
            <a:r>
              <a:rPr lang="en-US" altLang="ko-KR" baseline="0" dirty="0" smtClean="0"/>
              <a:t>stack</a:t>
            </a:r>
            <a:r>
              <a:rPr lang="ko-KR" altLang="en-US" baseline="0" dirty="0" smtClean="0"/>
              <a:t>만 별로도 </a:t>
            </a:r>
            <a:r>
              <a:rPr lang="ko-KR" altLang="en-US" baseline="0" dirty="0" err="1" smtClean="0"/>
              <a:t>할당받고</a:t>
            </a:r>
            <a:r>
              <a:rPr lang="ko-KR" altLang="en-US" baseline="0" dirty="0" smtClean="0"/>
              <a:t> 나머지 정보들은 공유가 가능하죠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공유한다라는 얘기는 큰 문제가 될 우려가 있죠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스레드를 사용할 때 동기화를 해줘야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하나의 스레드가 끝나면 다음 스레드가 동작할 수 있도록 하는 것이죠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그럼에도 불구하고 스레드는 쓰는 이유는 일단 프로세스를 여러 개 동작시키는 것보다 하나의 프로세스 내의 여러 스레드를 </a:t>
            </a:r>
            <a:r>
              <a:rPr lang="ko-KR" altLang="en-US" dirty="0" err="1" smtClean="0"/>
              <a:t>동작시켜서</a:t>
            </a:r>
            <a:r>
              <a:rPr lang="ko-KR" altLang="en-US" dirty="0" smtClean="0"/>
              <a:t> 처리하는 것이 메모리적으로 효율적이고</a:t>
            </a:r>
            <a:endParaRPr lang="en-US" altLang="ko-KR" dirty="0" smtClean="0"/>
          </a:p>
          <a:p>
            <a:r>
              <a:rPr lang="ko-KR" altLang="en-US" dirty="0" smtClean="0"/>
              <a:t>처리하는 작업량이 빠르게 이루어질 수가 있다라는 것이죠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스레드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메모리 공유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자원소모감소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응답시간빠름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작업량처리향상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데이터공유로 인한 충돌 가능성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디버깅이 까다로움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프로세스에서 스레드제어불가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식으로 한글에서 여러 작업을 내부적으로 </a:t>
            </a:r>
            <a:r>
              <a:rPr lang="ko-KR" altLang="en-US" dirty="0" err="1" smtClean="0"/>
              <a:t>스케쥴링되어</a:t>
            </a:r>
            <a:r>
              <a:rPr lang="ko-KR" altLang="en-US" dirty="0" smtClean="0"/>
              <a:t> 분배되는 것이죠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2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8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6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안드로이드 어플리케이션을 실행시키면 안드로이드 시스템 내에서는 하나의 스레드를 생성하고 모든 어플리케이션의 컴포넌트는 </a:t>
            </a:r>
            <a:r>
              <a:rPr lang="ko-KR" altLang="en-US" dirty="0" err="1" smtClean="0"/>
              <a:t>기보적으로</a:t>
            </a:r>
            <a:r>
              <a:rPr lang="ko-KR" altLang="en-US" dirty="0" smtClean="0"/>
              <a:t> 생성된 스레드 내에서 실행이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되요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스레드를 메인 스레드 또는 </a:t>
            </a:r>
            <a:r>
              <a:rPr lang="en-US" altLang="ko-KR" baseline="0" dirty="0" smtClean="0"/>
              <a:t>UI</a:t>
            </a:r>
            <a:r>
              <a:rPr lang="ko-KR" altLang="en-US" baseline="0" dirty="0" err="1" smtClean="0"/>
              <a:t>스레드라고</a:t>
            </a:r>
            <a:r>
              <a:rPr lang="ko-KR" altLang="en-US" baseline="0" dirty="0" smtClean="0"/>
              <a:t> 부릅니다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스레드의 주된 역할이 </a:t>
            </a:r>
            <a:r>
              <a:rPr lang="ko-KR" altLang="en-US" baseline="0" dirty="0" err="1" smtClean="0"/>
              <a:t>뭐냐면</a:t>
            </a:r>
            <a:r>
              <a:rPr lang="ko-KR" altLang="en-US" baseline="0" dirty="0" smtClean="0"/>
              <a:t> 어플리케이션 화면이 사용자와의 인터페이스 역할을 하기 때문에 이벤트처리나 뷰와의 상호작용과</a:t>
            </a:r>
            <a:endParaRPr lang="en-US" altLang="ko-KR" baseline="0" dirty="0" smtClean="0"/>
          </a:p>
          <a:p>
            <a:r>
              <a:rPr lang="ko-KR" altLang="en-US" baseline="0" dirty="0" smtClean="0"/>
              <a:t>같은 일들을 처리하죠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두 가지 규칙이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하나는 메인 스레드에서 시간이 </a:t>
            </a:r>
            <a:r>
              <a:rPr lang="ko-KR" altLang="en-US" baseline="0" dirty="0" err="1" smtClean="0"/>
              <a:t>오래걸리는</a:t>
            </a:r>
            <a:r>
              <a:rPr lang="ko-KR" altLang="en-US" baseline="0" dirty="0" smtClean="0"/>
              <a:t> 작업을 수행해서는 안되고 두 번째는 메인 스레드 외의 별도의 스레드에서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직접 변경해서는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안된다라는</a:t>
            </a:r>
            <a:r>
              <a:rPr lang="ko-KR" altLang="en-US" baseline="0" dirty="0" smtClean="0"/>
              <a:t> 것이죠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왜그러냐면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스레드라는게</a:t>
            </a:r>
            <a:r>
              <a:rPr lang="ko-KR" altLang="en-US" baseline="0" dirty="0" smtClean="0"/>
              <a:t> 앞에서도 설명을 했지만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스레드를 여러 개 생성하면 자원을 공유하기 때문에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에 대한 정보의 상태들이 다른 스레드에 의해서 </a:t>
            </a:r>
            <a:r>
              <a:rPr lang="ko-KR" altLang="en-US" baseline="0" dirty="0" err="1" smtClean="0"/>
              <a:t>의도치않게</a:t>
            </a:r>
            <a:r>
              <a:rPr lang="ko-KR" altLang="en-US" baseline="0" dirty="0" smtClean="0"/>
              <a:t> 변경이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일어날 수 있고 원인을 찾기가 되게 어렵기 때문에 막아놓은 것이죠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58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9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77047" y="1976646"/>
            <a:ext cx="2637906" cy="2326860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17598" y="6238311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이은비</a:t>
            </a:r>
            <a:r>
              <a:rPr lang="ko-KR" altLang="en-US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연구원</a:t>
            </a:r>
            <a:endParaRPr lang="ko-KR" altLang="en-US" sz="2400" b="1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1891" y="2170580"/>
            <a:ext cx="4808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60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954" y="4109572"/>
            <a:ext cx="361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36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Thread,Handler</a:t>
            </a:r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549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Timer App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86013" y="4447270"/>
            <a:ext cx="5739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업데이트는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Thread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에서만 가능하다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86013" y="2144544"/>
            <a:ext cx="5739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많은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Thread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업데이트가 가능하다면 화면이</a:t>
            </a:r>
            <a:endParaRPr lang="en-US" altLang="ko-KR" dirty="0" smtClean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혼잡해질 가능성이 있다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.(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동기화를 시키지 않은 경우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7871057" y="2835932"/>
            <a:ext cx="369074" cy="414918"/>
          </a:xfrm>
          <a:prstGeom prst="downArrow">
            <a:avLst/>
          </a:prstGeom>
          <a:solidFill>
            <a:srgbClr val="E2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7871057" y="3987295"/>
            <a:ext cx="369074" cy="414918"/>
          </a:xfrm>
          <a:prstGeom prst="downArrow">
            <a:avLst/>
          </a:prstGeom>
          <a:solidFill>
            <a:srgbClr val="E2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86013" y="3295907"/>
            <a:ext cx="5739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Android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업데이트를 위해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Thread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들을 동기화</a:t>
            </a:r>
            <a:endParaRPr lang="en-US" altLang="ko-KR" dirty="0" smtClean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해야 하는 번거로움을 차단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7871057" y="4861659"/>
            <a:ext cx="369074" cy="414918"/>
          </a:xfrm>
          <a:prstGeom prst="downArrow">
            <a:avLst/>
          </a:prstGeom>
          <a:solidFill>
            <a:srgbClr val="E2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6013" y="5321632"/>
            <a:ext cx="5739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외부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Thread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UI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업데이트 하려면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Handler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</a:t>
            </a:r>
            <a:endParaRPr lang="ko-KR" altLang="en-US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9" y="1543050"/>
            <a:ext cx="2682506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3890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Handler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608327" y="2381979"/>
            <a:ext cx="3955685" cy="3846041"/>
          </a:xfrm>
          <a:prstGeom prst="round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44409" y="2381979"/>
            <a:ext cx="3174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Android  Application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7032" y="3071289"/>
            <a:ext cx="5940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 App 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 시 하나의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Thread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</a:t>
            </a:r>
            <a:r>
              <a:rPr lang="en-US" altLang="ko-KR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기본적으로 생성된다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3384" y="3935385"/>
            <a:ext cx="5744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Thread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Handler Thread 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구조로 구성되어있다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50901" y="2843644"/>
            <a:ext cx="3440435" cy="31744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99048" y="2843644"/>
            <a:ext cx="2669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Thread</a:t>
            </a:r>
            <a:endParaRPr lang="ko-KR" altLang="en-US" b="1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86804" y="3190324"/>
            <a:ext cx="27444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void run( ){</a:t>
            </a:r>
          </a:p>
          <a:p>
            <a:endParaRPr lang="en-US" altLang="ko-KR" sz="2000" b="1" dirty="0" smtClean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b="1" dirty="0" smtClean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b="1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b="1" dirty="0" smtClean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b="1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b="1" dirty="0" smtClean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b="1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0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</a:t>
            </a:r>
            <a:endParaRPr lang="ko-KR" altLang="en-US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오각형 30"/>
          <p:cNvSpPr/>
          <p:nvPr/>
        </p:nvSpPr>
        <p:spPr>
          <a:xfrm flipH="1">
            <a:off x="3884032" y="3491716"/>
            <a:ext cx="1540835" cy="304363"/>
          </a:xfrm>
          <a:prstGeom prst="homePlate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Thread </a:t>
            </a:r>
            <a:r>
              <a:rPr lang="ko-KR" altLang="en-US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오각형 33"/>
          <p:cNvSpPr/>
          <p:nvPr/>
        </p:nvSpPr>
        <p:spPr>
          <a:xfrm flipH="1">
            <a:off x="3894517" y="5507940"/>
            <a:ext cx="1540835" cy="304363"/>
          </a:xfrm>
          <a:prstGeom prst="homePlate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Thread </a:t>
            </a:r>
            <a:r>
              <a:rPr lang="ko-KR" altLang="en-US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42296" y="3059668"/>
            <a:ext cx="4661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Thread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run</a:t>
            </a:r>
            <a:r>
              <a:rPr lang="ko-KR" altLang="en-US" dirty="0" err="1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메소드가</a:t>
            </a:r>
            <a:r>
              <a:rPr lang="ko-KR" altLang="en-US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끝나면 종료된다</a:t>
            </a:r>
            <a:r>
              <a:rPr lang="en-US" altLang="ko-KR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477828" y="3635732"/>
            <a:ext cx="8733096" cy="2062103"/>
            <a:chOff x="1182428" y="3212976"/>
            <a:chExt cx="8733096" cy="2062103"/>
          </a:xfrm>
        </p:grpSpPr>
        <p:sp>
          <p:nvSpPr>
            <p:cNvPr id="42" name="직사각형 41"/>
            <p:cNvSpPr/>
            <p:nvPr/>
          </p:nvSpPr>
          <p:spPr>
            <a:xfrm>
              <a:off x="4427983" y="3520802"/>
              <a:ext cx="54875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Main Thread</a:t>
              </a:r>
              <a:r>
                <a:rPr lang="ko-KR" altLang="en-US" dirty="0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 끝나면 </a:t>
              </a:r>
              <a:r>
                <a:rPr lang="en-US" altLang="ko-KR" dirty="0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App</a:t>
              </a:r>
              <a:r>
                <a:rPr lang="ko-KR" altLang="en-US" dirty="0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 종료되기때문에 </a:t>
              </a:r>
              <a:r>
                <a:rPr lang="en-US" altLang="ko-KR" dirty="0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app</a:t>
              </a:r>
              <a:r>
                <a:rPr lang="ko-KR" altLang="en-US" dirty="0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 종료되기 전까지는 </a:t>
              </a:r>
              <a:r>
                <a:rPr lang="en-US" altLang="ko-KR" dirty="0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run</a:t>
              </a:r>
              <a:r>
                <a:rPr lang="ko-KR" altLang="en-US" dirty="0" err="1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메소드</a:t>
              </a:r>
              <a:r>
                <a:rPr lang="ko-KR" altLang="en-US" dirty="0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내부는 무한반복 된다</a:t>
              </a:r>
              <a:r>
                <a:rPr lang="en-US" altLang="ko-KR" dirty="0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82428" y="3212976"/>
              <a:ext cx="2669492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</a:t>
              </a:r>
              <a:r>
                <a:rPr lang="en-US" altLang="ko-KR" sz="1600" b="1" dirty="0" smtClean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hile(true){</a:t>
              </a:r>
            </a:p>
            <a:p>
              <a:endParaRPr lang="en-US" altLang="ko-KR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endPara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endParaRPr lang="en-US" altLang="ko-KR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endParaRPr lang="en-US" altLang="ko-KR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endParaRPr lang="en-US" altLang="ko-KR" sz="1600" b="1" dirty="0" smtClean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endParaRPr lang="en-US" altLang="ko-KR" sz="16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r>
                <a:rPr lang="en-US" altLang="ko-KR" sz="1600" b="1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}</a:t>
              </a:r>
              <a:endParaRPr lang="ko-KR" altLang="en-US" sz="14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4" name="아래로 구부러진 화살표 43"/>
            <p:cNvSpPr/>
            <p:nvPr/>
          </p:nvSpPr>
          <p:spPr>
            <a:xfrm rot="16391965">
              <a:off x="1488434" y="4028265"/>
              <a:ext cx="865226" cy="501869"/>
            </a:xfrm>
            <a:prstGeom prst="curvedDownArrow">
              <a:avLst/>
            </a:prstGeom>
            <a:solidFill>
              <a:srgbClr val="1AB29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아래로 구부러진 화살표 44"/>
            <p:cNvSpPr/>
            <p:nvPr/>
          </p:nvSpPr>
          <p:spPr>
            <a:xfrm rot="5567227">
              <a:off x="2106805" y="4101914"/>
              <a:ext cx="865226" cy="501869"/>
            </a:xfrm>
            <a:prstGeom prst="curvedDownArrow">
              <a:avLst/>
            </a:prstGeom>
            <a:solidFill>
              <a:srgbClr val="1AB29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947282" y="1571625"/>
            <a:ext cx="7618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Handler(</a:t>
            </a:r>
            <a:r>
              <a:rPr lang="ko-KR" altLang="en-US" sz="2800" dirty="0" err="1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핸들러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객체가 보낸 메시지를 수신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처리하는 객체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3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 animBg="1"/>
      <p:bldP spid="26" grpId="0"/>
      <p:bldP spid="30" grpId="0"/>
      <p:bldP spid="31" grpId="0" animBg="1"/>
      <p:bldP spid="34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02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Handlerw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430055" y="1958990"/>
            <a:ext cx="8734707" cy="4281282"/>
          </a:xfrm>
          <a:prstGeom prst="round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733550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43320" y="1958990"/>
            <a:ext cx="5915258" cy="4278089"/>
          </a:xfrm>
          <a:prstGeom prst="round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96769" y="1958990"/>
            <a:ext cx="4747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 Application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6061" y="2482977"/>
            <a:ext cx="5144762" cy="35206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08558" y="2472516"/>
            <a:ext cx="3991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Thread</a:t>
            </a:r>
            <a:endParaRPr lang="ko-KR" altLang="en-US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08364" y="2858141"/>
            <a:ext cx="4104062" cy="318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run( ){</a:t>
            </a:r>
          </a:p>
          <a:p>
            <a:endParaRPr lang="en-US" altLang="ko-KR" sz="2000" b="1" dirty="0" smtClean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 smtClean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43556" y="3353584"/>
            <a:ext cx="3991909" cy="229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en-US" altLang="ko-KR" sz="1600" b="1" dirty="0" smtClean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hile(true){</a:t>
            </a:r>
          </a:p>
          <a:p>
            <a:endParaRPr lang="en-US" altLang="ko-KR" sz="1600" b="1" dirty="0" smtClean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1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1" dirty="0" smtClean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1" dirty="0" smtClean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1" dirty="0" smtClean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1" dirty="0" smtClean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1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solidFill>
                  <a:srgbClr val="1AB2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400" dirty="0">
              <a:solidFill>
                <a:srgbClr val="1AB29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34277" y="3839387"/>
            <a:ext cx="3504898" cy="1221369"/>
            <a:chOff x="4873957" y="2265059"/>
            <a:chExt cx="3680309" cy="12824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직사각형 25"/>
            <p:cNvSpPr/>
            <p:nvPr/>
          </p:nvSpPr>
          <p:spPr>
            <a:xfrm>
              <a:off x="5971078" y="2265059"/>
              <a:ext cx="1470102" cy="432048"/>
            </a:xfrm>
            <a:prstGeom prst="rect">
              <a:avLst/>
            </a:prstGeom>
            <a:solidFill>
              <a:srgbClr val="1AB29D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작업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Queue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4873957" y="2683459"/>
              <a:ext cx="3680309" cy="864096"/>
              <a:chOff x="5031344" y="3789040"/>
              <a:chExt cx="2743578" cy="86409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032846" y="3789040"/>
                <a:ext cx="2742076" cy="864096"/>
              </a:xfrm>
              <a:prstGeom prst="rect">
                <a:avLst/>
              </a:prstGeom>
              <a:solidFill>
                <a:srgbClr val="1AB29D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032846" y="3789040"/>
                <a:ext cx="2742076" cy="177516"/>
              </a:xfrm>
              <a:prstGeom prst="rect">
                <a:avLst/>
              </a:prstGeom>
              <a:solidFill>
                <a:srgbClr val="1AB2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031344" y="4475620"/>
                <a:ext cx="2742076" cy="177516"/>
              </a:xfrm>
              <a:prstGeom prst="rect">
                <a:avLst/>
              </a:prstGeom>
              <a:solidFill>
                <a:srgbClr val="1AB2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sp>
        <p:nvSpPr>
          <p:cNvPr id="31" name="한쪽 모서리가 둥근 사각형 30"/>
          <p:cNvSpPr/>
          <p:nvPr/>
        </p:nvSpPr>
        <p:spPr>
          <a:xfrm>
            <a:off x="3718456" y="4464429"/>
            <a:ext cx="576822" cy="333188"/>
          </a:xfrm>
          <a:prstGeom prst="round1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한쪽 모서리가 둥근 사각형 31"/>
          <p:cNvSpPr/>
          <p:nvPr/>
        </p:nvSpPr>
        <p:spPr>
          <a:xfrm>
            <a:off x="4396011" y="4477612"/>
            <a:ext cx="576822" cy="333188"/>
          </a:xfrm>
          <a:prstGeom prst="round1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한쪽 모서리가 둥근 사각형 32"/>
          <p:cNvSpPr/>
          <p:nvPr/>
        </p:nvSpPr>
        <p:spPr>
          <a:xfrm>
            <a:off x="5074389" y="4477612"/>
            <a:ext cx="576822" cy="333188"/>
          </a:xfrm>
          <a:prstGeom prst="round1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한쪽 모서리가 둥근 사각형 33"/>
          <p:cNvSpPr/>
          <p:nvPr/>
        </p:nvSpPr>
        <p:spPr>
          <a:xfrm>
            <a:off x="5750515" y="4477612"/>
            <a:ext cx="576822" cy="333188"/>
          </a:xfrm>
          <a:prstGeom prst="round1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한쪽 모서리가 둥근 사각형 34"/>
          <p:cNvSpPr/>
          <p:nvPr/>
        </p:nvSpPr>
        <p:spPr>
          <a:xfrm>
            <a:off x="9396837" y="5187146"/>
            <a:ext cx="576822" cy="333188"/>
          </a:xfrm>
          <a:prstGeom prst="round1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6" name="한쪽 모서리가 둥근 사각형 35"/>
          <p:cNvSpPr/>
          <p:nvPr/>
        </p:nvSpPr>
        <p:spPr>
          <a:xfrm>
            <a:off x="9329103" y="3357005"/>
            <a:ext cx="576822" cy="333188"/>
          </a:xfrm>
          <a:prstGeom prst="round1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작업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457954" y="2834106"/>
            <a:ext cx="2282489" cy="461665"/>
          </a:xfrm>
          <a:prstGeom prst="rect">
            <a:avLst/>
          </a:prstGeom>
          <a:solidFill>
            <a:srgbClr val="FF5D5B">
              <a:alpha val="7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endMessage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28146" y="5595094"/>
            <a:ext cx="1754610" cy="461665"/>
          </a:xfrm>
          <a:prstGeom prst="rect">
            <a:avLst/>
          </a:prstGeom>
          <a:solidFill>
            <a:srgbClr val="FF5D5B">
              <a:alpha val="7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setText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(“1”)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472408" y="1542471"/>
            <a:ext cx="1563736" cy="911352"/>
          </a:xfrm>
          <a:prstGeom prst="round1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작업</a:t>
            </a:r>
            <a:endParaRPr lang="ko-KR" altLang="en-US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496751" y="1571625"/>
            <a:ext cx="1563736" cy="911352"/>
          </a:xfrm>
          <a:prstGeom prst="round1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Message</a:t>
            </a:r>
            <a:endParaRPr lang="ko-KR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54089"/>
              </p:ext>
            </p:extLst>
          </p:nvPr>
        </p:nvGraphicFramePr>
        <p:xfrm>
          <a:off x="6319351" y="2871216"/>
          <a:ext cx="3770680" cy="15423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타입</a:t>
                      </a:r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>
                    <a:solidFill>
                      <a:srgbClr val="1AB2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rgbClr val="404040"/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404040"/>
                          </a:solidFill>
                        </a:rPr>
                        <a:t>arg1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rgbClr val="404040"/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404040"/>
                          </a:solidFill>
                        </a:rPr>
                        <a:t>arg2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404040"/>
                          </a:solidFill>
                        </a:rPr>
                        <a:t>Object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rgbClr val="404040"/>
                          </a:solidFill>
                        </a:rPr>
                        <a:t>obj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813" y="2863105"/>
            <a:ext cx="2855499" cy="15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25 -1.48148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3069 0.0013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185 L -0.1483 -0.0018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33333E-6 L -0.1483 -3.33333E-6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8 -0.0007 L -0.01797 0.06921 C -0.0237 0.08472 -0.02708 0.10648 -0.02708 0.12963 C -0.02669 0.15602 -0.02357 0.17731 -0.01797 0.19236 L 0.00808 0.26389 " pathEditMode="relative" rAng="5400000" ptsTypes="AAAAA"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93 L -0.47643 -0.1030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02" y="-511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549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Timer App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37732" y="1439371"/>
            <a:ext cx="401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Step1 : Thread </a:t>
            </a:r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만들기</a:t>
            </a:r>
            <a:endParaRPr lang="ko-KR" altLang="en-US" sz="28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929" y="2142612"/>
            <a:ext cx="4924425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1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76" y="2641600"/>
            <a:ext cx="6268590" cy="195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5549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Timer App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37732" y="1439371"/>
            <a:ext cx="4161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Step2 : Handler </a:t>
            </a:r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만들기</a:t>
            </a:r>
            <a:endParaRPr lang="ko-KR" altLang="en-US" sz="28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8200" y="3048000"/>
            <a:ext cx="1727200" cy="571500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74055" y="1675218"/>
            <a:ext cx="4781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sendMessage</a:t>
            </a:r>
            <a:r>
              <a:rPr lang="en-US" altLang="ko-KR" sz="24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24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담은 </a:t>
            </a:r>
            <a:r>
              <a:rPr lang="en-US" altLang="ko-KR" sz="2400" dirty="0" err="1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msg</a:t>
            </a:r>
            <a:r>
              <a:rPr lang="ko-KR" altLang="en-US" sz="24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정보가 </a:t>
            </a:r>
            <a:endParaRPr lang="en-US" altLang="ko-KR" sz="2400" dirty="0" smtClean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handler</a:t>
            </a:r>
            <a:r>
              <a:rPr lang="ko-KR" altLang="en-US" sz="24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보내져서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꺼내올</a:t>
            </a:r>
            <a:r>
              <a:rPr lang="ko-KR" altLang="en-US" sz="24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수 있다</a:t>
            </a:r>
            <a:r>
              <a:rPr lang="en-US" altLang="ko-KR" sz="2400" dirty="0" smtClean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4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549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Timer App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37732" y="1439371"/>
            <a:ext cx="4641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Step3 : Thread </a:t>
            </a:r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작동시키기</a:t>
            </a:r>
            <a:endParaRPr lang="ko-KR" altLang="en-US" sz="28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392" y="2252594"/>
            <a:ext cx="6739146" cy="3051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3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549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Timer App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37732" y="1439371"/>
            <a:ext cx="4522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Thread </a:t>
            </a:r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사용하지 않는 방법</a:t>
            </a:r>
            <a:endParaRPr lang="ko-KR" altLang="en-US" sz="28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62" y="2042550"/>
            <a:ext cx="5678206" cy="392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11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3653" y="2767280"/>
            <a:ext cx="5304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8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7219950" y="2755025"/>
            <a:ext cx="0" cy="937235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3030" y="1310640"/>
            <a:ext cx="2649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</a:p>
          <a:p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152788" y="2522807"/>
            <a:ext cx="1848605" cy="523220"/>
            <a:chOff x="2285513" y="2751407"/>
            <a:chExt cx="1848605" cy="523220"/>
          </a:xfrm>
        </p:grpSpPr>
        <p:sp>
          <p:nvSpPr>
            <p:cNvPr id="16" name="직사각형 15"/>
            <p:cNvSpPr/>
            <p:nvPr/>
          </p:nvSpPr>
          <p:spPr>
            <a:xfrm rot="2700000" flipH="1">
              <a:off x="2290036" y="2942793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40348" y="2751407"/>
              <a:ext cx="1593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Thread</a:t>
              </a:r>
              <a:r>
                <a:rPr lang="ko-KR" altLang="en-US" sz="2800" dirty="0" smtClean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란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52788" y="3422325"/>
            <a:ext cx="1993452" cy="523220"/>
            <a:chOff x="4223102" y="3650925"/>
            <a:chExt cx="1993452" cy="523220"/>
          </a:xfrm>
        </p:grpSpPr>
        <p:sp>
          <p:nvSpPr>
            <p:cNvPr id="24" name="직사각형 23"/>
            <p:cNvSpPr/>
            <p:nvPr/>
          </p:nvSpPr>
          <p:spPr>
            <a:xfrm rot="2700000" flipH="1">
              <a:off x="4227625" y="3842311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77937" y="3650925"/>
              <a:ext cx="17386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Handler</a:t>
              </a:r>
              <a:r>
                <a:rPr lang="ko-KR" altLang="en-US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란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7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964"/>
            <a:ext cx="12192000" cy="68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-14514"/>
            <a:ext cx="12191999" cy="6858000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95886" y="2742339"/>
            <a:ext cx="4596114" cy="99146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94246" y="2900723"/>
            <a:ext cx="199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</a:t>
            </a:r>
            <a:r>
              <a:rPr lang="ko-KR" altLang="en-US" sz="3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</a:t>
            </a:r>
            <a:endParaRPr lang="ko-KR" altLang="en-US" sz="36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027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멀티태스킹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424369" y="4885708"/>
            <a:ext cx="3297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KoPub돋움체 Bold" panose="02020603020101020101"/>
              </a:rPr>
              <a:t>한 개체가 여러 일을 동시에 진행하는 것</a:t>
            </a:r>
            <a:endParaRPr lang="ko-KR" altLang="en-US" sz="2400" dirty="0">
              <a:latin typeface="나눔고딕" panose="020D0604000000000000" pitchFamily="50" charset="-127"/>
              <a:ea typeface="KoPub돋움체 Bold" panose="02020603020101020101"/>
            </a:endParaRPr>
          </a:p>
        </p:txBody>
      </p:sp>
      <p:pic>
        <p:nvPicPr>
          <p:cNvPr id="45" name="Picture 2" descr="http://www.venturesquare.net/wp-content/uploads/2013/06/111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72" y="2059416"/>
            <a:ext cx="3266272" cy="24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6144858" y="4902259"/>
            <a:ext cx="4525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KoPub돋움체 Bold" panose="02020603020101020101"/>
              </a:rPr>
              <a:t>하나의 컴퓨터가 여러 응용프로그램을 실행하는 것</a:t>
            </a:r>
            <a:endParaRPr lang="ko-KR" altLang="en-US" sz="2400" dirty="0">
              <a:latin typeface="나눔고딕" panose="020D0604000000000000" pitchFamily="50" charset="-127"/>
              <a:ea typeface="KoPub돋움체 Bold" panose="02020603020101020101"/>
            </a:endParaRPr>
          </a:p>
        </p:txBody>
      </p:sp>
      <p:pic>
        <p:nvPicPr>
          <p:cNvPr id="47" name="Picture 4" descr="http://cfile22.uf.tistory.com/image/144142334D6FEE381FDE7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76" y="2060848"/>
            <a:ext cx="36705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105844" y="2492896"/>
            <a:ext cx="8214072" cy="2700540"/>
            <a:chOff x="644984" y="2582786"/>
            <a:chExt cx="8214072" cy="27005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9" name="TextBox 48"/>
            <p:cNvSpPr txBox="1"/>
            <p:nvPr/>
          </p:nvSpPr>
          <p:spPr>
            <a:xfrm rot="20660771">
              <a:off x="644984" y="2582786"/>
              <a:ext cx="786086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smtClean="0">
                  <a:ln w="28575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멀티 </a:t>
              </a:r>
              <a:r>
                <a:rPr lang="ko-KR" altLang="en-US" sz="11500" b="1" dirty="0" err="1" smtClean="0">
                  <a:ln w="28575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태스킹</a:t>
              </a:r>
              <a:endParaRPr lang="en-US" altLang="ko-KR" sz="11500" b="1" dirty="0" smtClean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20660771">
              <a:off x="998195" y="3421278"/>
              <a:ext cx="786086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 smtClean="0">
                  <a:ln w="28575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Multi-tasking</a:t>
              </a:r>
              <a:r>
                <a:rPr lang="en-US" altLang="ko-KR" sz="11500" b="1" dirty="0" smtClean="0">
                  <a:ln w="28575">
                    <a:solidFill>
                      <a:schemeClr val="bg1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sz="11500" b="1" dirty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17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697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프로세스 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vs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스레드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47282" y="1571625"/>
            <a:ext cx="10122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프로세스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(Process)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퓨터에서 연속적으로 실행되고 있는 컴퓨터 프로그램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독립적 단위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47282" y="2094845"/>
            <a:ext cx="11057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스레드</a:t>
            </a:r>
            <a:r>
              <a:rPr lang="en-US" altLang="ko-KR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(Thread)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하나의 프로그램 내에서 둘 이상의 작업을 동시에 진행하는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프로세스보다 작은 단위</a:t>
            </a:r>
            <a:endParaRPr lang="ko-KR" altLang="en-US" sz="2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62559" y="5153443"/>
            <a:ext cx="2240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2000" b="1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(Process)</a:t>
            </a:r>
            <a:endParaRPr lang="ko-KR" altLang="en-US" b="1" dirty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582897" y="3563253"/>
            <a:ext cx="2615099" cy="1342228"/>
            <a:chOff x="1217503" y="3861048"/>
            <a:chExt cx="2615099" cy="1342228"/>
          </a:xfrm>
        </p:grpSpPr>
        <p:pic>
          <p:nvPicPr>
            <p:cNvPr id="77" name="Picture 2" descr="http://cfile10.uf.tistory.com/image/03782A3451BAB242335C4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503" y="4020442"/>
              <a:ext cx="751578" cy="751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http://4.bp.blogspot.com/-6bJY-UD0bkc/VAUeOJh8UxI/AAAAAAAAAMw/9XgHrLSJO4I/s1600/tistory_com_20140630_174618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467" y="4420963"/>
              <a:ext cx="782313" cy="78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 descr="https://upload.wikimedia.org/wikipedia/commons/2/20/Photoshop_CC_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033" y="3861048"/>
              <a:ext cx="791043" cy="791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" descr="http://orig02.deviantart.net/7f08/f/2012/167/b/2/league_of_legends_dock_icon_v2_by_kaldrax-d53pwe8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235" y="4340764"/>
              <a:ext cx="862512" cy="862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" descr="http://cfile26.uf.tistory.com/image/2354484C520F67BF38436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348" y="3928837"/>
              <a:ext cx="723254" cy="723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직사각형 86"/>
          <p:cNvSpPr/>
          <p:nvPr/>
        </p:nvSpPr>
        <p:spPr>
          <a:xfrm>
            <a:off x="6926188" y="5193513"/>
            <a:ext cx="2240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en-US" altLang="ko-KR" sz="2000" b="1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(Thread)</a:t>
            </a:r>
            <a:endParaRPr lang="ko-KR" altLang="en-US" b="1" dirty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9" name="Picture 4" descr="http://4.bp.blogspot.com/-6bJY-UD0bkc/VAUeOJh8UxI/AAAAAAAAAMw/9XgHrLSJO4I/s1600/tistory_com_20140630_1746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931" y="3681345"/>
            <a:ext cx="782313" cy="78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꺾인 연결선 90"/>
          <p:cNvCxnSpPr>
            <a:stCxn id="89" idx="3"/>
            <a:endCxn id="103" idx="1"/>
          </p:cNvCxnSpPr>
          <p:nvPr/>
        </p:nvCxnSpPr>
        <p:spPr>
          <a:xfrm flipV="1">
            <a:off x="7430244" y="3411315"/>
            <a:ext cx="748075" cy="661187"/>
          </a:xfrm>
          <a:prstGeom prst="bentConnector3">
            <a:avLst/>
          </a:prstGeom>
          <a:ln w="3492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43892" y="4072502"/>
            <a:ext cx="720080" cy="706965"/>
          </a:xfrm>
          <a:prstGeom prst="bentConnector3">
            <a:avLst/>
          </a:prstGeom>
          <a:ln w="3492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9" idx="3"/>
            <a:endCxn id="97" idx="1"/>
          </p:cNvCxnSpPr>
          <p:nvPr/>
        </p:nvCxnSpPr>
        <p:spPr>
          <a:xfrm>
            <a:off x="7430244" y="4072502"/>
            <a:ext cx="718609" cy="533"/>
          </a:xfrm>
          <a:prstGeom prst="line">
            <a:avLst/>
          </a:prstGeom>
          <a:ln w="3492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8148853" y="3803005"/>
            <a:ext cx="1499991" cy="540060"/>
            <a:chOff x="192976" y="0"/>
            <a:chExt cx="2999983" cy="1080120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92976" y="0"/>
              <a:ext cx="2999983" cy="1080120"/>
            </a:xfrm>
            <a:prstGeom prst="roundRect">
              <a:avLst>
                <a:gd name="adj" fmla="val 10000"/>
              </a:avLst>
            </a:prstGeom>
            <a:ln>
              <a:solidFill>
                <a:srgbClr val="1AB29D"/>
              </a:solidFill>
            </a:ln>
          </p:spPr>
          <p:style>
            <a:lnRef idx="3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모서리가 둥근 직사각형 4"/>
            <p:cNvSpPr/>
            <p:nvPr/>
          </p:nvSpPr>
          <p:spPr>
            <a:xfrm>
              <a:off x="224612" y="31636"/>
              <a:ext cx="2936711" cy="101684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/>
                <a:t>2</a:t>
              </a:r>
              <a:r>
                <a:rPr lang="en-US" altLang="ko-KR" sz="1400" kern="1200" dirty="0" smtClean="0"/>
                <a:t>. </a:t>
              </a:r>
              <a:r>
                <a:rPr lang="ko-KR" altLang="en-US" sz="1400" dirty="0" smtClean="0"/>
                <a:t>인</a:t>
              </a:r>
              <a:r>
                <a:rPr lang="ko-KR" altLang="en-US" sz="1400" dirty="0"/>
                <a:t>쇄</a:t>
              </a:r>
              <a:endParaRPr lang="ko-KR" altLang="en-US" sz="1400" kern="1200" dirty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8162501" y="3141285"/>
            <a:ext cx="1499991" cy="540060"/>
            <a:chOff x="192976" y="0"/>
            <a:chExt cx="2999983" cy="1080120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92976" y="0"/>
              <a:ext cx="2999983" cy="1080120"/>
            </a:xfrm>
            <a:prstGeom prst="roundRect">
              <a:avLst>
                <a:gd name="adj" fmla="val 10000"/>
              </a:avLst>
            </a:prstGeom>
            <a:ln>
              <a:solidFill>
                <a:srgbClr val="1AB29D"/>
              </a:solidFill>
            </a:ln>
          </p:spPr>
          <p:style>
            <a:lnRef idx="3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" name="모서리가 둥근 직사각형 4"/>
            <p:cNvSpPr/>
            <p:nvPr/>
          </p:nvSpPr>
          <p:spPr>
            <a:xfrm>
              <a:off x="224612" y="31636"/>
              <a:ext cx="2936711" cy="101684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kern="1200" dirty="0" smtClean="0"/>
                <a:t>1. </a:t>
              </a:r>
              <a:r>
                <a:rPr lang="ko-KR" altLang="en-US" sz="1400" dirty="0" smtClean="0"/>
                <a:t>맞춤법 검사</a:t>
              </a:r>
              <a:endParaRPr lang="ko-KR" altLang="en-US" sz="1400" kern="12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8150324" y="4509437"/>
            <a:ext cx="1499991" cy="540060"/>
            <a:chOff x="192976" y="0"/>
            <a:chExt cx="2999983" cy="108012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192976" y="0"/>
              <a:ext cx="2999983" cy="1080120"/>
            </a:xfrm>
            <a:prstGeom prst="roundRect">
              <a:avLst>
                <a:gd name="adj" fmla="val 10000"/>
              </a:avLst>
            </a:prstGeom>
            <a:ln>
              <a:solidFill>
                <a:srgbClr val="1AB29D"/>
              </a:solidFill>
            </a:ln>
          </p:spPr>
          <p:style>
            <a:lnRef idx="3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9" name="모서리가 둥근 직사각형 4"/>
            <p:cNvSpPr/>
            <p:nvPr/>
          </p:nvSpPr>
          <p:spPr>
            <a:xfrm>
              <a:off x="224612" y="31636"/>
              <a:ext cx="2936711" cy="101684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 smtClean="0"/>
                <a:t>3</a:t>
              </a:r>
              <a:r>
                <a:rPr lang="en-US" altLang="ko-KR" sz="1400" kern="1200" dirty="0" smtClean="0"/>
                <a:t>. </a:t>
              </a:r>
              <a:r>
                <a:rPr lang="ko-KR" altLang="en-US" sz="1400" kern="1200" dirty="0" smtClean="0"/>
                <a:t>문서작성</a:t>
              </a:r>
              <a:endParaRPr lang="ko-KR" alt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2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73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프로세스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vs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스레드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355291" y="6004306"/>
            <a:ext cx="2240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2000" b="1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(Process)</a:t>
            </a:r>
            <a:endParaRPr lang="ko-KR" altLang="en-US" b="1" dirty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56990" y="6004164"/>
            <a:ext cx="2240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</a:t>
            </a:r>
            <a:r>
              <a:rPr lang="ko-KR" altLang="en-US" sz="2000" b="1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레드</a:t>
            </a:r>
            <a:r>
              <a:rPr lang="en-US" altLang="ko-KR" sz="2000" b="1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(Thread)</a:t>
            </a:r>
            <a:endParaRPr lang="ko-KR" altLang="en-US" b="1" dirty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8008" y="1681916"/>
            <a:ext cx="4701292" cy="4204217"/>
            <a:chOff x="1128008" y="1386959"/>
            <a:chExt cx="4701292" cy="4204217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1567543" y="1386959"/>
              <a:ext cx="2487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굴림" pitchFamily="50" charset="-127"/>
                </a:rPr>
                <a:t> </a:t>
              </a: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28008" y="1514476"/>
              <a:ext cx="4701292" cy="4076700"/>
            </a:xfrm>
            <a:prstGeom prst="roundRect">
              <a:avLst/>
            </a:prstGeom>
            <a:noFill/>
            <a:ln w="28575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18608" y="1676881"/>
              <a:ext cx="27200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4040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Operation System</a:t>
              </a:r>
              <a:endParaRPr lang="ko-KR" altLang="en-US" b="1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2075" y="2362200"/>
              <a:ext cx="1200150" cy="2743200"/>
            </a:xfrm>
            <a:prstGeom prst="rect">
              <a:avLst/>
            </a:prstGeom>
            <a:solidFill>
              <a:srgbClr val="1AB29D"/>
            </a:solidFill>
            <a:ln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0121" y="2362200"/>
              <a:ext cx="1200150" cy="2743200"/>
            </a:xfrm>
            <a:prstGeom prst="rect">
              <a:avLst/>
            </a:prstGeom>
            <a:solidFill>
              <a:srgbClr val="1AB29D"/>
            </a:solidFill>
            <a:ln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398168" y="2362200"/>
              <a:ext cx="1200150" cy="2743200"/>
            </a:xfrm>
            <a:prstGeom prst="rect">
              <a:avLst/>
            </a:prstGeom>
            <a:solidFill>
              <a:srgbClr val="1AB29D"/>
            </a:solidFill>
            <a:ln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52884" y="2482845"/>
              <a:ext cx="12093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Process</a:t>
              </a:r>
              <a:endPara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70931" y="2482845"/>
              <a:ext cx="12093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Process</a:t>
              </a:r>
              <a:endPara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398370" y="2482845"/>
              <a:ext cx="12093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Process</a:t>
              </a:r>
              <a:endPara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459520" y="3045360"/>
              <a:ext cx="996067" cy="1961385"/>
              <a:chOff x="1459520" y="3045360"/>
              <a:chExt cx="996067" cy="1961385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459520" y="3045360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Code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1459520" y="3592245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Data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459520" y="4139130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Stack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459520" y="4686015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Heap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977567" y="3045360"/>
              <a:ext cx="996067" cy="1961385"/>
              <a:chOff x="1459520" y="3045360"/>
              <a:chExt cx="996067" cy="1961385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1459520" y="3045360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Code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1459520" y="3592245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Data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1459520" y="4139130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Stack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459520" y="4686015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Heap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500209" y="3045360"/>
              <a:ext cx="996067" cy="1961385"/>
              <a:chOff x="1459520" y="3045360"/>
              <a:chExt cx="996067" cy="1961385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1459520" y="3045360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Code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59520" y="3592245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Data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459520" y="4139130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Stack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1459520" y="4686015"/>
                <a:ext cx="996067" cy="3207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404040"/>
                    </a:solidFill>
                  </a:rPr>
                  <a:t>Heap</a:t>
                </a:r>
                <a:endParaRPr lang="ko-KR" altLang="en-US" dirty="0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705599" y="2476183"/>
            <a:ext cx="4343401" cy="2743200"/>
            <a:chOff x="6886574" y="2558502"/>
            <a:chExt cx="4343401" cy="2743200"/>
          </a:xfrm>
        </p:grpSpPr>
        <p:sp>
          <p:nvSpPr>
            <p:cNvPr id="125" name="직사각형 124"/>
            <p:cNvSpPr/>
            <p:nvPr/>
          </p:nvSpPr>
          <p:spPr>
            <a:xfrm>
              <a:off x="6886574" y="2558502"/>
              <a:ext cx="4343401" cy="2743200"/>
            </a:xfrm>
            <a:prstGeom prst="rect">
              <a:avLst/>
            </a:prstGeom>
            <a:solidFill>
              <a:srgbClr val="1AB29D"/>
            </a:solidFill>
            <a:ln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441314" y="2679147"/>
              <a:ext cx="12093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Process</a:t>
              </a:r>
              <a:endPara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7120353" y="3171549"/>
              <a:ext cx="996067" cy="3207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Code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8547951" y="3171549"/>
              <a:ext cx="996067" cy="3207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Data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7114409" y="3708026"/>
              <a:ext cx="1731355" cy="14545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Thread1</a:t>
              </a:r>
            </a:p>
            <a:p>
              <a:pPr algn="ctr"/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9980374" y="3171549"/>
              <a:ext cx="996067" cy="3207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Heap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9246204" y="3708026"/>
              <a:ext cx="1731355" cy="14545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Thread2</a:t>
              </a:r>
            </a:p>
            <a:p>
              <a:pPr algn="ctr"/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7482053" y="4631960"/>
              <a:ext cx="996067" cy="320730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Stack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9613847" y="4631960"/>
              <a:ext cx="996067" cy="320730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Stack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284051" y="2583537"/>
            <a:ext cx="1371600" cy="2888479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224605" y="4443815"/>
            <a:ext cx="1161827" cy="546885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623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작업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스케쥴링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505675" y="2324731"/>
            <a:ext cx="1093651" cy="836372"/>
          </a:xfrm>
          <a:prstGeom prst="rect">
            <a:avLst/>
          </a:prstGeom>
          <a:solidFill>
            <a:srgbClr val="FFFF00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654496" y="2508523"/>
            <a:ext cx="814579" cy="510004"/>
          </a:xfrm>
          <a:prstGeom prst="rect">
            <a:avLst/>
          </a:prstGeom>
          <a:solidFill>
            <a:srgbClr val="1AB2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49691" y="2508523"/>
            <a:ext cx="814579" cy="5100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645210" y="2508523"/>
            <a:ext cx="814579" cy="51000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76969" y="3833767"/>
            <a:ext cx="720080" cy="1697128"/>
            <a:chOff x="3594952" y="3388056"/>
            <a:chExt cx="720080" cy="169712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3882984" y="3388056"/>
              <a:ext cx="0" cy="126508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3594952" y="4746630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ms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728427" y="3835731"/>
            <a:ext cx="720080" cy="1697128"/>
            <a:chOff x="3594952" y="3388056"/>
            <a:chExt cx="720080" cy="1697128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3882984" y="3388056"/>
              <a:ext cx="0" cy="126508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3594952" y="4746630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4ms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38307" y="3835731"/>
            <a:ext cx="720080" cy="1697128"/>
            <a:chOff x="3594952" y="3388056"/>
            <a:chExt cx="720080" cy="1697128"/>
          </a:xfrm>
        </p:grpSpPr>
        <p:cxnSp>
          <p:nvCxnSpPr>
            <p:cNvPr id="84" name="직선 연결선 83"/>
            <p:cNvCxnSpPr/>
            <p:nvPr/>
          </p:nvCxnSpPr>
          <p:spPr>
            <a:xfrm>
              <a:off x="3882984" y="3388056"/>
              <a:ext cx="0" cy="126508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3594952" y="4746630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4ms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312987" y="3012580"/>
            <a:ext cx="2616410" cy="1656184"/>
            <a:chOff x="109091" y="2610683"/>
            <a:chExt cx="3014561" cy="1908212"/>
          </a:xfrm>
        </p:grpSpPr>
        <p:pic>
          <p:nvPicPr>
            <p:cNvPr id="88" name="Picture 4" descr="http://4.bp.blogspot.com/-6bJY-UD0bkc/VAUeOJh8UxI/AAAAAAAAAMw/9XgHrLSJO4I/s1600/tistory_com_20140630_174618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91" y="3150743"/>
              <a:ext cx="782313" cy="78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9" name="꺾인 연결선 88"/>
            <p:cNvCxnSpPr>
              <a:stCxn id="88" idx="3"/>
              <a:endCxn id="101" idx="1"/>
            </p:cNvCxnSpPr>
            <p:nvPr/>
          </p:nvCxnSpPr>
          <p:spPr>
            <a:xfrm flipV="1">
              <a:off x="891404" y="2880713"/>
              <a:ext cx="748075" cy="661187"/>
            </a:xfrm>
            <a:prstGeom prst="bentConnector3">
              <a:avLst/>
            </a:prstGeom>
            <a:ln w="34925">
              <a:solidFill>
                <a:srgbClr val="1AB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/>
            <p:nvPr/>
          </p:nvCxnSpPr>
          <p:spPr>
            <a:xfrm>
              <a:off x="905052" y="3541900"/>
              <a:ext cx="720080" cy="706965"/>
            </a:xfrm>
            <a:prstGeom prst="bentConnector3">
              <a:avLst/>
            </a:prstGeom>
            <a:ln w="34925">
              <a:solidFill>
                <a:srgbClr val="1AB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8" idx="3"/>
              <a:endCxn id="97" idx="1"/>
            </p:cNvCxnSpPr>
            <p:nvPr/>
          </p:nvCxnSpPr>
          <p:spPr>
            <a:xfrm>
              <a:off x="891404" y="3541900"/>
              <a:ext cx="718609" cy="533"/>
            </a:xfrm>
            <a:prstGeom prst="line">
              <a:avLst/>
            </a:prstGeom>
            <a:ln w="34925">
              <a:solidFill>
                <a:srgbClr val="1AB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/>
            <p:cNvGrpSpPr/>
            <p:nvPr/>
          </p:nvGrpSpPr>
          <p:grpSpPr>
            <a:xfrm>
              <a:off x="1623661" y="2610683"/>
              <a:ext cx="1499991" cy="540060"/>
              <a:chOff x="192976" y="0"/>
              <a:chExt cx="2999983" cy="1080120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192976" y="0"/>
                <a:ext cx="2999983" cy="1080120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1" name="모서리가 둥근 직사각형 4"/>
              <p:cNvSpPr/>
              <p:nvPr/>
            </p:nvSpPr>
            <p:spPr>
              <a:xfrm>
                <a:off x="224612" y="31636"/>
                <a:ext cx="2936711" cy="10168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lvl="0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200" b="1" kern="1200" dirty="0" smtClean="0"/>
                  <a:t>1. </a:t>
                </a:r>
                <a:r>
                  <a:rPr lang="ko-KR" altLang="en-US" sz="1200" b="1" dirty="0" smtClean="0"/>
                  <a:t>맞춤법 검사</a:t>
                </a:r>
                <a:endParaRPr lang="ko-KR" altLang="en-US" sz="1200" b="1" kern="1200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610012" y="3272403"/>
              <a:ext cx="1499991" cy="540060"/>
              <a:chOff x="192974" y="0"/>
              <a:chExt cx="2999983" cy="1080120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192974" y="0"/>
                <a:ext cx="2999983" cy="1080120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3"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9" name="모서리가 둥근 직사각형 4"/>
              <p:cNvSpPr/>
              <p:nvPr/>
            </p:nvSpPr>
            <p:spPr>
              <a:xfrm>
                <a:off x="224612" y="31636"/>
                <a:ext cx="2936711" cy="10168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lvl="0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200" b="1" dirty="0"/>
                  <a:t>2</a:t>
                </a:r>
                <a:r>
                  <a:rPr lang="en-US" altLang="ko-KR" sz="1200" b="1" kern="1200" dirty="0" smtClean="0"/>
                  <a:t>. </a:t>
                </a:r>
                <a:r>
                  <a:rPr lang="ko-KR" altLang="en-US" sz="1200" b="1" dirty="0" smtClean="0"/>
                  <a:t>인</a:t>
                </a:r>
                <a:r>
                  <a:rPr lang="ko-KR" altLang="en-US" sz="1200" b="1" dirty="0"/>
                  <a:t>쇄</a:t>
                </a:r>
                <a:endParaRPr lang="ko-KR" altLang="en-US" sz="1200" b="1" kern="1200" dirty="0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611484" y="3978835"/>
              <a:ext cx="1499991" cy="540060"/>
              <a:chOff x="192976" y="0"/>
              <a:chExt cx="2999983" cy="1080120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192976" y="0"/>
                <a:ext cx="2999983" cy="1080120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1AB29D"/>
                </a:solidFill>
              </a:ln>
            </p:spPr>
            <p:style>
              <a:lnRef idx="3"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6" name="모서리가 둥근 직사각형 4"/>
              <p:cNvSpPr/>
              <p:nvPr/>
            </p:nvSpPr>
            <p:spPr>
              <a:xfrm>
                <a:off x="224612" y="31636"/>
                <a:ext cx="2936711" cy="1016848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lvl="0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200" b="1" dirty="0" smtClean="0"/>
                  <a:t>3</a:t>
                </a:r>
                <a:r>
                  <a:rPr lang="en-US" altLang="ko-KR" sz="1200" b="1" kern="1200" dirty="0" smtClean="0"/>
                  <a:t>. </a:t>
                </a:r>
                <a:r>
                  <a:rPr lang="ko-KR" altLang="en-US" sz="1200" b="1" kern="1200" dirty="0" smtClean="0"/>
                  <a:t>문서작성</a:t>
                </a:r>
                <a:endParaRPr lang="ko-KR" altLang="en-US" sz="1200" b="1" kern="1200" dirty="0"/>
              </a:p>
            </p:txBody>
          </p:sp>
        </p:grpSp>
      </p:grpSp>
      <p:sp>
        <p:nvSpPr>
          <p:cNvPr id="102" name="직사각형 101"/>
          <p:cNvSpPr/>
          <p:nvPr/>
        </p:nvSpPr>
        <p:spPr>
          <a:xfrm>
            <a:off x="5705475" y="3810183"/>
            <a:ext cx="576064" cy="110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057403" y="3810183"/>
            <a:ext cx="576064" cy="1109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409331" y="3810183"/>
            <a:ext cx="576064" cy="110942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353547" y="3810183"/>
            <a:ext cx="576064" cy="110942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001619" y="3810183"/>
            <a:ext cx="576064" cy="1109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7649691" y="3810183"/>
            <a:ext cx="576064" cy="110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8297763" y="3810183"/>
            <a:ext cx="576064" cy="110942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9009473" y="3588643"/>
            <a:ext cx="2240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/>
          <p:cNvCxnSpPr>
            <a:endCxn id="104" idx="0"/>
          </p:cNvCxnSpPr>
          <p:nvPr/>
        </p:nvCxnSpPr>
        <p:spPr>
          <a:xfrm>
            <a:off x="4697363" y="3467582"/>
            <a:ext cx="0" cy="342601"/>
          </a:xfrm>
          <a:prstGeom prst="straightConnector1">
            <a:avLst/>
          </a:prstGeom>
          <a:ln w="25400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4112929" y="3116525"/>
            <a:ext cx="2240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1AB2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Thread 1</a:t>
            </a:r>
            <a:endParaRPr lang="ko-KR" altLang="en-US" dirty="0">
              <a:solidFill>
                <a:srgbClr val="1AB29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2" name="직선 화살표 연결선 121"/>
          <p:cNvCxnSpPr>
            <a:endCxn id="103" idx="0"/>
          </p:cNvCxnSpPr>
          <p:nvPr/>
        </p:nvCxnSpPr>
        <p:spPr>
          <a:xfrm>
            <a:off x="5345435" y="3498333"/>
            <a:ext cx="0" cy="31185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4769371" y="3120876"/>
            <a:ext cx="2240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Thread 2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5997275" y="3489362"/>
            <a:ext cx="0" cy="3426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5409073" y="3130173"/>
            <a:ext cx="2240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Thread 3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4364619" y="3835731"/>
            <a:ext cx="0" cy="1265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4076587" y="5194305"/>
            <a:ext cx="72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0ms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5373475" y="3839080"/>
            <a:ext cx="720080" cy="1697128"/>
            <a:chOff x="3594952" y="3388056"/>
            <a:chExt cx="720080" cy="1697128"/>
          </a:xfrm>
        </p:grpSpPr>
        <p:cxnSp>
          <p:nvCxnSpPr>
            <p:cNvPr id="132" name="직선 연결선 131"/>
            <p:cNvCxnSpPr/>
            <p:nvPr/>
          </p:nvCxnSpPr>
          <p:spPr>
            <a:xfrm>
              <a:off x="3882984" y="3388056"/>
              <a:ext cx="0" cy="126508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/>
            <p:cNvSpPr/>
            <p:nvPr/>
          </p:nvSpPr>
          <p:spPr>
            <a:xfrm>
              <a:off x="3594952" y="4746630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ms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020803" y="3831963"/>
            <a:ext cx="720080" cy="1697128"/>
            <a:chOff x="3594952" y="3388056"/>
            <a:chExt cx="720080" cy="1697128"/>
          </a:xfrm>
        </p:grpSpPr>
        <p:cxnSp>
          <p:nvCxnSpPr>
            <p:cNvPr id="135" name="직선 연결선 134"/>
            <p:cNvCxnSpPr/>
            <p:nvPr/>
          </p:nvCxnSpPr>
          <p:spPr>
            <a:xfrm>
              <a:off x="3882984" y="3388056"/>
              <a:ext cx="0" cy="126508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직사각형 135"/>
            <p:cNvSpPr/>
            <p:nvPr/>
          </p:nvSpPr>
          <p:spPr>
            <a:xfrm>
              <a:off x="3594952" y="4746630"/>
              <a:ext cx="7200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12ms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7708051" y="1924621"/>
            <a:ext cx="720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49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111" grpId="0"/>
      <p:bldP spid="111" grpId="1"/>
      <p:bldP spid="124" grpId="0"/>
      <p:bldP spid="124" grpId="1"/>
      <p:bldP spid="128" grpId="0"/>
      <p:bldP spid="130" grpId="0"/>
      <p:bldP spid="1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72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class vs interface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5" y="1847850"/>
            <a:ext cx="2547017" cy="18359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75" y="4133850"/>
            <a:ext cx="2547017" cy="1415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 7"/>
          <p:cNvSpPr/>
          <p:nvPr/>
        </p:nvSpPr>
        <p:spPr>
          <a:xfrm>
            <a:off x="3041260" y="4664587"/>
            <a:ext cx="504056" cy="303486"/>
          </a:xfrm>
          <a:prstGeom prst="rightArrow">
            <a:avLst/>
          </a:prstGeom>
          <a:solidFill>
            <a:srgbClr val="E2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037492" y="2615301"/>
            <a:ext cx="504056" cy="303486"/>
          </a:xfrm>
          <a:prstGeom prst="rightArrow">
            <a:avLst/>
          </a:prstGeom>
          <a:solidFill>
            <a:srgbClr val="E2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084" y="1847850"/>
            <a:ext cx="6057900" cy="4010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084" y="1847850"/>
            <a:ext cx="6000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59" y="2094579"/>
            <a:ext cx="5226650" cy="33251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9" y="1543050"/>
            <a:ext cx="2682506" cy="47815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5549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Timer App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만들기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십자형 19"/>
          <p:cNvSpPr/>
          <p:nvPr/>
        </p:nvSpPr>
        <p:spPr>
          <a:xfrm rot="18866799">
            <a:off x="5644687" y="1881288"/>
            <a:ext cx="4323953" cy="4310269"/>
          </a:xfrm>
          <a:prstGeom prst="plus">
            <a:avLst>
              <a:gd name="adj" fmla="val 45585"/>
            </a:avLst>
          </a:prstGeom>
          <a:solidFill>
            <a:srgbClr val="FF0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998</Words>
  <Application>Microsoft Office PowerPoint</Application>
  <PresentationFormat>와이드스크린</PresentationFormat>
  <Paragraphs>201</Paragraphs>
  <Slides>17</Slides>
  <Notes>14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 Unicode MS</vt:lpstr>
      <vt:lpstr>KoPub돋움체 Bold</vt:lpstr>
      <vt:lpstr>KoPub돋움체 Medium</vt:lpstr>
      <vt:lpstr>굴림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Windows 사용자</cp:lastModifiedBy>
  <cp:revision>400</cp:revision>
  <dcterms:created xsi:type="dcterms:W3CDTF">2017-01-14T23:40:12Z</dcterms:created>
  <dcterms:modified xsi:type="dcterms:W3CDTF">2020-11-22T23:46:00Z</dcterms:modified>
</cp:coreProperties>
</file>