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268" r:id="rId4"/>
    <p:sldId id="304" r:id="rId5"/>
    <p:sldId id="303" r:id="rId6"/>
    <p:sldId id="305" r:id="rId7"/>
    <p:sldId id="307" r:id="rId8"/>
    <p:sldId id="264" r:id="rId9"/>
    <p:sldId id="308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12" r:id="rId19"/>
    <p:sldId id="313" r:id="rId20"/>
    <p:sldId id="309" r:id="rId21"/>
    <p:sldId id="314" r:id="rId22"/>
    <p:sldId id="321" r:id="rId23"/>
    <p:sldId id="322" r:id="rId24"/>
    <p:sldId id="324" r:id="rId25"/>
    <p:sldId id="328" r:id="rId26"/>
    <p:sldId id="329" r:id="rId27"/>
    <p:sldId id="327" r:id="rId28"/>
    <p:sldId id="330" r:id="rId29"/>
    <p:sldId id="331" r:id="rId30"/>
    <p:sldId id="325" r:id="rId31"/>
    <p:sldId id="333" r:id="rId32"/>
    <p:sldId id="332" r:id="rId33"/>
    <p:sldId id="326" r:id="rId34"/>
    <p:sldId id="334" r:id="rId35"/>
    <p:sldId id="336" r:id="rId36"/>
    <p:sldId id="335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261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404040"/>
    <a:srgbClr val="003399"/>
    <a:srgbClr val="1AB29D"/>
    <a:srgbClr val="FF5D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6400" autoAdjust="0"/>
  </p:normalViewPr>
  <p:slideViewPr>
    <p:cSldViewPr snapToGrid="0" showGuides="1">
      <p:cViewPr varScale="1">
        <p:scale>
          <a:sx n="112" d="100"/>
          <a:sy n="112" d="100"/>
        </p:scale>
        <p:origin x="228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6A473-9886-4908-94F5-1205A5B3244F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ADAFE-A4A6-44F3-ABF2-8860F4DD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9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999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0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https://gun0912.tistory.com/55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27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922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222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624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99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묵시적 </a:t>
            </a:r>
            <a:r>
              <a:rPr lang="ko-KR" altLang="en-US" dirty="0" err="1" smtClean="0"/>
              <a:t>인텐트에</a:t>
            </a:r>
            <a:r>
              <a:rPr lang="ko-KR" altLang="en-US" dirty="0" smtClean="0"/>
              <a:t> 맞는 대상이 두 개 이상일 경우에는 사용자가 해당 대상을 선택할 수 있게 다이얼로그 창이 보이게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87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묵시적 </a:t>
            </a:r>
            <a:r>
              <a:rPr lang="ko-KR" altLang="en-US" dirty="0" err="1" smtClean="0"/>
              <a:t>인텐트에</a:t>
            </a:r>
            <a:r>
              <a:rPr lang="ko-KR" altLang="en-US" dirty="0" smtClean="0"/>
              <a:t> 맞는 대상이 두 개 이상일 경우에는 사용자가 해당 대상을 선택할 수 있게 다이얼로그 창이 보이게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44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983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현재 실행되고 있는 </a:t>
            </a:r>
            <a:r>
              <a:rPr lang="en-US" altLang="ko-KR" baseline="0" dirty="0" smtClean="0"/>
              <a:t>View</a:t>
            </a:r>
            <a:r>
              <a:rPr lang="ko-KR" altLang="en-US" baseline="0" dirty="0" smtClean="0"/>
              <a:t>의 정보</a:t>
            </a:r>
            <a:r>
              <a:rPr lang="en-US" altLang="ko-KR" baseline="0" dirty="0" smtClean="0"/>
              <a:t>(Context)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return</a:t>
            </a:r>
          </a:p>
          <a:p>
            <a:r>
              <a:rPr lang="en-US" altLang="ko-KR" baseline="0" dirty="0" err="1" smtClean="0"/>
              <a:t>getApplicationContext</a:t>
            </a:r>
            <a:r>
              <a:rPr lang="en-US" altLang="ko-KR" baseline="0" dirty="0" smtClean="0"/>
              <a:t>() : </a:t>
            </a:r>
            <a:r>
              <a:rPr lang="ko-KR" altLang="en-US" baseline="0" dirty="0" smtClean="0"/>
              <a:t>어플리케이션의 정보</a:t>
            </a:r>
            <a:r>
              <a:rPr lang="en-US" altLang="ko-KR" baseline="0" dirty="0" smtClean="0"/>
              <a:t>(Context)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return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09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안드로이드 어플리케이션을 구성하는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대 요소가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보통 우리가 컴퓨터 본체를 조립하게 되면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부품들을 크게 메인보드</a:t>
            </a:r>
            <a:r>
              <a:rPr lang="en-US" altLang="ko-KR" baseline="0" dirty="0" smtClean="0"/>
              <a:t>,CPU,RAM,</a:t>
            </a:r>
            <a:r>
              <a:rPr lang="ko-KR" altLang="en-US" baseline="0" dirty="0" smtClean="0"/>
              <a:t>하드디스크 등으로 분류할 수가 있는데요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마찬가지로 안드로이드 어플리케이션을 컴퓨터라고 생각하시면 그 컴퓨터를 조립할 때 동작할 수 있게 하는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 부품이라고 생각하시면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물론 </a:t>
            </a:r>
            <a:r>
              <a:rPr lang="ko-KR" altLang="en-US" baseline="0" dirty="0" err="1" smtClean="0"/>
              <a:t>액티비티</a:t>
            </a:r>
            <a:r>
              <a:rPr lang="ko-KR" altLang="en-US" baseline="0" dirty="0" smtClean="0"/>
              <a:t> 하나만으로도</a:t>
            </a:r>
            <a:endParaRPr lang="en-US" altLang="ko-KR" baseline="0" dirty="0" smtClean="0"/>
          </a:p>
          <a:p>
            <a:r>
              <a:rPr lang="ko-KR" altLang="en-US" baseline="0" dirty="0" smtClean="0"/>
              <a:t>구성할 수 있기 때문에 모든 부품이 다 있어야 동작하는 컴퓨터 본체와는 다르지만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개념적으로 어플리케이션을 만들 때 사용하는 </a:t>
            </a:r>
            <a:r>
              <a:rPr lang="en-US" altLang="ko-KR" baseline="0" dirty="0" smtClean="0"/>
              <a:t>4</a:t>
            </a:r>
            <a:r>
              <a:rPr lang="ko-KR" altLang="en-US" baseline="0" smtClean="0"/>
              <a:t>가지 부품이라는 정도만 생각하시면 됩니다</a:t>
            </a:r>
            <a:endParaRPr lang="en-US" altLang="ko-KR" smtClean="0"/>
          </a:p>
          <a:p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대 요소 굉장히 중요함</a:t>
            </a:r>
            <a:r>
              <a:rPr lang="en-US" altLang="ko-KR" dirty="0" smtClean="0"/>
              <a:t>! -&gt; </a:t>
            </a:r>
            <a:r>
              <a:rPr lang="ko-KR" altLang="en-US" dirty="0" smtClean="0"/>
              <a:t>앱 설치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안드로이드 시스템이 이들에 대한 정보를 요구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안드로이드니매니페스트가</a:t>
            </a:r>
            <a:r>
              <a:rPr lang="ko-KR" altLang="en-US" dirty="0" smtClean="0"/>
              <a:t> 정보를 담고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가지 요소를 사용할 때마다 </a:t>
            </a:r>
            <a:r>
              <a:rPr lang="ko-KR" altLang="en-US" dirty="0" err="1" smtClean="0"/>
              <a:t>매니페스트</a:t>
            </a:r>
            <a:r>
              <a:rPr lang="ko-KR" altLang="en-US" dirty="0" smtClean="0"/>
              <a:t> 파일에 추가해야 하며 이를 통해 애플리케이션을 구성하고 있는</a:t>
            </a:r>
            <a:r>
              <a:rPr lang="ko-KR" altLang="en-US" baseline="0" dirty="0" smtClean="0"/>
              <a:t> 정보를 시스템에 알려줘야 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960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현재 실행되고 있는 </a:t>
            </a:r>
            <a:r>
              <a:rPr lang="en-US" altLang="ko-KR" baseline="0" dirty="0" smtClean="0"/>
              <a:t>View</a:t>
            </a:r>
            <a:r>
              <a:rPr lang="ko-KR" altLang="en-US" baseline="0" dirty="0" smtClean="0"/>
              <a:t>의 정보</a:t>
            </a:r>
            <a:r>
              <a:rPr lang="en-US" altLang="ko-KR" baseline="0" dirty="0" smtClean="0"/>
              <a:t>(Context)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return</a:t>
            </a:r>
          </a:p>
          <a:p>
            <a:r>
              <a:rPr lang="en-US" altLang="ko-KR" baseline="0" dirty="0" err="1" smtClean="0"/>
              <a:t>getApplicationContext</a:t>
            </a:r>
            <a:r>
              <a:rPr lang="en-US" altLang="ko-KR" baseline="0" dirty="0" smtClean="0"/>
              <a:t>() : </a:t>
            </a:r>
            <a:r>
              <a:rPr lang="ko-KR" altLang="en-US" baseline="0" dirty="0" smtClean="0"/>
              <a:t>어플리케이션의 정보</a:t>
            </a:r>
            <a:r>
              <a:rPr lang="en-US" altLang="ko-KR" baseline="0" dirty="0" smtClean="0"/>
              <a:t>(Context)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return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42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1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324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561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485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113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567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331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497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8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일반적으로 </a:t>
            </a:r>
            <a:r>
              <a:rPr lang="ko-KR" altLang="en-US" dirty="0" err="1" smtClean="0"/>
              <a:t>액티비티는</a:t>
            </a:r>
            <a:r>
              <a:rPr lang="ko-KR" altLang="en-US" dirty="0" smtClean="0"/>
              <a:t> 화면 전체를 가득 채우지만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다이얼로그처럼 작은 형태로 만들어서 다른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위에 띄울 수도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액티비티에서 다른 </a:t>
            </a:r>
            <a:r>
              <a:rPr lang="ko-KR" altLang="en-US" dirty="0" err="1" smtClean="0"/>
              <a:t>액티비티를</a:t>
            </a:r>
            <a:r>
              <a:rPr lang="ko-KR" altLang="en-US" dirty="0" smtClean="0"/>
              <a:t> 실행할 수 있으며 현재 </a:t>
            </a:r>
            <a:r>
              <a:rPr lang="ko-KR" altLang="en-US" dirty="0" err="1" smtClean="0"/>
              <a:t>액티비티를</a:t>
            </a:r>
            <a:r>
              <a:rPr lang="ko-KR" altLang="en-US" dirty="0" smtClean="0"/>
              <a:t> 종료시킬 수도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예를 들면 여러 개의 </a:t>
            </a:r>
            <a:r>
              <a:rPr lang="ko-KR" altLang="en-US" dirty="0" err="1" smtClean="0"/>
              <a:t>액티비티가</a:t>
            </a:r>
            <a:r>
              <a:rPr lang="ko-KR" altLang="en-US" dirty="0" smtClean="0"/>
              <a:t> 실행된 상태에서 사용자가 </a:t>
            </a:r>
            <a:r>
              <a:rPr lang="ko-KR" altLang="en-US" dirty="0" err="1" smtClean="0"/>
              <a:t>뒤로가기</a:t>
            </a:r>
            <a:r>
              <a:rPr lang="ko-KR" altLang="en-US" dirty="0" smtClean="0"/>
              <a:t> 버튼을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액티비티는</a:t>
            </a:r>
            <a:r>
              <a:rPr lang="ko-KR" altLang="en-US" dirty="0" smtClean="0"/>
              <a:t> 종료되고 바로 이전</a:t>
            </a:r>
            <a:endParaRPr lang="en-US" altLang="ko-KR" dirty="0" smtClean="0"/>
          </a:p>
          <a:p>
            <a:r>
              <a:rPr lang="ko-KR" altLang="en-US" dirty="0" err="1" smtClean="0"/>
              <a:t>액티비티가</a:t>
            </a:r>
            <a:r>
              <a:rPr lang="ko-KR" altLang="en-US" dirty="0" smtClean="0"/>
              <a:t> 보여지게 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826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724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499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6498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797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4289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718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2869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0061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0125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47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</a:t>
            </a:r>
            <a:r>
              <a:rPr lang="ko-KR" altLang="en-US" dirty="0" err="1" smtClean="0"/>
              <a:t>액티비티는</a:t>
            </a:r>
            <a:r>
              <a:rPr lang="ko-KR" altLang="en-US" dirty="0" smtClean="0"/>
              <a:t> 기본적으로 다양한 상태를 가지고 있고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그에 따른 특정 </a:t>
            </a:r>
            <a:r>
              <a:rPr lang="ko-KR" altLang="en-US" baseline="0" dirty="0" err="1" smtClean="0"/>
              <a:t>메소드가</a:t>
            </a:r>
            <a:r>
              <a:rPr lang="ko-KR" altLang="en-US" baseline="0" dirty="0" smtClean="0"/>
              <a:t> 호출된다</a:t>
            </a:r>
            <a:r>
              <a:rPr lang="en-US" altLang="ko-KR" baseline="0" dirty="0" smtClean="0"/>
              <a:t>.  </a:t>
            </a:r>
          </a:p>
          <a:p>
            <a:r>
              <a:rPr lang="ko-KR" altLang="en-US" baseline="0" dirty="0" smtClean="0"/>
              <a:t>여기서 반드시 알고 가야하는 것은 </a:t>
            </a:r>
            <a:r>
              <a:rPr lang="ko-KR" altLang="en-US" baseline="0" dirty="0" err="1" smtClean="0"/>
              <a:t>액티비티의</a:t>
            </a:r>
            <a:r>
              <a:rPr lang="ko-KR" altLang="en-US" baseline="0" dirty="0" smtClean="0"/>
              <a:t> 상태에 따라 어떤 </a:t>
            </a:r>
            <a:r>
              <a:rPr lang="ko-KR" altLang="en-US" baseline="0" dirty="0" err="1" smtClean="0"/>
              <a:t>메소드가</a:t>
            </a:r>
            <a:r>
              <a:rPr lang="ko-KR" altLang="en-US" baseline="0" dirty="0" smtClean="0"/>
              <a:t> 호출되는지를 이해하고 해당 </a:t>
            </a:r>
            <a:r>
              <a:rPr lang="ko-KR" altLang="en-US" baseline="0" dirty="0" err="1" smtClean="0"/>
              <a:t>메소드에</a:t>
            </a:r>
            <a:r>
              <a:rPr lang="ko-KR" altLang="en-US" baseline="0" dirty="0" smtClean="0"/>
              <a:t> 필요한 </a:t>
            </a:r>
            <a:endParaRPr lang="en-US" altLang="ko-KR" baseline="0" dirty="0" smtClean="0"/>
          </a:p>
          <a:p>
            <a:r>
              <a:rPr lang="ko-KR" altLang="en-US" baseline="0" dirty="0" smtClean="0"/>
              <a:t>동작을 정의해야 한다는 점이다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이를 바로 생명 주기라고 부르며 꼭 기억해야 할 핵심 개념이다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151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765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985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2036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882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uses-feature : app</a:t>
            </a:r>
            <a:r>
              <a:rPr lang="ko-KR" altLang="en-US" dirty="0" smtClean="0"/>
              <a:t>이 사용하는 하드웨어 또는 소프트웨어 특성을 정의</a:t>
            </a:r>
            <a:endParaRPr lang="en-US" altLang="ko-KR" dirty="0" smtClean="0"/>
          </a:p>
          <a:p>
            <a:r>
              <a:rPr lang="ko-KR" altLang="en-US" dirty="0" smtClean="0"/>
              <a:t>카메라는 대부분 달려있지만 자동 초점 기능이 없는 단말기도 존재 </a:t>
            </a:r>
            <a:r>
              <a:rPr lang="en-US" altLang="ko-KR" dirty="0" smtClean="0"/>
              <a:t>-&gt; required=false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r>
              <a:rPr lang="en-US" altLang="ko-KR" dirty="0" smtClean="0"/>
              <a:t>required</a:t>
            </a:r>
            <a:r>
              <a:rPr lang="ko-KR" altLang="en-US" dirty="0" smtClean="0"/>
              <a:t>는 왜</a:t>
            </a:r>
            <a:r>
              <a:rPr lang="en-US" altLang="ko-KR" dirty="0" smtClean="0"/>
              <a:t>? </a:t>
            </a:r>
            <a:r>
              <a:rPr lang="ko-KR" altLang="en-US" dirty="0" smtClean="0"/>
              <a:t>기능이 없더라도 응용프로그램이 실행될 수 있도록 지정하기 위함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58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15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 개의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내에서 화면을 구성하고 사용자의 입력을 처리하는 방법을 배웠는데 사실 실제로 앱을 </a:t>
            </a:r>
            <a:r>
              <a:rPr lang="ko-KR" altLang="en-US" dirty="0" err="1" smtClean="0"/>
              <a:t>만들게되면</a:t>
            </a:r>
            <a:r>
              <a:rPr lang="ko-KR" altLang="en-US" dirty="0" smtClean="0"/>
              <a:t> 하나의 화면이 아닌 여러 개의 화면을</a:t>
            </a:r>
            <a:endParaRPr lang="en-US" altLang="ko-KR" dirty="0" smtClean="0"/>
          </a:p>
          <a:p>
            <a:r>
              <a:rPr lang="ko-KR" altLang="en-US" dirty="0" smtClean="0"/>
              <a:t>구성해서 서로 간의 데이터를 주고 받으면서 실행되어야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데이터를 주고받을 수 있도록 도와주는 </a:t>
            </a:r>
            <a:r>
              <a:rPr lang="en-US" altLang="ko-KR" dirty="0" smtClean="0"/>
              <a:t>Intent</a:t>
            </a:r>
            <a:r>
              <a:rPr lang="ko-KR" altLang="en-US" dirty="0" smtClean="0"/>
              <a:t>에 대해 알아보자</a:t>
            </a:r>
            <a:endParaRPr lang="en-US" altLang="ko-KR" dirty="0" smtClean="0"/>
          </a:p>
          <a:p>
            <a:r>
              <a:rPr lang="ko-KR" altLang="en-US" dirty="0" smtClean="0"/>
              <a:t>앱 개발을 한다면 </a:t>
            </a:r>
            <a:r>
              <a:rPr lang="ko-KR" altLang="en-US" dirty="0" err="1" smtClean="0"/>
              <a:t>인텐트를</a:t>
            </a:r>
            <a:r>
              <a:rPr lang="ko-KR" altLang="en-US" dirty="0" smtClean="0"/>
              <a:t> 모르면 안될 만큼 중요한 부분이기 때문에 반드시 기억해둬야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035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09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 =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컨텐츠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프로바이더의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접근규칙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고유주소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홈페이지주소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카드 내 폴더 접근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래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홈페이지 주소 뿐만 아니라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파일의 경로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폰으로 치자면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SD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카드 내의 폴더에 접근 할 수도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베이스로의 접근 등을 값으로 가질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포함하는 상위 개념인 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975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package com.example.user.app1029;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android.Manifest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android.content.Intent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android.content.pm.PackageManager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android.net.Uri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import android.support.v4.app.ActivityCompat;</a:t>
            </a:r>
          </a:p>
          <a:p>
            <a:r>
              <a:rPr lang="en-US" altLang="ko-KR" dirty="0" smtClean="0"/>
              <a:t>import android.support.v4.content.ContextCompat;</a:t>
            </a:r>
          </a:p>
          <a:p>
            <a:r>
              <a:rPr lang="en-US" altLang="ko-KR" dirty="0" smtClean="0"/>
              <a:t>import android.support.v7.app.AppCompatActivity;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android.os.Bundle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android.view.View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android.widget.Button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public class </a:t>
            </a:r>
            <a:r>
              <a:rPr lang="en-US" altLang="ko-KR" dirty="0" err="1" smtClean="0"/>
              <a:t>IntentActivity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AppCompatActivity</a:t>
            </a:r>
            <a:r>
              <a:rPr lang="en-US" altLang="ko-KR" dirty="0" smtClean="0"/>
              <a:t> implements </a:t>
            </a:r>
            <a:r>
              <a:rPr lang="en-US" altLang="ko-KR" dirty="0" err="1" smtClean="0"/>
              <a:t>View.OnClickListener</a:t>
            </a:r>
            <a:r>
              <a:rPr lang="en-US" altLang="ko-KR" dirty="0" smtClean="0"/>
              <a:t> {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private Button </a:t>
            </a:r>
            <a:r>
              <a:rPr lang="en-US" altLang="ko-KR" dirty="0" err="1" smtClean="0"/>
              <a:t>btn_browser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 private Button </a:t>
            </a:r>
            <a:r>
              <a:rPr lang="en-US" altLang="ko-KR" dirty="0" err="1" smtClean="0"/>
              <a:t>btn_contact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 private Button </a:t>
            </a:r>
            <a:r>
              <a:rPr lang="en-US" altLang="ko-KR" dirty="0" err="1" smtClean="0"/>
              <a:t>btn_dial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 private Button </a:t>
            </a:r>
            <a:r>
              <a:rPr lang="en-US" altLang="ko-KR" dirty="0" err="1" smtClean="0"/>
              <a:t>btn_call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@Override</a:t>
            </a:r>
          </a:p>
          <a:p>
            <a:r>
              <a:rPr lang="en-US" altLang="ko-KR" dirty="0" smtClean="0"/>
              <a:t>    protected void </a:t>
            </a:r>
            <a:r>
              <a:rPr lang="en-US" altLang="ko-KR" dirty="0" err="1" smtClean="0"/>
              <a:t>onCreate</a:t>
            </a:r>
            <a:r>
              <a:rPr lang="en-US" altLang="ko-KR" dirty="0" smtClean="0"/>
              <a:t>(Bundle </a:t>
            </a:r>
            <a:r>
              <a:rPr lang="en-US" altLang="ko-KR" dirty="0" err="1" smtClean="0"/>
              <a:t>savedInstanceState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super.onCreate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savedInstanceState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setContentView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R.layout.activity_intent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//id </a:t>
            </a:r>
            <a:r>
              <a:rPr lang="ko-KR" altLang="en-US" dirty="0" smtClean="0"/>
              <a:t>연결</a:t>
            </a:r>
          </a:p>
          <a:p>
            <a:r>
              <a:rPr lang="ko-KR" altLang="en-US" dirty="0" smtClean="0"/>
              <a:t>        </a:t>
            </a:r>
            <a:r>
              <a:rPr lang="en-US" altLang="ko-KR" dirty="0" err="1" smtClean="0"/>
              <a:t>initView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public void </a:t>
            </a:r>
            <a:r>
              <a:rPr lang="en-US" altLang="ko-KR" dirty="0" err="1" smtClean="0"/>
              <a:t>initView</a:t>
            </a:r>
            <a:r>
              <a:rPr lang="en-US" altLang="ko-KR" dirty="0" smtClean="0"/>
              <a:t>(){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btn_browser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R.id.btn_browser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btn_contact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R.id.btn_contact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btn_dial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R.id.btn_dial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btn_call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R.id.btn_call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btn_browser.setOnClickListener</a:t>
            </a:r>
            <a:r>
              <a:rPr lang="en-US" altLang="ko-KR" dirty="0" smtClean="0"/>
              <a:t>(this);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btn_contact.setOnClickListener</a:t>
            </a:r>
            <a:r>
              <a:rPr lang="en-US" altLang="ko-KR" dirty="0" smtClean="0"/>
              <a:t>(this);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btn_dial.setOnClickListener</a:t>
            </a:r>
            <a:r>
              <a:rPr lang="en-US" altLang="ko-KR" dirty="0" smtClean="0"/>
              <a:t>(this);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btn_call.setOnClickListener</a:t>
            </a:r>
            <a:r>
              <a:rPr lang="en-US" altLang="ko-KR" dirty="0" smtClean="0"/>
              <a:t>(this);</a:t>
            </a:r>
          </a:p>
          <a:p>
            <a:r>
              <a:rPr lang="en-US" altLang="ko-KR" dirty="0" smtClean="0"/>
              <a:t>    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@Override</a:t>
            </a:r>
          </a:p>
          <a:p>
            <a:r>
              <a:rPr lang="en-US" altLang="ko-KR" dirty="0" smtClean="0"/>
              <a:t>    public void </a:t>
            </a:r>
            <a:r>
              <a:rPr lang="en-US" altLang="ko-KR" dirty="0" err="1" smtClean="0"/>
              <a:t>onClick</a:t>
            </a:r>
            <a:r>
              <a:rPr lang="en-US" altLang="ko-KR" dirty="0" smtClean="0"/>
              <a:t>(View v) {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switch (</a:t>
            </a:r>
            <a:r>
              <a:rPr lang="en-US" altLang="ko-KR" dirty="0" err="1" smtClean="0"/>
              <a:t>v.getId</a:t>
            </a:r>
            <a:r>
              <a:rPr lang="en-US" altLang="ko-KR" dirty="0" smtClean="0"/>
              <a:t>()){</a:t>
            </a:r>
          </a:p>
          <a:p>
            <a:r>
              <a:rPr lang="en-US" altLang="ko-KR" dirty="0" smtClean="0"/>
              <a:t>            case </a:t>
            </a:r>
            <a:r>
              <a:rPr lang="en-US" altLang="ko-KR" dirty="0" err="1" smtClean="0"/>
              <a:t>R.id.btn_browser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        Intent browser = new Intent(</a:t>
            </a:r>
            <a:r>
              <a:rPr lang="en-US" altLang="ko-KR" dirty="0" err="1" smtClean="0"/>
              <a:t>Intent.ACTION_VIEW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                               </a:t>
            </a:r>
            <a:r>
              <a:rPr lang="en-US" altLang="ko-KR" dirty="0" err="1" smtClean="0"/>
              <a:t>Uri.parse</a:t>
            </a:r>
            <a:r>
              <a:rPr lang="en-US" altLang="ko-KR" dirty="0" smtClean="0"/>
              <a:t>("http://www.naver.com"));</a:t>
            </a:r>
          </a:p>
          <a:p>
            <a:r>
              <a:rPr lang="en-US" altLang="ko-KR" dirty="0" smtClean="0"/>
              <a:t>                </a:t>
            </a:r>
            <a:r>
              <a:rPr lang="en-US" altLang="ko-KR" dirty="0" err="1" smtClean="0"/>
              <a:t>startActivity</a:t>
            </a:r>
            <a:r>
              <a:rPr lang="en-US" altLang="ko-KR" dirty="0" smtClean="0"/>
              <a:t>(browser);</a:t>
            </a:r>
          </a:p>
          <a:p>
            <a:r>
              <a:rPr lang="en-US" altLang="ko-KR" dirty="0" smtClean="0"/>
              <a:t>                break;</a:t>
            </a:r>
          </a:p>
          <a:p>
            <a:r>
              <a:rPr lang="en-US" altLang="ko-KR" dirty="0" smtClean="0"/>
              <a:t>            case </a:t>
            </a:r>
            <a:r>
              <a:rPr lang="en-US" altLang="ko-KR" dirty="0" err="1" smtClean="0"/>
              <a:t>R.id.btn_contact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        //</a:t>
            </a:r>
            <a:r>
              <a:rPr lang="ko-KR" altLang="en-US" dirty="0" smtClean="0"/>
              <a:t>연락처</a:t>
            </a:r>
          </a:p>
          <a:p>
            <a:r>
              <a:rPr lang="ko-KR" altLang="en-US" dirty="0" smtClean="0"/>
              <a:t>                </a:t>
            </a:r>
            <a:r>
              <a:rPr lang="en-US" altLang="ko-KR" dirty="0" smtClean="0"/>
              <a:t>Intent contact = new Intent(</a:t>
            </a:r>
            <a:r>
              <a:rPr lang="en-US" altLang="ko-KR" dirty="0" err="1" smtClean="0"/>
              <a:t>Intent.ACTION_VIEW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                               </a:t>
            </a:r>
            <a:r>
              <a:rPr lang="en-US" altLang="ko-KR" dirty="0" err="1" smtClean="0"/>
              <a:t>Uri.parse</a:t>
            </a:r>
            <a:r>
              <a:rPr lang="en-US" altLang="ko-KR" dirty="0" smtClean="0"/>
              <a:t>("content://contacts/people/"));</a:t>
            </a:r>
          </a:p>
          <a:p>
            <a:r>
              <a:rPr lang="en-US" altLang="ko-KR" dirty="0" smtClean="0"/>
              <a:t>                </a:t>
            </a:r>
            <a:r>
              <a:rPr lang="en-US" altLang="ko-KR" dirty="0" err="1" smtClean="0"/>
              <a:t>startActivity</a:t>
            </a:r>
            <a:r>
              <a:rPr lang="en-US" altLang="ko-KR" dirty="0" smtClean="0"/>
              <a:t>(contact);</a:t>
            </a:r>
          </a:p>
          <a:p>
            <a:r>
              <a:rPr lang="en-US" altLang="ko-KR" dirty="0" smtClean="0"/>
              <a:t>                break;</a:t>
            </a:r>
          </a:p>
          <a:p>
            <a:r>
              <a:rPr lang="en-US" altLang="ko-KR" dirty="0" smtClean="0"/>
              <a:t>            case </a:t>
            </a:r>
            <a:r>
              <a:rPr lang="en-US" altLang="ko-KR" dirty="0" err="1" smtClean="0"/>
              <a:t>R.id.btn_dial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        Intent dial = new Intent(</a:t>
            </a:r>
            <a:r>
              <a:rPr lang="en-US" altLang="ko-KR" dirty="0" err="1" smtClean="0"/>
              <a:t>Intent.ACTION_DIAL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                               </a:t>
            </a:r>
            <a:r>
              <a:rPr lang="en-US" altLang="ko-KR" dirty="0" err="1" smtClean="0"/>
              <a:t>Uri.parse</a:t>
            </a:r>
            <a:r>
              <a:rPr lang="en-US" altLang="ko-KR" dirty="0" smtClean="0"/>
              <a:t>("tel:01012345678"));</a:t>
            </a:r>
          </a:p>
          <a:p>
            <a:r>
              <a:rPr lang="en-US" altLang="ko-KR" dirty="0" smtClean="0"/>
              <a:t>                </a:t>
            </a:r>
            <a:r>
              <a:rPr lang="en-US" altLang="ko-KR" dirty="0" err="1" smtClean="0"/>
              <a:t>startActivity</a:t>
            </a:r>
            <a:r>
              <a:rPr lang="en-US" altLang="ko-KR" dirty="0" smtClean="0"/>
              <a:t>(dial);</a:t>
            </a:r>
          </a:p>
          <a:p>
            <a:r>
              <a:rPr lang="en-US" altLang="ko-KR" dirty="0" smtClean="0"/>
              <a:t>                break;</a:t>
            </a:r>
          </a:p>
          <a:p>
            <a:r>
              <a:rPr lang="en-US" altLang="ko-KR" dirty="0" smtClean="0"/>
              <a:t>            case </a:t>
            </a:r>
            <a:r>
              <a:rPr lang="en-US" altLang="ko-KR" dirty="0" err="1" smtClean="0"/>
              <a:t>R.id.btn_call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        Intent call = new Intent(</a:t>
            </a:r>
            <a:r>
              <a:rPr lang="en-US" altLang="ko-KR" dirty="0" err="1" smtClean="0"/>
              <a:t>Intent.ACTION_CALL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                               </a:t>
            </a:r>
            <a:r>
              <a:rPr lang="en-US" altLang="ko-KR" dirty="0" err="1" smtClean="0"/>
              <a:t>Uri.parse</a:t>
            </a:r>
            <a:r>
              <a:rPr lang="en-US" altLang="ko-KR" dirty="0" smtClean="0"/>
              <a:t>("tel:01012345678"));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        if(</a:t>
            </a:r>
            <a:r>
              <a:rPr lang="en-US" altLang="ko-KR" dirty="0" err="1" smtClean="0"/>
              <a:t>ContextCompat.checkSelfPermission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IntentActivity.this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                   </a:t>
            </a:r>
            <a:r>
              <a:rPr lang="en-US" altLang="ko-KR" dirty="0" err="1" smtClean="0"/>
              <a:t>Manifest.permission.CALL_PHONE</a:t>
            </a:r>
            <a:r>
              <a:rPr lang="en-US" altLang="ko-KR" dirty="0" smtClean="0"/>
              <a:t>) != </a:t>
            </a:r>
            <a:r>
              <a:rPr lang="en-US" altLang="ko-KR" dirty="0" err="1" smtClean="0"/>
              <a:t>PackageManager.PERMISSION_GRANTED</a:t>
            </a:r>
            <a:r>
              <a:rPr lang="en-US" altLang="ko-KR" dirty="0" smtClean="0"/>
              <a:t>){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            </a:t>
            </a:r>
            <a:r>
              <a:rPr lang="en-US" altLang="ko-KR" dirty="0" err="1" smtClean="0"/>
              <a:t>ActivityCompat.requestPermissions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IntentActivity.this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                       new String[]{</a:t>
            </a:r>
            <a:r>
              <a:rPr lang="en-US" altLang="ko-KR" dirty="0" err="1" smtClean="0"/>
              <a:t>Manifest.permission.CALL_PHONE</a:t>
            </a:r>
            <a:r>
              <a:rPr lang="en-US" altLang="ko-KR" dirty="0" smtClean="0"/>
              <a:t>},0);</a:t>
            </a:r>
          </a:p>
          <a:p>
            <a:r>
              <a:rPr lang="en-US" altLang="ko-KR" dirty="0" smtClean="0"/>
              <a:t>                    return;</a:t>
            </a:r>
          </a:p>
          <a:p>
            <a:r>
              <a:rPr lang="en-US" altLang="ko-KR" dirty="0" smtClean="0"/>
              <a:t>                }</a:t>
            </a:r>
          </a:p>
          <a:p>
            <a:r>
              <a:rPr lang="en-US" altLang="ko-KR" dirty="0" smtClean="0"/>
              <a:t>                </a:t>
            </a:r>
            <a:r>
              <a:rPr lang="en-US" altLang="ko-KR" dirty="0" err="1" smtClean="0"/>
              <a:t>startActivity</a:t>
            </a:r>
            <a:r>
              <a:rPr lang="en-US" altLang="ko-KR" dirty="0" smtClean="0"/>
              <a:t>(call);</a:t>
            </a:r>
          </a:p>
          <a:p>
            <a:r>
              <a:rPr lang="en-US" altLang="ko-KR" dirty="0" smtClean="0"/>
              <a:t>                break;</a:t>
            </a:r>
          </a:p>
          <a:p>
            <a:r>
              <a:rPr lang="en-US" altLang="ko-KR" dirty="0" smtClean="0"/>
              <a:t>        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}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92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2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6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1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4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4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6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8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A7F6-0A58-455D-AEEC-FF44AE59CC1A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2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777047" y="1976646"/>
            <a:ext cx="2637906" cy="2326860"/>
            <a:chOff x="5673524" y="2071868"/>
            <a:chExt cx="1668763" cy="1471994"/>
          </a:xfrm>
          <a:solidFill>
            <a:schemeClr val="bg1">
              <a:lumMod val="75000"/>
              <a:alpha val="20000"/>
            </a:schemeClr>
          </a:solidFill>
        </p:grpSpPr>
        <p:sp>
          <p:nvSpPr>
            <p:cNvPr id="13" name="다이아몬드 12"/>
            <p:cNvSpPr/>
            <p:nvPr/>
          </p:nvSpPr>
          <p:spPr>
            <a:xfrm>
              <a:off x="5673524" y="2071868"/>
              <a:ext cx="1471994" cy="1471994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" name="다이아몬드 13"/>
            <p:cNvSpPr/>
            <p:nvPr/>
          </p:nvSpPr>
          <p:spPr>
            <a:xfrm>
              <a:off x="5870293" y="2071868"/>
              <a:ext cx="1471994" cy="1471994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080289"/>
            <a:ext cx="12192000" cy="77771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217597" y="6238311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이은비 </a:t>
            </a:r>
            <a:r>
              <a:rPr lang="ko-KR" altLang="en-US" sz="2400" b="1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연구원</a:t>
            </a:r>
            <a:endParaRPr lang="ko-KR" altLang="en-US" sz="2400" b="1" dirty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91891" y="2170580"/>
            <a:ext cx="48082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Android</a:t>
            </a:r>
            <a:r>
              <a:rPr lang="en-US" altLang="ko-KR" sz="6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en-US" altLang="ko-KR" sz="60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Programming</a:t>
            </a:r>
            <a:endParaRPr lang="ko-KR" altLang="en-US" sz="6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9623" y="4109572"/>
            <a:ext cx="3552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en-US" altLang="ko-KR" sz="36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Activity&amp;Intent</a:t>
            </a:r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8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587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이해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47282" y="1571625"/>
            <a:ext cx="4049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Intent(</a:t>
            </a:r>
            <a:r>
              <a:rPr lang="ko-KR" altLang="en-US" sz="2800" dirty="0" err="1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인텐트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주요 액션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88391" y="2266231"/>
            <a:ext cx="9637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다른 </a:t>
            </a:r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액티비티를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실행하거나 데이터를 전달할 수 있는 안드로이드 구성 요소</a:t>
            </a:r>
            <a:endParaRPr lang="en-US" altLang="ko-KR" sz="24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224757"/>
              </p:ext>
            </p:extLst>
          </p:nvPr>
        </p:nvGraphicFramePr>
        <p:xfrm>
          <a:off x="2181412" y="2899282"/>
          <a:ext cx="7851531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7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6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액션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rgbClr val="1AB29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대상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rgbClr val="1AB29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설명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rgbClr val="1AB2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ACTION_CALL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Activity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통화를 시작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ACTION_EDIT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Activity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데이터를 표시하고 편집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ACTION_MAIN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Activity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메인 </a:t>
                      </a:r>
                      <a:r>
                        <a:rPr lang="ko-KR" altLang="en-US" sz="1600" dirty="0" err="1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액티비티를</a:t>
                      </a:r>
                      <a:r>
                        <a:rPr lang="ko-KR" altLang="en-US" sz="16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실행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ACTION_VIEW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Activity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뭔가를 보여줌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ACTION_DIAL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Activity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통화모드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ACTION_BATTERY_LOW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BR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배터리 부족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ACTION_HEADSET_PLUG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BR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헤드셋이</a:t>
                      </a:r>
                      <a:r>
                        <a:rPr lang="ko-KR" altLang="en-US" sz="16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장비에 접속 </a:t>
                      </a:r>
                      <a:r>
                        <a:rPr lang="en-US" altLang="ko-KR" sz="16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or </a:t>
                      </a:r>
                      <a:r>
                        <a:rPr lang="ko-KR" altLang="en-US" sz="16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분리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ACTION_SCREEN_ON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BR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화면이 켜짐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ACTION_TIMEZONE_CHANGED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BR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타임존이</a:t>
                      </a:r>
                      <a:r>
                        <a:rPr lang="ko-KR" altLang="en-US" sz="16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변경</a:t>
                      </a:r>
                      <a:endParaRPr lang="ko-KR" altLang="en-US" sz="16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8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299" y="1647578"/>
            <a:ext cx="4404686" cy="4188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2587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 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"/>
          <p:cNvSpPr txBox="1"/>
          <p:nvPr/>
        </p:nvSpPr>
        <p:spPr>
          <a:xfrm>
            <a:off x="6203234" y="3477711"/>
            <a:ext cx="57759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2200" b="1" dirty="0" err="1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MediaStore.ACTION_IMAGE_CAPTURE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5D5B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1" name="직선 화살표 연결선 10"/>
          <p:cNvCxnSpPr>
            <a:endCxn id="12" idx="1"/>
          </p:cNvCxnSpPr>
          <p:nvPr/>
        </p:nvCxnSpPr>
        <p:spPr>
          <a:xfrm flipV="1">
            <a:off x="4042227" y="3040572"/>
            <a:ext cx="2161007" cy="15328"/>
          </a:xfrm>
          <a:prstGeom prst="straightConnector1">
            <a:avLst/>
          </a:prstGeom>
          <a:ln w="28575">
            <a:solidFill>
              <a:srgbClr val="FF5D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"/>
          <p:cNvSpPr txBox="1"/>
          <p:nvPr/>
        </p:nvSpPr>
        <p:spPr>
          <a:xfrm>
            <a:off x="6203234" y="2825128"/>
            <a:ext cx="39850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5D5B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Intent.ACTION_VIEW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5D5B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" name="직선 화살표 연결선 12"/>
          <p:cNvCxnSpPr>
            <a:endCxn id="14" idx="1"/>
          </p:cNvCxnSpPr>
          <p:nvPr/>
        </p:nvCxnSpPr>
        <p:spPr>
          <a:xfrm flipV="1">
            <a:off x="4042227" y="3693155"/>
            <a:ext cx="2161007" cy="15328"/>
          </a:xfrm>
          <a:prstGeom prst="straightConnector1">
            <a:avLst/>
          </a:prstGeom>
          <a:ln w="28575">
            <a:solidFill>
              <a:srgbClr val="FF5D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6" idx="1"/>
          </p:cNvCxnSpPr>
          <p:nvPr/>
        </p:nvCxnSpPr>
        <p:spPr>
          <a:xfrm flipV="1">
            <a:off x="4071723" y="4263017"/>
            <a:ext cx="2161007" cy="15328"/>
          </a:xfrm>
          <a:prstGeom prst="straightConnector1">
            <a:avLst/>
          </a:prstGeom>
          <a:ln w="28575">
            <a:solidFill>
              <a:srgbClr val="FF5D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"/>
          <p:cNvSpPr txBox="1"/>
          <p:nvPr/>
        </p:nvSpPr>
        <p:spPr>
          <a:xfrm>
            <a:off x="6232730" y="4047573"/>
            <a:ext cx="39850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5D5B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Intent.ACTION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5D5B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</a:t>
            </a:r>
            <a:r>
              <a:rPr kumimoji="0" lang="en-US" altLang="ko-KR" sz="2200" b="1" i="0" u="none" strike="noStrike" kern="1200" cap="none" spc="0" normalizeH="0" noProof="0" dirty="0" smtClean="0">
                <a:ln>
                  <a:noFill/>
                </a:ln>
                <a:solidFill>
                  <a:srgbClr val="FF5D5B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DIAL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5D5B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7" name="직선 화살표 연결선 16"/>
          <p:cNvCxnSpPr>
            <a:endCxn id="19" idx="1"/>
          </p:cNvCxnSpPr>
          <p:nvPr/>
        </p:nvCxnSpPr>
        <p:spPr>
          <a:xfrm flipV="1">
            <a:off x="4087090" y="4787312"/>
            <a:ext cx="2161007" cy="15328"/>
          </a:xfrm>
          <a:prstGeom prst="straightConnector1">
            <a:avLst/>
          </a:prstGeom>
          <a:ln w="28575">
            <a:solidFill>
              <a:srgbClr val="FF5D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"/>
          <p:cNvSpPr txBox="1"/>
          <p:nvPr/>
        </p:nvSpPr>
        <p:spPr>
          <a:xfrm>
            <a:off x="6248097" y="4571868"/>
            <a:ext cx="39850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5D5B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Intent.ACTION_CALL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5D5B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44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587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이해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47282" y="1571625"/>
            <a:ext cx="3354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Permission(</a:t>
            </a:r>
            <a:r>
              <a:rPr lang="ko-KR" altLang="en-US" sz="2800" dirty="0" err="1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퍼미션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183" y="2494977"/>
            <a:ext cx="2013633" cy="359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화살표 연결선 20"/>
          <p:cNvCxnSpPr/>
          <p:nvPr/>
        </p:nvCxnSpPr>
        <p:spPr>
          <a:xfrm>
            <a:off x="6894331" y="3125522"/>
            <a:ext cx="936104" cy="0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"/>
          <p:cNvSpPr txBox="1"/>
          <p:nvPr/>
        </p:nvSpPr>
        <p:spPr>
          <a:xfrm>
            <a:off x="7896138" y="2888343"/>
            <a:ext cx="1112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AB29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전화걸기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AB29D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894332" y="4681114"/>
            <a:ext cx="936104" cy="0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"/>
          <p:cNvSpPr txBox="1"/>
          <p:nvPr/>
        </p:nvSpPr>
        <p:spPr>
          <a:xfrm>
            <a:off x="7896139" y="4443935"/>
            <a:ext cx="134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AB29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인터넷접속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AB29D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4248435" y="3622692"/>
            <a:ext cx="996955" cy="0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"/>
          <p:cNvSpPr txBox="1"/>
          <p:nvPr/>
        </p:nvSpPr>
        <p:spPr>
          <a:xfrm>
            <a:off x="2583821" y="3422637"/>
            <a:ext cx="161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AB29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와이파이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AB29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사용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AB29D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4248435" y="5351464"/>
            <a:ext cx="996955" cy="0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"/>
          <p:cNvSpPr txBox="1"/>
          <p:nvPr/>
        </p:nvSpPr>
        <p:spPr>
          <a:xfrm>
            <a:off x="2583821" y="5141445"/>
            <a:ext cx="1399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AB29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연락처 사용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AB29D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TextBox 2"/>
          <p:cNvSpPr txBox="1"/>
          <p:nvPr/>
        </p:nvSpPr>
        <p:spPr>
          <a:xfrm>
            <a:off x="1533524" y="3446436"/>
            <a:ext cx="9144000" cy="1323439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권한부여 </a:t>
            </a:r>
            <a:endParaRPr kumimoji="0" lang="en-US" altLang="ko-KR" sz="4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(permission)</a:t>
            </a:r>
          </a:p>
        </p:txBody>
      </p:sp>
    </p:spTree>
    <p:extLst>
      <p:ext uri="{BB962C8B-B14F-4D97-AF65-F5344CB8AC3E}">
        <p14:creationId xmlns:p14="http://schemas.microsoft.com/office/powerpoint/2010/main" val="38468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29" grpId="0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587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이해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47282" y="1571625"/>
            <a:ext cx="40257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Permission(</a:t>
            </a:r>
            <a:r>
              <a:rPr lang="ko-KR" altLang="en-US" sz="2800" dirty="0" err="1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퍼미션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승인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88391" y="2295965"/>
            <a:ext cx="8877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직접 </a:t>
            </a:r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특정기능을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사용하는 경우 </a:t>
            </a:r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권한승인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(Marshmallow 6.0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이상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88391" y="2835640"/>
            <a:ext cx="101079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Intent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이용하여 </a:t>
            </a:r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특정기능을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사용하는 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호출시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권한승인이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필요하지 않음</a:t>
            </a:r>
            <a:endParaRPr lang="en-US" altLang="ko-KR" sz="24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 </a:t>
            </a:r>
            <a:r>
              <a:rPr lang="ko-KR" altLang="en-US" dirty="0" smtClean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민감한 권한 제외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)</a:t>
            </a:r>
          </a:p>
        </p:txBody>
      </p:sp>
      <p:pic>
        <p:nvPicPr>
          <p:cNvPr id="12292" name="Picture 4" descr="ìëë¡ì´ë ê¶í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11" y="4319259"/>
            <a:ext cx="2790507" cy="1310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ìëë¡ì´ë ê¶í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18" y="4054708"/>
            <a:ext cx="2079770" cy="1839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088" y="4054708"/>
            <a:ext cx="2575051" cy="1840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166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587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이해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47282" y="1571625"/>
            <a:ext cx="3354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Permission(</a:t>
            </a:r>
            <a:r>
              <a:rPr lang="ko-KR" altLang="en-US" sz="2800" dirty="0" err="1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퍼미션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481" y="2409020"/>
            <a:ext cx="6969037" cy="387074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60483" y="3277354"/>
            <a:ext cx="6581869" cy="479834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7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587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이해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47282" y="1571625"/>
            <a:ext cx="40257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Permission(</a:t>
            </a:r>
            <a:r>
              <a:rPr lang="ko-KR" altLang="en-US" sz="2800" dirty="0" err="1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퍼미션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승인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6" name="꺾인 연결선 5"/>
          <p:cNvCxnSpPr>
            <a:stCxn id="2" idx="1"/>
            <a:endCxn id="15" idx="0"/>
          </p:cNvCxnSpPr>
          <p:nvPr/>
        </p:nvCxnSpPr>
        <p:spPr>
          <a:xfrm rot="10800000" flipV="1">
            <a:off x="3578675" y="2834198"/>
            <a:ext cx="973587" cy="958073"/>
          </a:xfrm>
          <a:prstGeom prst="bentConnector2">
            <a:avLst/>
          </a:prstGeom>
          <a:ln w="38100">
            <a:solidFill>
              <a:srgbClr val="40404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" idx="3"/>
            <a:endCxn id="16" idx="0"/>
          </p:cNvCxnSpPr>
          <p:nvPr/>
        </p:nvCxnSpPr>
        <p:spPr>
          <a:xfrm>
            <a:off x="6963747" y="2834199"/>
            <a:ext cx="804405" cy="958073"/>
          </a:xfrm>
          <a:prstGeom prst="bentConnector2">
            <a:avLst/>
          </a:prstGeom>
          <a:ln w="38100">
            <a:solidFill>
              <a:srgbClr val="40404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6" idx="1"/>
            <a:endCxn id="17" idx="0"/>
          </p:cNvCxnSpPr>
          <p:nvPr/>
        </p:nvCxnSpPr>
        <p:spPr>
          <a:xfrm rot="10800000" flipV="1">
            <a:off x="6074643" y="4081983"/>
            <a:ext cx="279372" cy="1049214"/>
          </a:xfrm>
          <a:prstGeom prst="bentConnector2">
            <a:avLst/>
          </a:prstGeom>
          <a:ln w="38100">
            <a:solidFill>
              <a:srgbClr val="40404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6" idx="3"/>
            <a:endCxn id="19" idx="0"/>
          </p:cNvCxnSpPr>
          <p:nvPr/>
        </p:nvCxnSpPr>
        <p:spPr>
          <a:xfrm>
            <a:off x="9182288" y="4081983"/>
            <a:ext cx="374436" cy="1049214"/>
          </a:xfrm>
          <a:prstGeom prst="bentConnector2">
            <a:avLst/>
          </a:prstGeom>
          <a:ln w="38100">
            <a:solidFill>
              <a:srgbClr val="40404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4552261" y="2544488"/>
            <a:ext cx="2411486" cy="57942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Permission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368065" y="3792272"/>
            <a:ext cx="2421218" cy="57942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시스템 자동 승인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54015" y="3792272"/>
            <a:ext cx="2828273" cy="57942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 승인</a:t>
            </a:r>
            <a:endParaRPr lang="en-US" altLang="ko-KR" sz="20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민감한 권한</a:t>
            </a:r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789064" y="5131197"/>
            <a:ext cx="2571157" cy="57942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App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설치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(Android 5.1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이하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271145" y="5131197"/>
            <a:ext cx="2571157" cy="57942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App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실행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(Android 6.0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이상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8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587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이해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47282" y="1571625"/>
            <a:ext cx="50084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민감한 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Permission(</a:t>
            </a:r>
            <a:r>
              <a:rPr lang="ko-KR" altLang="en-US" sz="2800" dirty="0" err="1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퍼미션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그룹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9387" y="3681062"/>
            <a:ext cx="2713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 승인</a:t>
            </a:r>
            <a:endParaRPr lang="en-US" altLang="ko-KR" sz="2400" b="1" dirty="0" smtClean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2400" b="1" dirty="0" smtClean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2400" b="1" dirty="0" smtClean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민감한 권한</a:t>
            </a:r>
            <a:r>
              <a:rPr lang="en-US" altLang="ko-KR" sz="2400" b="1" dirty="0" smtClean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2400" b="1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54" y="2389342"/>
            <a:ext cx="4022541" cy="3896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142530" y="4512059"/>
            <a:ext cx="1876465" cy="360040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41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587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이해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47282" y="1571625"/>
            <a:ext cx="56512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Permission(</a:t>
            </a:r>
            <a:r>
              <a:rPr lang="ko-KR" altLang="en-US" sz="2800" dirty="0" err="1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퍼미션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App </a:t>
            </a:r>
            <a:r>
              <a:rPr lang="ko-KR" altLang="en-US" sz="2800" dirty="0" err="1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실행시</a:t>
            </a:r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승인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199" y="2334878"/>
            <a:ext cx="106946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public void </a:t>
            </a:r>
            <a:r>
              <a:rPr lang="en-US" altLang="ko-KR" sz="1600" b="1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onClick</a:t>
            </a:r>
            <a: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(View v) {</a:t>
            </a:r>
            <a:b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Uri </a:t>
            </a:r>
            <a:r>
              <a:rPr lang="en-US" altLang="ko-KR" sz="1600" b="1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tel</a:t>
            </a:r>
            <a: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= </a:t>
            </a:r>
            <a:r>
              <a:rPr lang="en-US" altLang="ko-KR" sz="1600" b="1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Uri.parse</a:t>
            </a:r>
            <a: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("tel:01098848690");</a:t>
            </a:r>
            <a:b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Intent </a:t>
            </a:r>
            <a:r>
              <a:rPr lang="en-US" altLang="ko-KR" sz="1600" b="1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intent</a:t>
            </a:r>
            <a: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= new Intent(</a:t>
            </a:r>
            <a:r>
              <a:rPr lang="en-US" altLang="ko-KR" sz="1600" b="1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Intent.ACTION_CALL</a:t>
            </a:r>
            <a: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600" b="1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tel</a:t>
            </a:r>
            <a:r>
              <a:rPr lang="en-US" altLang="ko-KR" sz="1600" b="1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);</a:t>
            </a:r>
          </a:p>
          <a:p>
            <a:endParaRPr lang="en-US" altLang="ko-KR" sz="1600" b="1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6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</a:t>
            </a:r>
            <a:r>
              <a:rPr lang="en-US" altLang="ko-KR" sz="1600" b="1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//</a:t>
            </a:r>
            <a:r>
              <a:rPr lang="ko-KR" altLang="en-US" sz="1600" b="1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액티비치에서 실행하는 경우 </a:t>
            </a:r>
            <a:r>
              <a:rPr lang="en-US" altLang="ko-KR" sz="1600" b="1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</a:t>
            </a:r>
            <a:r>
              <a:rPr lang="ko-KR" altLang="en-US" sz="1600" b="1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권한 체크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/>
            </a:r>
            <a:b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sz="1600" b="1" dirty="0"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</a:t>
            </a:r>
            <a: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if </a:t>
            </a:r>
            <a:r>
              <a:rPr lang="en-US" altLang="ko-KR" sz="1600" b="1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 </a:t>
            </a:r>
            <a:r>
              <a:rPr lang="en-US" altLang="ko-KR" sz="1600" b="1" dirty="0" err="1" smtClean="0">
                <a:solidFill>
                  <a:srgbClr val="00339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ActivityCompat.checkSelfPermission</a:t>
            </a:r>
            <a:r>
              <a:rPr lang="en-US" altLang="ko-KR" sz="1600" b="1" dirty="0" smtClean="0">
                <a:solidFill>
                  <a:srgbClr val="00339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sz="1600" b="1" dirty="0" err="1" smtClean="0">
                <a:solidFill>
                  <a:srgbClr val="00339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getApplicationContext</a:t>
            </a:r>
            <a:r>
              <a:rPr lang="en-US" altLang="ko-KR" sz="1600" b="1" dirty="0">
                <a:solidFill>
                  <a:srgbClr val="00339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(), </a:t>
            </a:r>
            <a:r>
              <a:rPr lang="en-US" altLang="ko-KR" sz="1600" b="1" dirty="0" err="1" smtClean="0">
                <a:solidFill>
                  <a:srgbClr val="00339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Manifest.permission.CALL_PHONE</a:t>
            </a:r>
            <a:r>
              <a:rPr lang="en-US" altLang="ko-KR" sz="1600" b="1" dirty="0">
                <a:solidFill>
                  <a:srgbClr val="00339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</a:t>
            </a:r>
            <a:r>
              <a:rPr lang="en-US" altLang="ko-KR" sz="1600" b="1" dirty="0" smtClean="0">
                <a:solidFill>
                  <a:srgbClr val="00339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!=</a:t>
            </a:r>
          </a:p>
          <a:p>
            <a:r>
              <a:rPr lang="en-US" altLang="ko-KR" sz="1600" b="1" dirty="0" smtClean="0">
                <a:solidFill>
                  <a:srgbClr val="00339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	</a:t>
            </a:r>
            <a:r>
              <a:rPr lang="en-US" altLang="ko-KR" sz="1600" b="1" dirty="0" err="1" smtClean="0">
                <a:solidFill>
                  <a:srgbClr val="00339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PackageManager.PERMISSION_GRANTED</a:t>
            </a:r>
            <a:r>
              <a:rPr lang="en-US" altLang="ko-KR" sz="1600" b="1" dirty="0" smtClean="0">
                <a:solidFill>
                  <a:srgbClr val="00339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600" b="1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{</a:t>
            </a:r>
          </a:p>
          <a:p>
            <a:r>
              <a:rPr lang="en-US" altLang="ko-KR" sz="1600" b="1" dirty="0" smtClean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</a:t>
            </a:r>
          </a:p>
          <a:p>
            <a:r>
              <a:rPr lang="en-US" altLang="ko-KR" sz="1600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600" b="1" dirty="0" smtClean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//</a:t>
            </a:r>
            <a:r>
              <a:rPr lang="ko-KR" altLang="en-US" sz="1600" b="1" dirty="0" smtClean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권한 요청</a:t>
            </a:r>
            <a:r>
              <a:rPr lang="en-US" altLang="ko-KR" sz="1600" b="1" dirty="0" smtClean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/>
            </a:r>
            <a:br>
              <a:rPr lang="en-US" altLang="ko-KR" sz="1600" b="1" dirty="0" smtClean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sz="1600" b="1" dirty="0" smtClean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</a:t>
            </a:r>
            <a:r>
              <a:rPr lang="en-US" altLang="ko-KR" sz="1600" b="1" dirty="0" err="1" smtClean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ActivityCompat.requestPermissions</a:t>
            </a:r>
            <a:r>
              <a:rPr lang="en-US" altLang="ko-KR" sz="1600" b="1" dirty="0" smtClean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sz="1600" b="1" dirty="0" err="1" smtClean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IntentTestActivity.this</a:t>
            </a:r>
            <a:r>
              <a:rPr lang="en-US" altLang="ko-KR" sz="1600" b="1" dirty="0" smtClean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new String[]{</a:t>
            </a:r>
            <a:r>
              <a:rPr lang="en-US" altLang="ko-KR" sz="1600" b="1" dirty="0" err="1" smtClean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Manifest.permission.CALL_PHONE</a:t>
            </a:r>
            <a:r>
              <a:rPr lang="en-US" altLang="ko-KR" sz="1600" b="1" dirty="0" smtClean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}, 0);</a:t>
            </a:r>
            <a:br>
              <a:rPr lang="en-US" altLang="ko-KR" sz="1600" b="1" dirty="0" smtClean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sz="1600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/>
            </a:r>
            <a:br>
              <a:rPr lang="en-US" altLang="ko-KR" sz="1600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sz="1600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return;</a:t>
            </a:r>
            <a:br>
              <a:rPr lang="en-US" altLang="ko-KR" sz="1600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sz="1600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</a:t>
            </a:r>
            <a: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}</a:t>
            </a:r>
            <a:r>
              <a:rPr lang="en-US" altLang="ko-KR" sz="1600" b="1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/>
            </a:r>
            <a:br>
              <a:rPr lang="en-US" altLang="ko-KR" sz="1600" b="1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</a:t>
            </a:r>
            <a:r>
              <a:rPr lang="en-US" altLang="ko-KR" sz="1600" b="1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startActivity</a:t>
            </a:r>
            <a: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(intent);</a:t>
            </a:r>
            <a:b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}</a:t>
            </a:r>
            <a:endParaRPr lang="ko-KR" altLang="en-US" sz="1600" b="1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6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587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이해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47282" y="1571625"/>
            <a:ext cx="3368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Intent(</a:t>
            </a:r>
            <a:r>
              <a:rPr lang="ko-KR" altLang="en-US" sz="2800" dirty="0" err="1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인텐트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종류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88391" y="2266231"/>
            <a:ext cx="9371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인텐트는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실행하는 방법에 따라 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명시적 </a:t>
            </a:r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인텐트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’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묵시적 </a:t>
            </a:r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인텐트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’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구분</a:t>
            </a:r>
            <a:endParaRPr lang="en-US" altLang="ko-KR" sz="24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40141" y="3084546"/>
            <a:ext cx="2540000" cy="1001486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명시적 </a:t>
            </a:r>
            <a:r>
              <a:rPr lang="ko-KR" altLang="en-US" sz="20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인텐트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331455" y="3084546"/>
            <a:ext cx="2540000" cy="1001486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묵시적 </a:t>
            </a:r>
            <a:r>
              <a:rPr lang="ko-KR" altLang="en-US" sz="20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인텐트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51963"/>
              </p:ext>
            </p:extLst>
          </p:nvPr>
        </p:nvGraphicFramePr>
        <p:xfrm>
          <a:off x="6505451" y="4265559"/>
          <a:ext cx="4643046" cy="1645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643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Target </a:t>
                      </a:r>
                      <a:r>
                        <a:rPr lang="en-US" altLang="ko-KR" dirty="0" smtClean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Component</a:t>
                      </a:r>
                      <a:r>
                        <a:rPr lang="ko-KR" altLang="en-US" dirty="0" smtClean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의 이름을 지정하지 않음</a:t>
                      </a:r>
                      <a:endParaRPr lang="ko-KR" altLang="en-US" b="0" dirty="0">
                        <a:solidFill>
                          <a:srgbClr val="1AB29D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B2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전화를 걸거나 </a:t>
                      </a:r>
                      <a:r>
                        <a:rPr lang="en-US" altLang="ko-KR" dirty="0" smtClean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web browser</a:t>
                      </a:r>
                      <a:r>
                        <a:rPr lang="ko-KR" altLang="en-US" dirty="0" smtClean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를 띄울 때 사용</a:t>
                      </a:r>
                      <a:endParaRPr lang="ko-KR" altLang="en-US" b="0" dirty="0">
                        <a:solidFill>
                          <a:srgbClr val="1AB29D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B2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B2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ex) </a:t>
                      </a:r>
                      <a:r>
                        <a:rPr lang="ko-KR" altLang="en-US" dirty="0" smtClean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지도를</a:t>
                      </a:r>
                      <a:r>
                        <a:rPr lang="en-US" altLang="ko-KR" dirty="0" smtClean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보여 줄 수 있는 컴포넌트이면 어떤 것이라도 좋다</a:t>
                      </a:r>
                      <a:r>
                        <a:rPr lang="en-US" altLang="ko-KR" dirty="0" smtClean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.</a:t>
                      </a:r>
                      <a:endParaRPr lang="ko-KR" altLang="en-US" b="0" dirty="0">
                        <a:solidFill>
                          <a:srgbClr val="1AB29D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B2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869215"/>
              </p:ext>
            </p:extLst>
          </p:nvPr>
        </p:nvGraphicFramePr>
        <p:xfrm>
          <a:off x="1388618" y="4265559"/>
          <a:ext cx="4643046" cy="1371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643046">
                  <a:extLst>
                    <a:ext uri="{9D8B030D-6E8A-4147-A177-3AD203B41FA5}">
                      <a16:colId xmlns:a16="http://schemas.microsoft.com/office/drawing/2014/main" val="30176100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Target</a:t>
                      </a:r>
                      <a:r>
                        <a:rPr lang="ko-KR" altLang="en-US" dirty="0" smtClean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Component</a:t>
                      </a:r>
                      <a:r>
                        <a:rPr lang="ko-KR" altLang="en-US" dirty="0" smtClean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의 이름을 지정</a:t>
                      </a:r>
                      <a:endParaRPr lang="ko-KR" altLang="en-US" b="0" i="1" dirty="0">
                        <a:solidFill>
                          <a:srgbClr val="1AB29D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B2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018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동일한 </a:t>
                      </a:r>
                      <a:r>
                        <a:rPr lang="en-US" altLang="ko-KR" dirty="0" smtClean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Application </a:t>
                      </a:r>
                      <a:r>
                        <a:rPr lang="ko-KR" altLang="en-US" dirty="0" smtClean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내에 있는 다른 </a:t>
                      </a:r>
                      <a:r>
                        <a:rPr lang="en-US" altLang="ko-KR" dirty="0" smtClean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Activity</a:t>
                      </a:r>
                      <a:r>
                        <a:rPr lang="ko-KR" altLang="en-US" dirty="0" smtClean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를 실행하는 데 사용</a:t>
                      </a:r>
                      <a:endParaRPr lang="ko-KR" altLang="en-US" b="0" dirty="0">
                        <a:solidFill>
                          <a:srgbClr val="1AB29D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B2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B2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92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ex) Application</a:t>
                      </a:r>
                      <a:r>
                        <a:rPr lang="ko-KR" altLang="en-US" baseline="0" dirty="0" smtClean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A</a:t>
                      </a:r>
                      <a:r>
                        <a:rPr lang="ko-KR" altLang="en-US" baseline="0" dirty="0" smtClean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의 컴포넌트 </a:t>
                      </a:r>
                      <a:r>
                        <a:rPr lang="en-US" altLang="ko-KR" baseline="0" dirty="0" smtClean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B</a:t>
                      </a:r>
                      <a:r>
                        <a:rPr lang="ko-KR" altLang="en-US" baseline="0" dirty="0" smtClean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를 구동시켜라</a:t>
                      </a:r>
                      <a:r>
                        <a:rPr lang="en-US" altLang="ko-KR" baseline="0" dirty="0" smtClean="0">
                          <a:solidFill>
                            <a:srgbClr val="1AB29D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.</a:t>
                      </a:r>
                      <a:endParaRPr lang="ko-KR" altLang="en-US" b="0" dirty="0">
                        <a:solidFill>
                          <a:srgbClr val="1AB29D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B2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11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3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587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이해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47282" y="1571625"/>
            <a:ext cx="39679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Intent(</a:t>
            </a:r>
            <a:r>
              <a:rPr lang="ko-KR" altLang="en-US" sz="2800" dirty="0" err="1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인텐트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2800" dirty="0" err="1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해석과정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95669" y="2506158"/>
            <a:ext cx="971722" cy="132291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33294" y="2509328"/>
            <a:ext cx="10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Activity A</a:t>
            </a:r>
            <a:endParaRPr lang="ko-KR" altLang="en-US" sz="16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94244" y="4606265"/>
            <a:ext cx="971722" cy="1322914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26053" y="4606265"/>
            <a:ext cx="112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Activity B</a:t>
            </a:r>
            <a:endParaRPr lang="ko-KR" altLang="en-US" sz="16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3" name="순서도: 판단 42"/>
          <p:cNvSpPr/>
          <p:nvPr/>
        </p:nvSpPr>
        <p:spPr>
          <a:xfrm>
            <a:off x="4002245" y="3466871"/>
            <a:ext cx="1833086" cy="1163353"/>
          </a:xfrm>
          <a:prstGeom prst="flowChartDecision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44" name="꺾인 연결선 43"/>
          <p:cNvCxnSpPr>
            <a:stCxn id="39" idx="3"/>
            <a:endCxn id="43" idx="0"/>
          </p:cNvCxnSpPr>
          <p:nvPr/>
        </p:nvCxnSpPr>
        <p:spPr>
          <a:xfrm>
            <a:off x="3367391" y="3167615"/>
            <a:ext cx="1551397" cy="299256"/>
          </a:xfrm>
          <a:prstGeom prst="bentConnector2">
            <a:avLst/>
          </a:prstGeom>
          <a:ln w="50800">
            <a:solidFill>
              <a:srgbClr val="40404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220677" y="1926285"/>
            <a:ext cx="971722" cy="132291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71644" y="1938748"/>
            <a:ext cx="1067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Activity </a:t>
            </a:r>
            <a:r>
              <a:rPr lang="en-US" altLang="ko-KR" sz="1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1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7" name="꺾인 연결선 46"/>
          <p:cNvCxnSpPr>
            <a:stCxn id="43" idx="3"/>
            <a:endCxn id="45" idx="1"/>
          </p:cNvCxnSpPr>
          <p:nvPr/>
        </p:nvCxnSpPr>
        <p:spPr>
          <a:xfrm flipV="1">
            <a:off x="5835331" y="2587742"/>
            <a:ext cx="1385346" cy="1460806"/>
          </a:xfrm>
          <a:prstGeom prst="bentConnector3">
            <a:avLst>
              <a:gd name="adj1" fmla="val 48625"/>
            </a:avLst>
          </a:prstGeom>
          <a:ln w="50800">
            <a:solidFill>
              <a:srgbClr val="40404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8265840" y="3567906"/>
            <a:ext cx="971722" cy="1322914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65839" y="5303023"/>
            <a:ext cx="971722" cy="1322914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200645" y="5265470"/>
            <a:ext cx="617994" cy="580409"/>
          </a:xfrm>
          <a:prstGeom prst="ellipse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1" name="꺾인 연결선 50"/>
          <p:cNvCxnSpPr>
            <a:stCxn id="41" idx="3"/>
            <a:endCxn id="43" idx="2"/>
          </p:cNvCxnSpPr>
          <p:nvPr/>
        </p:nvCxnSpPr>
        <p:spPr>
          <a:xfrm flipV="1">
            <a:off x="3365966" y="4630224"/>
            <a:ext cx="1552822" cy="637498"/>
          </a:xfrm>
          <a:prstGeom prst="bentConnector2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43" idx="3"/>
            <a:endCxn id="50" idx="0"/>
          </p:cNvCxnSpPr>
          <p:nvPr/>
        </p:nvCxnSpPr>
        <p:spPr>
          <a:xfrm>
            <a:off x="5835331" y="4048548"/>
            <a:ext cx="674311" cy="1216922"/>
          </a:xfrm>
          <a:prstGeom prst="bentConnector2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endCxn id="48" idx="1"/>
          </p:cNvCxnSpPr>
          <p:nvPr/>
        </p:nvCxnSpPr>
        <p:spPr>
          <a:xfrm rot="5400000" flipH="1" flipV="1">
            <a:off x="6984938" y="4238520"/>
            <a:ext cx="1290059" cy="1271746"/>
          </a:xfrm>
          <a:prstGeom prst="bentConnector2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50" idx="6"/>
            <a:endCxn id="49" idx="1"/>
          </p:cNvCxnSpPr>
          <p:nvPr/>
        </p:nvCxnSpPr>
        <p:spPr>
          <a:xfrm>
            <a:off x="6818639" y="5555675"/>
            <a:ext cx="1447200" cy="408805"/>
          </a:xfrm>
          <a:prstGeom prst="bentConnector3">
            <a:avLst>
              <a:gd name="adj1" fmla="val 50000"/>
            </a:avLst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447192" y="2730913"/>
            <a:ext cx="3597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Intent(Activity 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을 실행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47192" y="5326140"/>
            <a:ext cx="3597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Intent(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신규 도착 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SMS 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처리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02830" y="3744295"/>
            <a:ext cx="1423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인텐트</a:t>
            </a:r>
            <a:r>
              <a:rPr lang="ko-KR" altLang="en-US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실행</a:t>
            </a:r>
            <a:endParaRPr lang="en-US" altLang="ko-KR" dirty="0" smtClean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메커니즘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23442" y="2291435"/>
            <a:ext cx="3597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명시적</a:t>
            </a:r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(Explicit Intent)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10051" y="5664694"/>
            <a:ext cx="3597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암시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적</a:t>
            </a:r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(Implicit Intent)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39140" y="3567906"/>
            <a:ext cx="1067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Activity 2</a:t>
            </a:r>
            <a:endParaRPr lang="ko-KR" altLang="en-US" sz="1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239140" y="5303023"/>
            <a:ext cx="1067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Activity 3</a:t>
            </a:r>
            <a:endParaRPr lang="ko-KR" altLang="en-US" sz="1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98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 flipV="1">
            <a:off x="7219950" y="2862744"/>
            <a:ext cx="0" cy="1642381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6080289"/>
            <a:ext cx="12192000" cy="77771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3030" y="1310640"/>
            <a:ext cx="26493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Android</a:t>
            </a:r>
          </a:p>
          <a:p>
            <a:r>
              <a:rPr lang="en-US" altLang="ko-KR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Programming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rot="5400000">
            <a:off x="847194" y="991984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7152788" y="2522807"/>
            <a:ext cx="3863515" cy="523220"/>
            <a:chOff x="2285513" y="2751407"/>
            <a:chExt cx="3863515" cy="523220"/>
          </a:xfrm>
        </p:grpSpPr>
        <p:sp>
          <p:nvSpPr>
            <p:cNvPr id="16" name="직사각형 15"/>
            <p:cNvSpPr/>
            <p:nvPr/>
          </p:nvSpPr>
          <p:spPr>
            <a:xfrm rot="2700000" flipH="1">
              <a:off x="2290036" y="2942793"/>
              <a:ext cx="131404" cy="14044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AB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40348" y="2751407"/>
              <a:ext cx="360868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rgbClr val="1AB29D">
                        <a:alpha val="30000"/>
                      </a:srgbClr>
                    </a:solidFill>
                  </a:ln>
                  <a:solidFill>
                    <a:srgbClr val="1AB29D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Activity </a:t>
              </a:r>
              <a:r>
                <a:rPr lang="ko-KR" altLang="en-US" sz="28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개요</a:t>
              </a:r>
              <a:r>
                <a:rPr lang="en-US" altLang="ko-KR" sz="28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&amp;</a:t>
              </a:r>
              <a:r>
                <a:rPr lang="ko-KR" altLang="en-US" sz="28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생명주기</a:t>
              </a:r>
              <a:endPara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152788" y="3422325"/>
            <a:ext cx="2996804" cy="523220"/>
            <a:chOff x="4223102" y="3650925"/>
            <a:chExt cx="2996804" cy="523220"/>
          </a:xfrm>
        </p:grpSpPr>
        <p:sp>
          <p:nvSpPr>
            <p:cNvPr id="24" name="직사각형 23"/>
            <p:cNvSpPr/>
            <p:nvPr/>
          </p:nvSpPr>
          <p:spPr>
            <a:xfrm rot="2700000" flipH="1">
              <a:off x="4227625" y="3842311"/>
              <a:ext cx="131404" cy="14044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AB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77937" y="3650925"/>
              <a:ext cx="274196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rgbClr val="1AB29D">
                        <a:alpha val="30000"/>
                      </a:srgbClr>
                    </a:solidFill>
                  </a:ln>
                  <a:solidFill>
                    <a:srgbClr val="1AB29D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Intent </a:t>
              </a:r>
              <a:r>
                <a:rPr lang="ko-KR" altLang="en-US" sz="28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이해</a:t>
              </a:r>
              <a:r>
                <a:rPr lang="en-US" altLang="ko-KR" sz="28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&amp;</a:t>
              </a:r>
              <a:r>
                <a:rPr lang="ko-KR" altLang="en-US" sz="28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활용</a:t>
              </a:r>
              <a:endPara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7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587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이해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47282" y="1571625"/>
            <a:ext cx="5485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Implicit Intent(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묵시적 </a:t>
            </a:r>
            <a:r>
              <a:rPr lang="ko-KR" altLang="en-US" sz="28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인텐트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예시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7170" name="Picture 2" descr="ë¬µìì  ì¸í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071" y="2389342"/>
            <a:ext cx="2440289" cy="3306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3726601" y="5866927"/>
            <a:ext cx="4738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묵시적 </a:t>
            </a:r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인텐트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대상이 두 개 이상일 때</a:t>
            </a:r>
            <a:endParaRPr lang="en-US" altLang="ko-KR" sz="24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7172" name="Picture 4" descr="ì í ì¸í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142" y="2389342"/>
            <a:ext cx="2096258" cy="3306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9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587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이해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47282" y="1571625"/>
            <a:ext cx="4876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Explicit Intent(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명시적 </a:t>
            </a:r>
            <a:r>
              <a:rPr lang="ko-KR" altLang="en-US" sz="28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인텐트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88391" y="2389342"/>
            <a:ext cx="10294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호출할 컴포넌트 이름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(Java Class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이름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참조하여 특정 </a:t>
            </a:r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액티비티의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실행 요청</a:t>
            </a:r>
            <a:endParaRPr lang="en-US" altLang="ko-KR" sz="24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88391" y="2851007"/>
            <a:ext cx="72318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보통 한 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Application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내부 컴포넌트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간의 호출에 사용</a:t>
            </a:r>
            <a:endParaRPr lang="en-US" altLang="ko-KR" sz="24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95020" y="4560998"/>
            <a:ext cx="1090657" cy="1322914"/>
            <a:chOff x="2179385" y="3511092"/>
            <a:chExt cx="1090657" cy="1322914"/>
          </a:xfrm>
        </p:grpSpPr>
        <p:sp>
          <p:nvSpPr>
            <p:cNvPr id="10" name="직사각형 9"/>
            <p:cNvSpPr/>
            <p:nvPr/>
          </p:nvSpPr>
          <p:spPr>
            <a:xfrm>
              <a:off x="2241760" y="3511092"/>
              <a:ext cx="971722" cy="1322914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79385" y="3514262"/>
              <a:ext cx="1090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Activity A</a:t>
              </a:r>
              <a:endParaRPr lang="ko-KR" altLang="en-US" sz="1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306322" y="4560998"/>
            <a:ext cx="1123707" cy="1322914"/>
            <a:chOff x="2172144" y="5611199"/>
            <a:chExt cx="1123707" cy="1322914"/>
          </a:xfrm>
        </p:grpSpPr>
        <p:sp>
          <p:nvSpPr>
            <p:cNvPr id="12" name="직사각형 11"/>
            <p:cNvSpPr/>
            <p:nvPr/>
          </p:nvSpPr>
          <p:spPr>
            <a:xfrm>
              <a:off x="2240335" y="5611199"/>
              <a:ext cx="971722" cy="1322914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72144" y="5611199"/>
              <a:ext cx="1123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Activity B</a:t>
              </a:r>
              <a:endParaRPr lang="ko-KR" altLang="en-US" sz="1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550671" y="4560998"/>
            <a:ext cx="1090657" cy="1322914"/>
            <a:chOff x="2179385" y="3511092"/>
            <a:chExt cx="1090657" cy="1322914"/>
          </a:xfrm>
        </p:grpSpPr>
        <p:sp>
          <p:nvSpPr>
            <p:cNvPr id="17" name="직사각형 16"/>
            <p:cNvSpPr/>
            <p:nvPr/>
          </p:nvSpPr>
          <p:spPr>
            <a:xfrm>
              <a:off x="2241760" y="3511092"/>
              <a:ext cx="971722" cy="1322914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79385" y="3514262"/>
              <a:ext cx="10906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Android</a:t>
              </a:r>
            </a:p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System</a:t>
              </a:r>
              <a:endParaRPr lang="ko-KR" altLang="en-US" sz="1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5" name="구부러진 연결선 4"/>
          <p:cNvCxnSpPr>
            <a:stCxn id="11" idx="0"/>
            <a:endCxn id="19" idx="0"/>
          </p:cNvCxnSpPr>
          <p:nvPr/>
        </p:nvCxnSpPr>
        <p:spPr>
          <a:xfrm rot="5400000" flipH="1" flipV="1">
            <a:off x="4718174" y="3186343"/>
            <a:ext cx="12700" cy="2755651"/>
          </a:xfrm>
          <a:prstGeom prst="curvedConnector3">
            <a:avLst>
              <a:gd name="adj1" fmla="val 6219803"/>
            </a:avLst>
          </a:prstGeom>
          <a:ln w="19050">
            <a:solidFill>
              <a:srgbClr val="40404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9" idx="0"/>
            <a:endCxn id="13" idx="0"/>
          </p:cNvCxnSpPr>
          <p:nvPr/>
        </p:nvCxnSpPr>
        <p:spPr>
          <a:xfrm rot="5400000" flipH="1" flipV="1">
            <a:off x="7480503" y="3176495"/>
            <a:ext cx="3170" cy="2772176"/>
          </a:xfrm>
          <a:prstGeom prst="curvedConnector3">
            <a:avLst>
              <a:gd name="adj1" fmla="val 24447224"/>
            </a:avLst>
          </a:prstGeom>
          <a:ln w="19050">
            <a:solidFill>
              <a:srgbClr val="40404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63115" y="4040949"/>
            <a:ext cx="155446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startActivity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()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26979" y="3537642"/>
            <a:ext cx="79508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Intent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84543" y="3537642"/>
            <a:ext cx="79508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Intent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27219" y="4038173"/>
            <a:ext cx="126630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onCreate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()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31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0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587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이해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47282" y="1571625"/>
            <a:ext cx="4876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Explicit Intent(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명시적 </a:t>
            </a:r>
            <a:r>
              <a:rPr lang="ko-KR" altLang="en-US" sz="28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인텐트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9902" y="2496819"/>
            <a:ext cx="9980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Intent </a:t>
            </a:r>
            <a:r>
              <a:rPr lang="en-US" altLang="ko-KR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intent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= new Intent(</a:t>
            </a:r>
            <a:r>
              <a:rPr lang="en-US" altLang="ko-KR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getApplicationContext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(), </a:t>
            </a:r>
            <a:r>
              <a:rPr lang="en-US" altLang="ko-KR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NextActivity.class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09902" y="2958484"/>
            <a:ext cx="2916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startActivity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(intent);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8292974" y="2958484"/>
            <a:ext cx="2480650" cy="0"/>
          </a:xfrm>
          <a:prstGeom prst="line">
            <a:avLst/>
          </a:prstGeom>
          <a:ln w="28575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943193" y="2958484"/>
            <a:ext cx="3159660" cy="0"/>
          </a:xfrm>
          <a:prstGeom prst="line">
            <a:avLst/>
          </a:prstGeom>
          <a:ln w="28575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187084" y="3420149"/>
            <a:ext cx="2611289" cy="0"/>
          </a:xfrm>
          <a:prstGeom prst="line">
            <a:avLst/>
          </a:prstGeom>
          <a:ln w="28575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32" idx="0"/>
          </p:cNvCxnSpPr>
          <p:nvPr/>
        </p:nvCxnSpPr>
        <p:spPr>
          <a:xfrm>
            <a:off x="6523023" y="2958484"/>
            <a:ext cx="0" cy="616141"/>
          </a:xfrm>
          <a:prstGeom prst="straightConnector1">
            <a:avLst/>
          </a:prstGeom>
          <a:ln w="28575">
            <a:solidFill>
              <a:srgbClr val="1AB2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704448" y="3574625"/>
            <a:ext cx="3637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Application</a:t>
            </a:r>
            <a:r>
              <a:rPr lang="ko-KR" altLang="en-US" sz="2000" dirty="0" smtClean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2000" dirty="0" smtClean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Context</a:t>
            </a:r>
            <a:r>
              <a:rPr lang="ko-KR" altLang="en-US" sz="2000" dirty="0" smtClean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</a:t>
            </a:r>
            <a:r>
              <a:rPr lang="en-US" altLang="ko-KR" sz="2000" dirty="0" smtClean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return</a:t>
            </a:r>
          </a:p>
        </p:txBody>
      </p:sp>
      <p:cxnSp>
        <p:nvCxnSpPr>
          <p:cNvPr id="33" name="직선 화살표 연결선 32"/>
          <p:cNvCxnSpPr>
            <a:endCxn id="34" idx="0"/>
          </p:cNvCxnSpPr>
          <p:nvPr/>
        </p:nvCxnSpPr>
        <p:spPr>
          <a:xfrm>
            <a:off x="9532923" y="2958484"/>
            <a:ext cx="8330" cy="1416361"/>
          </a:xfrm>
          <a:prstGeom prst="straightConnector1">
            <a:avLst/>
          </a:prstGeom>
          <a:ln w="28575">
            <a:solidFill>
              <a:srgbClr val="1AB2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025036" y="4374845"/>
            <a:ext cx="30324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Intent</a:t>
            </a:r>
            <a:r>
              <a:rPr lang="ko-KR" altLang="en-US" sz="2000" dirty="0" smtClean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객체에 실행하고 싶은</a:t>
            </a:r>
            <a:endParaRPr lang="en-US" altLang="ko-KR" sz="2000" dirty="0" smtClean="0">
              <a:ln>
                <a:solidFill>
                  <a:srgbClr val="FF5D5B">
                    <a:alpha val="30000"/>
                  </a:srgbClr>
                </a:solidFill>
              </a:ln>
              <a:solidFill>
                <a:srgbClr val="FF5D5B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2000" dirty="0" smtClean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Activity</a:t>
            </a:r>
            <a:r>
              <a:rPr lang="ko-KR" altLang="en-US" sz="2000" dirty="0" smtClean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이름 지정</a:t>
            </a:r>
            <a:endParaRPr lang="en-US" altLang="ko-KR" sz="2000" dirty="0" smtClean="0">
              <a:ln>
                <a:solidFill>
                  <a:srgbClr val="FF5D5B">
                    <a:alpha val="30000"/>
                  </a:srgbClr>
                </a:solidFill>
              </a:ln>
              <a:solidFill>
                <a:srgbClr val="FF5D5B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517428" y="3415684"/>
            <a:ext cx="0" cy="1016251"/>
          </a:xfrm>
          <a:prstGeom prst="straightConnector1">
            <a:avLst/>
          </a:prstGeom>
          <a:ln w="28575">
            <a:solidFill>
              <a:srgbClr val="1AB2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346173" y="4431935"/>
            <a:ext cx="2359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Intent </a:t>
            </a:r>
            <a:r>
              <a:rPr lang="ko-KR" altLang="en-US" sz="2000" dirty="0" smtClean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객체에 기술된</a:t>
            </a:r>
            <a:endParaRPr lang="en-US" altLang="ko-KR" sz="2000" dirty="0" smtClean="0">
              <a:ln>
                <a:solidFill>
                  <a:srgbClr val="FF5D5B">
                    <a:alpha val="30000"/>
                  </a:srgbClr>
                </a:solidFill>
              </a:ln>
              <a:solidFill>
                <a:srgbClr val="FF5D5B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2000" dirty="0" smtClean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Activity </a:t>
            </a:r>
            <a:r>
              <a:rPr lang="ko-KR" altLang="en-US" sz="2000" dirty="0" smtClean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실행</a:t>
            </a:r>
            <a:endParaRPr lang="en-US" altLang="ko-KR" sz="2000" dirty="0" smtClean="0">
              <a:ln>
                <a:solidFill>
                  <a:srgbClr val="FF5D5B">
                    <a:alpha val="30000"/>
                  </a:srgbClr>
                </a:solidFill>
              </a:ln>
              <a:solidFill>
                <a:srgbClr val="FF5D5B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06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7018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다른 </a:t>
            </a:r>
            <a:r>
              <a:rPr lang="ko-KR" altLang="en-US" sz="40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액티비티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실행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39" y="1970242"/>
            <a:ext cx="2114044" cy="377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599" y="1970242"/>
            <a:ext cx="2114045" cy="377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직사각형 18"/>
          <p:cNvSpPr/>
          <p:nvPr/>
        </p:nvSpPr>
        <p:spPr>
          <a:xfrm>
            <a:off x="3179143" y="5850480"/>
            <a:ext cx="1875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MainActivity</a:t>
            </a:r>
            <a:endParaRPr lang="en-US" altLang="ko-KR" sz="24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05703" y="5850480"/>
            <a:ext cx="1859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NextActivity</a:t>
            </a:r>
            <a:endParaRPr lang="en-US" altLang="ko-KR" sz="24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46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2528887"/>
            <a:ext cx="8496300" cy="18002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7018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다른 </a:t>
            </a:r>
            <a:r>
              <a:rPr lang="ko-KR" altLang="en-US" sz="40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액티비티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실행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088343" y="3252034"/>
            <a:ext cx="2097446" cy="285752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화살표 연결선 7"/>
          <p:cNvCxnSpPr>
            <a:stCxn id="7" idx="2"/>
            <a:endCxn id="9" idx="0"/>
          </p:cNvCxnSpPr>
          <p:nvPr/>
        </p:nvCxnSpPr>
        <p:spPr>
          <a:xfrm flipH="1">
            <a:off x="8587770" y="3537786"/>
            <a:ext cx="549296" cy="1248536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79690" y="4786322"/>
            <a:ext cx="241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 ExtraBold" pitchFamily="50" charset="-127"/>
                <a:ea typeface="나눔고딕 ExtraBold" pitchFamily="50" charset="-127"/>
              </a:rPr>
              <a:t>실행하고 싶은 </a:t>
            </a:r>
            <a:r>
              <a:rPr lang="en-US" altLang="ko-KR" b="1" dirty="0" smtClean="0">
                <a:latin typeface="나눔고딕 ExtraBold" pitchFamily="50" charset="-127"/>
                <a:ea typeface="나눔고딕 ExtraBold" pitchFamily="50" charset="-127"/>
              </a:rPr>
              <a:t>Activity</a:t>
            </a:r>
            <a:endParaRPr lang="ko-KR" altLang="en-US"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0562" y="200024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22B37"/>
              </a:buClr>
            </a:pP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7282" y="1571625"/>
            <a:ext cx="4511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실행하고 싶은 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Activity </a:t>
            </a:r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지정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10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2" y="2470785"/>
            <a:ext cx="5476875" cy="23907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7018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다른 </a:t>
            </a:r>
            <a:r>
              <a:rPr lang="ko-KR" altLang="en-US" sz="40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액티비티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실행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206829" y="3840509"/>
            <a:ext cx="1000132" cy="285752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4" name="직선 화살표 연결선 13"/>
          <p:cNvCxnSpPr>
            <a:stCxn id="13" idx="2"/>
            <a:endCxn id="15" idx="0"/>
          </p:cNvCxnSpPr>
          <p:nvPr/>
        </p:nvCxnSpPr>
        <p:spPr>
          <a:xfrm>
            <a:off x="4706895" y="4126261"/>
            <a:ext cx="642942" cy="642942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64019" y="4769203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 ExtraBold" pitchFamily="50" charset="-127"/>
                <a:ea typeface="나눔고딕 ExtraBold" pitchFamily="50" charset="-127"/>
              </a:rPr>
              <a:t>현재 </a:t>
            </a:r>
            <a:r>
              <a:rPr lang="en-US" altLang="ko-KR" sz="1400" dirty="0" smtClean="0">
                <a:latin typeface="나눔고딕 ExtraBold" pitchFamily="50" charset="-127"/>
                <a:ea typeface="나눔고딕 ExtraBold" pitchFamily="50" charset="-127"/>
              </a:rPr>
              <a:t>Activity </a:t>
            </a:r>
            <a:r>
              <a:rPr lang="ko-KR" altLang="en-US" sz="1400" dirty="0" smtClean="0">
                <a:latin typeface="나눔고딕 ExtraBold" pitchFamily="50" charset="-127"/>
                <a:ea typeface="나눔고딕 ExtraBold" pitchFamily="50" charset="-127"/>
              </a:rPr>
              <a:t>종료</a:t>
            </a:r>
            <a:endParaRPr lang="ko-KR" altLang="en-US" sz="1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7282" y="1571625"/>
            <a:ext cx="32642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현재 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Activity </a:t>
            </a:r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종료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904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8991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다른 </a:t>
            </a:r>
            <a:r>
              <a:rPr lang="ko-KR" altLang="en-US" sz="40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액티비티에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데이터 전달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1916877" y="2707416"/>
            <a:ext cx="2047889" cy="1214446"/>
          </a:xfrm>
          <a:prstGeom prst="ellipse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Main</a:t>
            </a:r>
          </a:p>
          <a:p>
            <a:pPr algn="ctr"/>
            <a:r>
              <a:rPr lang="en-US" altLang="ko-KR" sz="24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Activity</a:t>
            </a:r>
            <a:endParaRPr lang="ko-KR" altLang="en-US" sz="24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8274859" y="2707416"/>
            <a:ext cx="2047889" cy="1214446"/>
          </a:xfrm>
          <a:prstGeom prst="ellipse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Next</a:t>
            </a:r>
          </a:p>
          <a:p>
            <a:pPr algn="ctr"/>
            <a:r>
              <a:rPr lang="en-US" altLang="ko-KR" sz="24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Activity</a:t>
            </a:r>
            <a:endParaRPr lang="ko-KR" altLang="en-US" sz="24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74463" y="2635978"/>
            <a:ext cx="1643074" cy="1357322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Intent</a:t>
            </a:r>
            <a:endParaRPr lang="ko-KR" altLang="en-US" sz="24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화살표 연결선 7"/>
          <p:cNvCxnSpPr>
            <a:stCxn id="5" idx="6"/>
            <a:endCxn id="7" idx="1"/>
          </p:cNvCxnSpPr>
          <p:nvPr/>
        </p:nvCxnSpPr>
        <p:spPr>
          <a:xfrm>
            <a:off x="3964766" y="3314639"/>
            <a:ext cx="1309697" cy="0"/>
          </a:xfrm>
          <a:prstGeom prst="straightConnector1">
            <a:avLst/>
          </a:prstGeom>
          <a:ln w="38100">
            <a:solidFill>
              <a:srgbClr val="40404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6" idx="2"/>
          </p:cNvCxnSpPr>
          <p:nvPr/>
        </p:nvCxnSpPr>
        <p:spPr>
          <a:xfrm>
            <a:off x="6917537" y="3314639"/>
            <a:ext cx="1357322" cy="0"/>
          </a:xfrm>
          <a:prstGeom prst="straightConnector1">
            <a:avLst/>
          </a:prstGeom>
          <a:ln w="38100">
            <a:solidFill>
              <a:srgbClr val="40404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63592" y="4411323"/>
            <a:ext cx="34644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putExtra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(String name, </a:t>
            </a:r>
            <a:r>
              <a:rPr lang="en-US" altLang="ko-KR" sz="16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value);</a:t>
            </a:r>
          </a:p>
          <a:p>
            <a:r>
              <a:rPr lang="en-US" altLang="ko-KR" sz="1600" dirty="0" err="1" smtClean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putExtra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(String name, float value);</a:t>
            </a:r>
          </a:p>
          <a:p>
            <a:pPr algn="ctr"/>
            <a:r>
              <a:rPr lang="en-US" altLang="ko-KR" sz="16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algn="ctr"/>
            <a:r>
              <a:rPr lang="en-US" altLang="ko-KR" sz="16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algn="ctr"/>
            <a:r>
              <a:rPr lang="en-US" altLang="ko-KR" sz="16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7471" y="4355564"/>
            <a:ext cx="41857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getStringExtra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(String name);</a:t>
            </a:r>
          </a:p>
          <a:p>
            <a:r>
              <a:rPr lang="en-US" altLang="ko-KR" sz="1600" dirty="0" err="1" smtClean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getIntExtra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(String name, </a:t>
            </a:r>
            <a:r>
              <a:rPr lang="en-US" altLang="ko-KR" sz="16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6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defaultvalue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);</a:t>
            </a:r>
          </a:p>
          <a:p>
            <a:pPr algn="ctr"/>
            <a:r>
              <a:rPr lang="en-US" altLang="ko-KR" sz="16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algn="ctr"/>
            <a:r>
              <a:rPr lang="en-US" altLang="ko-KR" sz="16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algn="ctr"/>
            <a:r>
              <a:rPr lang="en-US" altLang="ko-KR" sz="16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7282" y="1571625"/>
            <a:ext cx="39727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Activity </a:t>
            </a:r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간 데이터 전달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61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8991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다른 </a:t>
            </a:r>
            <a:r>
              <a:rPr lang="ko-KR" altLang="en-US" sz="40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액티비티에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데이터 전달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오른쪽 화살표 6"/>
          <p:cNvSpPr/>
          <p:nvPr/>
        </p:nvSpPr>
        <p:spPr>
          <a:xfrm>
            <a:off x="5810491" y="3725406"/>
            <a:ext cx="663613" cy="472229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7581360" y="2098114"/>
            <a:ext cx="2120024" cy="4214031"/>
            <a:chOff x="6976532" y="2098114"/>
            <a:chExt cx="2120024" cy="4214031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6532" y="2098114"/>
              <a:ext cx="2120024" cy="351615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7106770" y="5850480"/>
              <a:ext cx="18595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err="1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NextActivity</a:t>
              </a:r>
              <a:endPara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592447" y="2098114"/>
            <a:ext cx="2110788" cy="4214031"/>
            <a:chOff x="2592447" y="2098114"/>
            <a:chExt cx="2110788" cy="4214031"/>
          </a:xfrm>
        </p:grpSpPr>
        <p:sp>
          <p:nvSpPr>
            <p:cNvPr id="12" name="직사각형 11"/>
            <p:cNvSpPr/>
            <p:nvPr/>
          </p:nvSpPr>
          <p:spPr>
            <a:xfrm>
              <a:off x="2709923" y="5850480"/>
              <a:ext cx="18758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err="1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MainActivity</a:t>
              </a:r>
              <a:endPara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447" y="2098114"/>
              <a:ext cx="2110788" cy="351615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오른쪽 화살표 14"/>
            <p:cNvSpPr/>
            <p:nvPr/>
          </p:nvSpPr>
          <p:spPr>
            <a:xfrm rot="16200000">
              <a:off x="3443104" y="3283309"/>
              <a:ext cx="409471" cy="291381"/>
            </a:xfrm>
            <a:prstGeom prst="rightArrow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59576" y="3725406"/>
              <a:ext cx="11765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rgbClr val="404040"/>
                    </a:solidFill>
                  </a:ln>
                  <a:solidFill>
                    <a:srgbClr val="40404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Click</a:t>
              </a:r>
              <a:endParaRPr lang="ko-KR" altLang="en-US" sz="2800" b="1" dirty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27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55628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로그인 기능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411" y="1718789"/>
            <a:ext cx="2675540" cy="4456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5896078" y="3569914"/>
            <a:ext cx="663613" cy="472229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 rot="16200000">
            <a:off x="3546444" y="4666966"/>
            <a:ext cx="409471" cy="291381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62918" y="5017392"/>
            <a:ext cx="117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rgbClr val="404040"/>
                  </a:solidFill>
                </a:ln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Click</a:t>
            </a:r>
            <a:endParaRPr lang="ko-KR" altLang="en-US" sz="2800" dirty="0">
              <a:ln>
                <a:solidFill>
                  <a:srgbClr val="404040"/>
                </a:solidFill>
              </a:ln>
              <a:solidFill>
                <a:sysClr val="windowText" lastClr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818" y="2412681"/>
            <a:ext cx="2584675" cy="2604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76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5860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로또번호뽑기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오른쪽 화살표 3"/>
          <p:cNvSpPr/>
          <p:nvPr/>
        </p:nvSpPr>
        <p:spPr>
          <a:xfrm rot="5400000">
            <a:off x="7630299" y="3388647"/>
            <a:ext cx="663613" cy="472229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747" y="4065785"/>
            <a:ext cx="4248922" cy="2385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83" y="1541875"/>
            <a:ext cx="4035213" cy="226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00339" y="1686719"/>
            <a:ext cx="31033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</a:t>
            </a:r>
            <a:r>
              <a:rPr lang="ko-KR" altLang="en-US" sz="2400" dirty="0" smtClean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 맞추면 </a:t>
            </a:r>
            <a:r>
              <a:rPr lang="en-US" altLang="ko-KR" sz="2400" dirty="0" smtClean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sz="2400" dirty="0" smtClean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</a:t>
            </a:r>
            <a:endParaRPr lang="en-US" altLang="ko-KR" sz="2400" dirty="0" smtClean="0">
              <a:ln>
                <a:solidFill>
                  <a:srgbClr val="404040"/>
                </a:solidFill>
              </a:ln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2400" dirty="0" smtClean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  <a:r>
              <a:rPr lang="ko-KR" altLang="en-US" sz="2400" dirty="0" smtClean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 맞추면 </a:t>
            </a:r>
            <a:r>
              <a:rPr lang="en-US" altLang="ko-KR" sz="2400" dirty="0" smtClean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sz="2400" dirty="0" smtClean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</a:t>
            </a:r>
            <a:endParaRPr lang="en-US" altLang="ko-KR" sz="2400" dirty="0" smtClean="0">
              <a:ln>
                <a:solidFill>
                  <a:srgbClr val="404040"/>
                </a:solidFill>
              </a:ln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2400" dirty="0" smtClean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ko-KR" altLang="en-US" sz="2400" dirty="0" smtClean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 맞추면 </a:t>
            </a:r>
            <a:r>
              <a:rPr lang="en-US" altLang="ko-KR" sz="2400" dirty="0" smtClean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sz="2400" dirty="0" smtClean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</a:t>
            </a:r>
            <a:endParaRPr lang="en-US" altLang="ko-KR" sz="2400" dirty="0" smtClean="0">
              <a:ln>
                <a:solidFill>
                  <a:srgbClr val="404040"/>
                </a:solidFill>
              </a:ln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2400" dirty="0" smtClean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sz="2400" dirty="0" smtClean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 이하 다음기회에</a:t>
            </a:r>
            <a:r>
              <a:rPr lang="en-US" altLang="ko-KR" sz="2400" dirty="0" smtClean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..</a:t>
            </a:r>
            <a:endParaRPr lang="ko-KR" altLang="en-US" sz="2400" dirty="0">
              <a:ln>
                <a:solidFill>
                  <a:srgbClr val="404040"/>
                </a:solidFill>
              </a:ln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ìëë¡ì´ë app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40404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6557" y="2742339"/>
            <a:ext cx="4596114" cy="99146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900" y="2948348"/>
            <a:ext cx="4099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Activity </a:t>
            </a:r>
            <a:r>
              <a:rPr lang="ko-KR" altLang="en-US" sz="32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개요</a:t>
            </a:r>
            <a:r>
              <a:rPr lang="en-US" altLang="ko-KR" sz="32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&amp;</a:t>
            </a:r>
            <a:r>
              <a:rPr lang="ko-KR" altLang="en-US" sz="32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생명주기</a:t>
            </a:r>
            <a:endParaRPr lang="ko-KR" altLang="en-US" sz="3200" dirty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0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8061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액티비티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처리 결과 수신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47282" y="1571625"/>
            <a:ext cx="4226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다른 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Activity </a:t>
            </a:r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수신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06378" y="2389342"/>
            <a:ext cx="2988996" cy="3744416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546381" y="2405274"/>
            <a:ext cx="2847202" cy="3744416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221136" y="2461350"/>
            <a:ext cx="2093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Activity A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09706" y="2452639"/>
            <a:ext cx="1972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Activity </a:t>
            </a:r>
            <a:r>
              <a:rPr lang="en-US" altLang="ko-KR" sz="32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B</a:t>
            </a:r>
            <a:endParaRPr lang="ko-KR" altLang="en-US" sz="3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86237" y="3357384"/>
            <a:ext cx="29129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startActivityForResult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()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	     ..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	     ..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	     ..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	     ..</a:t>
            </a:r>
            <a:endParaRPr lang="ko-KR" altLang="en-US" sz="2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7225" y="5278608"/>
            <a:ext cx="2739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onActivityResult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()</a:t>
            </a:r>
            <a:endParaRPr lang="ko-KR" altLang="en-US" sz="2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4536994" y="2893399"/>
            <a:ext cx="3009387" cy="654305"/>
          </a:xfrm>
          <a:prstGeom prst="straightConnector1">
            <a:avLst/>
          </a:prstGeom>
          <a:ln w="50800">
            <a:solidFill>
              <a:srgbClr val="40404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97932" y="2729987"/>
            <a:ext cx="168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requestCode</a:t>
            </a:r>
            <a:endParaRPr lang="ko-KR" altLang="en-US" sz="20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7" name="직선 화살표 연결선 36"/>
          <p:cNvCxnSpPr>
            <a:endCxn id="34" idx="3"/>
          </p:cNvCxnSpPr>
          <p:nvPr/>
        </p:nvCxnSpPr>
        <p:spPr>
          <a:xfrm flipH="1" flipV="1">
            <a:off x="4536994" y="5478663"/>
            <a:ext cx="3125327" cy="10360"/>
          </a:xfrm>
          <a:prstGeom prst="straightConnector1">
            <a:avLst/>
          </a:prstGeom>
          <a:ln w="50800">
            <a:solidFill>
              <a:srgbClr val="40404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58699" y="4367162"/>
            <a:ext cx="1979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rgbClr val="404040"/>
                </a:solidFill>
                <a:latin typeface="나눔고딕 ExtraBold" pitchFamily="50" charset="-127"/>
                <a:ea typeface="나눔고딕 ExtraBold" pitchFamily="50" charset="-127"/>
              </a:rPr>
              <a:t>requestCode</a:t>
            </a:r>
            <a:endParaRPr lang="en-US" altLang="ko-KR" sz="2000" dirty="0" smtClean="0">
              <a:solidFill>
                <a:srgbClr val="40404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2000" dirty="0" err="1" smtClean="0">
                <a:solidFill>
                  <a:srgbClr val="404040"/>
                </a:solidFill>
                <a:latin typeface="나눔고딕 ExtraBold" pitchFamily="50" charset="-127"/>
                <a:ea typeface="나눔고딕 ExtraBold" pitchFamily="50" charset="-127"/>
              </a:rPr>
              <a:t>resultCode</a:t>
            </a:r>
            <a:endParaRPr lang="en-US" altLang="ko-KR" sz="2000" dirty="0" smtClean="0">
              <a:solidFill>
                <a:srgbClr val="40404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2000" dirty="0" smtClean="0">
                <a:solidFill>
                  <a:srgbClr val="404040"/>
                </a:solidFill>
                <a:latin typeface="나눔고딕 ExtraBold" pitchFamily="50" charset="-127"/>
                <a:ea typeface="나눔고딕 ExtraBold" pitchFamily="50" charset="-127"/>
              </a:rPr>
              <a:t>Optional data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20747" y="3511272"/>
            <a:ext cx="4984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..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..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..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..</a:t>
            </a:r>
            <a:endParaRPr lang="ko-KR" altLang="en-US" sz="2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6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8061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액티비티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처리 결과 수신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47282" y="1571625"/>
            <a:ext cx="4226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다른 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Activity </a:t>
            </a:r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수신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96000" y="2389342"/>
            <a:ext cx="2808312" cy="3744416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10758" y="2461350"/>
            <a:ext cx="359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Activity A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75860" y="3357384"/>
            <a:ext cx="35975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startActivityForResult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()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	     ..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	     ..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	     ..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	     ..</a:t>
            </a:r>
            <a:endParaRPr lang="ko-KR" altLang="en-US" sz="2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38750" y="5278608"/>
            <a:ext cx="3597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onActivityResult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()</a:t>
            </a:r>
            <a:endParaRPr lang="ko-KR" altLang="en-US" sz="2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214150" y="3934743"/>
            <a:ext cx="2102725" cy="932580"/>
            <a:chOff x="-108520" y="1702889"/>
            <a:chExt cx="2808312" cy="1451741"/>
          </a:xfrm>
          <a:solidFill>
            <a:srgbClr val="1AB29D"/>
          </a:solidFill>
        </p:grpSpPr>
        <p:sp>
          <p:nvSpPr>
            <p:cNvPr id="22" name="직사각형 21"/>
            <p:cNvSpPr/>
            <p:nvPr/>
          </p:nvSpPr>
          <p:spPr>
            <a:xfrm>
              <a:off x="-108520" y="1702889"/>
              <a:ext cx="2808312" cy="1451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513" y="1804473"/>
              <a:ext cx="2588271" cy="129360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GPS Activity Component</a:t>
              </a:r>
              <a:endPara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4" name="꺾인 연결선 23"/>
          <p:cNvCxnSpPr>
            <a:endCxn id="22" idx="0"/>
          </p:cNvCxnSpPr>
          <p:nvPr/>
        </p:nvCxnSpPr>
        <p:spPr>
          <a:xfrm rot="10800000" flipV="1">
            <a:off x="4265514" y="3271713"/>
            <a:ext cx="1810347" cy="663029"/>
          </a:xfrm>
          <a:prstGeom prst="bentConnector2">
            <a:avLst/>
          </a:prstGeom>
          <a:ln w="57150">
            <a:solidFill>
              <a:srgbClr val="E22B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81038" y="2461350"/>
            <a:ext cx="286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requestCode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GPS.GET_CURRENT_POS</a:t>
            </a:r>
            <a:endParaRPr lang="ko-KR" altLang="en-US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6" name="꺾인 연결선 25"/>
          <p:cNvCxnSpPr>
            <a:stCxn id="22" idx="2"/>
          </p:cNvCxnSpPr>
          <p:nvPr/>
        </p:nvCxnSpPr>
        <p:spPr>
          <a:xfrm rot="16200000" flipH="1">
            <a:off x="4771417" y="4361418"/>
            <a:ext cx="708649" cy="1720457"/>
          </a:xfrm>
          <a:prstGeom prst="bentConnector2">
            <a:avLst/>
          </a:prstGeom>
          <a:ln w="57150">
            <a:solidFill>
              <a:srgbClr val="E22B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20956" y="4898480"/>
            <a:ext cx="193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resultCode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SUCCESS/FAIL</a:t>
            </a:r>
            <a:endParaRPr lang="ko-KR" altLang="en-US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73086" y="4929640"/>
            <a:ext cx="1061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</a:t>
            </a:r>
          </a:p>
          <a:p>
            <a:r>
              <a:rPr lang="ko-KR" altLang="en-US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현재위</a:t>
            </a:r>
            <a:r>
              <a:rPr lang="ko-KR" altLang="en-US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치</a:t>
            </a:r>
          </a:p>
        </p:txBody>
      </p:sp>
    </p:spTree>
    <p:extLst>
      <p:ext uri="{BB962C8B-B14F-4D97-AF65-F5344CB8AC3E}">
        <p14:creationId xmlns:p14="http://schemas.microsoft.com/office/powerpoint/2010/main" val="266727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8097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액티비티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처리 결과 수신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5046941" y="1970242"/>
            <a:ext cx="2117167" cy="4341903"/>
            <a:chOff x="5746733" y="1970242"/>
            <a:chExt cx="2117167" cy="4341903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6733" y="1970242"/>
              <a:ext cx="2117167" cy="3771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7" name="직사각형 16"/>
            <p:cNvSpPr/>
            <p:nvPr/>
          </p:nvSpPr>
          <p:spPr>
            <a:xfrm>
              <a:off x="5875542" y="5850480"/>
              <a:ext cx="18595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err="1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NextActivity</a:t>
              </a:r>
              <a:endPara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97508" y="1970242"/>
            <a:ext cx="2114044" cy="4341903"/>
            <a:chOff x="3060039" y="1970242"/>
            <a:chExt cx="2114044" cy="4341903"/>
          </a:xfrm>
        </p:grpSpPr>
        <p:sp>
          <p:nvSpPr>
            <p:cNvPr id="16" name="직사각형 15"/>
            <p:cNvSpPr/>
            <p:nvPr/>
          </p:nvSpPr>
          <p:spPr>
            <a:xfrm>
              <a:off x="3179143" y="5850480"/>
              <a:ext cx="18758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err="1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MainActivity</a:t>
              </a:r>
              <a:endPara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0039" y="1970242"/>
              <a:ext cx="2114044" cy="3771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4" name="그룹 13"/>
          <p:cNvGrpSpPr/>
          <p:nvPr/>
        </p:nvGrpSpPr>
        <p:grpSpPr>
          <a:xfrm>
            <a:off x="9747411" y="1970243"/>
            <a:ext cx="2117167" cy="4341902"/>
            <a:chOff x="8672440" y="1970243"/>
            <a:chExt cx="2117167" cy="4341902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2440" y="1970243"/>
              <a:ext cx="2117167" cy="3771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0" name="직사각형 19"/>
            <p:cNvSpPr/>
            <p:nvPr/>
          </p:nvSpPr>
          <p:spPr>
            <a:xfrm>
              <a:off x="8793105" y="5850480"/>
              <a:ext cx="18758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err="1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MainActivity</a:t>
              </a:r>
              <a:endPara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2212893" y="2768379"/>
            <a:ext cx="33327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err="1" smtClean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액티비티</a:t>
            </a:r>
            <a:r>
              <a:rPr lang="ko-KR" altLang="en-US" sz="2400" b="1" dirty="0" smtClean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실행</a:t>
            </a:r>
            <a:endParaRPr lang="en-US" altLang="ko-KR" sz="2400" b="1" dirty="0" smtClean="0">
              <a:ln>
                <a:solidFill>
                  <a:srgbClr val="FF5D5B">
                    <a:alpha val="30000"/>
                  </a:srgbClr>
                </a:solidFill>
              </a:ln>
              <a:solidFill>
                <a:srgbClr val="FF5D5B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2400" b="1" dirty="0" err="1" smtClean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startActivityForResult</a:t>
            </a:r>
            <a:r>
              <a:rPr lang="en-US" altLang="ko-KR" sz="2400" b="1" dirty="0" smtClean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536547" y="4670814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finish()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613093" y="2768379"/>
            <a:ext cx="16853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err="1" smtClean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결과전달</a:t>
            </a:r>
            <a:endParaRPr lang="en-US" altLang="ko-KR" sz="2400" b="1" dirty="0" smtClean="0">
              <a:ln>
                <a:solidFill>
                  <a:srgbClr val="FF5D5B">
                    <a:alpha val="30000"/>
                  </a:srgbClr>
                </a:solidFill>
              </a:ln>
              <a:solidFill>
                <a:srgbClr val="FF5D5B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2400" b="1" dirty="0" err="1" smtClean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setResult</a:t>
            </a:r>
            <a:r>
              <a:rPr lang="en-US" altLang="ko-KR" sz="2400" b="1" dirty="0" smtClean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3542790" y="3748135"/>
            <a:ext cx="672912" cy="443619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8119303" y="3748135"/>
            <a:ext cx="672912" cy="443619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81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37" y="2571750"/>
            <a:ext cx="8543925" cy="17145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8061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액티비티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처리 결과 수신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828310" y="3483739"/>
            <a:ext cx="1861201" cy="303435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" name="직선 화살표 연결선 5"/>
          <p:cNvCxnSpPr>
            <a:stCxn id="5" idx="2"/>
            <a:endCxn id="7" idx="0"/>
          </p:cNvCxnSpPr>
          <p:nvPr/>
        </p:nvCxnSpPr>
        <p:spPr>
          <a:xfrm>
            <a:off x="6758911" y="3787174"/>
            <a:ext cx="697076" cy="852870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34450" y="464004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Request code</a:t>
            </a:r>
            <a:endParaRPr lang="ko-KR" altLang="en-US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7282" y="1571625"/>
            <a:ext cx="5036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2800" dirty="0" err="1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MainActivity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Intent </a:t>
            </a:r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실행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04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2" y="2515068"/>
            <a:ext cx="7038975" cy="22002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8061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액티비티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처리 결과 수신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768601" y="3430013"/>
            <a:ext cx="654798" cy="285252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" name="직선 화살표 연결선 6"/>
          <p:cNvCxnSpPr>
            <a:stCxn id="6" idx="2"/>
            <a:endCxn id="8" idx="0"/>
          </p:cNvCxnSpPr>
          <p:nvPr/>
        </p:nvCxnSpPr>
        <p:spPr>
          <a:xfrm>
            <a:off x="6096000" y="3715265"/>
            <a:ext cx="1560500" cy="1822060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21885" y="5537325"/>
            <a:ext cx="146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이름</a:t>
            </a:r>
            <a:endParaRPr lang="ko-KR" altLang="en-US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35312" y="3421681"/>
            <a:ext cx="2207863" cy="293584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0" name="직선 화살표 연결선 9"/>
          <p:cNvCxnSpPr>
            <a:stCxn id="9" idx="2"/>
            <a:endCxn id="11" idx="0"/>
          </p:cNvCxnSpPr>
          <p:nvPr/>
        </p:nvCxnSpPr>
        <p:spPr>
          <a:xfrm>
            <a:off x="8239244" y="3715265"/>
            <a:ext cx="724480" cy="1524948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92220" y="5240213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</a:t>
            </a:r>
            <a:endParaRPr lang="ko-KR" altLang="en-US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76747" y="3665731"/>
            <a:ext cx="978210" cy="312268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" name="직선 화살표 연결선 12"/>
          <p:cNvCxnSpPr>
            <a:stCxn id="12" idx="2"/>
            <a:endCxn id="14" idx="0"/>
          </p:cNvCxnSpPr>
          <p:nvPr/>
        </p:nvCxnSpPr>
        <p:spPr>
          <a:xfrm>
            <a:off x="3965852" y="3977999"/>
            <a:ext cx="783786" cy="1165513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99534" y="5143512"/>
            <a:ext cx="130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전달</a:t>
            </a:r>
            <a:endParaRPr lang="ko-KR" altLang="en-US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03351" y="3670767"/>
            <a:ext cx="997432" cy="299661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D9DC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6" name="직선 화살표 연결선 15"/>
          <p:cNvCxnSpPr>
            <a:stCxn id="15" idx="2"/>
            <a:endCxn id="17" idx="0"/>
          </p:cNvCxnSpPr>
          <p:nvPr/>
        </p:nvCxnSpPr>
        <p:spPr>
          <a:xfrm>
            <a:off x="5002067" y="3970428"/>
            <a:ext cx="1310544" cy="1173084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99732" y="5143512"/>
            <a:ext cx="142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Result code</a:t>
            </a:r>
            <a:endParaRPr lang="ko-KR" altLang="en-US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47282" y="1571625"/>
            <a:ext cx="5010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2800" dirty="0" err="1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NextActivity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데이터 저장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22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2515589"/>
            <a:ext cx="8429625" cy="19621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8061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액티비티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처리 결과 수신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355153" y="3669273"/>
            <a:ext cx="714870" cy="310093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" name="직선 화살표 연결선 6"/>
          <p:cNvCxnSpPr>
            <a:stCxn id="6" idx="2"/>
            <a:endCxn id="8" idx="0"/>
          </p:cNvCxnSpPr>
          <p:nvPr/>
        </p:nvCxnSpPr>
        <p:spPr>
          <a:xfrm>
            <a:off x="7712588" y="3979366"/>
            <a:ext cx="153907" cy="595951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0" y="4575317"/>
            <a:ext cx="3540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이름으로 데이터 가져오기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24877" y="3440374"/>
            <a:ext cx="5030275" cy="274594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17446" y="4850837"/>
            <a:ext cx="2120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requestCode</a:t>
            </a:r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20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resultCode</a:t>
            </a:r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판별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7282" y="1571625"/>
            <a:ext cx="55588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2800" dirty="0" err="1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MainActivity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데이터 가져오기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1" name="꺾인 연결선 20"/>
          <p:cNvCxnSpPr>
            <a:stCxn id="9" idx="1"/>
            <a:endCxn id="11" idx="1"/>
          </p:cNvCxnSpPr>
          <p:nvPr/>
        </p:nvCxnSpPr>
        <p:spPr>
          <a:xfrm rot="10800000" flipH="1" flipV="1">
            <a:off x="2324876" y="3577670"/>
            <a:ext cx="292569" cy="1627109"/>
          </a:xfrm>
          <a:prstGeom prst="bentConnector3">
            <a:avLst>
              <a:gd name="adj1" fmla="val -78135"/>
            </a:avLst>
          </a:prstGeom>
          <a:ln w="28575">
            <a:solidFill>
              <a:srgbClr val="1AB29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66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380" y="1700901"/>
            <a:ext cx="2394098" cy="4254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060" y="1735211"/>
            <a:ext cx="2400605" cy="4261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5758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en-US" altLang="ko-KR" sz="40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ColorPicker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오른쪽 화살표 5"/>
          <p:cNvSpPr/>
          <p:nvPr/>
        </p:nvSpPr>
        <p:spPr>
          <a:xfrm rot="10800000">
            <a:off x="7317716" y="2659294"/>
            <a:ext cx="409471" cy="291381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727187" y="2543374"/>
            <a:ext cx="117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Click</a:t>
            </a:r>
            <a:endParaRPr lang="ko-KR" altLang="en-US" sz="2800" b="1" dirty="0">
              <a:ln>
                <a:solidFill>
                  <a:srgbClr val="404040"/>
                </a:solidFill>
              </a:ln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493462" y="3592151"/>
            <a:ext cx="663613" cy="472229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004" y="4012179"/>
            <a:ext cx="5546791" cy="21385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762" y="2190750"/>
            <a:ext cx="4248150" cy="12382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5758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en-US" altLang="ko-KR" sz="40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ColorPicker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8" idx="0"/>
            <a:endCxn id="19" idx="3"/>
          </p:cNvCxnSpPr>
          <p:nvPr/>
        </p:nvCxnSpPr>
        <p:spPr>
          <a:xfrm rot="16200000" flipV="1">
            <a:off x="5932987" y="2918089"/>
            <a:ext cx="1237955" cy="1982265"/>
          </a:xfrm>
          <a:prstGeom prst="bentConnector2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498572" y="4528199"/>
            <a:ext cx="4089048" cy="1309237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68916" y="6395326"/>
            <a:ext cx="2586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 res/values/strings.xml &gt;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9037" y="3708374"/>
            <a:ext cx="2306467" cy="2660703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4586685" y="5038725"/>
            <a:ext cx="362138" cy="374796"/>
          </a:xfrm>
          <a:prstGeom prst="rightArrow">
            <a:avLst/>
          </a:prstGeom>
          <a:solidFill>
            <a:srgbClr val="1AB29D"/>
          </a:solidFill>
          <a:ln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19747" y="3141448"/>
            <a:ext cx="3741084" cy="297591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47282" y="1571625"/>
            <a:ext cx="36012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2800" dirty="0" err="1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ListView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아이템 설정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54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3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62" y="2536876"/>
            <a:ext cx="9134475" cy="19335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5758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en-US" altLang="ko-KR" sz="40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ColorPicker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8540554" y="3438235"/>
            <a:ext cx="910910" cy="288032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52827" y="3929082"/>
            <a:ext cx="2686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1AB29D"/>
                </a:solidFill>
                <a:latin typeface="나눔고딕 ExtraBold" pitchFamily="50" charset="-127"/>
                <a:ea typeface="나눔고딕 ExtraBold" pitchFamily="50" charset="-127"/>
              </a:rPr>
              <a:t>List</a:t>
            </a:r>
            <a:r>
              <a:rPr lang="ko-KR" altLang="en-US" sz="1600" dirty="0" smtClean="0">
                <a:solidFill>
                  <a:srgbClr val="1AB29D"/>
                </a:solidFill>
                <a:latin typeface="나눔고딕 ExtraBold" pitchFamily="50" charset="-127"/>
                <a:ea typeface="나눔고딕 ExtraBold" pitchFamily="50" charset="-127"/>
              </a:rPr>
              <a:t>에서 클릭한 </a:t>
            </a:r>
            <a:r>
              <a:rPr lang="en-US" altLang="ko-KR" sz="1600" dirty="0" smtClean="0">
                <a:solidFill>
                  <a:srgbClr val="1AB29D"/>
                </a:solidFill>
                <a:latin typeface="나눔고딕 ExtraBold" pitchFamily="50" charset="-127"/>
                <a:ea typeface="나눔고딕 ExtraBold" pitchFamily="50" charset="-127"/>
              </a:rPr>
              <a:t>item </a:t>
            </a:r>
            <a:r>
              <a:rPr lang="ko-KR" altLang="en-US" sz="1600" dirty="0" smtClean="0">
                <a:solidFill>
                  <a:srgbClr val="1AB29D"/>
                </a:solidFill>
                <a:latin typeface="나눔고딕 ExtraBold" pitchFamily="50" charset="-127"/>
                <a:ea typeface="나눔고딕 ExtraBold" pitchFamily="50" charset="-127"/>
              </a:rPr>
              <a:t>위치</a:t>
            </a:r>
            <a:endParaRPr lang="ko-KR" altLang="en-US" sz="1600" dirty="0">
              <a:solidFill>
                <a:srgbClr val="1AB29D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7282" y="1571625"/>
            <a:ext cx="59291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2800" dirty="0" err="1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ColorActivity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</a:t>
            </a:r>
            <a:r>
              <a:rPr lang="ko-KR" altLang="en-US" sz="2800" dirty="0" err="1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이벤트리스너</a:t>
            </a:r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생성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5758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en-US" altLang="ko-KR" sz="40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ColorPicker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947282" y="1571625"/>
            <a:ext cx="7940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2800" dirty="0" err="1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ColorActivity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로부터 넘어온 값을 이용해 배경색 설정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2470259"/>
            <a:ext cx="8420100" cy="23717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88048" y="3843111"/>
            <a:ext cx="3038085" cy="288032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03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645923" y="1755801"/>
            <a:ext cx="6887183" cy="4437916"/>
          </a:xfrm>
          <a:prstGeom prst="roundRect">
            <a:avLst/>
          </a:prstGeom>
          <a:noFill/>
          <a:ln w="19050">
            <a:solidFill>
              <a:srgbClr val="40404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72408" y="692353"/>
            <a:ext cx="3887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Android 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구성요소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1567543" y="1386959"/>
            <a:ext cx="2519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  <a:cs typeface="굴림" pitchFamily="50" charset="-127"/>
              </a:rPr>
              <a:t>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46554" y="2434529"/>
            <a:ext cx="2246206" cy="980805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Activity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838546" y="2434529"/>
            <a:ext cx="2246206" cy="980805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Service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41449" y="4546755"/>
            <a:ext cx="2246206" cy="980805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</a:t>
            </a:r>
          </a:p>
          <a:p>
            <a:pPr algn="ctr"/>
            <a:r>
              <a:rPr lang="en-US" altLang="ko-KR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Provider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149457" y="4546755"/>
            <a:ext cx="2246206" cy="980805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Broadcast</a:t>
            </a:r>
          </a:p>
          <a:p>
            <a:pPr algn="ctr"/>
            <a:r>
              <a:rPr lang="en-US" altLang="ko-KR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Receiver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47720" y="1432636"/>
            <a:ext cx="5116016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Android 4</a:t>
            </a:r>
            <a:r>
              <a:rPr lang="ko-KR" altLang="en-US" sz="36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대 </a:t>
            </a:r>
            <a:r>
              <a:rPr lang="en-US" altLang="ko-KR" sz="36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Component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5398566" y="3261056"/>
            <a:ext cx="1439980" cy="143997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Intent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53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D5B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757" y="1799958"/>
            <a:ext cx="2568556" cy="450218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6010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게시판 로그인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오른쪽 화살표 6"/>
          <p:cNvSpPr/>
          <p:nvPr/>
        </p:nvSpPr>
        <p:spPr>
          <a:xfrm>
            <a:off x="5769950" y="3865829"/>
            <a:ext cx="663613" cy="472229"/>
          </a:xfrm>
          <a:prstGeom prst="rightArrow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 rot="8768561">
            <a:off x="4609395" y="1835357"/>
            <a:ext cx="409471" cy="291381"/>
          </a:xfrm>
          <a:prstGeom prst="rightArrow">
            <a:avLst/>
          </a:prstGeom>
          <a:solidFill>
            <a:srgbClr val="1AB29D"/>
          </a:solidFill>
          <a:ln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56298" y="1382221"/>
            <a:ext cx="117652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Click</a:t>
            </a:r>
            <a:endParaRPr lang="ko-KR" altLang="en-US" sz="2800" b="1" dirty="0">
              <a:solidFill>
                <a:srgbClr val="1AB29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188" y="1799958"/>
            <a:ext cx="2564446" cy="45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188" y="1703160"/>
            <a:ext cx="2619582" cy="45989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6010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게시판 로그인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오른쪽 화살표 3"/>
          <p:cNvSpPr/>
          <p:nvPr/>
        </p:nvSpPr>
        <p:spPr>
          <a:xfrm rot="10800000">
            <a:off x="5771074" y="3880677"/>
            <a:ext cx="663613" cy="472229"/>
          </a:xfrm>
          <a:prstGeom prst="rightArrow">
            <a:avLst/>
          </a:prstGeom>
          <a:solidFill>
            <a:srgbClr val="1AB29D"/>
          </a:solidFill>
          <a:ln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61709" y="4941168"/>
            <a:ext cx="3680308" cy="523220"/>
          </a:xfrm>
          <a:prstGeom prst="rect">
            <a:avLst/>
          </a:prstGeom>
          <a:solidFill>
            <a:schemeClr val="tx1">
              <a:alpha val="2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로그인 성공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1264" y="3068960"/>
            <a:ext cx="2776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이은</a:t>
            </a:r>
            <a:r>
              <a:rPr lang="ko-KR" altLang="en-US" sz="2000" b="1" dirty="0" err="1" smtClean="0"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</a:t>
            </a:r>
            <a:endParaRPr lang="en-US" altLang="ko-KR" sz="2000" b="1" dirty="0" smtClean="0">
              <a:solidFill>
                <a:srgbClr val="1AB29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2000" b="1" dirty="0" smtClean="0"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sz="2000" b="1" dirty="0" err="1"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</a:t>
            </a:r>
            <a:r>
              <a:rPr lang="en-US" altLang="ko-KR" sz="2000" b="1" dirty="0" err="1" smtClean="0"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ickName</a:t>
            </a:r>
            <a:r>
              <a:rPr lang="en-US" altLang="ko-KR" sz="2000" b="1" dirty="0" smtClean="0"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2000" b="1" dirty="0">
              <a:solidFill>
                <a:srgbClr val="1AB29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840" y="1703160"/>
            <a:ext cx="2678761" cy="469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4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6010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게시판 로그인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39815" y="5452461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 res/values/strings.xml &gt;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2" y="2348880"/>
            <a:ext cx="7077075" cy="2990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47282" y="1571625"/>
            <a:ext cx="4184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view</a:t>
            </a:r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보여질 텍스트 지정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3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840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사진 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thumbnail 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가져오기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225303" y="1661801"/>
            <a:ext cx="2847202" cy="4583285"/>
            <a:chOff x="2225303" y="1661801"/>
            <a:chExt cx="2847202" cy="4583285"/>
          </a:xfrm>
        </p:grpSpPr>
        <p:sp>
          <p:nvSpPr>
            <p:cNvPr id="15" name="직사각형 14"/>
            <p:cNvSpPr/>
            <p:nvPr/>
          </p:nvSpPr>
          <p:spPr>
            <a:xfrm>
              <a:off x="2225303" y="1661801"/>
              <a:ext cx="2847202" cy="4583285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41879" y="3449499"/>
              <a:ext cx="1814051" cy="827459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ImageView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41879" y="4756498"/>
              <a:ext cx="1814051" cy="827459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Button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68524" y="1785611"/>
              <a:ext cx="23607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err="1" smtClean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MainActivity</a:t>
              </a:r>
              <a:endParaRPr lang="ko-KR" altLang="en-US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123348" y="1661801"/>
            <a:ext cx="2847202" cy="4583285"/>
            <a:chOff x="7123348" y="1661801"/>
            <a:chExt cx="2847202" cy="4583285"/>
          </a:xfrm>
        </p:grpSpPr>
        <p:sp>
          <p:nvSpPr>
            <p:cNvPr id="16" name="직사각형 15"/>
            <p:cNvSpPr/>
            <p:nvPr/>
          </p:nvSpPr>
          <p:spPr>
            <a:xfrm>
              <a:off x="7123348" y="1661801"/>
              <a:ext cx="2847202" cy="4583285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334141" y="2947851"/>
              <a:ext cx="2425616" cy="2495252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67247" y="1785611"/>
              <a:ext cx="27594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err="1" smtClean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CameraActivity</a:t>
              </a:r>
              <a:endParaRPr lang="en-US" altLang="ko-KR" sz="28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(default)</a:t>
              </a:r>
              <a:endParaRPr lang="ko-KR" altLang="en-US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8305946" y="5603091"/>
              <a:ext cx="482006" cy="482006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화살표 연결선 7"/>
          <p:cNvCxnSpPr/>
          <p:nvPr/>
        </p:nvCxnSpPr>
        <p:spPr>
          <a:xfrm flipH="1" flipV="1">
            <a:off x="4675674" y="3961920"/>
            <a:ext cx="2562434" cy="17184"/>
          </a:xfrm>
          <a:prstGeom prst="straightConnector1">
            <a:avLst/>
          </a:prstGeom>
          <a:ln w="50800">
            <a:solidFill>
              <a:srgbClr val="FF5D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73061" y="3578611"/>
            <a:ext cx="15450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thumbnail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4675674" y="5085936"/>
            <a:ext cx="2562434" cy="17184"/>
          </a:xfrm>
          <a:prstGeom prst="straightConnector1">
            <a:avLst/>
          </a:prstGeom>
          <a:ln w="50800">
            <a:solidFill>
              <a:srgbClr val="FF5D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0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840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사진 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thumbnail 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가져오기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12" y="2479877"/>
            <a:ext cx="7267575" cy="23717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47282" y="1571625"/>
            <a:ext cx="44005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암시적 </a:t>
            </a:r>
            <a:r>
              <a:rPr lang="ko-KR" altLang="en-US" sz="2800" dirty="0" err="1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인텐트로</a:t>
            </a:r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카메라 호출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57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840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사진 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thumbnail 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가져오기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947282" y="1571625"/>
            <a:ext cx="4985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thumbnail </a:t>
            </a:r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이미지를 받아서 출력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5" y="2484623"/>
            <a:ext cx="84391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840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활용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사진 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thumbnail 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가져오기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513" y="2339844"/>
            <a:ext cx="8772525" cy="162877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2201831" y="3501008"/>
            <a:ext cx="8280920" cy="0"/>
          </a:xfrm>
          <a:prstGeom prst="line">
            <a:avLst/>
          </a:prstGeom>
          <a:ln w="28575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671949" y="3215256"/>
            <a:ext cx="2540419" cy="288032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90167" y="4221088"/>
            <a:ext cx="8819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22B37"/>
              </a:buClr>
            </a:pP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permission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만 설정 시 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카메라가 없는 핸드폰은 사용 불가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buClr>
                <a:srgbClr val="E22B37"/>
              </a:buClr>
            </a:pP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buClr>
                <a:srgbClr val="E22B37"/>
              </a:buClr>
            </a:pP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uses-feature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설정 시 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카메라가 없는 핸드폰도 일단 다운로드가능 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</a:p>
          <a:p>
            <a:pPr>
              <a:buClr>
                <a:srgbClr val="E22B37"/>
              </a:buClr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                      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그러나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프로그램 실행 시 코드로 해당 기능 사용을 </a:t>
            </a:r>
            <a:r>
              <a:rPr lang="ko-KR" altLang="en-US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막아주어야함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7282" y="1571625"/>
            <a:ext cx="33077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uses-feature </a:t>
            </a:r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설정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312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2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43653" y="2767280"/>
            <a:ext cx="5304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You!</a:t>
            </a:r>
            <a:endParaRPr lang="ko-KR" altLang="en-US" sz="8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9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Activity 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개요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1567543" y="1386959"/>
            <a:ext cx="2519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  <a:cs typeface="굴림" pitchFamily="50" charset="-127"/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47282" y="1571625"/>
            <a:ext cx="3344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Activity(</a:t>
            </a:r>
            <a:r>
              <a:rPr lang="ko-KR" altLang="en-US" sz="2800" dirty="0" err="1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액티비티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02905" y="2266231"/>
            <a:ext cx="10352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앱을 실행했을 때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보여지는 화면을 구성할 수 있도록 해주는 안드로이드 구성 요소</a:t>
            </a:r>
            <a:endParaRPr lang="en-US" altLang="ko-KR" sz="24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032" name="Picture 8" descr="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523" y="2899282"/>
            <a:ext cx="1882953" cy="3341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êµ¬ê¸íë ì´ì¤í ì´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2899282"/>
            <a:ext cx="1885573" cy="3341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potify App UI Redesign by Adrian Spiege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49" y="2899282"/>
            <a:ext cx="1885573" cy="3341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3825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Activity 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생명주기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1567543" y="1386959"/>
            <a:ext cx="2519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  <a:cs typeface="굴림" pitchFamily="50" charset="-127"/>
              </a:rPr>
              <a:t> </a:t>
            </a:r>
          </a:p>
        </p:txBody>
      </p:sp>
      <p:grpSp>
        <p:nvGrpSpPr>
          <p:cNvPr id="95" name="그룹 94"/>
          <p:cNvGrpSpPr/>
          <p:nvPr/>
        </p:nvGrpSpPr>
        <p:grpSpPr>
          <a:xfrm>
            <a:off x="3451571" y="1168281"/>
            <a:ext cx="5288858" cy="5462094"/>
            <a:chOff x="6290867" y="800100"/>
            <a:chExt cx="5288858" cy="5462094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8194114" y="800100"/>
              <a:ext cx="1280796" cy="390176"/>
            </a:xfrm>
            <a:prstGeom prst="round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액티비티</a:t>
              </a:r>
              <a:r>
                <a:rPr lang="ko-KR" altLang="en-US" sz="12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시작</a:t>
              </a:r>
              <a:endPara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8194114" y="1315736"/>
              <a:ext cx="1280796" cy="390176"/>
            </a:xfrm>
            <a:prstGeom prst="round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onCreate</a:t>
              </a:r>
              <a:r>
                <a:rPr lang="en-US" altLang="ko-KR" sz="12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()</a:t>
              </a:r>
              <a:endPara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194114" y="1831371"/>
              <a:ext cx="1280796" cy="390176"/>
            </a:xfrm>
            <a:prstGeom prst="round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onStart</a:t>
              </a:r>
              <a:r>
                <a:rPr lang="en-US" altLang="ko-KR" sz="12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()</a:t>
              </a:r>
              <a:endPara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8194114" y="2347421"/>
              <a:ext cx="1280796" cy="390176"/>
            </a:xfrm>
            <a:prstGeom prst="round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onResume</a:t>
              </a:r>
              <a:r>
                <a:rPr lang="en-US" altLang="ko-KR" sz="12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()</a:t>
              </a:r>
              <a:endPara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194114" y="2861912"/>
              <a:ext cx="1280796" cy="39017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액티비티</a:t>
              </a:r>
              <a:r>
                <a:rPr lang="ko-KR" altLang="en-US" sz="12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실행</a:t>
              </a:r>
              <a:endPara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8194114" y="3716138"/>
              <a:ext cx="1280796" cy="390176"/>
            </a:xfrm>
            <a:prstGeom prst="round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onPause</a:t>
              </a:r>
              <a:r>
                <a:rPr lang="en-US" altLang="ko-KR" sz="12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()</a:t>
              </a:r>
              <a:endPara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194114" y="4568278"/>
              <a:ext cx="1280796" cy="390176"/>
            </a:xfrm>
            <a:prstGeom prst="round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onStop</a:t>
              </a:r>
              <a:r>
                <a:rPr lang="en-US" altLang="ko-KR" sz="12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()</a:t>
              </a:r>
              <a:endPara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8194114" y="5389734"/>
              <a:ext cx="1280796" cy="390176"/>
            </a:xfrm>
            <a:prstGeom prst="round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onDestory</a:t>
              </a:r>
              <a:r>
                <a:rPr lang="en-US" altLang="ko-KR" sz="12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()</a:t>
              </a:r>
              <a:endPara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194114" y="5872018"/>
              <a:ext cx="1280796" cy="390176"/>
            </a:xfrm>
            <a:prstGeom prst="roundRect">
              <a:avLst/>
            </a:prstGeom>
            <a:solidFill>
              <a:srgbClr val="FF5D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액티비티</a:t>
              </a:r>
              <a:r>
                <a:rPr lang="ko-KR" altLang="en-US" sz="12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종료</a:t>
              </a:r>
              <a:endPara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0298929" y="1831371"/>
              <a:ext cx="1280796" cy="390176"/>
            </a:xfrm>
            <a:prstGeom prst="round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onRestart</a:t>
              </a:r>
              <a:r>
                <a:rPr lang="en-US" altLang="ko-KR" sz="12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()</a:t>
              </a:r>
              <a:endPara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6425482" y="2347421"/>
              <a:ext cx="1280796" cy="390176"/>
            </a:xfrm>
            <a:prstGeom prst="roundRect">
              <a:avLst/>
            </a:prstGeom>
            <a:solidFill>
              <a:srgbClr val="FF5D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프로세스 종료</a:t>
              </a:r>
              <a:endParaRPr lang="ko-KR" altLang="en-US" sz="120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6" name="직선 화살표 연결선 5"/>
            <p:cNvCxnSpPr>
              <a:stCxn id="3" idx="2"/>
              <a:endCxn id="12" idx="0"/>
            </p:cNvCxnSpPr>
            <p:nvPr/>
          </p:nvCxnSpPr>
          <p:spPr>
            <a:xfrm>
              <a:off x="8834512" y="1190276"/>
              <a:ext cx="0" cy="125459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12" idx="2"/>
              <a:endCxn id="13" idx="0"/>
            </p:cNvCxnSpPr>
            <p:nvPr/>
          </p:nvCxnSpPr>
          <p:spPr>
            <a:xfrm>
              <a:off x="8834512" y="1705912"/>
              <a:ext cx="0" cy="125459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13" idx="2"/>
              <a:endCxn id="14" idx="0"/>
            </p:cNvCxnSpPr>
            <p:nvPr/>
          </p:nvCxnSpPr>
          <p:spPr>
            <a:xfrm>
              <a:off x="8834512" y="2221547"/>
              <a:ext cx="0" cy="125874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14" idx="2"/>
              <a:endCxn id="15" idx="0"/>
            </p:cNvCxnSpPr>
            <p:nvPr/>
          </p:nvCxnSpPr>
          <p:spPr>
            <a:xfrm>
              <a:off x="8834512" y="2737597"/>
              <a:ext cx="0" cy="124314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21" idx="1"/>
              <a:endCxn id="13" idx="3"/>
            </p:cNvCxnSpPr>
            <p:nvPr/>
          </p:nvCxnSpPr>
          <p:spPr>
            <a:xfrm flipH="1">
              <a:off x="9474909" y="2026459"/>
              <a:ext cx="824020" cy="0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15" idx="2"/>
              <a:endCxn id="16" idx="0"/>
            </p:cNvCxnSpPr>
            <p:nvPr/>
          </p:nvCxnSpPr>
          <p:spPr>
            <a:xfrm>
              <a:off x="8834512" y="3252088"/>
              <a:ext cx="0" cy="464050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866939" y="3322059"/>
              <a:ext cx="19351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다른 </a:t>
              </a:r>
              <a:r>
                <a:rPr lang="ko-KR" altLang="en-US" sz="1200" dirty="0" err="1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액티비티가</a:t>
              </a:r>
              <a:r>
                <a:rPr lang="ko-KR" altLang="en-US" sz="12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전문에 보임</a:t>
              </a:r>
              <a:endPara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58" name="꺾인 연결선 57"/>
            <p:cNvCxnSpPr>
              <a:stCxn id="22" idx="0"/>
              <a:endCxn id="12" idx="1"/>
            </p:cNvCxnSpPr>
            <p:nvPr/>
          </p:nvCxnSpPr>
          <p:spPr>
            <a:xfrm rot="5400000" flipH="1" flipV="1">
              <a:off x="7211699" y="1365006"/>
              <a:ext cx="836597" cy="1128234"/>
            </a:xfrm>
            <a:prstGeom prst="bentConnector2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6322726" y="1690368"/>
              <a:ext cx="148630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사용자가</a:t>
              </a:r>
              <a:endParaRPr lang="en-US" altLang="ko-KR" sz="1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1200" dirty="0" err="1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액티비티를</a:t>
              </a:r>
              <a:r>
                <a:rPr lang="ko-KR" altLang="en-US" sz="12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다시 시작</a:t>
              </a:r>
              <a:endPara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64" name="꺾인 연결선 63"/>
            <p:cNvCxnSpPr>
              <a:stCxn id="16" idx="3"/>
              <a:endCxn id="14" idx="3"/>
            </p:cNvCxnSpPr>
            <p:nvPr/>
          </p:nvCxnSpPr>
          <p:spPr>
            <a:xfrm flipV="1">
              <a:off x="9474909" y="2542509"/>
              <a:ext cx="8482" cy="1368717"/>
            </a:xfrm>
            <a:prstGeom prst="bentConnector3">
              <a:avLst>
                <a:gd name="adj1" fmla="val 9300000"/>
              </a:avLst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843606" y="2763633"/>
              <a:ext cx="90281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액티비티가</a:t>
              </a:r>
              <a:endParaRPr lang="en-US" altLang="ko-KR" sz="1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r>
                <a:rPr lang="ko-KR" altLang="en-US" sz="12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전면에 보임</a:t>
              </a:r>
              <a:endPara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68" name="직선 화살표 연결선 67"/>
            <p:cNvCxnSpPr>
              <a:stCxn id="16" idx="2"/>
              <a:endCxn id="17" idx="0"/>
            </p:cNvCxnSpPr>
            <p:nvPr/>
          </p:nvCxnSpPr>
          <p:spPr>
            <a:xfrm>
              <a:off x="8834512" y="4106314"/>
              <a:ext cx="0" cy="461964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783006" y="4179036"/>
              <a:ext cx="211468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액티비티가</a:t>
              </a:r>
              <a:r>
                <a:rPr lang="ko-KR" altLang="en-US" sz="12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더 이상 보이지 않음</a:t>
              </a:r>
              <a:endPara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72" name="직선 화살표 연결선 71"/>
            <p:cNvCxnSpPr>
              <a:stCxn id="17" idx="2"/>
              <a:endCxn id="19" idx="0"/>
            </p:cNvCxnSpPr>
            <p:nvPr/>
          </p:nvCxnSpPr>
          <p:spPr>
            <a:xfrm>
              <a:off x="8834512" y="4958454"/>
              <a:ext cx="0" cy="431279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446375" y="5015041"/>
              <a:ext cx="27879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액티비티가</a:t>
              </a:r>
              <a:r>
                <a:rPr lang="ko-KR" altLang="en-US" sz="12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종료되거나 시스템에 의해 파기</a:t>
              </a:r>
              <a:endPara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76" name="직선 화살표 연결선 75"/>
            <p:cNvCxnSpPr>
              <a:stCxn id="19" idx="2"/>
              <a:endCxn id="20" idx="0"/>
            </p:cNvCxnSpPr>
            <p:nvPr/>
          </p:nvCxnSpPr>
          <p:spPr>
            <a:xfrm>
              <a:off x="8834512" y="5779910"/>
              <a:ext cx="0" cy="92108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꺾인 연결선 80"/>
            <p:cNvCxnSpPr>
              <a:stCxn id="17" idx="3"/>
              <a:endCxn id="21" idx="2"/>
            </p:cNvCxnSpPr>
            <p:nvPr/>
          </p:nvCxnSpPr>
          <p:spPr>
            <a:xfrm flipV="1">
              <a:off x="9474909" y="2221547"/>
              <a:ext cx="1464418" cy="2541819"/>
            </a:xfrm>
            <a:prstGeom prst="bentConnector2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0485927" y="4057836"/>
              <a:ext cx="90281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액티비티가</a:t>
              </a:r>
              <a:endParaRPr lang="en-US" altLang="ko-KR" sz="1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12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전면에 보임</a:t>
              </a:r>
              <a:endPara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83" name="꺾인 연결선 82"/>
            <p:cNvCxnSpPr>
              <a:stCxn id="17" idx="1"/>
              <a:endCxn id="22" idx="2"/>
            </p:cNvCxnSpPr>
            <p:nvPr/>
          </p:nvCxnSpPr>
          <p:spPr>
            <a:xfrm rot="10800000">
              <a:off x="7065880" y="2737598"/>
              <a:ext cx="1128234" cy="2025769"/>
            </a:xfrm>
            <a:prstGeom prst="bentConnector2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90867" y="3683255"/>
              <a:ext cx="157607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다른 애플리케이션에서</a:t>
              </a:r>
              <a:endParaRPr lang="en-US" altLang="ko-KR" sz="1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12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메모리가 필요</a:t>
              </a:r>
              <a:endPara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87" name="직선 화살표 연결선 86"/>
            <p:cNvCxnSpPr>
              <a:stCxn id="16" idx="1"/>
              <a:endCxn id="24" idx="3"/>
            </p:cNvCxnSpPr>
            <p:nvPr/>
          </p:nvCxnSpPr>
          <p:spPr>
            <a:xfrm flipH="1">
              <a:off x="7866939" y="3911226"/>
              <a:ext cx="327175" cy="2862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290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3825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Activity 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생명주기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1567543" y="1386959"/>
            <a:ext cx="2519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  <a:cs typeface="굴림" pitchFamily="50" charset="-127"/>
              </a:rPr>
              <a:t>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48046"/>
              </p:ext>
            </p:extLst>
          </p:nvPr>
        </p:nvGraphicFramePr>
        <p:xfrm>
          <a:off x="816559" y="1924050"/>
          <a:ext cx="10558881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49">
                  <a:extLst>
                    <a:ext uri="{9D8B030D-6E8A-4147-A177-3AD203B41FA5}">
                      <a16:colId xmlns:a16="http://schemas.microsoft.com/office/drawing/2014/main" val="3828894242"/>
                    </a:ext>
                  </a:extLst>
                </a:gridCol>
                <a:gridCol w="6913880">
                  <a:extLst>
                    <a:ext uri="{9D8B030D-6E8A-4147-A177-3AD203B41FA5}">
                      <a16:colId xmlns:a16="http://schemas.microsoft.com/office/drawing/2014/main" val="642327389"/>
                    </a:ext>
                  </a:extLst>
                </a:gridCol>
                <a:gridCol w="2440152">
                  <a:extLst>
                    <a:ext uri="{9D8B030D-6E8A-4147-A177-3AD203B41FA5}">
                      <a16:colId xmlns:a16="http://schemas.microsoft.com/office/drawing/2014/main" val="2949764899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메소드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rgbClr val="1AB29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설명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rgbClr val="1AB29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다음 </a:t>
                      </a:r>
                      <a:r>
                        <a:rPr lang="ko-KR" altLang="en-US" dirty="0" err="1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메소드</a:t>
                      </a:r>
                      <a:endParaRPr lang="ko-KR" altLang="en-US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rgbClr val="1AB2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200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onCreate</a:t>
                      </a:r>
                      <a:r>
                        <a:rPr lang="en-US" altLang="ko-KR" sz="14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()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액티비티가</a:t>
                      </a:r>
                      <a:r>
                        <a:rPr lang="ko-KR" altLang="en-US" sz="14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생성될 때 호출되며 사용자 인터페이스 초기화에 사용됨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onStart</a:t>
                      </a:r>
                      <a:r>
                        <a:rPr lang="en-US" altLang="ko-KR" sz="14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()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37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onRestart</a:t>
                      </a:r>
                      <a:r>
                        <a:rPr lang="en-US" altLang="ko-KR" sz="14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()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액티비티가</a:t>
                      </a:r>
                      <a:r>
                        <a:rPr lang="ko-KR" altLang="en-US" sz="14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멈췄다가 다시 시작되기 바로 전에 호출됨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onStart</a:t>
                      </a:r>
                      <a:r>
                        <a:rPr lang="en-US" altLang="ko-KR" sz="14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()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708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onStart</a:t>
                      </a:r>
                      <a:r>
                        <a:rPr lang="en-US" altLang="ko-KR" sz="14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()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액티비티가</a:t>
                      </a:r>
                      <a:r>
                        <a:rPr lang="ko-KR" altLang="en-US" sz="14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사용자에게 보여지기 바로 전에 호출됨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onResume</a:t>
                      </a:r>
                      <a:r>
                        <a:rPr lang="en-US" altLang="ko-KR" sz="14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()</a:t>
                      </a:r>
                      <a:r>
                        <a:rPr lang="en-US" altLang="ko-KR" sz="1400" baseline="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또는 </a:t>
                      </a:r>
                      <a:r>
                        <a:rPr lang="en-US" altLang="ko-KR" sz="1400" baseline="0" dirty="0" err="1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onStop</a:t>
                      </a:r>
                      <a:r>
                        <a:rPr lang="en-US" altLang="ko-KR" sz="1400" baseline="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()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278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onResume</a:t>
                      </a:r>
                      <a:r>
                        <a:rPr lang="en-US" altLang="ko-KR" sz="14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()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액티비티가</a:t>
                      </a:r>
                      <a:r>
                        <a:rPr lang="ko-KR" altLang="en-US" sz="14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사용자와 상호작용하기 바로 전에 호출됨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onPause</a:t>
                      </a:r>
                      <a:r>
                        <a:rPr lang="en-US" altLang="ko-KR" sz="14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()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4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onPause</a:t>
                      </a:r>
                      <a:r>
                        <a:rPr lang="en-US" altLang="ko-KR" sz="14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()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다른 </a:t>
                      </a:r>
                      <a:r>
                        <a:rPr lang="ko-KR" altLang="en-US" sz="1400" dirty="0" err="1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액티비티가</a:t>
                      </a:r>
                      <a:r>
                        <a:rPr lang="ko-KR" altLang="en-US" sz="14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보여질 때 호출됨</a:t>
                      </a:r>
                      <a:r>
                        <a:rPr lang="en-US" altLang="ko-KR" sz="14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.</a:t>
                      </a:r>
                      <a:r>
                        <a:rPr lang="en-US" altLang="ko-KR" sz="1400" baseline="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데이터 저장</a:t>
                      </a:r>
                      <a:r>
                        <a:rPr lang="en-US" altLang="ko-KR" sz="1400" baseline="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스레드 중지 등의 처리를 하기에 적당한 </a:t>
                      </a:r>
                      <a:r>
                        <a:rPr lang="ko-KR" altLang="en-US" sz="1400" baseline="0" dirty="0" err="1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메소드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onResume</a:t>
                      </a:r>
                      <a:r>
                        <a:rPr lang="en-US" altLang="ko-KR" sz="14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()</a:t>
                      </a:r>
                      <a:r>
                        <a:rPr lang="en-US" altLang="ko-KR" sz="1400" baseline="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또는 </a:t>
                      </a:r>
                      <a:r>
                        <a:rPr lang="en-US" altLang="ko-KR" sz="1400" baseline="0" dirty="0" err="1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onStop</a:t>
                      </a:r>
                      <a:r>
                        <a:rPr lang="en-US" altLang="ko-KR" sz="1400" baseline="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()</a:t>
                      </a:r>
                      <a:endParaRPr lang="ko-KR" altLang="en-US" sz="1400" dirty="0" smtClean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  <a:p>
                      <a:pPr latinLnBrk="1"/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259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onStop</a:t>
                      </a:r>
                      <a:r>
                        <a:rPr lang="en-US" altLang="ko-KR" sz="14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()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액티비티가</a:t>
                      </a:r>
                      <a:r>
                        <a:rPr lang="ko-KR" altLang="en-US" sz="14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더 이상 사용자에게 보여지지 않을 때 호출됨</a:t>
                      </a:r>
                      <a:r>
                        <a:rPr lang="en-US" altLang="ko-KR" sz="14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메모리가 부족할 경우에는 호출되지 </a:t>
                      </a:r>
                      <a:endParaRPr lang="en-US" altLang="ko-KR" sz="1400" dirty="0" smtClean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않을 수도 있음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onRestart</a:t>
                      </a:r>
                      <a:r>
                        <a:rPr lang="en-US" altLang="ko-KR" sz="14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() </a:t>
                      </a:r>
                      <a:r>
                        <a:rPr lang="ko-KR" altLang="en-US" sz="14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또는 </a:t>
                      </a:r>
                      <a:r>
                        <a:rPr lang="en-US" altLang="ko-KR" sz="1400" dirty="0" err="1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onDestory</a:t>
                      </a:r>
                      <a:r>
                        <a:rPr lang="en-US" altLang="ko-KR" sz="14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()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074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onDestory</a:t>
                      </a:r>
                      <a:r>
                        <a:rPr lang="en-US" altLang="ko-KR" sz="14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()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액티비티가</a:t>
                      </a:r>
                      <a:r>
                        <a:rPr lang="ko-KR" altLang="en-US" sz="14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소멸될 때 호출됨</a:t>
                      </a:r>
                      <a:r>
                        <a:rPr lang="en-US" altLang="ko-KR" sz="14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. finish() </a:t>
                      </a:r>
                      <a:r>
                        <a:rPr lang="ko-KR" altLang="en-US" sz="1400" dirty="0" err="1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메소드가</a:t>
                      </a:r>
                      <a:r>
                        <a:rPr lang="ko-KR" altLang="en-US" sz="14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호출되거나 시스템이 메모리 확보를 위해 </a:t>
                      </a:r>
                      <a:endParaRPr lang="en-US" altLang="ko-KR" sz="1400" dirty="0" smtClean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 err="1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액티비티를</a:t>
                      </a:r>
                      <a:r>
                        <a:rPr lang="ko-KR" altLang="en-US" sz="14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파기할 때 호출됨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없음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517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95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79"/>
            <a:ext cx="12192000" cy="685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40404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95886" y="2742339"/>
            <a:ext cx="4596114" cy="99146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55234" y="2914903"/>
            <a:ext cx="3477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 </a:t>
            </a:r>
            <a:r>
              <a:rPr lang="ko-KR" altLang="en-US" sz="3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이해</a:t>
            </a:r>
            <a:r>
              <a:rPr lang="en-US" altLang="ko-KR" sz="3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&amp;</a:t>
            </a:r>
            <a:r>
              <a:rPr lang="ko-KR" altLang="en-US" sz="3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활용</a:t>
            </a:r>
            <a:endParaRPr lang="ko-KR" altLang="en-US" sz="3600" dirty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58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587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Intent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이해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47282" y="1571625"/>
            <a:ext cx="2722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Intent(</a:t>
            </a:r>
            <a:r>
              <a:rPr lang="ko-KR" altLang="en-US" sz="2800" dirty="0" err="1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인텐트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88391" y="2389342"/>
            <a:ext cx="874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하나의 </a:t>
            </a:r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액티비티가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다른 </a:t>
            </a:r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액티비티를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실행시킬 수 있는 메시지 시스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템</a:t>
            </a:r>
            <a:endParaRPr lang="en-US" altLang="ko-KR" sz="24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31088" y="3710632"/>
            <a:ext cx="2540000" cy="1001486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Activity A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322402" y="3710632"/>
            <a:ext cx="2540000" cy="1001486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Activity B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971088" y="4015432"/>
            <a:ext cx="2351314" cy="0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971088" y="4371032"/>
            <a:ext cx="2351314" cy="0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114652" y="3429000"/>
            <a:ext cx="1973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액션 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+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240358" y="4648483"/>
            <a:ext cx="1715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결과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선택적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215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2710</TotalTime>
  <Words>1811</Words>
  <Application>Microsoft Office PowerPoint</Application>
  <PresentationFormat>와이드스크린</PresentationFormat>
  <Paragraphs>489</Paragraphs>
  <Slides>47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KoPub돋움체 Bold</vt:lpstr>
      <vt:lpstr>KoPub돋움체 Medium</vt:lpstr>
      <vt:lpstr>굴림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Windows 사용자</cp:lastModifiedBy>
  <cp:revision>695</cp:revision>
  <dcterms:created xsi:type="dcterms:W3CDTF">2017-01-14T23:40:12Z</dcterms:created>
  <dcterms:modified xsi:type="dcterms:W3CDTF">2021-03-22T09:00:38Z</dcterms:modified>
</cp:coreProperties>
</file>