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8" r:id="rId3"/>
    <p:sldId id="308" r:id="rId4"/>
    <p:sldId id="315" r:id="rId5"/>
    <p:sldId id="316" r:id="rId6"/>
    <p:sldId id="317" r:id="rId7"/>
    <p:sldId id="310" r:id="rId8"/>
    <p:sldId id="265" r:id="rId9"/>
    <p:sldId id="309" r:id="rId10"/>
    <p:sldId id="314" r:id="rId11"/>
    <p:sldId id="311" r:id="rId12"/>
    <p:sldId id="313" r:id="rId13"/>
    <p:sldId id="292" r:id="rId14"/>
    <p:sldId id="293" r:id="rId15"/>
    <p:sldId id="318" r:id="rId16"/>
    <p:sldId id="319" r:id="rId17"/>
    <p:sldId id="320" r:id="rId18"/>
    <p:sldId id="321" r:id="rId19"/>
    <p:sldId id="322" r:id="rId20"/>
    <p:sldId id="323" r:id="rId21"/>
    <p:sldId id="324" r:id="rId22"/>
    <p:sldId id="325" r:id="rId23"/>
    <p:sldId id="326" r:id="rId24"/>
    <p:sldId id="261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B29D"/>
    <a:srgbClr val="FF5D5B"/>
    <a:srgbClr val="404040"/>
    <a:srgbClr val="FFFFC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8300" autoAdjust="0"/>
  </p:normalViewPr>
  <p:slideViewPr>
    <p:cSldViewPr snapToGrid="0" showGuides="1">
      <p:cViewPr varScale="1">
        <p:scale>
          <a:sx n="97" d="100"/>
          <a:sy n="97" d="100"/>
        </p:scale>
        <p:origin x="1032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D6A473-9886-4908-94F5-1205A5B3244F}" type="datetimeFigureOut">
              <a:rPr lang="ko-KR" altLang="en-US" smtClean="0"/>
              <a:t>2021-08-03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0ADAFE-A4A6-44F3-ABF2-8860F4DDFE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63993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액티비티</a:t>
            </a:r>
            <a:r>
              <a:rPr lang="ko-KR" altLang="en-US" dirty="0"/>
              <a:t> 화면 </a:t>
            </a:r>
            <a:r>
              <a:rPr lang="en-US" altLang="ko-KR" dirty="0"/>
              <a:t>-&gt; </a:t>
            </a:r>
            <a:r>
              <a:rPr lang="ko-KR" altLang="en-US" dirty="0"/>
              <a:t>시스템에서 관리</a:t>
            </a:r>
            <a:endParaRPr lang="en-US" altLang="ko-KR" dirty="0"/>
          </a:p>
          <a:p>
            <a:r>
              <a:rPr lang="ko-KR" altLang="en-US" dirty="0" err="1"/>
              <a:t>액티비티</a:t>
            </a:r>
            <a:r>
              <a:rPr lang="ko-KR" altLang="en-US" dirty="0"/>
              <a:t> 내부에는 수많은 속성과 </a:t>
            </a:r>
            <a:r>
              <a:rPr lang="ko-KR" altLang="en-US" dirty="0" err="1"/>
              <a:t>메소드</a:t>
            </a:r>
            <a:r>
              <a:rPr lang="ko-KR" altLang="en-US" dirty="0"/>
              <a:t> 존재</a:t>
            </a:r>
            <a:r>
              <a:rPr lang="en-US" altLang="ko-KR" baseline="0" dirty="0"/>
              <a:t> -&gt; Heavy</a:t>
            </a:r>
          </a:p>
          <a:p>
            <a:r>
              <a:rPr lang="ko-KR" altLang="en-US" baseline="0" dirty="0" err="1"/>
              <a:t>액티비티</a:t>
            </a:r>
            <a:r>
              <a:rPr lang="ko-KR" altLang="en-US" baseline="0" dirty="0"/>
              <a:t> 안에 </a:t>
            </a:r>
            <a:r>
              <a:rPr lang="ko-KR" altLang="en-US" baseline="0" dirty="0" err="1"/>
              <a:t>액티비티를</a:t>
            </a:r>
            <a:r>
              <a:rPr lang="ko-KR" altLang="en-US" baseline="0" dirty="0"/>
              <a:t> 부분화면으로 올리는 것은 권장</a:t>
            </a:r>
            <a:r>
              <a:rPr lang="en-US" altLang="ko-KR" baseline="0" dirty="0"/>
              <a:t>X -&gt; </a:t>
            </a:r>
            <a:r>
              <a:rPr lang="ko-KR" altLang="en-US" baseline="0" dirty="0"/>
              <a:t>레이아웃 안에 또다른 레이아웃 넣는 방식 채택</a:t>
            </a:r>
            <a:endParaRPr lang="en-US" altLang="ko-KR" baseline="0" dirty="0"/>
          </a:p>
          <a:p>
            <a:r>
              <a:rPr lang="en-US" altLang="ko-KR" baseline="0" dirty="0"/>
              <a:t>-&gt; </a:t>
            </a:r>
            <a:r>
              <a:rPr lang="ko-KR" altLang="en-US" baseline="0" dirty="0"/>
              <a:t>그러나 부분적으로 추가되어야 될 때 수작업으로 넣어야 함</a:t>
            </a:r>
            <a:r>
              <a:rPr lang="en-US" altLang="ko-KR" baseline="0" dirty="0"/>
              <a:t>.. -&gt; </a:t>
            </a:r>
            <a:r>
              <a:rPr lang="ko-KR" altLang="en-US" baseline="0" dirty="0" err="1"/>
              <a:t>프래그먼트</a:t>
            </a:r>
            <a:r>
              <a:rPr lang="ko-KR" altLang="en-US" baseline="0" dirty="0"/>
              <a:t> 기술을 통해 새롭게 만든 레이아웃을 관리</a:t>
            </a:r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ADAFE-A4A6-44F3-ABF2-8860F4DDFEC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35005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err="1"/>
              <a:t>getSupportFragmentManager</a:t>
            </a:r>
            <a:r>
              <a:rPr lang="en-US" altLang="ko-KR" dirty="0"/>
              <a:t>() vs</a:t>
            </a:r>
            <a:r>
              <a:rPr lang="en-US" altLang="ko-KR" baseline="0" dirty="0"/>
              <a:t> </a:t>
            </a:r>
            <a:r>
              <a:rPr lang="en-US" altLang="ko-KR" dirty="0" err="1"/>
              <a:t>getFragmentManager</a:t>
            </a:r>
            <a:r>
              <a:rPr lang="en-US" altLang="ko-KR" dirty="0"/>
              <a:t>()</a:t>
            </a:r>
            <a:endParaRPr lang="ko-KR" altLang="en-US" dirty="0"/>
          </a:p>
          <a:p>
            <a:pPr algn="l"/>
            <a:r>
              <a:rPr lang="ko-KR" altLang="en-US" dirty="0"/>
              <a:t>호환성의 차이</a:t>
            </a:r>
            <a:endParaRPr lang="en-US" altLang="ko-KR" dirty="0"/>
          </a:p>
          <a:p>
            <a:pPr algn="l"/>
            <a:endParaRPr lang="en-US" altLang="ko-KR" dirty="0"/>
          </a:p>
          <a:p>
            <a:pPr algn="l"/>
            <a:r>
              <a:rPr lang="en-US" altLang="ko-KR" dirty="0"/>
              <a:t>DB</a:t>
            </a:r>
            <a:r>
              <a:rPr lang="ko-KR" altLang="en-US" dirty="0"/>
              <a:t>에서의 </a:t>
            </a:r>
            <a:r>
              <a:rPr lang="ko-KR" altLang="en-US" dirty="0" err="1"/>
              <a:t>트랜젝션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하나의 </a:t>
            </a:r>
            <a:r>
              <a:rPr lang="ko-KR" altLang="en-US" dirty="0" err="1"/>
              <a:t>작업단위</a:t>
            </a:r>
            <a:r>
              <a:rPr lang="en-US" altLang="ko-KR" dirty="0"/>
              <a:t>(</a:t>
            </a:r>
            <a:r>
              <a:rPr lang="ko-KR" altLang="en-US" dirty="0"/>
              <a:t>추가</a:t>
            </a:r>
            <a:r>
              <a:rPr lang="en-US" altLang="ko-KR" dirty="0"/>
              <a:t>,</a:t>
            </a:r>
            <a:r>
              <a:rPr lang="en-US" altLang="ko-KR" baseline="0" dirty="0"/>
              <a:t> </a:t>
            </a:r>
            <a:r>
              <a:rPr lang="ko-KR" altLang="en-US" baseline="0" dirty="0"/>
              <a:t>삭제 등 여러 작업을 한 번에 모두 실행되거나 실행되지 않아야 함</a:t>
            </a:r>
            <a:r>
              <a:rPr lang="en-US" altLang="ko-KR" baseline="0" dirty="0"/>
              <a:t>)</a:t>
            </a:r>
          </a:p>
          <a:p>
            <a:pPr algn="l"/>
            <a:r>
              <a:rPr lang="en-US" altLang="ko-KR" baseline="0" dirty="0"/>
              <a:t>Android</a:t>
            </a:r>
            <a:r>
              <a:rPr lang="ko-KR" altLang="en-US" baseline="0" dirty="0"/>
              <a:t>에서의 </a:t>
            </a:r>
            <a:r>
              <a:rPr lang="ko-KR" altLang="en-US" baseline="0" dirty="0" err="1"/>
              <a:t>트랜젝션</a:t>
            </a:r>
            <a:r>
              <a:rPr lang="en-US" altLang="ko-KR" baseline="0" dirty="0"/>
              <a:t>: </a:t>
            </a:r>
            <a:r>
              <a:rPr lang="ko-KR" altLang="en-US" baseline="0" dirty="0" err="1"/>
              <a:t>프래그먼트를</a:t>
            </a:r>
            <a:r>
              <a:rPr lang="ko-KR" altLang="en-US" baseline="0" dirty="0"/>
              <a:t> 추가</a:t>
            </a:r>
            <a:r>
              <a:rPr lang="en-US" altLang="ko-KR" baseline="0" dirty="0"/>
              <a:t>, </a:t>
            </a:r>
            <a:r>
              <a:rPr lang="ko-KR" altLang="en-US" baseline="0" dirty="0"/>
              <a:t>삭제</a:t>
            </a:r>
            <a:r>
              <a:rPr lang="en-US" altLang="ko-KR" baseline="0" dirty="0"/>
              <a:t>, </a:t>
            </a:r>
            <a:r>
              <a:rPr lang="ko-KR" altLang="en-US" baseline="0" dirty="0"/>
              <a:t>교체하는 등의 작업을 처리하는 </a:t>
            </a:r>
            <a:r>
              <a:rPr lang="ko-KR" altLang="en-US" baseline="0" dirty="0" err="1"/>
              <a:t>작업단위</a:t>
            </a:r>
            <a:r>
              <a:rPr lang="ko-KR" altLang="en-US" baseline="0" dirty="0"/>
              <a:t> </a:t>
            </a:r>
            <a:endParaRPr lang="en-US" altLang="ko-KR" baseline="0" dirty="0"/>
          </a:p>
          <a:p>
            <a:pPr algn="l"/>
            <a:r>
              <a:rPr lang="ko-KR" altLang="en-US" baseline="0" dirty="0"/>
              <a:t>단</a:t>
            </a:r>
            <a:r>
              <a:rPr lang="en-US" altLang="ko-KR" baseline="0" dirty="0"/>
              <a:t>, DB</a:t>
            </a:r>
            <a:r>
              <a:rPr lang="ko-KR" altLang="en-US" baseline="0" dirty="0"/>
              <a:t>처럼 </a:t>
            </a:r>
            <a:r>
              <a:rPr lang="en-US" altLang="ko-KR" baseline="0" dirty="0"/>
              <a:t>rollback</a:t>
            </a:r>
            <a:r>
              <a:rPr lang="ko-KR" altLang="en-US" baseline="0" dirty="0"/>
              <a:t>기능은 없음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ADAFE-A4A6-44F3-ABF2-8860F4DDFEC6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24834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ADAFE-A4A6-44F3-ABF2-8860F4DDFEC6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4454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ADAFE-A4A6-44F3-ABF2-8860F4DDFEC6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51703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ADAFE-A4A6-44F3-ABF2-8860F4DDFEC6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28040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ADAFE-A4A6-44F3-ABF2-8860F4DDFEC6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53465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ADAFE-A4A6-44F3-ABF2-8860F4DDFEC6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10247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ADAFE-A4A6-44F3-ABF2-8860F4DDFEC6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01295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ADAFE-A4A6-44F3-ABF2-8860F4DDFEC6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35341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ADAFE-A4A6-44F3-ABF2-8860F4DDFEC6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818425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ADAFE-A4A6-44F3-ABF2-8860F4DDFEC6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34532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ADAFE-A4A6-44F3-ABF2-8860F4DDFEC6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034377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ADAFE-A4A6-44F3-ABF2-8860F4DDFEC6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616431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ADAFE-A4A6-44F3-ABF2-8860F4DDFEC6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8151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ADAFE-A4A6-44F3-ABF2-8860F4DDFEC6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85312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ADAFE-A4A6-44F3-ABF2-8860F4DDFEC6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55700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ADAFE-A4A6-44F3-ABF2-8860F4DDFEC6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39357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ADAFE-A4A6-44F3-ABF2-8860F4DDFEC6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26514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ADAFE-A4A6-44F3-ABF2-8860F4DDFEC6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9538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ADAFE-A4A6-44F3-ABF2-8860F4DDFEC6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21775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ADAFE-A4A6-44F3-ABF2-8860F4DDFEC6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82874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4A7F6-0A58-455D-AEEC-FF44AE59CC1A}" type="datetimeFigureOut">
              <a:rPr lang="ko-KR" altLang="en-US" smtClean="0"/>
              <a:t>2021-08-03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A5B6B-23B3-41EE-ACA1-D320BABAC8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992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4A7F6-0A58-455D-AEEC-FF44AE59CC1A}" type="datetimeFigureOut">
              <a:rPr lang="ko-KR" altLang="en-US" smtClean="0"/>
              <a:t>2021-08-03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A5B6B-23B3-41EE-ACA1-D320BABAC8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3524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4A7F6-0A58-455D-AEEC-FF44AE59CC1A}" type="datetimeFigureOut">
              <a:rPr lang="ko-KR" altLang="en-US" smtClean="0"/>
              <a:t>2021-08-03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A5B6B-23B3-41EE-ACA1-D320BABAC8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6864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4A7F6-0A58-455D-AEEC-FF44AE59CC1A}" type="datetimeFigureOut">
              <a:rPr lang="ko-KR" altLang="en-US" smtClean="0"/>
              <a:t>2021-08-03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A5B6B-23B3-41EE-ACA1-D320BABAC8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0519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4A7F6-0A58-455D-AEEC-FF44AE59CC1A}" type="datetimeFigureOut">
              <a:rPr lang="ko-KR" altLang="en-US" smtClean="0"/>
              <a:t>2021-08-03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A5B6B-23B3-41EE-ACA1-D320BABAC8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9684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4A7F6-0A58-455D-AEEC-FF44AE59CC1A}" type="datetimeFigureOut">
              <a:rPr lang="ko-KR" altLang="en-US" smtClean="0"/>
              <a:t>2021-08-03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A5B6B-23B3-41EE-ACA1-D320BABAC8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9545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4A7F6-0A58-455D-AEEC-FF44AE59CC1A}" type="datetimeFigureOut">
              <a:rPr lang="ko-KR" altLang="en-US" smtClean="0"/>
              <a:t>2021-08-03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A5B6B-23B3-41EE-ACA1-D320BABAC8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5142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4A7F6-0A58-455D-AEEC-FF44AE59CC1A}" type="datetimeFigureOut">
              <a:rPr lang="ko-KR" altLang="en-US" smtClean="0"/>
              <a:t>2021-08-03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A5B6B-23B3-41EE-ACA1-D320BABAC8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564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4A7F6-0A58-455D-AEEC-FF44AE59CC1A}" type="datetimeFigureOut">
              <a:rPr lang="ko-KR" altLang="en-US" smtClean="0"/>
              <a:t>2021-08-03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A5B6B-23B3-41EE-ACA1-D320BABAC8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4367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4A7F6-0A58-455D-AEEC-FF44AE59CC1A}" type="datetimeFigureOut">
              <a:rPr lang="ko-KR" altLang="en-US" smtClean="0"/>
              <a:t>2021-08-03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A5B6B-23B3-41EE-ACA1-D320BABAC8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7484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4A7F6-0A58-455D-AEEC-FF44AE59CC1A}" type="datetimeFigureOut">
              <a:rPr lang="ko-KR" altLang="en-US" smtClean="0"/>
              <a:t>2021-08-03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A5B6B-23B3-41EE-ACA1-D320BABAC8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442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44A7F6-0A58-455D-AEEC-FF44AE59CC1A}" type="datetimeFigureOut">
              <a:rPr lang="ko-KR" altLang="en-US" smtClean="0"/>
              <a:t>2021-08-03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DA5B6B-23B3-41EE-ACA1-D320BABAC8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324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4777047" y="1976646"/>
            <a:ext cx="2637906" cy="2326860"/>
            <a:chOff x="5673524" y="2071868"/>
            <a:chExt cx="1668763" cy="1471994"/>
          </a:xfrm>
          <a:solidFill>
            <a:schemeClr val="bg1">
              <a:lumMod val="75000"/>
              <a:alpha val="20000"/>
            </a:schemeClr>
          </a:solidFill>
        </p:grpSpPr>
        <p:sp>
          <p:nvSpPr>
            <p:cNvPr id="13" name="다이아몬드 12"/>
            <p:cNvSpPr/>
            <p:nvPr/>
          </p:nvSpPr>
          <p:spPr>
            <a:xfrm>
              <a:off x="5673524" y="2071868"/>
              <a:ext cx="1471994" cy="1471994"/>
            </a:xfrm>
            <a:prstGeom prst="diamon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14" name="다이아몬드 13"/>
            <p:cNvSpPr/>
            <p:nvPr/>
          </p:nvSpPr>
          <p:spPr>
            <a:xfrm>
              <a:off x="5870293" y="2071868"/>
              <a:ext cx="1471994" cy="1471994"/>
            </a:xfrm>
            <a:prstGeom prst="diamon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</p:grpSp>
      <p:sp>
        <p:nvSpPr>
          <p:cNvPr id="5" name="직사각형 4"/>
          <p:cNvSpPr/>
          <p:nvPr/>
        </p:nvSpPr>
        <p:spPr>
          <a:xfrm>
            <a:off x="0" y="6080289"/>
            <a:ext cx="12192000" cy="777711"/>
          </a:xfrm>
          <a:prstGeom prst="rect">
            <a:avLst/>
          </a:prstGeom>
          <a:solidFill>
            <a:srgbClr val="1AB2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567914" y="2170580"/>
            <a:ext cx="505619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dirty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Android</a:t>
            </a:r>
            <a:r>
              <a:rPr lang="en-US" altLang="ko-KR" sz="6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</a:p>
          <a:p>
            <a:pPr algn="ctr"/>
            <a:r>
              <a:rPr lang="en-US" altLang="ko-KR" sz="6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Programming</a:t>
            </a:r>
            <a:endParaRPr lang="ko-KR" altLang="en-US" sz="6000" dirty="0">
              <a:ln>
                <a:solidFill>
                  <a:srgbClr val="1AB29D">
                    <a:alpha val="30000"/>
                  </a:srgbClr>
                </a:solidFill>
              </a:ln>
              <a:solidFill>
                <a:srgbClr val="1AB29D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176722" y="6238311"/>
            <a:ext cx="20024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dirty="0" err="1">
                <a:ln>
                  <a:solidFill>
                    <a:schemeClr val="bg1">
                      <a:lumMod val="9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이은비</a:t>
            </a:r>
            <a:r>
              <a:rPr lang="ko-KR" altLang="en-US" sz="2400" b="1" dirty="0">
                <a:ln>
                  <a:solidFill>
                    <a:schemeClr val="bg1">
                      <a:lumMod val="9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연구원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A13085-A8AB-47AB-8681-0F8BF327D90D}"/>
              </a:ext>
            </a:extLst>
          </p:cNvPr>
          <p:cNvSpPr txBox="1"/>
          <p:nvPr/>
        </p:nvSpPr>
        <p:spPr>
          <a:xfrm>
            <a:off x="4808641" y="4109572"/>
            <a:ext cx="25747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(Fragment)</a:t>
            </a:r>
            <a:endParaRPr lang="ko-KR" altLang="en-US" sz="3600" dirty="0">
              <a:ln>
                <a:solidFill>
                  <a:srgbClr val="1AB29D">
                    <a:alpha val="30000"/>
                  </a:srgbClr>
                </a:solidFill>
              </a:ln>
              <a:solidFill>
                <a:srgbClr val="1AB29D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848395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72408" y="692353"/>
            <a:ext cx="29722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rgbClr val="1AB29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Fragment</a:t>
            </a:r>
            <a:r>
              <a:rPr lang="en-US" altLang="ko-KR" sz="32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32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특징</a:t>
            </a:r>
            <a:endParaRPr lang="ko-KR" altLang="en-US" sz="3200" dirty="0">
              <a:ln>
                <a:solidFill>
                  <a:srgbClr val="1AB29D">
                    <a:alpha val="30000"/>
                  </a:srgbClr>
                </a:solidFill>
              </a:ln>
              <a:solidFill>
                <a:srgbClr val="1AB29D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80" name="직선 연결선 79"/>
          <p:cNvCxnSpPr/>
          <p:nvPr/>
        </p:nvCxnSpPr>
        <p:spPr>
          <a:xfrm rot="5400000">
            <a:off x="862758" y="394705"/>
            <a:ext cx="0" cy="530500"/>
          </a:xfrm>
          <a:prstGeom prst="line">
            <a:avLst/>
          </a:prstGeom>
          <a:ln w="25400">
            <a:solidFill>
              <a:srgbClr val="1AB2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7"/>
          <p:cNvSpPr>
            <a:spLocks noChangeArrowheads="1"/>
          </p:cNvSpPr>
          <p:nvPr/>
        </p:nvSpPr>
        <p:spPr bwMode="auto">
          <a:xfrm>
            <a:off x="1567543" y="1386959"/>
            <a:ext cx="2487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  <a:cs typeface="굴림" pitchFamily="50" charset="-127"/>
              </a:rPr>
              <a:t> 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1285187" y="2189287"/>
            <a:ext cx="964048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화면 </a:t>
            </a:r>
            <a:r>
              <a:rPr lang="ko-KR" altLang="en-US" sz="2400" dirty="0">
                <a:solidFill>
                  <a:srgbClr val="1AB29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분할</a:t>
            </a:r>
            <a:endParaRPr lang="en-US" altLang="ko-KR" sz="2400" dirty="0">
              <a:solidFill>
                <a:srgbClr val="1AB29D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endParaRPr lang="en-US" altLang="ko-KR" sz="2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화면의 </a:t>
            </a:r>
            <a:r>
              <a:rPr lang="ko-KR" altLang="en-US" sz="2400" dirty="0" err="1">
                <a:solidFill>
                  <a:srgbClr val="1AB29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재사용성</a:t>
            </a:r>
            <a:endParaRPr lang="en-US" altLang="ko-KR" sz="2400" dirty="0">
              <a:solidFill>
                <a:srgbClr val="1AB29D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endParaRPr lang="en-US" altLang="ko-KR" sz="2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액티비티와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같이 레이아웃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동작 처리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생명주기를 가진 </a:t>
            </a:r>
            <a:r>
              <a:rPr lang="ko-KR" altLang="en-US" sz="2400" dirty="0">
                <a:solidFill>
                  <a:srgbClr val="1AB29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독립적인 모듈</a:t>
            </a:r>
            <a:endParaRPr lang="en-US" altLang="ko-KR" sz="2400" dirty="0">
              <a:solidFill>
                <a:srgbClr val="1AB29D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endParaRPr lang="en-US" altLang="ko-KR" sz="2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액티비티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내 </a:t>
            </a:r>
            <a:r>
              <a:rPr lang="ko-KR" altLang="en-US" sz="2400" dirty="0">
                <a:solidFill>
                  <a:srgbClr val="1AB29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추가</a:t>
            </a:r>
            <a:r>
              <a:rPr lang="en-US" altLang="ko-KR" sz="2400" dirty="0">
                <a:solidFill>
                  <a:srgbClr val="1AB29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2400" dirty="0">
                <a:solidFill>
                  <a:srgbClr val="1AB29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삭제</a:t>
            </a:r>
            <a:r>
              <a:rPr lang="en-US" altLang="ko-KR" sz="2400" dirty="0">
                <a:solidFill>
                  <a:srgbClr val="1AB29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2400" dirty="0">
                <a:solidFill>
                  <a:srgbClr val="1AB29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제거</a:t>
            </a:r>
            <a:endParaRPr lang="en-US" altLang="ko-KR" sz="2400" dirty="0">
              <a:solidFill>
                <a:srgbClr val="1AB29D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615710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72408" y="692353"/>
            <a:ext cx="37930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rgbClr val="1AB29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Fragment</a:t>
            </a:r>
            <a:r>
              <a:rPr lang="en-US" altLang="ko-KR" sz="32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32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생명주기</a:t>
            </a:r>
            <a:endParaRPr lang="ko-KR" altLang="en-US" sz="3200" dirty="0">
              <a:ln>
                <a:solidFill>
                  <a:srgbClr val="1AB29D">
                    <a:alpha val="30000"/>
                  </a:srgbClr>
                </a:solidFill>
              </a:ln>
              <a:solidFill>
                <a:srgbClr val="1AB29D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80" name="직선 연결선 79"/>
          <p:cNvCxnSpPr/>
          <p:nvPr/>
        </p:nvCxnSpPr>
        <p:spPr>
          <a:xfrm rot="5400000">
            <a:off x="862758" y="394705"/>
            <a:ext cx="0" cy="530500"/>
          </a:xfrm>
          <a:prstGeom prst="line">
            <a:avLst/>
          </a:prstGeom>
          <a:ln w="25400">
            <a:solidFill>
              <a:srgbClr val="1AB2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2132" y="692353"/>
            <a:ext cx="3500557" cy="5894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9467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72408" y="692353"/>
            <a:ext cx="58144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rgbClr val="1AB29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Fragment </a:t>
            </a:r>
            <a:r>
              <a:rPr lang="ko-KR" altLang="en-US" sz="32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과 </a:t>
            </a:r>
            <a:r>
              <a:rPr lang="en-US" altLang="ko-KR" sz="32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Activity </a:t>
            </a:r>
            <a:r>
              <a:rPr lang="ko-KR" altLang="en-US" sz="3200" dirty="0" err="1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동작방식</a:t>
            </a:r>
            <a:endParaRPr lang="ko-KR" altLang="en-US" sz="3200" dirty="0">
              <a:ln>
                <a:solidFill>
                  <a:srgbClr val="1AB29D">
                    <a:alpha val="30000"/>
                  </a:srgbClr>
                </a:solidFill>
              </a:ln>
              <a:solidFill>
                <a:srgbClr val="1AB29D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80" name="직선 연결선 79"/>
          <p:cNvCxnSpPr/>
          <p:nvPr/>
        </p:nvCxnSpPr>
        <p:spPr>
          <a:xfrm rot="5400000">
            <a:off x="862758" y="394705"/>
            <a:ext cx="0" cy="530500"/>
          </a:xfrm>
          <a:prstGeom prst="line">
            <a:avLst/>
          </a:prstGeom>
          <a:ln w="25400">
            <a:solidFill>
              <a:srgbClr val="1AB2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7"/>
          <p:cNvSpPr>
            <a:spLocks noChangeArrowheads="1"/>
          </p:cNvSpPr>
          <p:nvPr/>
        </p:nvSpPr>
        <p:spPr bwMode="auto">
          <a:xfrm>
            <a:off x="1567543" y="1386959"/>
            <a:ext cx="2487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  <a:cs typeface="굴림" pitchFamily="50" charset="-127"/>
              </a:rPr>
              <a:t> 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005459" y="2434138"/>
            <a:ext cx="2300142" cy="3233393"/>
          </a:xfrm>
          <a:prstGeom prst="rect">
            <a:avLst/>
          </a:prstGeom>
          <a:noFill/>
          <a:ln w="28575">
            <a:solidFill>
              <a:srgbClr val="1AB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rgbClr val="40404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1.</a:t>
            </a:r>
            <a:r>
              <a:rPr lang="ko-KR" altLang="en-US" sz="1600" dirty="0" err="1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rgbClr val="40404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프래그먼트</a:t>
            </a:r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rgbClr val="40404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매니저</a:t>
            </a:r>
            <a:endParaRPr lang="en-US" altLang="ko-KR" sz="16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rgbClr val="40404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rgbClr val="40404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참조</a:t>
            </a:r>
            <a:endParaRPr lang="en-US" altLang="ko-KR" sz="16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rgbClr val="40404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en-US" altLang="ko-KR" sz="1600" dirty="0" err="1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rgbClr val="40404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getSupportFragmentManager</a:t>
            </a:r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rgbClr val="40404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</a:t>
            </a:r>
            <a:endParaRPr lang="ko-KR" altLang="en-US" sz="16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rgbClr val="40404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549937" y="2434138"/>
            <a:ext cx="1244340" cy="3233393"/>
          </a:xfrm>
          <a:prstGeom prst="rect">
            <a:avLst/>
          </a:prstGeom>
          <a:noFill/>
          <a:ln w="28575">
            <a:solidFill>
              <a:srgbClr val="1AB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>
                <a:solidFill>
                  <a:srgbClr val="40404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프래그먼트</a:t>
            </a:r>
            <a:endParaRPr lang="en-US" altLang="ko-KR" sz="1600" dirty="0">
              <a:solidFill>
                <a:srgbClr val="40404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600" dirty="0">
                <a:solidFill>
                  <a:srgbClr val="40404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매니저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6416443" y="2434138"/>
            <a:ext cx="1244340" cy="3233393"/>
          </a:xfrm>
          <a:prstGeom prst="rect">
            <a:avLst/>
          </a:prstGeom>
          <a:noFill/>
          <a:ln w="28575">
            <a:solidFill>
              <a:srgbClr val="1AB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>
                <a:solidFill>
                  <a:srgbClr val="40404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트랜젝션</a:t>
            </a:r>
            <a:endParaRPr lang="ko-KR" altLang="en-US" sz="1600" dirty="0">
              <a:solidFill>
                <a:srgbClr val="40404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908263" y="2434138"/>
            <a:ext cx="2300142" cy="3233393"/>
          </a:xfrm>
          <a:prstGeom prst="rect">
            <a:avLst/>
          </a:prstGeom>
          <a:noFill/>
          <a:ln w="28575">
            <a:solidFill>
              <a:srgbClr val="1AB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rgbClr val="40404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프래그먼트</a:t>
            </a:r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rgbClr val="40404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화면</a:t>
            </a:r>
          </a:p>
        </p:txBody>
      </p:sp>
      <p:cxnSp>
        <p:nvCxnSpPr>
          <p:cNvPr id="6" name="직선 화살표 연결선 5"/>
          <p:cNvCxnSpPr>
            <a:stCxn id="4" idx="3"/>
            <a:endCxn id="8" idx="1"/>
          </p:cNvCxnSpPr>
          <p:nvPr/>
        </p:nvCxnSpPr>
        <p:spPr>
          <a:xfrm>
            <a:off x="3305601" y="4050835"/>
            <a:ext cx="1244336" cy="0"/>
          </a:xfrm>
          <a:prstGeom prst="straightConnector1">
            <a:avLst/>
          </a:prstGeom>
          <a:ln w="38100">
            <a:solidFill>
              <a:srgbClr val="1AB29D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>
            <a:off x="5794277" y="3279408"/>
            <a:ext cx="622166" cy="0"/>
          </a:xfrm>
          <a:prstGeom prst="straightConnector1">
            <a:avLst/>
          </a:prstGeom>
          <a:ln w="38100">
            <a:solidFill>
              <a:srgbClr val="1AB29D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>
            <a:off x="7663927" y="3203994"/>
            <a:ext cx="1244336" cy="0"/>
          </a:xfrm>
          <a:prstGeom prst="straightConnector1">
            <a:avLst/>
          </a:prstGeom>
          <a:ln w="38100">
            <a:solidFill>
              <a:srgbClr val="1AB29D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761696" y="3348896"/>
            <a:ext cx="402674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rgbClr val="FF5D5B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ko-KR" altLang="en-US" sz="2800" dirty="0">
              <a:solidFill>
                <a:srgbClr val="FF5D5B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908097" y="2756188"/>
            <a:ext cx="402674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rgbClr val="FF5D5B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ko-KR" altLang="en-US" sz="2800" dirty="0">
              <a:solidFill>
                <a:srgbClr val="FF5D5B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087193" y="2680774"/>
            <a:ext cx="402674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rgbClr val="FF5D5B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endParaRPr lang="ko-KR" altLang="en-US" sz="2800" dirty="0">
              <a:solidFill>
                <a:srgbClr val="FF5D5B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21" name="직선 화살표 연결선 20"/>
          <p:cNvCxnSpPr/>
          <p:nvPr/>
        </p:nvCxnSpPr>
        <p:spPr>
          <a:xfrm flipH="1">
            <a:off x="5794277" y="4825404"/>
            <a:ext cx="622166" cy="0"/>
          </a:xfrm>
          <a:prstGeom prst="straightConnector1">
            <a:avLst/>
          </a:prstGeom>
          <a:ln w="38100">
            <a:solidFill>
              <a:srgbClr val="1AB29D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908097" y="4257803"/>
            <a:ext cx="402674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rgbClr val="FF5D5B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endParaRPr lang="ko-KR" altLang="en-US" sz="2800" dirty="0">
              <a:solidFill>
                <a:srgbClr val="FF5D5B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850750" y="3348896"/>
            <a:ext cx="867545" cy="156966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40404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추가</a:t>
            </a:r>
            <a:r>
              <a:rPr lang="en-US" altLang="ko-KR" sz="2400" dirty="0">
                <a:solidFill>
                  <a:srgbClr val="40404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</a:p>
          <a:p>
            <a:pPr algn="ctr"/>
            <a:r>
              <a:rPr lang="ko-KR" altLang="en-US" sz="2400" dirty="0">
                <a:solidFill>
                  <a:srgbClr val="40404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삭제</a:t>
            </a:r>
            <a:r>
              <a:rPr lang="en-US" altLang="ko-KR" sz="2400" dirty="0">
                <a:solidFill>
                  <a:srgbClr val="40404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</a:p>
          <a:p>
            <a:pPr algn="ctr"/>
            <a:r>
              <a:rPr lang="ko-KR" altLang="en-US" sz="2400" dirty="0">
                <a:solidFill>
                  <a:srgbClr val="40404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교체</a:t>
            </a:r>
            <a:r>
              <a:rPr lang="en-US" altLang="ko-KR" sz="2400" dirty="0">
                <a:solidFill>
                  <a:srgbClr val="40404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</a:p>
          <a:p>
            <a:pPr algn="ctr"/>
            <a:r>
              <a:rPr lang="en-US" altLang="ko-KR" sz="2400" dirty="0">
                <a:solidFill>
                  <a:srgbClr val="40404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… 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564332" y="1911774"/>
            <a:ext cx="3098220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solidFill>
                  <a:srgbClr val="40404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2.beginTransaction()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222012" y="5725379"/>
            <a:ext cx="1766829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solidFill>
                  <a:srgbClr val="40404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3.commit()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181549" y="5774241"/>
            <a:ext cx="1947969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 err="1">
                <a:solidFill>
                  <a:srgbClr val="40404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MainActivity</a:t>
            </a:r>
            <a:endParaRPr lang="en-US" altLang="ko-KR" sz="2400" dirty="0">
              <a:solidFill>
                <a:srgbClr val="40404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9282321" y="5774241"/>
            <a:ext cx="1552028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solidFill>
                  <a:srgbClr val="40404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Fragment</a:t>
            </a:r>
          </a:p>
        </p:txBody>
      </p:sp>
    </p:spTree>
    <p:extLst>
      <p:ext uri="{BB962C8B-B14F-4D97-AF65-F5344CB8AC3E}">
        <p14:creationId xmlns:p14="http://schemas.microsoft.com/office/powerpoint/2010/main" val="31490591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72408" y="692353"/>
            <a:ext cx="29722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rgbClr val="1AB29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Fragment</a:t>
            </a:r>
            <a:r>
              <a:rPr lang="en-US" altLang="ko-KR" sz="32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32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개요</a:t>
            </a:r>
            <a:endParaRPr lang="ko-KR" altLang="en-US" sz="3200" dirty="0">
              <a:ln>
                <a:solidFill>
                  <a:srgbClr val="1AB29D">
                    <a:alpha val="30000"/>
                  </a:srgbClr>
                </a:solidFill>
              </a:ln>
              <a:solidFill>
                <a:srgbClr val="1AB29D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80" name="직선 연결선 79"/>
          <p:cNvCxnSpPr/>
          <p:nvPr/>
        </p:nvCxnSpPr>
        <p:spPr>
          <a:xfrm rot="5400000">
            <a:off x="862758" y="394705"/>
            <a:ext cx="0" cy="530500"/>
          </a:xfrm>
          <a:prstGeom prst="line">
            <a:avLst/>
          </a:prstGeom>
          <a:ln w="25400">
            <a:solidFill>
              <a:srgbClr val="1AB2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2932181" y="4547696"/>
            <a:ext cx="27879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dirty="0">
                <a:ln>
                  <a:solidFill>
                    <a:srgbClr val="1AB29D"/>
                  </a:solidFill>
                </a:ln>
                <a:solidFill>
                  <a:srgbClr val="1AB29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다중 </a:t>
            </a:r>
            <a:r>
              <a:rPr lang="en-US" altLang="ko-KR" sz="2800" dirty="0">
                <a:ln>
                  <a:solidFill>
                    <a:srgbClr val="1AB29D"/>
                  </a:solidFill>
                </a:ln>
                <a:solidFill>
                  <a:srgbClr val="1AB29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UI &amp; </a:t>
            </a:r>
            <a:r>
              <a:rPr lang="ko-KR" altLang="en-US" sz="2800" dirty="0">
                <a:ln>
                  <a:solidFill>
                    <a:srgbClr val="1AB29D"/>
                  </a:solidFill>
                </a:ln>
                <a:solidFill>
                  <a:srgbClr val="1AB29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디자인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8676690" y="4547696"/>
            <a:ext cx="121860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dirty="0">
                <a:ln>
                  <a:solidFill>
                    <a:srgbClr val="1AB29D"/>
                  </a:solidFill>
                </a:ln>
                <a:solidFill>
                  <a:srgbClr val="1AB29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재사용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5931874" y="4547696"/>
            <a:ext cx="26981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dirty="0">
                <a:ln>
                  <a:solidFill>
                    <a:srgbClr val="1AB29D"/>
                  </a:solidFill>
                </a:ln>
                <a:solidFill>
                  <a:srgbClr val="1AB29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독립적 화면구성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4135222" y="2421295"/>
            <a:ext cx="428354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200" b="1" dirty="0">
                <a:ln>
                  <a:solidFill>
                    <a:srgbClr val="1AB29D"/>
                  </a:solidFill>
                </a:ln>
                <a:solidFill>
                  <a:srgbClr val="1AB29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Fragment</a:t>
            </a:r>
            <a:endParaRPr lang="ko-KR" altLang="en-US" sz="7200" b="1" dirty="0">
              <a:ln>
                <a:solidFill>
                  <a:srgbClr val="1AB29D"/>
                </a:solidFill>
              </a:ln>
              <a:solidFill>
                <a:srgbClr val="1AB29D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23948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72408" y="692353"/>
            <a:ext cx="29434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Fragment </a:t>
            </a:r>
            <a:r>
              <a:rPr lang="ko-KR" altLang="en-US" sz="32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실습</a:t>
            </a:r>
            <a:endParaRPr lang="ko-KR" altLang="en-US" sz="3200" dirty="0">
              <a:ln>
                <a:solidFill>
                  <a:srgbClr val="1AB29D">
                    <a:alpha val="30000"/>
                  </a:srgbClr>
                </a:solidFill>
              </a:ln>
              <a:solidFill>
                <a:srgbClr val="1AB29D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80" name="직선 연결선 79"/>
          <p:cNvCxnSpPr/>
          <p:nvPr/>
        </p:nvCxnSpPr>
        <p:spPr>
          <a:xfrm rot="5400000">
            <a:off x="862758" y="394705"/>
            <a:ext cx="0" cy="530500"/>
          </a:xfrm>
          <a:prstGeom prst="line">
            <a:avLst/>
          </a:prstGeom>
          <a:ln w="25400">
            <a:solidFill>
              <a:srgbClr val="1AB2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2536" y="1762813"/>
            <a:ext cx="2248532" cy="425432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9967" y="1762813"/>
            <a:ext cx="2274970" cy="425432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74994" y="1762813"/>
            <a:ext cx="2264706" cy="425432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49970" y="1762813"/>
            <a:ext cx="2277954" cy="425432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851492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72408" y="692353"/>
            <a:ext cx="43011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en-US" altLang="ko-KR" sz="3200" dirty="0" err="1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MainActivity</a:t>
            </a:r>
            <a:r>
              <a:rPr lang="ko-KR" altLang="en-US" sz="32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디자인</a:t>
            </a:r>
            <a:endParaRPr lang="ko-KR" altLang="en-US" sz="3200" dirty="0">
              <a:ln>
                <a:solidFill>
                  <a:srgbClr val="1AB29D">
                    <a:alpha val="30000"/>
                  </a:srgbClr>
                </a:solidFill>
              </a:ln>
              <a:solidFill>
                <a:srgbClr val="1AB29D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80" name="직선 연결선 79"/>
          <p:cNvCxnSpPr/>
          <p:nvPr/>
        </p:nvCxnSpPr>
        <p:spPr>
          <a:xfrm rot="5400000">
            <a:off x="862758" y="394705"/>
            <a:ext cx="0" cy="530500"/>
          </a:xfrm>
          <a:prstGeom prst="line">
            <a:avLst/>
          </a:prstGeom>
          <a:ln w="25400">
            <a:solidFill>
              <a:srgbClr val="1AB2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E2055B79-2699-4F44-BAEA-8B79783F0E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6225" y="1400706"/>
            <a:ext cx="6244820" cy="5257268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5F503970-2AF9-45C7-ACEC-DC05F2B0EA6E}"/>
              </a:ext>
            </a:extLst>
          </p:cNvPr>
          <p:cNvSpPr/>
          <p:nvPr/>
        </p:nvSpPr>
        <p:spPr>
          <a:xfrm>
            <a:off x="4086225" y="6019800"/>
            <a:ext cx="3114675" cy="63817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1204C1F-4AAE-4F17-B0B9-EBA9A06340CC}"/>
              </a:ext>
            </a:extLst>
          </p:cNvPr>
          <p:cNvSpPr txBox="1"/>
          <p:nvPr/>
        </p:nvSpPr>
        <p:spPr>
          <a:xfrm>
            <a:off x="956080" y="6138832"/>
            <a:ext cx="29396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Bottom Navigation Bar</a:t>
            </a:r>
            <a:endParaRPr lang="ko-KR" altLang="en-US" sz="2000" dirty="0">
              <a:ln>
                <a:solidFill>
                  <a:srgbClr val="1AB29D">
                    <a:alpha val="30000"/>
                  </a:srgbClr>
                </a:solidFill>
              </a:ln>
              <a:solidFill>
                <a:srgbClr val="1AB29D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6DA183D-012F-49B4-B4DC-5A261F42051F}"/>
              </a:ext>
            </a:extLst>
          </p:cNvPr>
          <p:cNvSpPr/>
          <p:nvPr/>
        </p:nvSpPr>
        <p:spPr>
          <a:xfrm>
            <a:off x="4086225" y="1396160"/>
            <a:ext cx="3114675" cy="461909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163682B-5C80-47EA-9569-36444AF131B9}"/>
              </a:ext>
            </a:extLst>
          </p:cNvPr>
          <p:cNvSpPr txBox="1"/>
          <p:nvPr/>
        </p:nvSpPr>
        <p:spPr>
          <a:xfrm>
            <a:off x="2080030" y="3107815"/>
            <a:ext cx="18156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Frame Layout</a:t>
            </a:r>
            <a:endParaRPr lang="ko-KR" altLang="en-US" sz="2000" dirty="0">
              <a:ln>
                <a:solidFill>
                  <a:srgbClr val="1AB29D">
                    <a:alpha val="30000"/>
                  </a:srgbClr>
                </a:solidFill>
              </a:ln>
              <a:solidFill>
                <a:srgbClr val="1AB29D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007021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72408" y="692353"/>
            <a:ext cx="26805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2. Menu</a:t>
            </a:r>
            <a:r>
              <a:rPr lang="ko-KR" altLang="en-US" sz="32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구성</a:t>
            </a:r>
            <a:endParaRPr lang="ko-KR" altLang="en-US" sz="3200" dirty="0">
              <a:ln>
                <a:solidFill>
                  <a:srgbClr val="1AB29D">
                    <a:alpha val="30000"/>
                  </a:srgbClr>
                </a:solidFill>
              </a:ln>
              <a:solidFill>
                <a:srgbClr val="1AB29D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80" name="직선 연결선 79"/>
          <p:cNvCxnSpPr/>
          <p:nvPr/>
        </p:nvCxnSpPr>
        <p:spPr>
          <a:xfrm rot="5400000">
            <a:off x="862758" y="394705"/>
            <a:ext cx="0" cy="530500"/>
          </a:xfrm>
          <a:prstGeom prst="line">
            <a:avLst/>
          </a:prstGeom>
          <a:ln w="25400">
            <a:solidFill>
              <a:srgbClr val="1AB2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11D6CB68-1438-4622-BA2A-3FCC59F6D3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8008" y="1380901"/>
            <a:ext cx="5547747" cy="2952974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4558C7DD-AFD9-4BC8-BA6E-4DE0B83E9930}"/>
              </a:ext>
            </a:extLst>
          </p:cNvPr>
          <p:cNvSpPr/>
          <p:nvPr/>
        </p:nvSpPr>
        <p:spPr>
          <a:xfrm>
            <a:off x="1172899" y="1380901"/>
            <a:ext cx="2494226" cy="376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CD9F1A8-C7EE-4E20-8A0A-18C57F854D6C}"/>
              </a:ext>
            </a:extLst>
          </p:cNvPr>
          <p:cNvSpPr/>
          <p:nvPr/>
        </p:nvSpPr>
        <p:spPr>
          <a:xfrm>
            <a:off x="4335199" y="1914300"/>
            <a:ext cx="1560776" cy="1907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90882BF-37BF-48CD-BA38-7327D66023C2}"/>
              </a:ext>
            </a:extLst>
          </p:cNvPr>
          <p:cNvSpPr txBox="1"/>
          <p:nvPr/>
        </p:nvSpPr>
        <p:spPr>
          <a:xfrm>
            <a:off x="6675755" y="1569101"/>
            <a:ext cx="5240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1) Res &gt; New &gt; Android </a:t>
            </a:r>
            <a:r>
              <a:rPr lang="en-US" altLang="ko-KR" dirty="0" err="1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ResourceDirectory</a:t>
            </a:r>
            <a:endParaRPr lang="ko-KR" altLang="en-US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E560BE4-2518-49D2-9CC5-53760B7D6F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5850" y="3173359"/>
            <a:ext cx="5714825" cy="3387830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5337AB73-84CC-4A1E-AD8F-8820EB34F68D}"/>
              </a:ext>
            </a:extLst>
          </p:cNvPr>
          <p:cNvSpPr/>
          <p:nvPr/>
        </p:nvSpPr>
        <p:spPr>
          <a:xfrm>
            <a:off x="4973374" y="3429000"/>
            <a:ext cx="5547746" cy="5429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C467FCE-62EC-4400-B882-803A19544C36}"/>
              </a:ext>
            </a:extLst>
          </p:cNvPr>
          <p:cNvSpPr txBox="1"/>
          <p:nvPr/>
        </p:nvSpPr>
        <p:spPr>
          <a:xfrm>
            <a:off x="7575797" y="4227566"/>
            <a:ext cx="40256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2) Directory name, </a:t>
            </a:r>
            <a:r>
              <a:rPr lang="en-US" altLang="ko-KR" dirty="0" err="1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Resoutce</a:t>
            </a:r>
            <a:r>
              <a:rPr lang="en-US" altLang="ko-KR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type</a:t>
            </a:r>
            <a:r>
              <a:rPr lang="ko-KR" altLang="en-US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을</a:t>
            </a:r>
            <a:endParaRPr lang="en-US" altLang="ko-KR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Menu</a:t>
            </a:r>
            <a:r>
              <a:rPr lang="ko-KR" altLang="en-US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 설정</a:t>
            </a:r>
          </a:p>
        </p:txBody>
      </p:sp>
    </p:spTree>
    <p:extLst>
      <p:ext uri="{BB962C8B-B14F-4D97-AF65-F5344CB8AC3E}">
        <p14:creationId xmlns:p14="http://schemas.microsoft.com/office/powerpoint/2010/main" val="37836548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2F00323-D32D-4031-A798-D0A311C606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4412" y="1647494"/>
            <a:ext cx="6163535" cy="2372056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472408" y="692353"/>
            <a:ext cx="26805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2. Menu</a:t>
            </a:r>
            <a:r>
              <a:rPr lang="ko-KR" altLang="en-US" sz="32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구성</a:t>
            </a:r>
            <a:endParaRPr lang="ko-KR" altLang="en-US" sz="3200" dirty="0">
              <a:ln>
                <a:solidFill>
                  <a:srgbClr val="1AB29D">
                    <a:alpha val="30000"/>
                  </a:srgbClr>
                </a:solidFill>
              </a:ln>
              <a:solidFill>
                <a:srgbClr val="1AB29D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80" name="직선 연결선 79"/>
          <p:cNvCxnSpPr/>
          <p:nvPr/>
        </p:nvCxnSpPr>
        <p:spPr>
          <a:xfrm rot="5400000">
            <a:off x="862758" y="394705"/>
            <a:ext cx="0" cy="530500"/>
          </a:xfrm>
          <a:prstGeom prst="line">
            <a:avLst/>
          </a:prstGeom>
          <a:ln w="25400">
            <a:solidFill>
              <a:srgbClr val="1AB2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337AB73-84CC-4A1E-AD8F-8820EB34F68D}"/>
              </a:ext>
            </a:extLst>
          </p:cNvPr>
          <p:cNvSpPr/>
          <p:nvPr/>
        </p:nvSpPr>
        <p:spPr>
          <a:xfrm>
            <a:off x="3374412" y="1714500"/>
            <a:ext cx="3293088" cy="2952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C467FCE-62EC-4400-B882-803A19544C36}"/>
              </a:ext>
            </a:extLst>
          </p:cNvPr>
          <p:cNvSpPr txBox="1"/>
          <p:nvPr/>
        </p:nvSpPr>
        <p:spPr>
          <a:xfrm>
            <a:off x="4348103" y="4252912"/>
            <a:ext cx="4216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3) Menu &gt; New &gt; Menu Resource File</a:t>
            </a:r>
            <a:endParaRPr lang="ko-KR" altLang="en-US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802E5E1-BD18-4B5D-8905-C276A1837E0A}"/>
              </a:ext>
            </a:extLst>
          </p:cNvPr>
          <p:cNvSpPr/>
          <p:nvPr/>
        </p:nvSpPr>
        <p:spPr>
          <a:xfrm>
            <a:off x="7032012" y="1962150"/>
            <a:ext cx="1645263" cy="2000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33544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734FB948-05D8-4A3C-BA4D-AB16C5B869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308" y="2042950"/>
            <a:ext cx="3515216" cy="3305636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472408" y="692353"/>
            <a:ext cx="26805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2. Menu</a:t>
            </a:r>
            <a:r>
              <a:rPr lang="ko-KR" altLang="en-US" sz="32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구성</a:t>
            </a:r>
            <a:endParaRPr lang="ko-KR" altLang="en-US" sz="3200" dirty="0">
              <a:ln>
                <a:solidFill>
                  <a:srgbClr val="1AB29D">
                    <a:alpha val="30000"/>
                  </a:srgbClr>
                </a:solidFill>
              </a:ln>
              <a:solidFill>
                <a:srgbClr val="1AB29D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80" name="직선 연결선 79"/>
          <p:cNvCxnSpPr/>
          <p:nvPr/>
        </p:nvCxnSpPr>
        <p:spPr>
          <a:xfrm rot="5400000">
            <a:off x="862758" y="394705"/>
            <a:ext cx="0" cy="530500"/>
          </a:xfrm>
          <a:prstGeom prst="line">
            <a:avLst/>
          </a:prstGeom>
          <a:ln w="25400">
            <a:solidFill>
              <a:srgbClr val="1AB2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337AB73-84CC-4A1E-AD8F-8820EB34F68D}"/>
              </a:ext>
            </a:extLst>
          </p:cNvPr>
          <p:cNvSpPr/>
          <p:nvPr/>
        </p:nvSpPr>
        <p:spPr>
          <a:xfrm>
            <a:off x="651308" y="2543175"/>
            <a:ext cx="1123951" cy="2952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C467FCE-62EC-4400-B882-803A19544C36}"/>
              </a:ext>
            </a:extLst>
          </p:cNvPr>
          <p:cNvSpPr txBox="1"/>
          <p:nvPr/>
        </p:nvSpPr>
        <p:spPr>
          <a:xfrm>
            <a:off x="1775258" y="2914650"/>
            <a:ext cx="3772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4) </a:t>
            </a:r>
            <a:r>
              <a:rPr lang="ko-KR" altLang="en-US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원하는 개수만큼 </a:t>
            </a:r>
            <a:r>
              <a:rPr lang="en-US" altLang="ko-KR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Menu item </a:t>
            </a:r>
            <a:r>
              <a:rPr lang="ko-KR" altLang="en-US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추가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D9138C46-4B94-429A-89D8-C5797793739F}"/>
              </a:ext>
            </a:extLst>
          </p:cNvPr>
          <p:cNvCxnSpPr/>
          <p:nvPr/>
        </p:nvCxnSpPr>
        <p:spPr>
          <a:xfrm>
            <a:off x="1699059" y="2914650"/>
            <a:ext cx="0" cy="157162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>
            <a:extLst>
              <a:ext uri="{FF2B5EF4-FFF2-40B4-BE49-F238E27FC236}">
                <a16:creationId xmlns:a16="http://schemas.microsoft.com/office/drawing/2014/main" id="{42DCB2FA-8DBA-456E-AF64-29B0246BA1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7882" y="1495208"/>
            <a:ext cx="5543996" cy="4515284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D84AFE82-EDCD-46CE-927F-B12E95BB49F7}"/>
              </a:ext>
            </a:extLst>
          </p:cNvPr>
          <p:cNvSpPr/>
          <p:nvPr/>
        </p:nvSpPr>
        <p:spPr>
          <a:xfrm>
            <a:off x="8681116" y="1851617"/>
            <a:ext cx="2410762" cy="63341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B952C93-DA3B-4D3E-9480-C625FB277B36}"/>
              </a:ext>
            </a:extLst>
          </p:cNvPr>
          <p:cNvSpPr txBox="1"/>
          <p:nvPr/>
        </p:nvSpPr>
        <p:spPr>
          <a:xfrm>
            <a:off x="8309151" y="1124859"/>
            <a:ext cx="3515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5) </a:t>
            </a:r>
            <a:r>
              <a:rPr lang="ko-KR" altLang="en-US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각각의 </a:t>
            </a:r>
            <a:r>
              <a:rPr lang="en-US" altLang="ko-KR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icon, id, title </a:t>
            </a:r>
            <a:r>
              <a:rPr lang="ko-KR" altLang="en-US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설정</a:t>
            </a:r>
          </a:p>
        </p:txBody>
      </p:sp>
    </p:spTree>
    <p:extLst>
      <p:ext uri="{BB962C8B-B14F-4D97-AF65-F5344CB8AC3E}">
        <p14:creationId xmlns:p14="http://schemas.microsoft.com/office/powerpoint/2010/main" val="9023589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72408" y="692353"/>
            <a:ext cx="26805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2. Menu</a:t>
            </a:r>
            <a:r>
              <a:rPr lang="ko-KR" altLang="en-US" sz="32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구성</a:t>
            </a:r>
            <a:endParaRPr lang="ko-KR" altLang="en-US" sz="3200" dirty="0">
              <a:ln>
                <a:solidFill>
                  <a:srgbClr val="1AB29D">
                    <a:alpha val="30000"/>
                  </a:srgbClr>
                </a:solidFill>
              </a:ln>
              <a:solidFill>
                <a:srgbClr val="1AB29D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80" name="직선 연결선 79"/>
          <p:cNvCxnSpPr/>
          <p:nvPr/>
        </p:nvCxnSpPr>
        <p:spPr>
          <a:xfrm rot="5400000">
            <a:off x="862758" y="394705"/>
            <a:ext cx="0" cy="530500"/>
          </a:xfrm>
          <a:prstGeom prst="line">
            <a:avLst/>
          </a:prstGeom>
          <a:ln w="25400">
            <a:solidFill>
              <a:srgbClr val="1AB2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89610643-9CCA-4CC0-8617-B9CC1C2847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7777" y="2456250"/>
            <a:ext cx="7487695" cy="2676899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3D647CCE-009B-45EB-8146-1E8EFF54AC55}"/>
              </a:ext>
            </a:extLst>
          </p:cNvPr>
          <p:cNvSpPr/>
          <p:nvPr/>
        </p:nvSpPr>
        <p:spPr>
          <a:xfrm>
            <a:off x="1784783" y="4089975"/>
            <a:ext cx="3854017" cy="85850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B346C67-AEB1-4389-A74A-FF873002C770}"/>
              </a:ext>
            </a:extLst>
          </p:cNvPr>
          <p:cNvSpPr txBox="1"/>
          <p:nvPr/>
        </p:nvSpPr>
        <p:spPr>
          <a:xfrm>
            <a:off x="1784783" y="4948483"/>
            <a:ext cx="3772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6) </a:t>
            </a:r>
            <a:r>
              <a:rPr lang="en-US" altLang="ko-KR" dirty="0" err="1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Bottombar</a:t>
            </a:r>
            <a:r>
              <a:rPr lang="en-US" altLang="ko-KR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선택 후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4004335-A1F9-4E89-B5E8-98908C8FF6E5}"/>
              </a:ext>
            </a:extLst>
          </p:cNvPr>
          <p:cNvSpPr/>
          <p:nvPr/>
        </p:nvSpPr>
        <p:spPr>
          <a:xfrm>
            <a:off x="6172200" y="3903370"/>
            <a:ext cx="2657475" cy="2304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716BCD8-1EF8-44A2-9BFC-A7D57C05BFFE}"/>
              </a:ext>
            </a:extLst>
          </p:cNvPr>
          <p:cNvSpPr txBox="1"/>
          <p:nvPr/>
        </p:nvSpPr>
        <p:spPr>
          <a:xfrm>
            <a:off x="9125472" y="3833944"/>
            <a:ext cx="2190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7) Menu </a:t>
            </a:r>
            <a:r>
              <a:rPr lang="ko-KR" altLang="en-US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속성 변경</a:t>
            </a:r>
          </a:p>
        </p:txBody>
      </p:sp>
    </p:spTree>
    <p:extLst>
      <p:ext uri="{BB962C8B-B14F-4D97-AF65-F5344CB8AC3E}">
        <p14:creationId xmlns:p14="http://schemas.microsoft.com/office/powerpoint/2010/main" val="1594738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 flipV="1">
            <a:off x="7219950" y="2714529"/>
            <a:ext cx="0" cy="1019789"/>
          </a:xfrm>
          <a:prstGeom prst="line">
            <a:avLst/>
          </a:prstGeom>
          <a:ln w="25400">
            <a:solidFill>
              <a:srgbClr val="1AB2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0" y="6080289"/>
            <a:ext cx="12192000" cy="777711"/>
          </a:xfrm>
          <a:prstGeom prst="rect">
            <a:avLst/>
          </a:prstGeom>
          <a:solidFill>
            <a:srgbClr val="1AB2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83030" y="1310640"/>
            <a:ext cx="278153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Android</a:t>
            </a:r>
          </a:p>
          <a:p>
            <a:r>
              <a:rPr lang="en-US" altLang="ko-KR" sz="32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Programming</a:t>
            </a:r>
            <a:endParaRPr lang="ko-KR" altLang="en-US" sz="3200" dirty="0">
              <a:ln>
                <a:solidFill>
                  <a:srgbClr val="1AB29D">
                    <a:alpha val="30000"/>
                  </a:srgbClr>
                </a:solidFill>
              </a:ln>
              <a:solidFill>
                <a:srgbClr val="1AB29D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30" name="직선 연결선 29"/>
          <p:cNvCxnSpPr/>
          <p:nvPr/>
        </p:nvCxnSpPr>
        <p:spPr>
          <a:xfrm rot="5400000">
            <a:off x="847194" y="991984"/>
            <a:ext cx="0" cy="530500"/>
          </a:xfrm>
          <a:prstGeom prst="line">
            <a:avLst/>
          </a:prstGeom>
          <a:ln w="25400">
            <a:solidFill>
              <a:srgbClr val="1AB2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/>
          <p:cNvGrpSpPr/>
          <p:nvPr/>
        </p:nvGrpSpPr>
        <p:grpSpPr>
          <a:xfrm>
            <a:off x="7152788" y="2522807"/>
            <a:ext cx="2852021" cy="523220"/>
            <a:chOff x="2285513" y="2751407"/>
            <a:chExt cx="2852021" cy="523220"/>
          </a:xfrm>
        </p:grpSpPr>
        <p:sp>
          <p:nvSpPr>
            <p:cNvPr id="16" name="직사각형 15"/>
            <p:cNvSpPr/>
            <p:nvPr/>
          </p:nvSpPr>
          <p:spPr>
            <a:xfrm rot="2700000" flipH="1">
              <a:off x="2290036" y="2942793"/>
              <a:ext cx="131404" cy="14044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AB2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2540348" y="2751407"/>
              <a:ext cx="2597186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Fragment </a:t>
              </a:r>
              <a:r>
                <a:rPr lang="ko-KR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개요</a:t>
              </a:r>
              <a:endParaRPr lang="ko-KR" altLang="en-US" sz="2800" dirty="0">
                <a:solidFill>
                  <a:srgbClr val="1AB29D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7152788" y="3422325"/>
            <a:ext cx="3570166" cy="523220"/>
            <a:chOff x="4223102" y="3650925"/>
            <a:chExt cx="3570166" cy="523220"/>
          </a:xfrm>
        </p:grpSpPr>
        <p:sp>
          <p:nvSpPr>
            <p:cNvPr id="24" name="직사각형 23"/>
            <p:cNvSpPr/>
            <p:nvPr/>
          </p:nvSpPr>
          <p:spPr>
            <a:xfrm rot="2700000" flipH="1">
              <a:off x="4227625" y="3842311"/>
              <a:ext cx="131404" cy="14044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AB2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4477937" y="3650925"/>
              <a:ext cx="331533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800" dirty="0">
                  <a:solidFill>
                    <a:srgbClr val="40404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Fragment </a:t>
              </a:r>
              <a:r>
                <a:rPr lang="ko-KR" altLang="en-US" sz="2800" dirty="0">
                  <a:solidFill>
                    <a:srgbClr val="40404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사용방법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427869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72408" y="692353"/>
            <a:ext cx="32223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3. </a:t>
            </a:r>
            <a:r>
              <a:rPr lang="ko-KR" altLang="en-US" sz="32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색상 바꾸는 법</a:t>
            </a:r>
            <a:endParaRPr lang="ko-KR" altLang="en-US" sz="3200" dirty="0">
              <a:ln>
                <a:solidFill>
                  <a:srgbClr val="1AB29D">
                    <a:alpha val="30000"/>
                  </a:srgbClr>
                </a:solidFill>
              </a:ln>
              <a:solidFill>
                <a:srgbClr val="1AB29D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80" name="직선 연결선 79"/>
          <p:cNvCxnSpPr/>
          <p:nvPr/>
        </p:nvCxnSpPr>
        <p:spPr>
          <a:xfrm rot="5400000">
            <a:off x="862758" y="394705"/>
            <a:ext cx="0" cy="530500"/>
          </a:xfrm>
          <a:prstGeom prst="line">
            <a:avLst/>
          </a:prstGeom>
          <a:ln w="25400">
            <a:solidFill>
              <a:srgbClr val="1AB2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E472E346-F57D-4CD0-AC49-7BE6E50507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710" y="1519154"/>
            <a:ext cx="6125430" cy="1190791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AB2F4CFC-8FA2-46D2-AF90-2EDA474DEA07}"/>
              </a:ext>
            </a:extLst>
          </p:cNvPr>
          <p:cNvSpPr/>
          <p:nvPr/>
        </p:nvSpPr>
        <p:spPr>
          <a:xfrm>
            <a:off x="420424" y="1519154"/>
            <a:ext cx="3618176" cy="376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126F630-87E3-4C03-ADE6-7A29131828A0}"/>
              </a:ext>
            </a:extLst>
          </p:cNvPr>
          <p:cNvSpPr/>
          <p:nvPr/>
        </p:nvSpPr>
        <p:spPr>
          <a:xfrm>
            <a:off x="4009339" y="1851605"/>
            <a:ext cx="2264094" cy="1907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CAA2927-82F4-4F8D-A009-95129D0569C9}"/>
              </a:ext>
            </a:extLst>
          </p:cNvPr>
          <p:cNvSpPr txBox="1"/>
          <p:nvPr/>
        </p:nvSpPr>
        <p:spPr>
          <a:xfrm>
            <a:off x="770255" y="2747808"/>
            <a:ext cx="4849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1) Drawable</a:t>
            </a:r>
            <a:r>
              <a:rPr lang="ko-KR" altLang="en-US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r>
              <a:rPr lang="ko-KR" altLang="en-US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New</a:t>
            </a:r>
            <a:r>
              <a:rPr lang="ko-KR" altLang="en-US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r>
              <a:rPr lang="ko-KR" altLang="en-US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err="1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Drawble</a:t>
            </a:r>
            <a:r>
              <a:rPr lang="ko-KR" altLang="en-US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Resource</a:t>
            </a:r>
            <a:r>
              <a:rPr lang="ko-KR" altLang="en-US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File</a:t>
            </a:r>
            <a:endParaRPr lang="ko-KR" altLang="en-US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9380A9F-E386-4892-9C40-EA9D45529F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5624" y="3316843"/>
            <a:ext cx="5814909" cy="3388544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99880329-D57B-4426-8AED-2C5C4C1164EF}"/>
              </a:ext>
            </a:extLst>
          </p:cNvPr>
          <p:cNvSpPr/>
          <p:nvPr/>
        </p:nvSpPr>
        <p:spPr>
          <a:xfrm>
            <a:off x="4009339" y="3533313"/>
            <a:ext cx="1419911" cy="5148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361BE1D-92C9-4C59-B212-71FA5E392B29}"/>
              </a:ext>
            </a:extLst>
          </p:cNvPr>
          <p:cNvSpPr txBox="1"/>
          <p:nvPr/>
        </p:nvSpPr>
        <p:spPr>
          <a:xfrm>
            <a:off x="5512965" y="3429000"/>
            <a:ext cx="5393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2) </a:t>
            </a:r>
            <a:r>
              <a:rPr lang="en-US" altLang="ko-KR" dirty="0" err="1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FileName</a:t>
            </a:r>
            <a:r>
              <a:rPr lang="en-US" altLang="ko-KR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상관없음</a:t>
            </a:r>
            <a:r>
              <a:rPr lang="en-US" altLang="ko-KR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Root element</a:t>
            </a:r>
            <a:r>
              <a:rPr lang="ko-KR" altLang="en-US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selector</a:t>
            </a:r>
            <a:r>
              <a:rPr lang="ko-KR" altLang="en-US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확인</a:t>
            </a:r>
          </a:p>
        </p:txBody>
      </p:sp>
    </p:spTree>
    <p:extLst>
      <p:ext uri="{BB962C8B-B14F-4D97-AF65-F5344CB8AC3E}">
        <p14:creationId xmlns:p14="http://schemas.microsoft.com/office/powerpoint/2010/main" val="16149354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85051139-E8CB-4A3C-AE34-B4926569AF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2075" y="1682147"/>
            <a:ext cx="5839640" cy="1238423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472408" y="692353"/>
            <a:ext cx="32223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3. </a:t>
            </a:r>
            <a:r>
              <a:rPr lang="ko-KR" altLang="en-US" sz="32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색상 바꾸는 법</a:t>
            </a:r>
            <a:endParaRPr lang="ko-KR" altLang="en-US" sz="3200" dirty="0">
              <a:ln>
                <a:solidFill>
                  <a:srgbClr val="1AB29D">
                    <a:alpha val="30000"/>
                  </a:srgbClr>
                </a:solidFill>
              </a:ln>
              <a:solidFill>
                <a:srgbClr val="1AB29D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80" name="직선 연결선 79"/>
          <p:cNvCxnSpPr/>
          <p:nvPr/>
        </p:nvCxnSpPr>
        <p:spPr>
          <a:xfrm rot="5400000">
            <a:off x="862758" y="394705"/>
            <a:ext cx="0" cy="530500"/>
          </a:xfrm>
          <a:prstGeom prst="line">
            <a:avLst/>
          </a:prstGeom>
          <a:ln w="25400">
            <a:solidFill>
              <a:srgbClr val="1AB2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27B8CA0-072F-47F7-AA1E-9D484F4D66E3}"/>
              </a:ext>
            </a:extLst>
          </p:cNvPr>
          <p:cNvSpPr txBox="1"/>
          <p:nvPr/>
        </p:nvSpPr>
        <p:spPr>
          <a:xfrm>
            <a:off x="1678555" y="2933511"/>
            <a:ext cx="5393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3) </a:t>
            </a:r>
            <a:r>
              <a:rPr lang="ko-KR" altLang="en-US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생성된 </a:t>
            </a:r>
            <a:r>
              <a:rPr lang="en-US" altLang="ko-KR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file </a:t>
            </a:r>
            <a:r>
              <a:rPr lang="ko-KR" altLang="en-US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열어서 코드 추가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594C323-44EA-4B7B-B1E7-BEEE5CE5A184}"/>
              </a:ext>
            </a:extLst>
          </p:cNvPr>
          <p:cNvSpPr/>
          <p:nvPr/>
        </p:nvSpPr>
        <p:spPr>
          <a:xfrm>
            <a:off x="4398540" y="2101220"/>
            <a:ext cx="2554710" cy="22882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EB39982-C5AB-452C-AC2C-B4BC0BF41658}"/>
              </a:ext>
            </a:extLst>
          </p:cNvPr>
          <p:cNvSpPr txBox="1"/>
          <p:nvPr/>
        </p:nvSpPr>
        <p:spPr>
          <a:xfrm>
            <a:off x="6953250" y="1968122"/>
            <a:ext cx="92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선택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F82DC66-1F82-4E8E-A00C-7910B6629E48}"/>
              </a:ext>
            </a:extLst>
          </p:cNvPr>
          <p:cNvSpPr/>
          <p:nvPr/>
        </p:nvSpPr>
        <p:spPr>
          <a:xfrm>
            <a:off x="4398540" y="2329933"/>
            <a:ext cx="2554710" cy="22882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00C2717-E99C-412E-8D4D-381D4B9C2B16}"/>
              </a:ext>
            </a:extLst>
          </p:cNvPr>
          <p:cNvSpPr txBox="1"/>
          <p:nvPr/>
        </p:nvSpPr>
        <p:spPr>
          <a:xfrm>
            <a:off x="6564807" y="2601714"/>
            <a:ext cx="1207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미선택</a:t>
            </a:r>
            <a:endParaRPr lang="ko-KR" altLang="en-US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10B58C83-3576-4247-A0D9-2F1E61F549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2075" y="3649414"/>
            <a:ext cx="7487695" cy="2676899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0B132925-DD1B-4ADA-A50F-DC711BA93014}"/>
              </a:ext>
            </a:extLst>
          </p:cNvPr>
          <p:cNvSpPr/>
          <p:nvPr/>
        </p:nvSpPr>
        <p:spPr>
          <a:xfrm>
            <a:off x="1379081" y="5283139"/>
            <a:ext cx="3854017" cy="85850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8B0FEA8-81DE-496C-AD90-E31D1702329A}"/>
              </a:ext>
            </a:extLst>
          </p:cNvPr>
          <p:cNvSpPr txBox="1"/>
          <p:nvPr/>
        </p:nvSpPr>
        <p:spPr>
          <a:xfrm>
            <a:off x="1379081" y="6141647"/>
            <a:ext cx="3772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4) </a:t>
            </a:r>
            <a:r>
              <a:rPr lang="en-US" altLang="ko-KR" dirty="0" err="1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Bottombar</a:t>
            </a:r>
            <a:r>
              <a:rPr lang="en-US" altLang="ko-KR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선택 후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79B2F15-688E-45E2-9F37-640897C6AA2B}"/>
              </a:ext>
            </a:extLst>
          </p:cNvPr>
          <p:cNvSpPr/>
          <p:nvPr/>
        </p:nvSpPr>
        <p:spPr>
          <a:xfrm>
            <a:off x="5756973" y="4872623"/>
            <a:ext cx="2962797" cy="2304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E3BEC49-0DFE-479D-BB83-18623468A315}"/>
              </a:ext>
            </a:extLst>
          </p:cNvPr>
          <p:cNvSpPr txBox="1"/>
          <p:nvPr/>
        </p:nvSpPr>
        <p:spPr>
          <a:xfrm>
            <a:off x="8719770" y="4684720"/>
            <a:ext cx="2296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5</a:t>
            </a:r>
            <a:r>
              <a:rPr lang="en-US" altLang="ko-KR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 </a:t>
            </a:r>
            <a:r>
              <a:rPr lang="en-US" altLang="ko-KR" dirty="0" err="1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itemIconTint</a:t>
            </a:r>
            <a:r>
              <a:rPr lang="ko-KR" altLang="en-US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변경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9228E05-7661-40A0-A5C9-EEA6D2D01E44}"/>
              </a:ext>
            </a:extLst>
          </p:cNvPr>
          <p:cNvSpPr/>
          <p:nvPr/>
        </p:nvSpPr>
        <p:spPr>
          <a:xfrm>
            <a:off x="5756973" y="5550991"/>
            <a:ext cx="2962797" cy="2304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1660782-AD53-4CDC-B504-27CCDCD981A7}"/>
              </a:ext>
            </a:extLst>
          </p:cNvPr>
          <p:cNvSpPr txBox="1"/>
          <p:nvPr/>
        </p:nvSpPr>
        <p:spPr>
          <a:xfrm>
            <a:off x="8719770" y="5363088"/>
            <a:ext cx="2296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6) </a:t>
            </a:r>
            <a:r>
              <a:rPr lang="ko-KR" altLang="en-US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글씨 색 변경</a:t>
            </a:r>
          </a:p>
        </p:txBody>
      </p:sp>
    </p:spTree>
    <p:extLst>
      <p:ext uri="{BB962C8B-B14F-4D97-AF65-F5344CB8AC3E}">
        <p14:creationId xmlns:p14="http://schemas.microsoft.com/office/powerpoint/2010/main" val="29764723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72408" y="692353"/>
            <a:ext cx="33842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4. Fragment </a:t>
            </a:r>
            <a:r>
              <a:rPr lang="ko-KR" altLang="en-US" sz="32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등록</a:t>
            </a:r>
            <a:endParaRPr lang="ko-KR" altLang="en-US" sz="3200" dirty="0">
              <a:ln>
                <a:solidFill>
                  <a:srgbClr val="1AB29D">
                    <a:alpha val="30000"/>
                  </a:srgbClr>
                </a:solidFill>
              </a:ln>
              <a:solidFill>
                <a:srgbClr val="1AB29D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80" name="직선 연결선 79"/>
          <p:cNvCxnSpPr/>
          <p:nvPr/>
        </p:nvCxnSpPr>
        <p:spPr>
          <a:xfrm rot="5400000">
            <a:off x="862758" y="394705"/>
            <a:ext cx="0" cy="530500"/>
          </a:xfrm>
          <a:prstGeom prst="line">
            <a:avLst/>
          </a:prstGeom>
          <a:ln w="25400">
            <a:solidFill>
              <a:srgbClr val="1AB2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36A62414-86EA-4478-8F3D-CA6B068C25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758" y="1479611"/>
            <a:ext cx="6458548" cy="4686036"/>
          </a:xfrm>
          <a:prstGeom prst="rect">
            <a:avLst/>
          </a:prstGeom>
        </p:spPr>
      </p:pic>
      <p:sp>
        <p:nvSpPr>
          <p:cNvPr id="29" name="직사각형 28">
            <a:extLst>
              <a:ext uri="{FF2B5EF4-FFF2-40B4-BE49-F238E27FC236}">
                <a16:creationId xmlns:a16="http://schemas.microsoft.com/office/drawing/2014/main" id="{049574FE-DD20-4373-A62F-9C63EF6B329B}"/>
              </a:ext>
            </a:extLst>
          </p:cNvPr>
          <p:cNvSpPr/>
          <p:nvPr/>
        </p:nvSpPr>
        <p:spPr>
          <a:xfrm>
            <a:off x="969539" y="1834632"/>
            <a:ext cx="3097635" cy="31801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52404961-B992-4693-A6D5-89DC397AB32D}"/>
              </a:ext>
            </a:extLst>
          </p:cNvPr>
          <p:cNvSpPr/>
          <p:nvPr/>
        </p:nvSpPr>
        <p:spPr>
          <a:xfrm>
            <a:off x="3998490" y="4391026"/>
            <a:ext cx="1640310" cy="24764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804D7F9-51DD-4136-979A-A6697C6AE47A}"/>
              </a:ext>
            </a:extLst>
          </p:cNvPr>
          <p:cNvSpPr/>
          <p:nvPr/>
        </p:nvSpPr>
        <p:spPr>
          <a:xfrm>
            <a:off x="5751090" y="4564934"/>
            <a:ext cx="1440285" cy="24764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DF7AEA3-9964-45AD-A11A-0A6D5DAD828A}"/>
              </a:ext>
            </a:extLst>
          </p:cNvPr>
          <p:cNvSpPr txBox="1"/>
          <p:nvPr/>
        </p:nvSpPr>
        <p:spPr>
          <a:xfrm>
            <a:off x="6210300" y="2375941"/>
            <a:ext cx="4562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1) </a:t>
            </a:r>
            <a:r>
              <a:rPr lang="ko-KR" altLang="en-US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패키지명 선택 후 </a:t>
            </a:r>
            <a:r>
              <a:rPr lang="en-US" altLang="ko-KR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New &gt; Fragment &gt; Fragment(Blank) </a:t>
            </a:r>
            <a:endParaRPr lang="ko-KR" altLang="en-US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281604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72408" y="692353"/>
            <a:ext cx="33842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4. Fragment </a:t>
            </a:r>
            <a:r>
              <a:rPr lang="ko-KR" altLang="en-US" sz="32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등록</a:t>
            </a:r>
            <a:endParaRPr lang="ko-KR" altLang="en-US" sz="3200" dirty="0">
              <a:ln>
                <a:solidFill>
                  <a:srgbClr val="1AB29D">
                    <a:alpha val="30000"/>
                  </a:srgbClr>
                </a:solidFill>
              </a:ln>
              <a:solidFill>
                <a:srgbClr val="1AB29D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80" name="직선 연결선 79"/>
          <p:cNvCxnSpPr/>
          <p:nvPr/>
        </p:nvCxnSpPr>
        <p:spPr>
          <a:xfrm rot="5400000">
            <a:off x="862758" y="394705"/>
            <a:ext cx="0" cy="530500"/>
          </a:xfrm>
          <a:prstGeom prst="line">
            <a:avLst/>
          </a:prstGeom>
          <a:ln w="25400">
            <a:solidFill>
              <a:srgbClr val="1AB2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B3D4B860-A509-4F47-BD79-428C4E5D7BC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8243" b="56817"/>
          <a:stretch/>
        </p:blipFill>
        <p:spPr>
          <a:xfrm>
            <a:off x="677087" y="1706530"/>
            <a:ext cx="3675838" cy="296149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20ACFAC-71DA-4313-A678-FBEDB61D4A7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572" t="44294"/>
          <a:stretch/>
        </p:blipFill>
        <p:spPr>
          <a:xfrm>
            <a:off x="4695824" y="1277128"/>
            <a:ext cx="6635387" cy="382030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C8FF701-78FC-420F-B6E3-F9DD2221F57D}"/>
              </a:ext>
            </a:extLst>
          </p:cNvPr>
          <p:cNvSpPr txBox="1"/>
          <p:nvPr/>
        </p:nvSpPr>
        <p:spPr>
          <a:xfrm>
            <a:off x="1575430" y="5203667"/>
            <a:ext cx="3044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MainActivity</a:t>
            </a:r>
            <a:r>
              <a:rPr lang="ko-KR" altLang="en-US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err="1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tabEvent</a:t>
            </a:r>
            <a:r>
              <a:rPr lang="ko-KR" altLang="en-US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등록</a:t>
            </a:r>
          </a:p>
        </p:txBody>
      </p:sp>
    </p:spTree>
    <p:extLst>
      <p:ext uri="{BB962C8B-B14F-4D97-AF65-F5344CB8AC3E}">
        <p14:creationId xmlns:p14="http://schemas.microsoft.com/office/powerpoint/2010/main" val="37791628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B29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604940" y="2767280"/>
            <a:ext cx="69821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dirty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Thank You!</a:t>
            </a:r>
            <a:endParaRPr lang="ko-KR" altLang="en-US" sz="8000" dirty="0">
              <a:ln>
                <a:solidFill>
                  <a:srgbClr val="1AB29D">
                    <a:alpha val="30000"/>
                  </a:srgbClr>
                </a:solidFill>
              </a:ln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63915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72408" y="692353"/>
            <a:ext cx="29722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rgbClr val="1AB29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Fragment</a:t>
            </a:r>
            <a:r>
              <a:rPr lang="en-US" altLang="ko-KR" sz="32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32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개요</a:t>
            </a:r>
            <a:endParaRPr lang="ko-KR" altLang="en-US" sz="3200" dirty="0">
              <a:ln>
                <a:solidFill>
                  <a:srgbClr val="1AB29D">
                    <a:alpha val="30000"/>
                  </a:srgbClr>
                </a:solidFill>
              </a:ln>
              <a:solidFill>
                <a:srgbClr val="1AB29D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80" name="직선 연결선 79"/>
          <p:cNvCxnSpPr/>
          <p:nvPr/>
        </p:nvCxnSpPr>
        <p:spPr>
          <a:xfrm rot="5400000">
            <a:off x="862758" y="394705"/>
            <a:ext cx="0" cy="530500"/>
          </a:xfrm>
          <a:prstGeom prst="line">
            <a:avLst/>
          </a:prstGeom>
          <a:ln w="25400">
            <a:solidFill>
              <a:srgbClr val="1AB2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7"/>
          <p:cNvSpPr>
            <a:spLocks noChangeArrowheads="1"/>
          </p:cNvSpPr>
          <p:nvPr/>
        </p:nvSpPr>
        <p:spPr bwMode="auto">
          <a:xfrm>
            <a:off x="1567543" y="1386959"/>
            <a:ext cx="2487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  <a:cs typeface="굴림" pitchFamily="50" charset="-127"/>
              </a:rPr>
              <a:t> </a:t>
            </a:r>
          </a:p>
        </p:txBody>
      </p:sp>
      <p:pic>
        <p:nvPicPr>
          <p:cNvPr id="1026" name="Picture 2" descr="배달의민족, 요기요 운영사 獨 딜리버리히어로에 매각…4조8000억 규모 '빅딜'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575" y="1756291"/>
            <a:ext cx="4513749" cy="4245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업비트 어플 다운받아봤습니다 - 자유게시판 - 코인판 - 가상화폐 커뮤니티, 비트코인, 이더리움, 리플, 빗썸, 업비트 시세, 갤러리"/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8292" y="1756291"/>
            <a:ext cx="2387853" cy="4245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search.pstatic.net/common/?src=http%3A%2F%2Fblogfiles.naver.net%2FMjAyMTAxMDRfODMg%2FMDAxNjA5NzcwOTQ3NzY4.zmUpG7fSGl5onuafcKwpSzdw_BrGdwvJLzu0Wtaa3_Ig.J7nj44YdHirfMGx7xssz1CGR72pJVML-aXI4hqn8_yAg.JPEG.winner_34%2FKakaoTalk_20210104_221428208_03.jpg&amp;type=sc960_83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8113" y="1756291"/>
            <a:ext cx="1958500" cy="4243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1241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72408" y="692353"/>
            <a:ext cx="29722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rgbClr val="1AB29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Fragment</a:t>
            </a:r>
            <a:r>
              <a:rPr lang="en-US" altLang="ko-KR" sz="32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32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개요</a:t>
            </a:r>
            <a:endParaRPr lang="ko-KR" altLang="en-US" sz="3200" dirty="0">
              <a:ln>
                <a:solidFill>
                  <a:srgbClr val="1AB29D">
                    <a:alpha val="30000"/>
                  </a:srgbClr>
                </a:solidFill>
              </a:ln>
              <a:solidFill>
                <a:srgbClr val="1AB29D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80" name="직선 연결선 79"/>
          <p:cNvCxnSpPr/>
          <p:nvPr/>
        </p:nvCxnSpPr>
        <p:spPr>
          <a:xfrm rot="5400000">
            <a:off x="862758" y="394705"/>
            <a:ext cx="0" cy="530500"/>
          </a:xfrm>
          <a:prstGeom prst="line">
            <a:avLst/>
          </a:prstGeom>
          <a:ln w="25400">
            <a:solidFill>
              <a:srgbClr val="1AB2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7"/>
          <p:cNvSpPr>
            <a:spLocks noChangeArrowheads="1"/>
          </p:cNvSpPr>
          <p:nvPr/>
        </p:nvSpPr>
        <p:spPr bwMode="auto">
          <a:xfrm>
            <a:off x="1567543" y="1386959"/>
            <a:ext cx="2487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  <a:cs typeface="굴림" pitchFamily="50" charset="-127"/>
              </a:rPr>
              <a:t> </a:t>
            </a:r>
          </a:p>
        </p:txBody>
      </p:sp>
      <p:pic>
        <p:nvPicPr>
          <p:cNvPr id="2" name="Picture 2" descr="https://t1.daumcdn.net/cfile/tistory/21609E50587C70500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3177" y="1756291"/>
            <a:ext cx="5524500" cy="4143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3304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72408" y="692353"/>
            <a:ext cx="29722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rgbClr val="1AB29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Fragment</a:t>
            </a:r>
            <a:r>
              <a:rPr lang="en-US" altLang="ko-KR" sz="32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32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개요</a:t>
            </a:r>
            <a:endParaRPr lang="ko-KR" altLang="en-US" sz="3200" dirty="0">
              <a:ln>
                <a:solidFill>
                  <a:srgbClr val="1AB29D">
                    <a:alpha val="30000"/>
                  </a:srgbClr>
                </a:solidFill>
              </a:ln>
              <a:solidFill>
                <a:srgbClr val="1AB29D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80" name="직선 연결선 79"/>
          <p:cNvCxnSpPr/>
          <p:nvPr/>
        </p:nvCxnSpPr>
        <p:spPr>
          <a:xfrm rot="5400000">
            <a:off x="862758" y="394705"/>
            <a:ext cx="0" cy="530500"/>
          </a:xfrm>
          <a:prstGeom prst="line">
            <a:avLst/>
          </a:prstGeom>
          <a:ln w="25400">
            <a:solidFill>
              <a:srgbClr val="1AB2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7"/>
          <p:cNvSpPr>
            <a:spLocks noChangeArrowheads="1"/>
          </p:cNvSpPr>
          <p:nvPr/>
        </p:nvSpPr>
        <p:spPr bwMode="auto">
          <a:xfrm>
            <a:off x="1567543" y="1386959"/>
            <a:ext cx="2487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  <a:cs typeface="굴림" pitchFamily="50" charset="-127"/>
              </a:rPr>
              <a:t> 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377381" y="3013501"/>
            <a:ext cx="329624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48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과거 방식은</a:t>
            </a:r>
            <a:r>
              <a:rPr lang="en-US" altLang="ko-KR" sz="48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5111939" y="1974900"/>
            <a:ext cx="550418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3600" dirty="0">
                <a:solidFill>
                  <a:srgbClr val="1AB29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레이아웃 </a:t>
            </a:r>
            <a:r>
              <a:rPr lang="en-US" altLang="ko-KR" sz="3600" dirty="0">
                <a:solidFill>
                  <a:srgbClr val="1AB29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&amp; </a:t>
            </a:r>
            <a:r>
              <a:rPr lang="ko-KR" altLang="en-US" sz="3600" dirty="0" err="1">
                <a:solidFill>
                  <a:srgbClr val="1AB29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액티비티</a:t>
            </a:r>
            <a:r>
              <a:rPr lang="ko-KR" altLang="en-US" sz="3600" dirty="0">
                <a:solidFill>
                  <a:srgbClr val="1AB29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중첩 사용</a:t>
            </a:r>
            <a:endParaRPr lang="en-US" altLang="ko-KR" sz="3600" dirty="0">
              <a:solidFill>
                <a:srgbClr val="1AB29D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997255" y="3916273"/>
            <a:ext cx="573355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3600" dirty="0">
                <a:solidFill>
                  <a:srgbClr val="FF5D5B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코드의 복잡성과</a:t>
            </a:r>
            <a:endParaRPr lang="en-US" altLang="ko-KR" sz="3600" dirty="0">
              <a:solidFill>
                <a:srgbClr val="FF5D5B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3600" dirty="0">
                <a:solidFill>
                  <a:srgbClr val="FF5D5B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중첩된 </a:t>
            </a:r>
            <a:r>
              <a:rPr lang="ko-KR" altLang="en-US" sz="3600" dirty="0" err="1">
                <a:solidFill>
                  <a:srgbClr val="FF5D5B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액티비티의</a:t>
            </a:r>
            <a:r>
              <a:rPr lang="ko-KR" altLang="en-US" sz="3600" dirty="0">
                <a:solidFill>
                  <a:srgbClr val="FF5D5B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생명주기</a:t>
            </a:r>
            <a:endParaRPr lang="en-US" altLang="ko-KR" sz="3600" dirty="0">
              <a:solidFill>
                <a:srgbClr val="FF5D5B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아래쪽 화살표 2"/>
          <p:cNvSpPr/>
          <p:nvPr/>
        </p:nvSpPr>
        <p:spPr>
          <a:xfrm>
            <a:off x="7642502" y="3008477"/>
            <a:ext cx="443060" cy="520549"/>
          </a:xfrm>
          <a:prstGeom prst="downArrow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1614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72408" y="692353"/>
            <a:ext cx="25619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rgbClr val="1AB29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Fragment</a:t>
            </a:r>
            <a:r>
              <a:rPr lang="en-US" altLang="ko-KR" sz="32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32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란</a:t>
            </a:r>
            <a:endParaRPr lang="ko-KR" altLang="en-US" sz="3200" dirty="0">
              <a:ln>
                <a:solidFill>
                  <a:srgbClr val="1AB29D">
                    <a:alpha val="30000"/>
                  </a:srgbClr>
                </a:solidFill>
              </a:ln>
              <a:solidFill>
                <a:srgbClr val="1AB29D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80" name="직선 연결선 79"/>
          <p:cNvCxnSpPr/>
          <p:nvPr/>
        </p:nvCxnSpPr>
        <p:spPr>
          <a:xfrm rot="5400000">
            <a:off x="862758" y="394705"/>
            <a:ext cx="0" cy="530500"/>
          </a:xfrm>
          <a:prstGeom prst="line">
            <a:avLst/>
          </a:prstGeom>
          <a:ln w="25400">
            <a:solidFill>
              <a:srgbClr val="1AB2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7"/>
          <p:cNvSpPr>
            <a:spLocks noChangeArrowheads="1"/>
          </p:cNvSpPr>
          <p:nvPr/>
        </p:nvSpPr>
        <p:spPr bwMode="auto">
          <a:xfrm>
            <a:off x="1567543" y="1386959"/>
            <a:ext cx="2487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  <a:cs typeface="굴림" pitchFamily="50" charset="-127"/>
              </a:rPr>
              <a:t> 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1285187" y="2606725"/>
            <a:ext cx="964048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8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하나의 액티비티가 여러 개의 화면을 가지도록 만들기 위해   </a:t>
            </a:r>
            <a:endParaRPr lang="en-US" altLang="ko-KR" sz="28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28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고안된 개념</a:t>
            </a:r>
            <a:endParaRPr lang="en-US" altLang="ko-KR" sz="28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285187" y="3980379"/>
            <a:ext cx="96404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“”</a:t>
            </a:r>
            <a:r>
              <a:rPr lang="ko-KR" altLang="en-US" sz="2800" dirty="0" err="1">
                <a:solidFill>
                  <a:srgbClr val="FF5D5B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프래그먼트는</a:t>
            </a:r>
            <a:r>
              <a:rPr lang="ko-KR" altLang="en-US" sz="2800" dirty="0">
                <a:solidFill>
                  <a:srgbClr val="FF5D5B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반드시 하나의 </a:t>
            </a:r>
            <a:r>
              <a:rPr lang="ko-KR" altLang="en-US" sz="2800" dirty="0" err="1">
                <a:solidFill>
                  <a:srgbClr val="FF5D5B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액티비티와</a:t>
            </a:r>
            <a:r>
              <a:rPr lang="ko-KR" altLang="en-US" sz="2800" dirty="0">
                <a:solidFill>
                  <a:srgbClr val="FF5D5B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연결되어야 한다</a:t>
            </a:r>
            <a:r>
              <a:rPr lang="en-US" altLang="ko-KR" sz="2800" dirty="0">
                <a:solidFill>
                  <a:srgbClr val="FF5D5B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en-US" altLang="ko-KR" sz="28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“”</a:t>
            </a:r>
          </a:p>
        </p:txBody>
      </p:sp>
    </p:spTree>
    <p:extLst>
      <p:ext uri="{BB962C8B-B14F-4D97-AF65-F5344CB8AC3E}">
        <p14:creationId xmlns:p14="http://schemas.microsoft.com/office/powerpoint/2010/main" val="584608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72408" y="692353"/>
            <a:ext cx="29722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rgbClr val="1AB29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Fragment</a:t>
            </a:r>
            <a:r>
              <a:rPr lang="en-US" altLang="ko-KR" sz="32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32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개요</a:t>
            </a:r>
            <a:endParaRPr lang="ko-KR" altLang="en-US" sz="3200" dirty="0">
              <a:ln>
                <a:solidFill>
                  <a:srgbClr val="1AB29D">
                    <a:alpha val="30000"/>
                  </a:srgbClr>
                </a:solidFill>
              </a:ln>
              <a:solidFill>
                <a:srgbClr val="1AB29D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80" name="직선 연결선 79"/>
          <p:cNvCxnSpPr/>
          <p:nvPr/>
        </p:nvCxnSpPr>
        <p:spPr>
          <a:xfrm rot="5400000">
            <a:off x="862758" y="394705"/>
            <a:ext cx="0" cy="530500"/>
          </a:xfrm>
          <a:prstGeom prst="line">
            <a:avLst/>
          </a:prstGeom>
          <a:ln w="25400">
            <a:solidFill>
              <a:srgbClr val="1AB2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7"/>
          <p:cNvSpPr>
            <a:spLocks noChangeArrowheads="1"/>
          </p:cNvSpPr>
          <p:nvPr/>
        </p:nvSpPr>
        <p:spPr bwMode="auto">
          <a:xfrm>
            <a:off x="1567543" y="1386959"/>
            <a:ext cx="2487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  <a:cs typeface="굴림" pitchFamily="50" charset="-127"/>
              </a:rPr>
              <a:t> 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6581119" y="2450897"/>
            <a:ext cx="548009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화면이 큰 태블릿 같은 경우엔 </a:t>
            </a:r>
            <a:endParaRPr lang="en-US" altLang="ko-KR" sz="24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2400" dirty="0" err="1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액티비티로</a:t>
            </a:r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나누어 전환하는게 비효율적</a:t>
            </a:r>
            <a:endParaRPr lang="en-US" altLang="ko-KR" sz="24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24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마치 </a:t>
            </a:r>
            <a:r>
              <a:rPr lang="ko-KR" altLang="en-US" sz="2400" dirty="0" err="1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부분화면을</a:t>
            </a:r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주어 액티비티처럼 </a:t>
            </a:r>
            <a:endParaRPr lang="en-US" altLang="ko-KR" sz="24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독립적 동작을 구성하는 것이 </a:t>
            </a:r>
            <a:r>
              <a:rPr lang="en-US" altLang="ko-KR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Fragment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551" y="2450897"/>
            <a:ext cx="5572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8251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72408" y="692353"/>
            <a:ext cx="29722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rgbClr val="1AB29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Fragment</a:t>
            </a:r>
            <a:r>
              <a:rPr lang="en-US" altLang="ko-KR" sz="32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32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개요</a:t>
            </a:r>
            <a:endParaRPr lang="ko-KR" altLang="en-US" sz="3200" dirty="0">
              <a:ln>
                <a:solidFill>
                  <a:srgbClr val="1AB29D">
                    <a:alpha val="30000"/>
                  </a:srgbClr>
                </a:solidFill>
              </a:ln>
              <a:solidFill>
                <a:srgbClr val="1AB29D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80" name="직선 연결선 79"/>
          <p:cNvCxnSpPr/>
          <p:nvPr/>
        </p:nvCxnSpPr>
        <p:spPr>
          <a:xfrm rot="5400000">
            <a:off x="862758" y="394705"/>
            <a:ext cx="0" cy="530500"/>
          </a:xfrm>
          <a:prstGeom prst="line">
            <a:avLst/>
          </a:prstGeom>
          <a:ln w="25400">
            <a:solidFill>
              <a:srgbClr val="1AB2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7"/>
          <p:cNvSpPr>
            <a:spLocks noChangeArrowheads="1"/>
          </p:cNvSpPr>
          <p:nvPr/>
        </p:nvSpPr>
        <p:spPr bwMode="auto">
          <a:xfrm>
            <a:off x="1567543" y="1386959"/>
            <a:ext cx="2487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  <a:cs typeface="굴림" pitchFamily="50" charset="-127"/>
              </a:rPr>
              <a:t> 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2473" y="2054779"/>
            <a:ext cx="3375786" cy="3224476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0816" y="2031230"/>
            <a:ext cx="2943225" cy="3248025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3036760" y="5472130"/>
            <a:ext cx="168721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기존 방식</a:t>
            </a:r>
            <a:endParaRPr lang="en-US" altLang="ko-KR" sz="24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309004" y="5467038"/>
            <a:ext cx="362684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400" dirty="0" err="1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프래그먼트</a:t>
            </a:r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매니저가 화면 관리</a:t>
            </a:r>
            <a:endParaRPr lang="en-US" altLang="ko-KR" sz="24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7126664" y="4383464"/>
            <a:ext cx="2017336" cy="546755"/>
          </a:xfrm>
          <a:prstGeom prst="rect">
            <a:avLst/>
          </a:prstGeom>
          <a:noFill/>
          <a:ln w="38100">
            <a:solidFill>
              <a:srgbClr val="FF5D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6177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72408" y="692353"/>
            <a:ext cx="29722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rgbClr val="1AB29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Fragment</a:t>
            </a:r>
            <a:r>
              <a:rPr lang="en-US" altLang="ko-KR" sz="32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32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개요</a:t>
            </a:r>
            <a:endParaRPr lang="ko-KR" altLang="en-US" sz="3200" dirty="0">
              <a:ln>
                <a:solidFill>
                  <a:srgbClr val="1AB29D">
                    <a:alpha val="30000"/>
                  </a:srgbClr>
                </a:solidFill>
              </a:ln>
              <a:solidFill>
                <a:srgbClr val="1AB29D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80" name="직선 연결선 79"/>
          <p:cNvCxnSpPr/>
          <p:nvPr/>
        </p:nvCxnSpPr>
        <p:spPr>
          <a:xfrm rot="5400000">
            <a:off x="862758" y="394705"/>
            <a:ext cx="0" cy="530500"/>
          </a:xfrm>
          <a:prstGeom prst="line">
            <a:avLst/>
          </a:prstGeom>
          <a:ln w="25400">
            <a:solidFill>
              <a:srgbClr val="1AB2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7"/>
          <p:cNvSpPr>
            <a:spLocks noChangeArrowheads="1"/>
          </p:cNvSpPr>
          <p:nvPr/>
        </p:nvSpPr>
        <p:spPr bwMode="auto">
          <a:xfrm>
            <a:off x="1567543" y="1386959"/>
            <a:ext cx="2487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  <a:cs typeface="굴림" pitchFamily="50" charset="-127"/>
              </a:rPr>
              <a:t> 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5328910" y="2195363"/>
            <a:ext cx="6065871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 err="1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액티비티</a:t>
            </a:r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안에 </a:t>
            </a:r>
            <a:r>
              <a:rPr lang="ko-KR" altLang="en-US" sz="2400" dirty="0" err="1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부분화면이</a:t>
            </a:r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만들어지는 경우가 있음</a:t>
            </a:r>
            <a:endParaRPr lang="en-US" altLang="ko-KR" sz="24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24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레이아웃을 하나의 뷰처럼 새로 정의</a:t>
            </a:r>
            <a:endParaRPr lang="en-US" altLang="ko-KR" sz="24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24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2400" dirty="0" err="1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프래그먼트</a:t>
            </a:r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매니저가 관리</a:t>
            </a:r>
            <a:endParaRPr lang="en-US" altLang="ko-KR" sz="24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24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2400" dirty="0" err="1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프래그먼트는</a:t>
            </a:r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400" dirty="0" err="1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rgbClr val="1AB29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부분화면을</a:t>
            </a:r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rgbClr val="1AB29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독립적으로</a:t>
            </a:r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만들어주며</a:t>
            </a:r>
            <a:endParaRPr lang="en-US" altLang="ko-KR" sz="24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2400" dirty="0" err="1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액티비티를</a:t>
            </a:r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그대로 본떠 만든 것</a:t>
            </a:r>
            <a:endParaRPr lang="en-US" altLang="ko-KR" sz="24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7543" y="2094845"/>
            <a:ext cx="2943225" cy="324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4383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3362</TotalTime>
  <Words>463</Words>
  <Application>Microsoft Office PowerPoint</Application>
  <PresentationFormat>와이드스크린</PresentationFormat>
  <Paragraphs>142</Paragraphs>
  <Slides>24</Slides>
  <Notes>21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9" baseType="lpstr">
      <vt:lpstr>나눔고딕</vt:lpstr>
      <vt:lpstr>나눔고딕 ExtraBold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윤상림</dc:creator>
  <cp:lastModifiedBy>SM2146</cp:lastModifiedBy>
  <cp:revision>489</cp:revision>
  <dcterms:created xsi:type="dcterms:W3CDTF">2017-01-14T23:40:12Z</dcterms:created>
  <dcterms:modified xsi:type="dcterms:W3CDTF">2021-08-03T05:08:28Z</dcterms:modified>
</cp:coreProperties>
</file>