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377" r:id="rId3"/>
    <p:sldId id="378" r:id="rId4"/>
    <p:sldId id="379" r:id="rId5"/>
    <p:sldId id="367" r:id="rId6"/>
    <p:sldId id="374" r:id="rId7"/>
    <p:sldId id="375" r:id="rId8"/>
    <p:sldId id="382" r:id="rId9"/>
    <p:sldId id="381" r:id="rId10"/>
    <p:sldId id="383" r:id="rId11"/>
    <p:sldId id="384" r:id="rId12"/>
    <p:sldId id="385" r:id="rId13"/>
    <p:sldId id="387" r:id="rId14"/>
    <p:sldId id="388" r:id="rId15"/>
    <p:sldId id="389" r:id="rId16"/>
    <p:sldId id="390" r:id="rId17"/>
    <p:sldId id="391" r:id="rId18"/>
    <p:sldId id="392" r:id="rId19"/>
    <p:sldId id="280" r:id="rId20"/>
  </p:sldIdLst>
  <p:sldSz cx="9144000" cy="5143500" type="screen16x9"/>
  <p:notesSz cx="6858000" cy="9144000"/>
  <p:embeddedFontLst>
    <p:embeddedFont>
      <p:font typeface="10X10" panose="020B0600000101010101" charset="-127"/>
      <p:regular r:id="rId22"/>
    </p:embeddedFont>
    <p:embeddedFont>
      <p:font typeface="10X10 Bold" panose="020B0600000101010101" charset="-127"/>
      <p:regular r:id="rId23"/>
    </p:embeddedFont>
    <p:embeddedFont>
      <p:font typeface="Rix고딕 B" panose="0202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DC3434"/>
    <a:srgbClr val="F4F4F4"/>
    <a:srgbClr val="F7F7F7"/>
    <a:srgbClr val="FBFBFB"/>
    <a:srgbClr val="F5F5F5"/>
    <a:srgbClr val="F2F2F2"/>
    <a:srgbClr val="F3F3F3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80842" autoAdjust="0"/>
  </p:normalViewPr>
  <p:slideViewPr>
    <p:cSldViewPr>
      <p:cViewPr varScale="1">
        <p:scale>
          <a:sx n="69" d="100"/>
          <a:sy n="69" d="100"/>
        </p:scale>
        <p:origin x="1224" y="3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1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00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3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79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78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19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53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93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87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5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3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2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얼마나 많은 데이터를 넣어야 될지 예상하기 힘들다</a:t>
            </a:r>
            <a:r>
              <a:rPr lang="en-US" altLang="ko-KR" sz="12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가변적으로 길이가 늘어야 할 경우가 있다</a:t>
            </a:r>
            <a:r>
              <a:rPr lang="en-US" altLang="ko-KR" sz="12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4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컬렉션은 가변의 길이로 데이터들을 담을 수 있는 자료구조이다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2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8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6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en-US" altLang="ko-KR" baseline="0" dirty="0"/>
              <a:t> vs </a:t>
            </a:r>
            <a:r>
              <a:rPr lang="en-US" altLang="ko-KR" baseline="0" dirty="0" err="1"/>
              <a:t>LiknedList</a:t>
            </a:r>
            <a:r>
              <a:rPr lang="en-US" altLang="ko-KR" baseline="0" dirty="0"/>
              <a:t> vs </a:t>
            </a:r>
            <a:r>
              <a:rPr lang="en-US" altLang="ko-KR" baseline="0" dirty="0" err="1"/>
              <a:t>ArrayList</a:t>
            </a:r>
            <a:r>
              <a:rPr lang="en-US" altLang="ko-KR" baseline="0" dirty="0"/>
              <a:t> </a:t>
            </a:r>
            <a:r>
              <a:rPr lang="ko-KR" altLang="en-US" baseline="0" dirty="0"/>
              <a:t>설명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Vector : </a:t>
            </a:r>
            <a:r>
              <a:rPr lang="ko-KR" altLang="en-US" baseline="0" dirty="0"/>
              <a:t>사용시 </a:t>
            </a:r>
            <a:r>
              <a:rPr lang="en-US" altLang="ko-KR" baseline="0" dirty="0"/>
              <a:t>10</a:t>
            </a:r>
            <a:r>
              <a:rPr lang="ko-KR" altLang="en-US" baseline="0" dirty="0"/>
              <a:t>개의 공간 자동 생성 </a:t>
            </a:r>
            <a:r>
              <a:rPr lang="en-US" altLang="ko-KR" baseline="0" dirty="0"/>
              <a:t>10</a:t>
            </a:r>
            <a:r>
              <a:rPr lang="ko-KR" altLang="en-US" baseline="0" dirty="0"/>
              <a:t>개를 넘어가면 또 </a:t>
            </a:r>
            <a:r>
              <a:rPr lang="en-US" altLang="ko-KR" baseline="0" dirty="0"/>
              <a:t>10</a:t>
            </a:r>
            <a:r>
              <a:rPr lang="ko-KR" altLang="en-US" baseline="0" dirty="0"/>
              <a:t>개의 공간을 생성</a:t>
            </a:r>
            <a:r>
              <a:rPr lang="en-US" altLang="ko-KR" baseline="0" dirty="0"/>
              <a:t>. -&gt; </a:t>
            </a:r>
            <a:r>
              <a:rPr lang="ko-KR" altLang="en-US" baseline="0" dirty="0"/>
              <a:t>속도가 느리고 메모리 낭비가 문제지만 동기화가 잘 되어있음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LinkedList : </a:t>
            </a:r>
            <a:r>
              <a:rPr lang="ko-KR" altLang="en-US" baseline="0" dirty="0"/>
              <a:t>가변의 길이를 가진 리스트로 양방향의 서로 </a:t>
            </a:r>
            <a:r>
              <a:rPr lang="ko-KR" altLang="en-US" baseline="0" dirty="0" err="1"/>
              <a:t>연결된구조로</a:t>
            </a:r>
            <a:r>
              <a:rPr lang="ko-KR" altLang="en-US" baseline="0" dirty="0"/>
              <a:t> 데이터 추가나 삭제에 속도가 빠르다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 err="1"/>
              <a:t>ArrayList</a:t>
            </a:r>
            <a:r>
              <a:rPr lang="en-US" altLang="ko-KR" baseline="0" dirty="0"/>
              <a:t> : LinkedList</a:t>
            </a:r>
            <a:r>
              <a:rPr lang="ko-KR" altLang="en-US" baseline="0" dirty="0"/>
              <a:t>와 마찬가지로 가변의 길이를 가졌고 단방향으로 순차적으로 접근하는 속도가 </a:t>
            </a:r>
            <a:r>
              <a:rPr lang="en-US" altLang="ko-KR" baseline="0" dirty="0"/>
              <a:t>Vector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LinkedList</a:t>
            </a:r>
            <a:r>
              <a:rPr lang="ko-KR" altLang="en-US" baseline="0" dirty="0"/>
              <a:t>보다 빠르다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상황에 맞게 어떤 구조가 더 효율적인지를 생각하고 사용하면 좋은 프로그램을 만들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4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6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Java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  <p:cxnSp>
          <p:nvCxnSpPr>
            <p:cNvPr id="6" name="직선 연결선 5"/>
            <p:cNvCxnSpPr>
              <a:cxnSpLocks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뮤직플레이리스트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메뉴반복출력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195916" y="1404737"/>
            <a:ext cx="675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MusicPlayList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클래스는 아래와 같은 메뉴로 구성되어 있습니다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849" y="644007"/>
            <a:ext cx="7890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MusicPlayList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클래스는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musiclist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라는 이름으로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객체를 생성하여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musiclist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노래제목을 추가하고 삭제하는 프로그램 입니다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053" y="2121219"/>
            <a:ext cx="5109144" cy="354978"/>
          </a:xfrm>
          <a:prstGeom prst="rect">
            <a:avLst/>
          </a:prstGeom>
          <a:ln>
            <a:solidFill>
              <a:srgbClr val="31859C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647" y="2787774"/>
            <a:ext cx="4886706" cy="1048798"/>
          </a:xfrm>
          <a:prstGeom prst="rect">
            <a:avLst/>
          </a:prstGeom>
          <a:ln>
            <a:solidFill>
              <a:srgbClr val="31859C"/>
            </a:solidFill>
          </a:ln>
        </p:spPr>
      </p:pic>
    </p:spTree>
    <p:extLst>
      <p:ext uri="{BB962C8B-B14F-4D97-AF65-F5344CB8AC3E}">
        <p14:creationId xmlns:p14="http://schemas.microsoft.com/office/powerpoint/2010/main" val="881002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뮤직플레이리스트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노래추가기능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37854" y="1419622"/>
            <a:ext cx="7475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목록을 보여준 뒤 노래를 어느 위치에 추가할 것인지 결정합니다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122" y="2023688"/>
            <a:ext cx="4909757" cy="1336929"/>
          </a:xfrm>
          <a:prstGeom prst="rect">
            <a:avLst/>
          </a:prstGeom>
          <a:ln>
            <a:solidFill>
              <a:srgbClr val="31859C"/>
            </a:solidFill>
          </a:ln>
        </p:spPr>
      </p:pic>
    </p:spTree>
    <p:extLst>
      <p:ext uri="{BB962C8B-B14F-4D97-AF65-F5344CB8AC3E}">
        <p14:creationId xmlns:p14="http://schemas.microsoft.com/office/powerpoint/2010/main" val="4044478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뮤직플레이리스트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노래추가기능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50140" y="799003"/>
            <a:ext cx="8460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마지막 위치에 추가를 선택 할 시 추가 할 노래를 입력 받고 입력 받은 노래를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musiclist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추가하세요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추가가 완료된 뒤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추가가 완료되었습니다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.”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라는 문장을 출력하세요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559" y="1923678"/>
            <a:ext cx="4852131" cy="2166747"/>
          </a:xfrm>
          <a:prstGeom prst="rect">
            <a:avLst/>
          </a:prstGeom>
          <a:ln>
            <a:solidFill>
              <a:srgbClr val="31859C"/>
            </a:solidFill>
          </a:ln>
        </p:spPr>
      </p:pic>
    </p:spTree>
    <p:extLst>
      <p:ext uri="{BB962C8B-B14F-4D97-AF65-F5344CB8AC3E}">
        <p14:creationId xmlns:p14="http://schemas.microsoft.com/office/powerpoint/2010/main" val="1265774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뮤직플레이리스트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노래추가기능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3780" y="667266"/>
            <a:ext cx="8497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원하는 위치에 추가를 선택할 시 추가할 노래제목과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추가할 위치를 입력 받고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   입력 받은 위치의 인덱스에 노래를 추가하세요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635646"/>
            <a:ext cx="4029075" cy="2428875"/>
          </a:xfrm>
          <a:prstGeom prst="rect">
            <a:avLst/>
          </a:prstGeom>
          <a:ln>
            <a:solidFill>
              <a:srgbClr val="31859C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211" y="2102370"/>
            <a:ext cx="4057650" cy="1495425"/>
          </a:xfrm>
          <a:prstGeom prst="rect">
            <a:avLst/>
          </a:prstGeom>
          <a:ln>
            <a:solidFill>
              <a:srgbClr val="31859C"/>
            </a:solidFill>
          </a:ln>
        </p:spPr>
      </p:pic>
    </p:spTree>
    <p:extLst>
      <p:ext uri="{BB962C8B-B14F-4D97-AF65-F5344CB8AC3E}">
        <p14:creationId xmlns:p14="http://schemas.microsoft.com/office/powerpoint/2010/main" val="8128660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뮤직플레이리스트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노래삭제기능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78757" y="761738"/>
            <a:ext cx="7803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노래 삭제를 선택할 시 현재 재생 목록을 보여주고 </a:t>
            </a:r>
            <a:r>
              <a:rPr lang="en-US" altLang="ko-KR" b="1" dirty="0" err="1">
                <a:latin typeface="맑은 고딕" pitchFamily="50" charset="-127"/>
              </a:rPr>
              <a:t>musiclist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노래가 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없을 시에는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재생 목록이 없습니다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.”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라는 문장을 출력하세요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546" y="1885997"/>
            <a:ext cx="4978908" cy="1371505"/>
          </a:xfrm>
          <a:prstGeom prst="rect">
            <a:avLst/>
          </a:prstGeom>
          <a:ln>
            <a:solidFill>
              <a:srgbClr val="31859C"/>
            </a:solidFill>
          </a:ln>
        </p:spPr>
      </p:pic>
    </p:spTree>
    <p:extLst>
      <p:ext uri="{BB962C8B-B14F-4D97-AF65-F5344CB8AC3E}">
        <p14:creationId xmlns:p14="http://schemas.microsoft.com/office/powerpoint/2010/main" val="253070352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뮤직플레이리스트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노래삭제기능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46306" y="799003"/>
            <a:ext cx="786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맑은 고딕" pitchFamily="50" charset="-127"/>
              </a:rPr>
              <a:t>musiclist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노래가 있을 시에는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어떤 방법으로 삭제할 것인지 결정합니다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970" y="1595437"/>
            <a:ext cx="4067175" cy="1952625"/>
          </a:xfrm>
          <a:prstGeom prst="rect">
            <a:avLst/>
          </a:prstGeom>
          <a:ln>
            <a:solidFill>
              <a:srgbClr val="31859C"/>
            </a:solidFill>
          </a:ln>
        </p:spPr>
      </p:pic>
    </p:spTree>
    <p:extLst>
      <p:ext uri="{BB962C8B-B14F-4D97-AF65-F5344CB8AC3E}">
        <p14:creationId xmlns:p14="http://schemas.microsoft.com/office/powerpoint/2010/main" val="38335353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뮤직플레이리스트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노래삭제기능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297515" y="956625"/>
            <a:ext cx="6566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선택삭제를 입력할 시 삭제할 노래를 선택하고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musiclist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에서 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선택한 노래를 삭제하세요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751" y="2005551"/>
            <a:ext cx="4371749" cy="1046137"/>
          </a:xfrm>
          <a:prstGeom prst="rect">
            <a:avLst/>
          </a:prstGeom>
          <a:ln>
            <a:solidFill>
              <a:srgbClr val="31859C"/>
            </a:solidFill>
          </a:ln>
        </p:spPr>
      </p:pic>
    </p:spTree>
    <p:extLst>
      <p:ext uri="{BB962C8B-B14F-4D97-AF65-F5344CB8AC3E}">
        <p14:creationId xmlns:p14="http://schemas.microsoft.com/office/powerpoint/2010/main" val="149367347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뮤직플레이리스트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노래삭제기능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20810" y="769035"/>
            <a:ext cx="7319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전체삭제를 입력할 시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musiclist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들어있는 모든 요소를 삭제하세요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442" y="1419622"/>
            <a:ext cx="3813117" cy="2824855"/>
          </a:xfrm>
          <a:prstGeom prst="rect">
            <a:avLst/>
          </a:prstGeom>
          <a:ln>
            <a:solidFill>
              <a:srgbClr val="31859C"/>
            </a:solidFill>
          </a:ln>
        </p:spPr>
      </p:pic>
    </p:spTree>
    <p:extLst>
      <p:ext uri="{BB962C8B-B14F-4D97-AF65-F5344CB8AC3E}">
        <p14:creationId xmlns:p14="http://schemas.microsoft.com/office/powerpoint/2010/main" val="122856221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뮤직플레이리스트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–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종료기능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23214" y="1460620"/>
            <a:ext cx="7314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종료를 선택할 시 아래와 같이 출력하고 프로그램을 종료하세요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496" y="2260568"/>
            <a:ext cx="5025009" cy="622364"/>
          </a:xfrm>
          <a:prstGeom prst="rect">
            <a:avLst/>
          </a:prstGeom>
          <a:ln>
            <a:solidFill>
              <a:srgbClr val="31859C"/>
            </a:solidFill>
          </a:ln>
        </p:spPr>
      </p:pic>
    </p:spTree>
    <p:extLst>
      <p:ext uri="{BB962C8B-B14F-4D97-AF65-F5344CB8AC3E}">
        <p14:creationId xmlns:p14="http://schemas.microsoft.com/office/powerpoint/2010/main" val="287972437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F05494-C409-46FE-BAF2-909372484136}"/>
              </a:ext>
            </a:extLst>
          </p:cNvPr>
          <p:cNvCxnSpPr/>
          <p:nvPr/>
        </p:nvCxnSpPr>
        <p:spPr>
          <a:xfrm>
            <a:off x="3843714" y="2663442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4867F4-71C7-478E-A0DF-31A272B61B8D}"/>
              </a:ext>
            </a:extLst>
          </p:cNvPr>
          <p:cNvSpPr/>
          <p:nvPr/>
        </p:nvSpPr>
        <p:spPr>
          <a:xfrm>
            <a:off x="3320143" y="2339189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4FE71-3324-4822-B27A-0B2C6432C290}"/>
              </a:ext>
            </a:extLst>
          </p:cNvPr>
          <p:cNvSpPr txBox="1"/>
          <p:nvPr/>
        </p:nvSpPr>
        <p:spPr>
          <a:xfrm>
            <a:off x="3237012" y="2376052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6A005-940F-4F00-A592-590947180176}"/>
              </a:ext>
            </a:extLst>
          </p:cNvPr>
          <p:cNvSpPr txBox="1"/>
          <p:nvPr/>
        </p:nvSpPr>
        <p:spPr>
          <a:xfrm>
            <a:off x="4513297" y="228371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감사합니다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대표적인 예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배열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(Array)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53374" y="1236712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배열</a:t>
            </a:r>
            <a:r>
              <a:rPr lang="en-US" altLang="ko-KR" sz="4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(Array)</a:t>
            </a:r>
            <a:endParaRPr lang="ko-KR" altLang="en-US" sz="4000" b="1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6085" y="2238139"/>
            <a:ext cx="510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같은 타입의 데이터들을 하나로 묶어 다루는 구조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80" y="2931790"/>
            <a:ext cx="3505835" cy="11055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519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배열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(Array)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의 한계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7327" y="686925"/>
            <a:ext cx="375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1.</a:t>
            </a:r>
            <a:r>
              <a:rPr lang="ko-KR" altLang="en-US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배열 선언 시</a:t>
            </a:r>
            <a:r>
              <a:rPr lang="en-US" altLang="ko-KR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고정된 크기로 선언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275606"/>
            <a:ext cx="4318968" cy="10081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78692" y="1249374"/>
            <a:ext cx="378705" cy="314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stCxn id="9" idx="6"/>
            <a:endCxn id="15" idx="1"/>
          </p:cNvCxnSpPr>
          <p:nvPr/>
        </p:nvCxnSpPr>
        <p:spPr>
          <a:xfrm flipV="1">
            <a:off x="3328690" y="3003798"/>
            <a:ext cx="2107406" cy="1"/>
          </a:xfrm>
          <a:prstGeom prst="straightConnector1">
            <a:avLst/>
          </a:prstGeom>
          <a:ln w="28575">
            <a:solidFill>
              <a:srgbClr val="31859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854497" y="2571750"/>
            <a:ext cx="805202" cy="864096"/>
            <a:chOff x="2854497" y="2571750"/>
            <a:chExt cx="805202" cy="864096"/>
          </a:xfrm>
        </p:grpSpPr>
        <p:sp>
          <p:nvSpPr>
            <p:cNvPr id="9" name="타원 8"/>
            <p:cNvSpPr/>
            <p:nvPr/>
          </p:nvSpPr>
          <p:spPr>
            <a:xfrm>
              <a:off x="3185506" y="2931792"/>
              <a:ext cx="143184" cy="144014"/>
            </a:xfrm>
            <a:prstGeom prst="ellipse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54497" y="2571750"/>
              <a:ext cx="805202" cy="864096"/>
            </a:xfrm>
            <a:prstGeom prst="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436096" y="2571750"/>
            <a:ext cx="1368152" cy="1728192"/>
            <a:chOff x="5436096" y="2571750"/>
            <a:chExt cx="1368152" cy="1728192"/>
          </a:xfrm>
        </p:grpSpPr>
        <p:sp>
          <p:nvSpPr>
            <p:cNvPr id="15" name="직사각형 14"/>
            <p:cNvSpPr/>
            <p:nvPr/>
          </p:nvSpPr>
          <p:spPr>
            <a:xfrm>
              <a:off x="5436096" y="2571750"/>
              <a:ext cx="805202" cy="864096"/>
            </a:xfrm>
            <a:prstGeom prst="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김미희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436096" y="3435846"/>
              <a:ext cx="805202" cy="864096"/>
            </a:xfrm>
            <a:prstGeom prst="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31859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임명진</a:t>
              </a:r>
              <a:endParaRPr lang="ko-KR" altLang="en-US" dirty="0">
                <a:solidFill>
                  <a:srgbClr val="31859C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60509" y="2772965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[0]</a:t>
              </a:r>
              <a:endPara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60509" y="3637061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[1]</a:t>
              </a:r>
              <a:endPara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321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배열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(Array)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의 한계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7327" y="686925"/>
            <a:ext cx="4633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2. </a:t>
            </a:r>
            <a:r>
              <a:rPr lang="ko-KR" altLang="en-US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고정 </a:t>
            </a:r>
            <a:r>
              <a:rPr lang="ko-KR" altLang="en-US" sz="2000" b="1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크기을</a:t>
            </a:r>
            <a:r>
              <a:rPr lang="ko-KR" altLang="en-US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 넘어선 값을 저장할 수 없다</a:t>
            </a:r>
            <a:r>
              <a:rPr lang="en-US" altLang="ko-KR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. </a:t>
            </a:r>
            <a:endParaRPr lang="ko-KR" altLang="en-US" sz="2000" b="1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08" y="3490401"/>
            <a:ext cx="7314045" cy="571500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78" y="1212078"/>
            <a:ext cx="4542218" cy="1896266"/>
          </a:xfrm>
          <a:prstGeom prst="rect">
            <a:avLst/>
          </a:prstGeom>
        </p:spPr>
      </p:pic>
      <p:sp>
        <p:nvSpPr>
          <p:cNvPr id="13" name="도형 84"/>
          <p:cNvSpPr>
            <a:spLocks/>
          </p:cNvSpPr>
          <p:nvPr/>
        </p:nvSpPr>
        <p:spPr>
          <a:xfrm>
            <a:off x="895444" y="2237307"/>
            <a:ext cx="2740452" cy="334443"/>
          </a:xfrm>
          <a:prstGeom prst="rect">
            <a:avLst/>
          </a:prstGeom>
          <a:noFill/>
          <a:ln w="25400" cap="flat" cmpd="sng">
            <a:solidFill>
              <a:srgbClr val="FC47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9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Collection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60008" y="741268"/>
            <a:ext cx="177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Collection</a:t>
            </a:r>
            <a:endParaRPr lang="ko-KR" altLang="en-US" sz="2800" b="1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167901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여러 개의 객체를 보관할 수 있게 만들어진 클래스들의 집합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4361" y="3640663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고정 크기의 배열을 다루는 불편함 해소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1640" y="1387480"/>
            <a:ext cx="549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요소</a:t>
            </a:r>
            <a:r>
              <a:rPr lang="en-US" altLang="ko-KR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(Element)</a:t>
            </a:r>
            <a:r>
              <a:rPr lang="ko-KR" altLang="en-US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라고 불리는 가변 개수의 객체들의 집합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7422" y="1888204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1. </a:t>
            </a:r>
            <a:r>
              <a:rPr lang="ko-KR" altLang="en-US" sz="1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객체들의 컨테이너라고도 불림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7422" y="2265055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2. </a:t>
            </a:r>
            <a:r>
              <a:rPr lang="ko-KR" altLang="en-US" sz="1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요소의 개수에 따라 </a:t>
            </a:r>
            <a:r>
              <a:rPr lang="ko-KR" altLang="en-US" sz="14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자동 크기 조절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47422" y="2687025"/>
            <a:ext cx="3776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3. </a:t>
            </a:r>
            <a:r>
              <a:rPr lang="ko-KR" altLang="en-US" sz="1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요소의 추가</a:t>
            </a:r>
            <a:r>
              <a:rPr lang="en-US" altLang="ko-KR" sz="1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,</a:t>
            </a:r>
            <a:r>
              <a:rPr lang="ko-KR" altLang="en-US" sz="1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삭제</a:t>
            </a:r>
            <a:r>
              <a:rPr lang="en-US" altLang="ko-KR" sz="1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,</a:t>
            </a:r>
            <a:r>
              <a:rPr lang="ko-KR" altLang="en-US" sz="1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에 따른 </a:t>
            </a:r>
            <a:r>
              <a:rPr lang="ko-KR" altLang="en-US" sz="14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요소의 이동 자동 관리</a:t>
            </a:r>
          </a:p>
        </p:txBody>
      </p:sp>
    </p:spTree>
    <p:extLst>
      <p:ext uri="{BB962C8B-B14F-4D97-AF65-F5344CB8AC3E}">
        <p14:creationId xmlns:p14="http://schemas.microsoft.com/office/powerpoint/2010/main" val="42307623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Collection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6262" y="660823"/>
            <a:ext cx="2443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Collection</a:t>
            </a:r>
            <a:r>
              <a:rPr lang="ko-KR" altLang="en-US" sz="2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의 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1640" y="1350216"/>
            <a:ext cx="441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제네릭</a:t>
            </a:r>
            <a:r>
              <a:rPr lang="en-US" altLang="ko-KR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(Generic)</a:t>
            </a:r>
            <a:r>
              <a:rPr lang="ko-KR" altLang="en-US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이라는 기법으로 구현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5696" y="2045979"/>
            <a:ext cx="53604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class Person&lt;</a:t>
            </a:r>
            <a:r>
              <a:rPr lang="en-US" altLang="ko-KR" sz="20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</a:t>
            </a:r>
            <a:r>
              <a:rPr lang="en-US" altLang="ko-KR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&gt;{</a:t>
            </a:r>
          </a:p>
          <a:p>
            <a:r>
              <a:rPr lang="en-US" altLang="ko-KR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	public </a:t>
            </a:r>
            <a:r>
              <a:rPr lang="en-US" altLang="ko-KR" sz="20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</a:t>
            </a:r>
            <a:r>
              <a:rPr lang="en-US" altLang="ko-KR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 name;</a:t>
            </a:r>
          </a:p>
          <a:p>
            <a:r>
              <a:rPr lang="en-US" altLang="ko-KR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}</a:t>
            </a:r>
          </a:p>
          <a:p>
            <a:endParaRPr lang="en-US" altLang="ko-KR" sz="2000" b="1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r>
              <a:rPr lang="en-US" altLang="ko-KR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Person&lt;</a:t>
            </a:r>
            <a:r>
              <a:rPr lang="en-US" altLang="ko-KR" sz="20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String</a:t>
            </a:r>
            <a:r>
              <a:rPr lang="en-US" altLang="ko-KR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&gt; person = new Person&lt;</a:t>
            </a:r>
            <a:r>
              <a:rPr lang="en-US" altLang="ko-KR" sz="20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String</a:t>
            </a:r>
            <a:r>
              <a:rPr lang="en-US" altLang="ko-KR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&gt;;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56176" y="3291830"/>
            <a:ext cx="720080" cy="385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0658" y="3291830"/>
            <a:ext cx="720080" cy="385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54547" y="2105288"/>
            <a:ext cx="172383" cy="239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96333" y="2430298"/>
            <a:ext cx="172383" cy="239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cxnSp>
        <p:nvCxnSpPr>
          <p:cNvPr id="29" name="꺾인 연결선 28"/>
          <p:cNvCxnSpPr>
            <a:stCxn id="12" idx="0"/>
            <a:endCxn id="2" idx="0"/>
          </p:cNvCxnSpPr>
          <p:nvPr/>
        </p:nvCxnSpPr>
        <p:spPr>
          <a:xfrm rot="5400000" flipH="1" flipV="1">
            <a:off x="4848457" y="1624071"/>
            <a:ext cx="12700" cy="3335518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" idx="0"/>
            <a:endCxn id="14" idx="0"/>
          </p:cNvCxnSpPr>
          <p:nvPr/>
        </p:nvCxnSpPr>
        <p:spPr>
          <a:xfrm rot="16200000" flipV="1">
            <a:off x="4435207" y="1210820"/>
            <a:ext cx="1186542" cy="2975477"/>
          </a:xfrm>
          <a:prstGeom prst="bentConnector3">
            <a:avLst>
              <a:gd name="adj1" fmla="val 11926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4" idx="3"/>
            <a:endCxn id="16" idx="0"/>
          </p:cNvCxnSpPr>
          <p:nvPr/>
        </p:nvCxnSpPr>
        <p:spPr>
          <a:xfrm>
            <a:off x="3626930" y="2224929"/>
            <a:ext cx="55595" cy="20536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35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Collection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6262" y="660823"/>
            <a:ext cx="2443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Collection</a:t>
            </a:r>
            <a:r>
              <a:rPr lang="ko-KR" altLang="en-US" sz="24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의 특징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1349862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컬렉션의 요소는 </a:t>
            </a:r>
            <a:r>
              <a:rPr lang="ko-KR" altLang="en-US" sz="20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객체들만</a:t>
            </a:r>
            <a:r>
              <a:rPr lang="ko-KR" altLang="en-US" sz="20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2000" b="1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저장가능</a:t>
            </a:r>
            <a:endParaRPr lang="ko-KR" altLang="en-US" sz="2000" b="1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2045979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기본 </a:t>
            </a:r>
            <a:r>
              <a:rPr lang="ko-KR" altLang="en-US" b="1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자료형</a:t>
            </a:r>
            <a:r>
              <a:rPr lang="en-US" altLang="ko-KR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(Primitive type)</a:t>
            </a:r>
            <a:r>
              <a:rPr lang="ko-KR" altLang="en-US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의 데이터는 요소로 불가능</a:t>
            </a:r>
            <a:r>
              <a:rPr lang="en-US" altLang="ko-KR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5696" y="2742994"/>
            <a:ext cx="582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기본 타입의 값을 추가한 경우 </a:t>
            </a:r>
            <a:r>
              <a:rPr lang="ko-KR" altLang="en-US" b="1" dirty="0" err="1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자동박싱</a:t>
            </a:r>
            <a:r>
              <a:rPr lang="en-US" altLang="ko-KR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(Auto Boxing)</a:t>
            </a:r>
            <a:r>
              <a:rPr lang="ko-KR" altLang="en-US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에 의해</a:t>
            </a:r>
            <a:endParaRPr lang="en-US" altLang="ko-KR" b="1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Wrapper </a:t>
            </a:r>
            <a:r>
              <a:rPr lang="ko-KR" altLang="en-US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클래스로 변환</a:t>
            </a:r>
            <a:r>
              <a:rPr lang="ko-KR" altLang="en-US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되어 객체 형태로 저장</a:t>
            </a:r>
            <a:r>
              <a:rPr lang="en-US" altLang="ko-KR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5465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Collection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종류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53" y="751744"/>
            <a:ext cx="7305095" cy="3674516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987675" y="2689888"/>
            <a:ext cx="1584325" cy="541655"/>
          </a:xfrm>
          <a:prstGeom prst="rect">
            <a:avLst/>
          </a:prstGeom>
          <a:noFill/>
          <a:ln w="38100">
            <a:solidFill>
              <a:srgbClr val="694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02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ArrayList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6262" y="66082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b="1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968" y="660823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ArrayList</a:t>
            </a:r>
            <a:endParaRPr lang="ko-KR" altLang="en-US" sz="2400" b="1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151985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가장 보편적으로 많이 사용하는 컬렉션 클래스로 객체를 저장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624" y="1588667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크기가 고정이 아닌 가변의 길이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7624" y="2025349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원하는 위치의 추가나 삭제가 쉬움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200838" y="2781424"/>
            <a:ext cx="4752528" cy="870446"/>
            <a:chOff x="2195736" y="2565400"/>
            <a:chExt cx="4752528" cy="870446"/>
          </a:xfrm>
        </p:grpSpPr>
        <p:sp>
          <p:nvSpPr>
            <p:cNvPr id="2" name="직사각형 1"/>
            <p:cNvSpPr/>
            <p:nvPr/>
          </p:nvSpPr>
          <p:spPr>
            <a:xfrm>
              <a:off x="2195736" y="2571750"/>
              <a:ext cx="864096" cy="864096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요소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139952" y="2571750"/>
              <a:ext cx="864096" cy="864096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요소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168" y="2571750"/>
              <a:ext cx="864096" cy="864096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요소</a:t>
              </a:r>
            </a:p>
          </p:txBody>
        </p:sp>
        <p:cxnSp>
          <p:nvCxnSpPr>
            <p:cNvPr id="4" name="꺾인 연결선 3"/>
            <p:cNvCxnSpPr>
              <a:stCxn id="2" idx="0"/>
            </p:cNvCxnSpPr>
            <p:nvPr/>
          </p:nvCxnSpPr>
          <p:spPr>
            <a:xfrm rot="5400000" flipH="1" flipV="1">
              <a:off x="3525078" y="1674456"/>
              <a:ext cx="12700" cy="179458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31859C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꺾인 연결선 5"/>
            <p:cNvCxnSpPr>
              <a:endCxn id="19" idx="0"/>
            </p:cNvCxnSpPr>
            <p:nvPr/>
          </p:nvCxnSpPr>
          <p:spPr>
            <a:xfrm rot="5400000" flipH="1" flipV="1">
              <a:off x="5618922" y="1674456"/>
              <a:ext cx="12700" cy="179458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31859C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50505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7669</TotalTime>
  <Words>521</Words>
  <Application>Microsoft Office PowerPoint</Application>
  <PresentationFormat>화면 슬라이드 쇼(16:9)</PresentationFormat>
  <Paragraphs>118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10X10</vt:lpstr>
      <vt:lpstr>맑은 고딕</vt:lpstr>
      <vt:lpstr>10X10 Bold</vt:lpstr>
      <vt:lpstr>Rix고딕 B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HHD</cp:lastModifiedBy>
  <cp:revision>620</cp:revision>
  <dcterms:created xsi:type="dcterms:W3CDTF">2015-03-17T10:14:13Z</dcterms:created>
  <dcterms:modified xsi:type="dcterms:W3CDTF">2020-01-01T22:57:21Z</dcterms:modified>
</cp:coreProperties>
</file>