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0" r:id="rId2"/>
    <p:sldId id="256" r:id="rId3"/>
    <p:sldId id="329" r:id="rId4"/>
    <p:sldId id="330" r:id="rId5"/>
    <p:sldId id="331" r:id="rId6"/>
    <p:sldId id="332" r:id="rId7"/>
    <p:sldId id="333" r:id="rId8"/>
    <p:sldId id="371" r:id="rId9"/>
    <p:sldId id="378" r:id="rId10"/>
    <p:sldId id="376" r:id="rId11"/>
    <p:sldId id="375" r:id="rId12"/>
    <p:sldId id="379" r:id="rId13"/>
    <p:sldId id="38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5309" autoAdjust="0"/>
  </p:normalViewPr>
  <p:slideViewPr>
    <p:cSldViewPr snapToGrid="0" showGuides="1">
      <p:cViewPr varScale="1">
        <p:scale>
          <a:sx n="86" d="100"/>
          <a:sy n="86" d="100"/>
        </p:scale>
        <p:origin x="90" y="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D970E-A3BA-4820-80CF-08718AFF590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7E9AA-A1CC-4B70-B9CC-5EE00D4F1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98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44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URLEncoder.encode</a:t>
            </a:r>
            <a:r>
              <a:rPr lang="en-US" altLang="ko-KR" dirty="0"/>
              <a:t>()</a:t>
            </a:r>
            <a:r>
              <a:rPr lang="en-US" altLang="ko-KR" baseline="0" dirty="0"/>
              <a:t> </a:t>
            </a:r>
            <a:r>
              <a:rPr lang="ko-KR" altLang="en-US" baseline="0" dirty="0"/>
              <a:t> </a:t>
            </a:r>
            <a:r>
              <a:rPr lang="en-US" altLang="ko-KR" baseline="0" dirty="0"/>
              <a:t>= </a:t>
            </a:r>
            <a:r>
              <a:rPr lang="en-US" altLang="ko-KR" baseline="0" dirty="0" err="1"/>
              <a:t>sendRedirect</a:t>
            </a:r>
            <a:r>
              <a:rPr lang="en-US" altLang="ko-KR" baseline="0" dirty="0"/>
              <a:t>()</a:t>
            </a:r>
            <a:r>
              <a:rPr lang="ko-KR" altLang="en-US" baseline="0" dirty="0" err="1"/>
              <a:t>메소드로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한글전송할</a:t>
            </a:r>
            <a:r>
              <a:rPr lang="ko-KR" altLang="en-US" baseline="0" dirty="0"/>
              <a:t> 때 사용</a:t>
            </a:r>
            <a:endParaRPr lang="en-US" altLang="ko-KR" baseline="0" dirty="0"/>
          </a:p>
          <a:p>
            <a:r>
              <a:rPr lang="en-US" altLang="ko-KR" baseline="0" dirty="0"/>
              <a:t>Ex) </a:t>
            </a:r>
            <a:r>
              <a:rPr lang="en-US" altLang="ko-KR" baseline="0" dirty="0" err="1"/>
              <a:t>response.sendRedirect</a:t>
            </a:r>
            <a:r>
              <a:rPr lang="en-US" altLang="ko-KR" baseline="0" dirty="0"/>
              <a:t>(“</a:t>
            </a:r>
            <a:r>
              <a:rPr lang="en-US" altLang="ko-KR" baseline="0" dirty="0" err="1"/>
              <a:t>main.jsp?name</a:t>
            </a:r>
            <a:r>
              <a:rPr lang="en-US" altLang="ko-KR" baseline="0" dirty="0"/>
              <a:t>=“+</a:t>
            </a:r>
            <a:r>
              <a:rPr lang="en-US" altLang="ko-KR" baseline="0" dirty="0" err="1"/>
              <a:t>URLEncoder.encode</a:t>
            </a:r>
            <a:r>
              <a:rPr lang="en-US" altLang="ko-KR" baseline="0" dirty="0"/>
              <a:t>(“</a:t>
            </a:r>
            <a:r>
              <a:rPr lang="ko-KR" altLang="en-US" baseline="0" dirty="0" err="1"/>
              <a:t>성윤정</a:t>
            </a:r>
            <a:r>
              <a:rPr lang="en-US" altLang="ko-KR" baseline="0" dirty="0"/>
              <a:t>”,”UTF-8”));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111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471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URLEncoder.encode</a:t>
            </a:r>
            <a:r>
              <a:rPr lang="en-US" altLang="ko-KR" dirty="0"/>
              <a:t>()</a:t>
            </a:r>
            <a:r>
              <a:rPr lang="en-US" altLang="ko-KR" baseline="0" dirty="0"/>
              <a:t> </a:t>
            </a:r>
            <a:r>
              <a:rPr lang="ko-KR" altLang="en-US" baseline="0" dirty="0"/>
              <a:t> </a:t>
            </a:r>
            <a:r>
              <a:rPr lang="en-US" altLang="ko-KR" baseline="0" dirty="0"/>
              <a:t>= </a:t>
            </a:r>
            <a:r>
              <a:rPr lang="en-US" altLang="ko-KR" baseline="0" dirty="0" err="1"/>
              <a:t>sendRedirect</a:t>
            </a:r>
            <a:r>
              <a:rPr lang="en-US" altLang="ko-KR" baseline="0" dirty="0"/>
              <a:t>()</a:t>
            </a:r>
            <a:r>
              <a:rPr lang="ko-KR" altLang="en-US" baseline="0" dirty="0" err="1"/>
              <a:t>메소드로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한글전송할</a:t>
            </a:r>
            <a:r>
              <a:rPr lang="ko-KR" altLang="en-US" baseline="0" dirty="0"/>
              <a:t> 때 사용</a:t>
            </a:r>
            <a:endParaRPr lang="en-US" altLang="ko-KR" baseline="0" dirty="0"/>
          </a:p>
          <a:p>
            <a:r>
              <a:rPr lang="en-US" altLang="ko-KR" baseline="0" dirty="0"/>
              <a:t>Ex) </a:t>
            </a:r>
            <a:r>
              <a:rPr lang="en-US" altLang="ko-KR" baseline="0" dirty="0" err="1"/>
              <a:t>response.sendRedirect</a:t>
            </a:r>
            <a:r>
              <a:rPr lang="en-US" altLang="ko-KR" baseline="0" dirty="0"/>
              <a:t>(“</a:t>
            </a:r>
            <a:r>
              <a:rPr lang="en-US" altLang="ko-KR" baseline="0" dirty="0" err="1"/>
              <a:t>main.jsp?name</a:t>
            </a:r>
            <a:r>
              <a:rPr lang="en-US" altLang="ko-KR" baseline="0" dirty="0"/>
              <a:t>=“+</a:t>
            </a:r>
            <a:r>
              <a:rPr lang="en-US" altLang="ko-KR" baseline="0" dirty="0" err="1"/>
              <a:t>URLEncoder.encode</a:t>
            </a:r>
            <a:r>
              <a:rPr lang="en-US" altLang="ko-KR" baseline="0" dirty="0"/>
              <a:t>(“</a:t>
            </a:r>
            <a:r>
              <a:rPr lang="ko-KR" altLang="en-US" baseline="0" dirty="0" err="1"/>
              <a:t>성윤정</a:t>
            </a:r>
            <a:r>
              <a:rPr lang="en-US" altLang="ko-KR" baseline="0" dirty="0"/>
              <a:t>”,”UTF-8”));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78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URLEncoder.encode</a:t>
            </a:r>
            <a:r>
              <a:rPr lang="en-US" altLang="ko-KR" dirty="0"/>
              <a:t>()</a:t>
            </a:r>
            <a:r>
              <a:rPr lang="en-US" altLang="ko-KR" baseline="0" dirty="0"/>
              <a:t> </a:t>
            </a:r>
            <a:r>
              <a:rPr lang="ko-KR" altLang="en-US" baseline="0" dirty="0"/>
              <a:t> </a:t>
            </a:r>
            <a:r>
              <a:rPr lang="en-US" altLang="ko-KR" baseline="0" dirty="0"/>
              <a:t>= </a:t>
            </a:r>
            <a:r>
              <a:rPr lang="en-US" altLang="ko-KR" baseline="0" dirty="0" err="1"/>
              <a:t>sendRedirect</a:t>
            </a:r>
            <a:r>
              <a:rPr lang="en-US" altLang="ko-KR" baseline="0" dirty="0"/>
              <a:t>()</a:t>
            </a:r>
            <a:r>
              <a:rPr lang="ko-KR" altLang="en-US" baseline="0" dirty="0" err="1"/>
              <a:t>메소드로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한글전송할</a:t>
            </a:r>
            <a:r>
              <a:rPr lang="ko-KR" altLang="en-US" baseline="0" dirty="0"/>
              <a:t> 때 사용</a:t>
            </a:r>
            <a:endParaRPr lang="en-US" altLang="ko-KR" baseline="0" dirty="0"/>
          </a:p>
          <a:p>
            <a:r>
              <a:rPr lang="en-US" altLang="ko-KR" baseline="0" dirty="0"/>
              <a:t>Ex) </a:t>
            </a:r>
            <a:r>
              <a:rPr lang="en-US" altLang="ko-KR" baseline="0" dirty="0" err="1"/>
              <a:t>response.sendRedirect</a:t>
            </a:r>
            <a:r>
              <a:rPr lang="en-US" altLang="ko-KR" baseline="0" dirty="0"/>
              <a:t>(“</a:t>
            </a:r>
            <a:r>
              <a:rPr lang="en-US" altLang="ko-KR" baseline="0" dirty="0" err="1"/>
              <a:t>main.jsp?name</a:t>
            </a:r>
            <a:r>
              <a:rPr lang="en-US" altLang="ko-KR" baseline="0" dirty="0"/>
              <a:t>=“+</a:t>
            </a:r>
            <a:r>
              <a:rPr lang="en-US" altLang="ko-KR" baseline="0" dirty="0" err="1"/>
              <a:t>URLEncoder.encode</a:t>
            </a:r>
            <a:r>
              <a:rPr lang="en-US" altLang="ko-KR" baseline="0" dirty="0"/>
              <a:t>(“</a:t>
            </a:r>
            <a:r>
              <a:rPr lang="ko-KR" altLang="en-US" baseline="0" dirty="0" err="1"/>
              <a:t>성윤정</a:t>
            </a:r>
            <a:r>
              <a:rPr lang="en-US" altLang="ko-KR" baseline="0" dirty="0"/>
              <a:t>”,”UTF-8”));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99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4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92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389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517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132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342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URLEncoder.encode</a:t>
            </a:r>
            <a:r>
              <a:rPr lang="en-US" altLang="ko-KR" dirty="0"/>
              <a:t>()</a:t>
            </a:r>
            <a:r>
              <a:rPr lang="en-US" altLang="ko-KR" baseline="0" dirty="0"/>
              <a:t> </a:t>
            </a:r>
            <a:r>
              <a:rPr lang="ko-KR" altLang="en-US" baseline="0" dirty="0"/>
              <a:t> </a:t>
            </a:r>
            <a:r>
              <a:rPr lang="en-US" altLang="ko-KR" baseline="0" dirty="0"/>
              <a:t>= </a:t>
            </a:r>
            <a:r>
              <a:rPr lang="en-US" altLang="ko-KR" baseline="0" dirty="0" err="1"/>
              <a:t>sendRedirect</a:t>
            </a:r>
            <a:r>
              <a:rPr lang="en-US" altLang="ko-KR" baseline="0" dirty="0"/>
              <a:t>()</a:t>
            </a:r>
            <a:r>
              <a:rPr lang="ko-KR" altLang="en-US" baseline="0" dirty="0" err="1"/>
              <a:t>메소드로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한글전송할</a:t>
            </a:r>
            <a:r>
              <a:rPr lang="ko-KR" altLang="en-US" baseline="0" dirty="0"/>
              <a:t> 때 사용</a:t>
            </a:r>
            <a:endParaRPr lang="en-US" altLang="ko-KR" baseline="0" dirty="0"/>
          </a:p>
          <a:p>
            <a:r>
              <a:rPr lang="en-US" altLang="ko-KR" baseline="0" dirty="0"/>
              <a:t>Ex) </a:t>
            </a:r>
            <a:r>
              <a:rPr lang="en-US" altLang="ko-KR" baseline="0" dirty="0" err="1"/>
              <a:t>response.sendRedirect</a:t>
            </a:r>
            <a:r>
              <a:rPr lang="en-US" altLang="ko-KR" baseline="0" dirty="0"/>
              <a:t>(“</a:t>
            </a:r>
            <a:r>
              <a:rPr lang="en-US" altLang="ko-KR" baseline="0" dirty="0" err="1"/>
              <a:t>main.jsp?name</a:t>
            </a:r>
            <a:r>
              <a:rPr lang="en-US" altLang="ko-KR" baseline="0" dirty="0"/>
              <a:t>=“+</a:t>
            </a:r>
            <a:r>
              <a:rPr lang="en-US" altLang="ko-KR" baseline="0" dirty="0" err="1"/>
              <a:t>URLEncoder.encode</a:t>
            </a:r>
            <a:r>
              <a:rPr lang="en-US" altLang="ko-KR" baseline="0" dirty="0"/>
              <a:t>(“</a:t>
            </a:r>
            <a:r>
              <a:rPr lang="ko-KR" altLang="en-US" baseline="0" dirty="0" err="1"/>
              <a:t>성윤정</a:t>
            </a:r>
            <a:r>
              <a:rPr lang="en-US" altLang="ko-KR" baseline="0" dirty="0"/>
              <a:t>”,”UTF-8”));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813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URLEncoder.encode</a:t>
            </a:r>
            <a:r>
              <a:rPr lang="en-US" altLang="ko-KR" dirty="0"/>
              <a:t>()</a:t>
            </a:r>
            <a:r>
              <a:rPr lang="en-US" altLang="ko-KR" baseline="0" dirty="0"/>
              <a:t> </a:t>
            </a:r>
            <a:r>
              <a:rPr lang="ko-KR" altLang="en-US" baseline="0" dirty="0"/>
              <a:t> </a:t>
            </a:r>
            <a:r>
              <a:rPr lang="en-US" altLang="ko-KR" baseline="0" dirty="0"/>
              <a:t>= </a:t>
            </a:r>
            <a:r>
              <a:rPr lang="en-US" altLang="ko-KR" baseline="0" dirty="0" err="1"/>
              <a:t>sendRedirect</a:t>
            </a:r>
            <a:r>
              <a:rPr lang="en-US" altLang="ko-KR" baseline="0" dirty="0"/>
              <a:t>()</a:t>
            </a:r>
            <a:r>
              <a:rPr lang="ko-KR" altLang="en-US" baseline="0" dirty="0" err="1"/>
              <a:t>메소드로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한글전송할</a:t>
            </a:r>
            <a:r>
              <a:rPr lang="ko-KR" altLang="en-US" baseline="0" dirty="0"/>
              <a:t> 때 사용</a:t>
            </a:r>
            <a:endParaRPr lang="en-US" altLang="ko-KR" baseline="0" dirty="0"/>
          </a:p>
          <a:p>
            <a:r>
              <a:rPr lang="en-US" altLang="ko-KR" baseline="0" dirty="0"/>
              <a:t>Ex) </a:t>
            </a:r>
            <a:r>
              <a:rPr lang="en-US" altLang="ko-KR" baseline="0" dirty="0" err="1"/>
              <a:t>response.sendRedirect</a:t>
            </a:r>
            <a:r>
              <a:rPr lang="en-US" altLang="ko-KR" baseline="0" dirty="0"/>
              <a:t>(“</a:t>
            </a:r>
            <a:r>
              <a:rPr lang="en-US" altLang="ko-KR" baseline="0" dirty="0" err="1"/>
              <a:t>main.jsp?name</a:t>
            </a:r>
            <a:r>
              <a:rPr lang="en-US" altLang="ko-KR" baseline="0" dirty="0"/>
              <a:t>=“+</a:t>
            </a:r>
            <a:r>
              <a:rPr lang="en-US" altLang="ko-KR" baseline="0" dirty="0" err="1"/>
              <a:t>URLEncoder.encode</a:t>
            </a:r>
            <a:r>
              <a:rPr lang="en-US" altLang="ko-KR" baseline="0" dirty="0"/>
              <a:t>(“</a:t>
            </a:r>
            <a:r>
              <a:rPr lang="ko-KR" altLang="en-US" baseline="0" dirty="0" err="1"/>
              <a:t>성윤정</a:t>
            </a:r>
            <a:r>
              <a:rPr lang="en-US" altLang="ko-KR" baseline="0" dirty="0"/>
              <a:t>”,”UTF-8”));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9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2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05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62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9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7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3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76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8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12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0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D2748-FAB7-4AD1-859F-6534660D67DB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0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26900" y="2367171"/>
            <a:ext cx="775725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3F51B5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MVC</a:t>
            </a:r>
          </a:p>
          <a:p>
            <a:pPr algn="ctr"/>
            <a:r>
              <a:rPr lang="en-US" altLang="ko-KR" sz="4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en-US" altLang="ko-KR" sz="4400" dirty="0">
                <a:solidFill>
                  <a:srgbClr val="3F51B5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</a:t>
            </a:r>
            <a:r>
              <a:rPr lang="en-US" altLang="ko-KR" sz="4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odel </a:t>
            </a:r>
            <a:r>
              <a:rPr lang="en-US" altLang="ko-KR" sz="4400" dirty="0">
                <a:solidFill>
                  <a:srgbClr val="3F51B5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V</a:t>
            </a:r>
            <a:r>
              <a:rPr lang="en-US" altLang="ko-KR" sz="4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iew </a:t>
            </a:r>
            <a:r>
              <a:rPr lang="en-US" altLang="ko-KR" sz="4400" dirty="0">
                <a:solidFill>
                  <a:srgbClr val="3F51B5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</a:t>
            </a:r>
            <a:r>
              <a:rPr lang="en-US" altLang="ko-KR" sz="4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ontroller)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92354" y="6110753"/>
            <a:ext cx="2353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rgbClr val="3F51B5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임명진</a:t>
            </a:r>
            <a:r>
              <a:rPr lang="ko-KR" altLang="en-US" sz="2800" dirty="0">
                <a:solidFill>
                  <a:srgbClr val="3F51B5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연구원</a:t>
            </a:r>
            <a:endParaRPr lang="en-US" altLang="ko-KR" sz="2800" dirty="0">
              <a:solidFill>
                <a:srgbClr val="3F51B5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1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785BF8B7-32E7-4773-9A35-2C9179DE3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57" y="1179436"/>
            <a:ext cx="5420731" cy="51525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0938071-15D0-486A-8CA2-1106906C4822}"/>
              </a:ext>
            </a:extLst>
          </p:cNvPr>
          <p:cNvSpPr txBox="1"/>
          <p:nvPr/>
        </p:nvSpPr>
        <p:spPr>
          <a:xfrm>
            <a:off x="763785" y="648724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 </a:t>
            </a:r>
            <a:r>
              <a:rPr lang="en-US" altLang="ko-KR" dirty="0">
                <a:solidFill>
                  <a:srgbClr val="FF0000"/>
                </a:solidFill>
              </a:rPr>
              <a:t>Ex13Login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FAFC9E-3F6F-4DB1-9E84-85A13807C5BC}"/>
              </a:ext>
            </a:extLst>
          </p:cNvPr>
          <p:cNvSpPr txBox="1"/>
          <p:nvPr/>
        </p:nvSpPr>
        <p:spPr>
          <a:xfrm>
            <a:off x="5871824" y="833390"/>
            <a:ext cx="3861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DB</a:t>
            </a:r>
            <a:r>
              <a:rPr lang="ko-KR" altLang="en-US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내용을 조회 할 때 </a:t>
            </a:r>
            <a:r>
              <a:rPr lang="en-US" altLang="ko-KR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en-US" altLang="ko-KR" sz="1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executeQuery</a:t>
            </a:r>
            <a:r>
              <a:rPr lang="en-US" altLang="ko-KR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();”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E8E532-7F23-4999-A576-C12B279FF323}"/>
              </a:ext>
            </a:extLst>
          </p:cNvPr>
          <p:cNvSpPr txBox="1"/>
          <p:nvPr/>
        </p:nvSpPr>
        <p:spPr>
          <a:xfrm>
            <a:off x="7578200" y="1899631"/>
            <a:ext cx="3966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테이블 형태로 값을 반환하여 </a:t>
            </a:r>
            <a:r>
              <a:rPr lang="en-US" altLang="ko-KR" sz="1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ResultSet</a:t>
            </a:r>
            <a:r>
              <a:rPr lang="ko-KR" altLang="en-US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저장</a:t>
            </a:r>
            <a:endParaRPr lang="en-US" altLang="ko-KR" sz="1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118FEE47-4E64-46FB-80CF-734BF03AF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352767"/>
              </p:ext>
            </p:extLst>
          </p:nvPr>
        </p:nvGraphicFramePr>
        <p:xfrm>
          <a:off x="7630298" y="2272334"/>
          <a:ext cx="38619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318">
                  <a:extLst>
                    <a:ext uri="{9D8B030D-6E8A-4147-A177-3AD203B41FA5}">
                      <a16:colId xmlns:a16="http://schemas.microsoft.com/office/drawing/2014/main" val="752825288"/>
                    </a:ext>
                  </a:extLst>
                </a:gridCol>
                <a:gridCol w="1287318">
                  <a:extLst>
                    <a:ext uri="{9D8B030D-6E8A-4147-A177-3AD203B41FA5}">
                      <a16:colId xmlns:a16="http://schemas.microsoft.com/office/drawing/2014/main" val="2119553428"/>
                    </a:ext>
                  </a:extLst>
                </a:gridCol>
                <a:gridCol w="1287318">
                  <a:extLst>
                    <a:ext uri="{9D8B030D-6E8A-4147-A177-3AD203B41FA5}">
                      <a16:colId xmlns:a16="http://schemas.microsoft.com/office/drawing/2014/main" val="2470842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F51B5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rgbClr val="3F51B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F51B5"/>
                          </a:solidFill>
                        </a:rPr>
                        <a:t>PW</a:t>
                      </a:r>
                      <a:endParaRPr lang="ko-KR" altLang="en-US" dirty="0">
                        <a:solidFill>
                          <a:srgbClr val="3F51B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F51B5"/>
                          </a:solidFill>
                        </a:rPr>
                        <a:t>NICK</a:t>
                      </a:r>
                      <a:endParaRPr lang="ko-KR" altLang="en-US" dirty="0">
                        <a:solidFill>
                          <a:srgbClr val="3F51B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246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smart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Smhrd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59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43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050484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968D978D-3FB6-4B4D-8A8D-E28F43081CF2}"/>
              </a:ext>
            </a:extLst>
          </p:cNvPr>
          <p:cNvSpPr txBox="1"/>
          <p:nvPr/>
        </p:nvSpPr>
        <p:spPr>
          <a:xfrm>
            <a:off x="2765555" y="1562264"/>
            <a:ext cx="3550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데이터가 있다면 </a:t>
            </a:r>
            <a:r>
              <a:rPr lang="en-US" altLang="ko-KR" sz="1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rs</a:t>
            </a:r>
            <a:r>
              <a:rPr lang="ko-KR" altLang="en-US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통해 데이터 접근</a:t>
            </a:r>
            <a:endParaRPr lang="en-US" altLang="ko-KR" sz="1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B0376F8-6573-49A8-976E-B723322B181E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3824868" y="987279"/>
            <a:ext cx="2046956" cy="382828"/>
          </a:xfrm>
          <a:prstGeom prst="straightConnector1">
            <a:avLst/>
          </a:prstGeom>
          <a:ln>
            <a:solidFill>
              <a:srgbClr val="3F51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108956B-1B08-4757-9975-D02C813DE29C}"/>
              </a:ext>
            </a:extLst>
          </p:cNvPr>
          <p:cNvCxnSpPr>
            <a:cxnSpLocks/>
          </p:cNvCxnSpPr>
          <p:nvPr/>
        </p:nvCxnSpPr>
        <p:spPr>
          <a:xfrm>
            <a:off x="8854068" y="1179436"/>
            <a:ext cx="524108" cy="655270"/>
          </a:xfrm>
          <a:prstGeom prst="straightConnector1">
            <a:avLst/>
          </a:prstGeom>
          <a:ln>
            <a:solidFill>
              <a:srgbClr val="3F51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A638350-6031-4CA3-A0F0-30CCC92476F5}"/>
              </a:ext>
            </a:extLst>
          </p:cNvPr>
          <p:cNvCxnSpPr>
            <a:cxnSpLocks/>
          </p:cNvCxnSpPr>
          <p:nvPr/>
        </p:nvCxnSpPr>
        <p:spPr>
          <a:xfrm flipH="1">
            <a:off x="3187957" y="4100997"/>
            <a:ext cx="92988" cy="1348628"/>
          </a:xfrm>
          <a:prstGeom prst="bentConnector3">
            <a:avLst>
              <a:gd name="adj1" fmla="val -24583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7AE0D40-956E-4D3C-9BD3-B594467C535B}"/>
              </a:ext>
            </a:extLst>
          </p:cNvPr>
          <p:cNvSpPr txBox="1"/>
          <p:nvPr/>
        </p:nvSpPr>
        <p:spPr>
          <a:xfrm>
            <a:off x="3731994" y="4405979"/>
            <a:ext cx="3550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자원을 사용한 </a:t>
            </a:r>
            <a:r>
              <a:rPr lang="en-US" altLang="ko-KR" sz="1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ResultSet</a:t>
            </a:r>
            <a:r>
              <a:rPr lang="en-US" altLang="ko-KR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PreparedStatement</a:t>
            </a:r>
            <a:r>
              <a:rPr lang="en-US" altLang="ko-KR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Connection </a:t>
            </a:r>
            <a:r>
              <a:rPr lang="ko-KR" altLang="en-US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연결 종료</a:t>
            </a:r>
            <a:endParaRPr lang="en-US" altLang="ko-KR" sz="1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 </a:t>
            </a:r>
            <a:r>
              <a:rPr lang="ko-KR" altLang="en-US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역순으로</a:t>
            </a:r>
            <a:endParaRPr lang="en-US" altLang="ko-KR" sz="1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475607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8168692" y="5586394"/>
            <a:ext cx="24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ex14JoinFalse.jsp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30643" y="4735945"/>
            <a:ext cx="197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ex14Join.html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68694" y="3501106"/>
            <a:ext cx="24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ex14Jointrue.jsp</a:t>
            </a:r>
          </a:p>
        </p:txBody>
      </p:sp>
      <p:cxnSp>
        <p:nvCxnSpPr>
          <p:cNvPr id="29" name="꺾인 연결선 28"/>
          <p:cNvCxnSpPr>
            <a:cxnSpLocks/>
            <a:stCxn id="40" idx="0"/>
            <a:endCxn id="10" idx="2"/>
          </p:cNvCxnSpPr>
          <p:nvPr/>
        </p:nvCxnSpPr>
        <p:spPr>
          <a:xfrm rot="5400000" flipH="1" flipV="1">
            <a:off x="6156532" y="937997"/>
            <a:ext cx="1547727" cy="1986835"/>
          </a:xfrm>
          <a:prstGeom prst="bentConnector2">
            <a:avLst/>
          </a:prstGeom>
          <a:ln w="25400">
            <a:solidFill>
              <a:srgbClr val="3F51B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12D754A1-D4E6-47A7-BC27-CDA111B4FA2E}"/>
              </a:ext>
            </a:extLst>
          </p:cNvPr>
          <p:cNvGrpSpPr/>
          <p:nvPr/>
        </p:nvGrpSpPr>
        <p:grpSpPr>
          <a:xfrm>
            <a:off x="7923813" y="493521"/>
            <a:ext cx="1447800" cy="1328057"/>
            <a:chOff x="7923813" y="493521"/>
            <a:chExt cx="1447800" cy="1328057"/>
          </a:xfrm>
        </p:grpSpPr>
        <p:sp>
          <p:nvSpPr>
            <p:cNvPr id="10" name="순서도: 자기 디스크 9"/>
            <p:cNvSpPr/>
            <p:nvPr/>
          </p:nvSpPr>
          <p:spPr>
            <a:xfrm>
              <a:off x="7923813" y="493521"/>
              <a:ext cx="1447800" cy="1328057"/>
            </a:xfrm>
            <a:prstGeom prst="flowChartMagneticDisk">
              <a:avLst/>
            </a:prstGeom>
            <a:noFill/>
            <a:ln w="25400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29758" y="984286"/>
              <a:ext cx="12359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DB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005691" y="4490427"/>
            <a:ext cx="189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Ex14Join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210120" y="3242389"/>
            <a:ext cx="14537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DB</a:t>
            </a:r>
            <a:r>
              <a:rPr lang="ko-KR" altLang="en-US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저장</a:t>
            </a:r>
            <a:endParaRPr lang="en-US" altLang="ko-KR" sz="1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defRPr lang="ko-KR" altLang="en-US"/>
            </a:pPr>
            <a:r>
              <a:rPr lang="en-US" altLang="ko-KR" sz="1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id,pw,nick</a:t>
            </a:r>
            <a:endParaRPr lang="en-US" altLang="ko-KR" sz="1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defRPr lang="ko-KR" altLang="en-US"/>
            </a:pPr>
            <a:r>
              <a:rPr lang="ko-KR" altLang="en-US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정보 저장</a:t>
            </a:r>
            <a:endParaRPr lang="en-US" altLang="ko-KR" sz="1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81" y="2469769"/>
            <a:ext cx="2666090" cy="22661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425" y="2137380"/>
            <a:ext cx="2416375" cy="133304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8694" y="4133124"/>
            <a:ext cx="2411106" cy="145327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4848DC-1BC8-4679-83AF-3CF82A27AE2A}"/>
              </a:ext>
            </a:extLst>
          </p:cNvPr>
          <p:cNvSpPr/>
          <p:nvPr/>
        </p:nvSpPr>
        <p:spPr>
          <a:xfrm>
            <a:off x="1741805" y="970861"/>
            <a:ext cx="3422732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회원가입 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시스템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9CF4EA-7E8B-4962-B54B-C17E8552C13C}"/>
              </a:ext>
            </a:extLst>
          </p:cNvPr>
          <p:cNvSpPr txBox="1"/>
          <p:nvPr/>
        </p:nvSpPr>
        <p:spPr>
          <a:xfrm>
            <a:off x="3509891" y="2967828"/>
            <a:ext cx="1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id, pw, nick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전송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304AA1-528D-42A8-97DC-45AFB534BB23}"/>
              </a:ext>
            </a:extLst>
          </p:cNvPr>
          <p:cNvSpPr txBox="1"/>
          <p:nvPr/>
        </p:nvSpPr>
        <p:spPr>
          <a:xfrm>
            <a:off x="6478488" y="776984"/>
            <a:ext cx="99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insert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EA2C2A8-AB76-4456-BC1F-F87DFFD16941}"/>
              </a:ext>
            </a:extLst>
          </p:cNvPr>
          <p:cNvSpPr/>
          <p:nvPr/>
        </p:nvSpPr>
        <p:spPr>
          <a:xfrm>
            <a:off x="5187252" y="2705277"/>
            <a:ext cx="1499452" cy="1795160"/>
          </a:xfrm>
          <a:prstGeom prst="rect">
            <a:avLst/>
          </a:prstGeom>
          <a:noFill/>
          <a:ln w="28575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5C39B99-95B2-4891-A74E-0BC2542A1AE3}"/>
              </a:ext>
            </a:extLst>
          </p:cNvPr>
          <p:cNvCxnSpPr>
            <a:cxnSpLocks/>
            <a:stCxn id="3" idx="3"/>
            <a:endCxn id="56" idx="1"/>
          </p:cNvCxnSpPr>
          <p:nvPr/>
        </p:nvCxnSpPr>
        <p:spPr>
          <a:xfrm>
            <a:off x="3453171" y="3602857"/>
            <a:ext cx="1756949" cy="8864"/>
          </a:xfrm>
          <a:prstGeom prst="straightConnector1">
            <a:avLst/>
          </a:prstGeom>
          <a:ln w="28575">
            <a:solidFill>
              <a:srgbClr val="3F51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4D96320-48B5-46A0-B44F-83961C068337}"/>
              </a:ext>
            </a:extLst>
          </p:cNvPr>
          <p:cNvCxnSpPr>
            <a:cxnSpLocks/>
            <a:stCxn id="56" idx="3"/>
            <a:endCxn id="8" idx="1"/>
          </p:cNvCxnSpPr>
          <p:nvPr/>
        </p:nvCxnSpPr>
        <p:spPr>
          <a:xfrm flipV="1">
            <a:off x="6663836" y="2803903"/>
            <a:ext cx="1499589" cy="807818"/>
          </a:xfrm>
          <a:prstGeom prst="straightConnector1">
            <a:avLst/>
          </a:prstGeom>
          <a:ln w="28575">
            <a:solidFill>
              <a:srgbClr val="3F51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7D3D6A0-F7C3-446A-ADDC-8847DAB3310C}"/>
              </a:ext>
            </a:extLst>
          </p:cNvPr>
          <p:cNvCxnSpPr>
            <a:cxnSpLocks/>
            <a:stCxn id="40" idx="3"/>
            <a:endCxn id="9" idx="1"/>
          </p:cNvCxnSpPr>
          <p:nvPr/>
        </p:nvCxnSpPr>
        <p:spPr>
          <a:xfrm>
            <a:off x="6686704" y="3602857"/>
            <a:ext cx="1481990" cy="1256902"/>
          </a:xfrm>
          <a:prstGeom prst="straightConnector1">
            <a:avLst/>
          </a:prstGeom>
          <a:ln w="28575">
            <a:solidFill>
              <a:srgbClr val="3F51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068B4C3-E346-49A7-93D4-29DD700C9242}"/>
              </a:ext>
            </a:extLst>
          </p:cNvPr>
          <p:cNvSpPr txBox="1"/>
          <p:nvPr/>
        </p:nvSpPr>
        <p:spPr>
          <a:xfrm>
            <a:off x="7000657" y="2716513"/>
            <a:ext cx="84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AC090A-E1AA-45CD-9E22-FC1F001C722D}"/>
              </a:ext>
            </a:extLst>
          </p:cNvPr>
          <p:cNvSpPr txBox="1"/>
          <p:nvPr/>
        </p:nvSpPr>
        <p:spPr>
          <a:xfrm>
            <a:off x="7110598" y="4523464"/>
            <a:ext cx="84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A9E400-BBD0-4209-A9F9-74ECD7DDDD7C}"/>
              </a:ext>
            </a:extLst>
          </p:cNvPr>
          <p:cNvSpPr txBox="1"/>
          <p:nvPr/>
        </p:nvSpPr>
        <p:spPr>
          <a:xfrm>
            <a:off x="1912377" y="20866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255646-D370-4964-8F37-749335EB2EE5}"/>
              </a:ext>
            </a:extLst>
          </p:cNvPr>
          <p:cNvSpPr txBox="1"/>
          <p:nvPr/>
        </p:nvSpPr>
        <p:spPr>
          <a:xfrm>
            <a:off x="5318802" y="23013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5827D2-B653-49F5-BD78-8AF9E1DE4036}"/>
              </a:ext>
            </a:extLst>
          </p:cNvPr>
          <p:cNvSpPr txBox="1"/>
          <p:nvPr/>
        </p:nvSpPr>
        <p:spPr>
          <a:xfrm>
            <a:off x="6164794" y="7404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B0926D1-A859-4B66-8E8A-ADE30893EC08}"/>
              </a:ext>
            </a:extLst>
          </p:cNvPr>
          <p:cNvSpPr txBox="1"/>
          <p:nvPr/>
        </p:nvSpPr>
        <p:spPr>
          <a:xfrm>
            <a:off x="7614260" y="238369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88268073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03F2C8E-18AC-45FB-AEAD-7322A2836ABF}"/>
              </a:ext>
            </a:extLst>
          </p:cNvPr>
          <p:cNvSpPr txBox="1"/>
          <p:nvPr/>
        </p:nvSpPr>
        <p:spPr>
          <a:xfrm>
            <a:off x="763785" y="648724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 </a:t>
            </a:r>
            <a:r>
              <a:rPr lang="en-US" altLang="ko-KR" dirty="0">
                <a:solidFill>
                  <a:srgbClr val="FF0000"/>
                </a:solidFill>
              </a:rPr>
              <a:t>Ex14Join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0968EA-FEF8-46BB-B8D6-8D898D917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95" y="1018056"/>
            <a:ext cx="6506483" cy="52680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00B26A-25B1-42EB-9C6F-429359236D1D}"/>
              </a:ext>
            </a:extLst>
          </p:cNvPr>
          <p:cNvSpPr txBox="1"/>
          <p:nvPr/>
        </p:nvSpPr>
        <p:spPr>
          <a:xfrm>
            <a:off x="6810634" y="5686055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psmt</a:t>
            </a:r>
            <a:r>
              <a:rPr lang="ko-KR" altLang="en-US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객체로 </a:t>
            </a:r>
            <a:r>
              <a:rPr lang="en-US" altLang="ko-KR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SQL</a:t>
            </a:r>
            <a:r>
              <a:rPr lang="ko-KR" altLang="en-US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문장 자동 완성</a:t>
            </a:r>
            <a:endParaRPr lang="en-US" altLang="ko-KR" sz="1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7B813AC-B76C-4AD9-BEA8-AABC8449ACA8}"/>
              </a:ext>
            </a:extLst>
          </p:cNvPr>
          <p:cNvCxnSpPr>
            <a:cxnSpLocks/>
          </p:cNvCxnSpPr>
          <p:nvPr/>
        </p:nvCxnSpPr>
        <p:spPr>
          <a:xfrm>
            <a:off x="6505044" y="5566930"/>
            <a:ext cx="12700" cy="546028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03247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6EEB35-C6E9-433B-BC33-AEB6A263C1B5}"/>
              </a:ext>
            </a:extLst>
          </p:cNvPr>
          <p:cNvSpPr txBox="1"/>
          <p:nvPr/>
        </p:nvSpPr>
        <p:spPr>
          <a:xfrm>
            <a:off x="763785" y="648724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 </a:t>
            </a:r>
            <a:r>
              <a:rPr lang="en-US" altLang="ko-KR" dirty="0">
                <a:solidFill>
                  <a:srgbClr val="FF0000"/>
                </a:solidFill>
              </a:rPr>
              <a:t>Ex14Join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5CBF8D-F7AE-46B8-8F8A-809CD02F9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47" y="1102373"/>
            <a:ext cx="4592726" cy="5476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C74A99-0434-411A-A1B8-C0C88275AE0B}"/>
              </a:ext>
            </a:extLst>
          </p:cNvPr>
          <p:cNvSpPr txBox="1"/>
          <p:nvPr/>
        </p:nvSpPr>
        <p:spPr>
          <a:xfrm>
            <a:off x="5925970" y="1895946"/>
            <a:ext cx="2064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조건에 맞는 페이지 이동</a:t>
            </a:r>
            <a:endParaRPr lang="en-US" altLang="ko-KR" sz="1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7515FAEB-59AD-40AA-995F-5B6C023931AD}"/>
              </a:ext>
            </a:extLst>
          </p:cNvPr>
          <p:cNvCxnSpPr>
            <a:cxnSpLocks/>
          </p:cNvCxnSpPr>
          <p:nvPr/>
        </p:nvCxnSpPr>
        <p:spPr>
          <a:xfrm>
            <a:off x="5620380" y="1776821"/>
            <a:ext cx="12700" cy="546028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35B7B9E-C903-4DCE-8AD4-07E75B8B0B58}"/>
              </a:ext>
            </a:extLst>
          </p:cNvPr>
          <p:cNvSpPr txBox="1"/>
          <p:nvPr/>
        </p:nvSpPr>
        <p:spPr>
          <a:xfrm>
            <a:off x="4496892" y="1102373"/>
            <a:ext cx="5668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DB</a:t>
            </a:r>
            <a:r>
              <a:rPr lang="ko-KR" altLang="en-US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내용을 변경한다면 </a:t>
            </a:r>
            <a:r>
              <a:rPr lang="en-US" altLang="ko-KR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en-US" altLang="ko-KR" sz="1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executeUpdate</a:t>
            </a:r>
            <a:r>
              <a:rPr lang="en-US" altLang="ko-KR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();” </a:t>
            </a:r>
            <a:r>
              <a:rPr lang="en-US" altLang="ko-KR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 1</a:t>
            </a:r>
            <a:r>
              <a:rPr lang="ko-KR" altLang="en-US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 이상의 </a:t>
            </a:r>
            <a:r>
              <a:rPr lang="en-US" altLang="ko-KR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값 반환</a:t>
            </a:r>
            <a:r>
              <a:rPr lang="en-US" altLang="ko-KR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DF9002-1F1D-4DF6-B24D-BD5581C9E391}"/>
              </a:ext>
            </a:extLst>
          </p:cNvPr>
          <p:cNvSpPr txBox="1"/>
          <p:nvPr/>
        </p:nvSpPr>
        <p:spPr>
          <a:xfrm>
            <a:off x="5266172" y="3429000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DB </a:t>
            </a:r>
            <a:r>
              <a:rPr lang="ko-KR" altLang="en-US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작업에 오류 발생 시에 대한 </a:t>
            </a:r>
            <a:r>
              <a:rPr lang="ko-KR" altLang="en-US" sz="1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실행문</a:t>
            </a:r>
            <a:r>
              <a:rPr lang="ko-KR" altLang="en-US" sz="1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작성</a:t>
            </a:r>
            <a:endParaRPr lang="en-US" altLang="ko-KR" sz="1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9780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1375" y="1802781"/>
            <a:ext cx="73292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3F51B5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Design Pattern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52884" y="3567838"/>
            <a:ext cx="1008623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 개발에서</a:t>
            </a: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자주 나타나는</a:t>
            </a:r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문제를 해결하기 위한 방법 중 하나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DB8D5C-C525-4588-ACF0-A86AF8A2624A}"/>
              </a:ext>
            </a:extLst>
          </p:cNvPr>
          <p:cNvSpPr/>
          <p:nvPr/>
        </p:nvSpPr>
        <p:spPr>
          <a:xfrm>
            <a:off x="1052884" y="4235630"/>
            <a:ext cx="10086230" cy="102720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50000"/>
              </a:lnSpc>
              <a:defRPr lang="ko-KR" altLang="en-US"/>
            </a:pP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소프트웨어 개발 과정에서 발견된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설계의 노하우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축적하여 이름을 붙여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</a:p>
          <a:p>
            <a:pPr lvl="0" algn="ctr">
              <a:lnSpc>
                <a:spcPct val="150000"/>
              </a:lnSpc>
              <a:defRPr lang="ko-KR" altLang="en-US"/>
            </a:pP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이후에 재사용하기 좋은 형태로 특정의 규약을 묶어서 정리한 것 프레임워크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466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427784-B31C-4F63-8670-06484676EC20}"/>
              </a:ext>
            </a:extLst>
          </p:cNvPr>
          <p:cNvSpPr/>
          <p:nvPr/>
        </p:nvSpPr>
        <p:spPr>
          <a:xfrm>
            <a:off x="1115404" y="3785952"/>
            <a:ext cx="9925490" cy="111953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View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Model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간의 간섭을 피하고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Controller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라는 중간 관리자를 두어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간접적으로 의사소통을 함으로써 유연한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구조를 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A65DFF-B510-44E9-99EB-A2C42414A187}"/>
              </a:ext>
            </a:extLst>
          </p:cNvPr>
          <p:cNvSpPr txBox="1"/>
          <p:nvPr/>
        </p:nvSpPr>
        <p:spPr>
          <a:xfrm>
            <a:off x="2800649" y="1846283"/>
            <a:ext cx="655500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3F51B5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MVC</a:t>
            </a:r>
          </a:p>
          <a:p>
            <a:pPr algn="ctr"/>
            <a:r>
              <a:rPr lang="en-US" altLang="ko-KR" sz="3600" dirty="0">
                <a:solidFill>
                  <a:srgbClr val="3F51B5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(Model-View-Controller)</a:t>
            </a:r>
          </a:p>
        </p:txBody>
      </p:sp>
    </p:spTree>
    <p:extLst>
      <p:ext uri="{BB962C8B-B14F-4D97-AF65-F5344CB8AC3E}">
        <p14:creationId xmlns:p14="http://schemas.microsoft.com/office/powerpoint/2010/main" val="255888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118069" y="2242609"/>
            <a:ext cx="3816424" cy="1728192"/>
          </a:xfrm>
          <a:prstGeom prst="rect">
            <a:avLst/>
          </a:prstGeom>
          <a:noFill/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01845" y="2575396"/>
            <a:ext cx="1433230" cy="1031925"/>
          </a:xfrm>
          <a:prstGeom prst="rect">
            <a:avLst/>
          </a:prstGeom>
          <a:noFill/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32767" y="2578674"/>
            <a:ext cx="1424122" cy="1025368"/>
          </a:xfrm>
          <a:prstGeom prst="rect">
            <a:avLst/>
          </a:prstGeom>
          <a:noFill/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29255" y="2575397"/>
            <a:ext cx="1433230" cy="1031925"/>
          </a:xfrm>
          <a:prstGeom prst="rect">
            <a:avLst/>
          </a:prstGeom>
          <a:noFill/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순서도: 자기 디스크 20"/>
          <p:cNvSpPr/>
          <p:nvPr/>
        </p:nvSpPr>
        <p:spPr>
          <a:xfrm>
            <a:off x="8582565" y="2345408"/>
            <a:ext cx="1512168" cy="1396082"/>
          </a:xfrm>
          <a:prstGeom prst="flowChartMagneticDisk">
            <a:avLst/>
          </a:prstGeom>
          <a:noFill/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572431" y="2990189"/>
            <a:ext cx="648072" cy="0"/>
          </a:xfrm>
          <a:prstGeom prst="straightConnector1">
            <a:avLst/>
          </a:prstGeom>
          <a:ln w="50800">
            <a:solidFill>
              <a:srgbClr val="3F51B5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732308" y="2990189"/>
            <a:ext cx="648072" cy="0"/>
          </a:xfrm>
          <a:prstGeom prst="straightConnector1">
            <a:avLst/>
          </a:prstGeom>
          <a:ln w="50800">
            <a:solidFill>
              <a:srgbClr val="3F51B5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934493" y="2990189"/>
            <a:ext cx="648072" cy="0"/>
          </a:xfrm>
          <a:prstGeom prst="straightConnector1">
            <a:avLst/>
          </a:prstGeom>
          <a:ln w="50800">
            <a:solidFill>
              <a:srgbClr val="3F51B5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7862485" y="3206213"/>
            <a:ext cx="648072" cy="0"/>
          </a:xfrm>
          <a:prstGeom prst="straightConnector1">
            <a:avLst/>
          </a:prstGeom>
          <a:ln w="50800">
            <a:solidFill>
              <a:srgbClr val="3F51B5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705012" y="3196333"/>
            <a:ext cx="648072" cy="0"/>
          </a:xfrm>
          <a:prstGeom prst="straightConnector1">
            <a:avLst/>
          </a:prstGeom>
          <a:ln w="50800">
            <a:solidFill>
              <a:srgbClr val="3F51B5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3531487" y="3225901"/>
            <a:ext cx="648072" cy="0"/>
          </a:xfrm>
          <a:prstGeom prst="straightConnector1">
            <a:avLst/>
          </a:prstGeom>
          <a:ln w="50800">
            <a:solidFill>
              <a:srgbClr val="3F51B5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9"/>
          <p:cNvSpPr txBox="1"/>
          <p:nvPr/>
        </p:nvSpPr>
        <p:spPr>
          <a:xfrm>
            <a:off x="4567634" y="2897856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JSP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464384" y="2794784"/>
            <a:ext cx="1369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Service,</a:t>
            </a:r>
          </a:p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DAO class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671405" y="2990189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DataBase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741805" y="970861"/>
            <a:ext cx="2060179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Model1</a:t>
            </a:r>
            <a:endParaRPr lang="ko-KR" altLang="en-US" sz="3600" dirty="0">
              <a:solidFill>
                <a:srgbClr val="3F51B5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09757" y="4221085"/>
            <a:ext cx="9612560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50000"/>
              </a:lnSpc>
              <a:defRPr lang="ko-KR" altLang="en-US"/>
            </a:pP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웹 어플리케이션을 개발할 때</a:t>
            </a: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JSP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만을 사용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하여 개발하는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0" algn="ctr">
              <a:lnSpc>
                <a:spcPct val="150000"/>
              </a:lnSpc>
              <a:defRPr lang="ko-KR" altLang="en-US"/>
            </a:pP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설계 방법을 의미한다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클라이언트의 요청 처리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DB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연동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</a:p>
          <a:p>
            <a:pPr lvl="0" algn="ctr">
              <a:lnSpc>
                <a:spcPct val="150000"/>
              </a:lnSpc>
              <a:defRPr lang="ko-KR" altLang="en-US"/>
            </a:pP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세션 관리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응답 처리 등과 같은 작업을</a:t>
            </a:r>
            <a:r>
              <a:rPr lang="ko-KR" altLang="en-US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JSP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만으로 구현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 방법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4" name="TextBox 35"/>
          <p:cNvSpPr txBox="1"/>
          <p:nvPr/>
        </p:nvSpPr>
        <p:spPr>
          <a:xfrm>
            <a:off x="4118069" y="1925202"/>
            <a:ext cx="2678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WAS(Web Application Server)</a:t>
            </a:r>
          </a:p>
        </p:txBody>
      </p:sp>
      <p:sp>
        <p:nvSpPr>
          <p:cNvPr id="37" name="TextBox 28">
            <a:extLst>
              <a:ext uri="{FF2B5EF4-FFF2-40B4-BE49-F238E27FC236}">
                <a16:creationId xmlns:a16="http://schemas.microsoft.com/office/drawing/2014/main" id="{210024A7-835B-4114-A268-70D5CC16A95D}"/>
              </a:ext>
            </a:extLst>
          </p:cNvPr>
          <p:cNvSpPr txBox="1"/>
          <p:nvPr/>
        </p:nvSpPr>
        <p:spPr>
          <a:xfrm>
            <a:off x="2355643" y="290665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48025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4125385" y="1832004"/>
            <a:ext cx="3701370" cy="3123729"/>
          </a:xfrm>
          <a:prstGeom prst="rect">
            <a:avLst/>
          </a:prstGeom>
          <a:noFill/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38123" y="2804112"/>
            <a:ext cx="1433230" cy="1031925"/>
          </a:xfrm>
          <a:prstGeom prst="rect">
            <a:avLst/>
          </a:prstGeom>
          <a:noFill/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순서도: 자기 디스크 36"/>
          <p:cNvSpPr/>
          <p:nvPr/>
        </p:nvSpPr>
        <p:spPr>
          <a:xfrm>
            <a:off x="8474827" y="2733481"/>
            <a:ext cx="1512168" cy="1402896"/>
          </a:xfrm>
          <a:prstGeom prst="flowChartMagneticDisk">
            <a:avLst/>
          </a:prstGeom>
          <a:noFill/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3557337" y="2631064"/>
            <a:ext cx="928066" cy="724597"/>
          </a:xfrm>
          <a:prstGeom prst="straightConnector1">
            <a:avLst/>
          </a:prstGeom>
          <a:ln w="50800">
            <a:solidFill>
              <a:srgbClr val="3F51B5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7826755" y="3381669"/>
            <a:ext cx="648072" cy="0"/>
          </a:xfrm>
          <a:prstGeom prst="straightConnector1">
            <a:avLst/>
          </a:prstGeom>
          <a:ln w="50800">
            <a:solidFill>
              <a:srgbClr val="3F51B5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7754747" y="3597693"/>
            <a:ext cx="648072" cy="0"/>
          </a:xfrm>
          <a:prstGeom prst="straightConnector1">
            <a:avLst/>
          </a:prstGeom>
          <a:ln w="50800">
            <a:solidFill>
              <a:srgbClr val="3F51B5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48" idx="2"/>
            <a:endCxn id="50" idx="0"/>
          </p:cNvCxnSpPr>
          <p:nvPr/>
        </p:nvCxnSpPr>
        <p:spPr>
          <a:xfrm flipH="1">
            <a:off x="5209553" y="3101565"/>
            <a:ext cx="7474" cy="568905"/>
          </a:xfrm>
          <a:prstGeom prst="straightConnector1">
            <a:avLst/>
          </a:prstGeom>
          <a:ln w="50800">
            <a:solidFill>
              <a:srgbClr val="3F51B5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cxnSpLocks/>
          </p:cNvCxnSpPr>
          <p:nvPr/>
        </p:nvCxnSpPr>
        <p:spPr>
          <a:xfrm flipH="1" flipV="1">
            <a:off x="3622995" y="3434929"/>
            <a:ext cx="966302" cy="702288"/>
          </a:xfrm>
          <a:prstGeom prst="straightConnector1">
            <a:avLst/>
          </a:prstGeom>
          <a:ln w="50800">
            <a:solidFill>
              <a:srgbClr val="3F51B5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28"/>
          <p:cNvSpPr txBox="1"/>
          <p:nvPr/>
        </p:nvSpPr>
        <p:spPr>
          <a:xfrm>
            <a:off x="2396378" y="316092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Client</a:t>
            </a:r>
          </a:p>
        </p:txBody>
      </p:sp>
      <p:sp>
        <p:nvSpPr>
          <p:cNvPr id="44" name="TextBox 31"/>
          <p:cNvSpPr txBox="1"/>
          <p:nvPr/>
        </p:nvSpPr>
        <p:spPr>
          <a:xfrm>
            <a:off x="8563667" y="3428416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DataBase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55215" y="5102946"/>
            <a:ext cx="9612560" cy="13042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50000"/>
              </a:lnSpc>
              <a:defRPr lang="ko-KR" altLang="en-US"/>
            </a:pP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웹 어플리케이션을 개발할 때 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0" algn="ctr">
              <a:lnSpc>
                <a:spcPct val="150000"/>
              </a:lnSpc>
              <a:defRPr lang="ko-KR" altLang="en-US"/>
            </a:pPr>
            <a:r>
              <a:rPr lang="en-US" altLang="ko-KR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Presentation Logic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</a:t>
            </a:r>
            <a:r>
              <a:rPr lang="ko-KR" altLang="en-US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Business Login </a:t>
            </a:r>
            <a:r>
              <a:rPr lang="ko-KR" altLang="en-US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명확하게 분리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하여</a:t>
            </a:r>
            <a:r>
              <a:rPr lang="ko-KR" altLang="en-US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0" algn="ctr">
              <a:lnSpc>
                <a:spcPct val="150000"/>
              </a:lnSpc>
              <a:defRPr lang="ko-KR" altLang="en-US"/>
            </a:pP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설계하는 방법으로서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MVC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패턴에 기반을 둔 개발 방법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89134" y="3082853"/>
            <a:ext cx="1157456" cy="833368"/>
          </a:xfrm>
          <a:prstGeom prst="rect">
            <a:avLst/>
          </a:prstGeom>
          <a:noFill/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76252" y="2325468"/>
            <a:ext cx="1081549" cy="776097"/>
          </a:xfrm>
          <a:prstGeom prst="rect">
            <a:avLst/>
          </a:prstGeom>
          <a:noFill/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661305" y="3670470"/>
            <a:ext cx="1096496" cy="789477"/>
          </a:xfrm>
          <a:prstGeom prst="rect">
            <a:avLst/>
          </a:prstGeom>
          <a:noFill/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TextBox 29"/>
          <p:cNvSpPr txBox="1"/>
          <p:nvPr/>
        </p:nvSpPr>
        <p:spPr>
          <a:xfrm>
            <a:off x="4683221" y="251582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Servlet</a:t>
            </a:r>
          </a:p>
        </p:txBody>
      </p:sp>
      <p:sp>
        <p:nvSpPr>
          <p:cNvPr id="53" name="TextBox 39"/>
          <p:cNvSpPr txBox="1"/>
          <p:nvPr/>
        </p:nvSpPr>
        <p:spPr>
          <a:xfrm>
            <a:off x="4463234" y="1948689"/>
            <a:ext cx="145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Controller</a:t>
            </a:r>
          </a:p>
        </p:txBody>
      </p:sp>
      <p:sp>
        <p:nvSpPr>
          <p:cNvPr id="54" name="TextBox 40"/>
          <p:cNvSpPr txBox="1"/>
          <p:nvPr/>
        </p:nvSpPr>
        <p:spPr>
          <a:xfrm>
            <a:off x="4868484" y="3869327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JSP</a:t>
            </a:r>
          </a:p>
        </p:txBody>
      </p:sp>
      <p:sp>
        <p:nvSpPr>
          <p:cNvPr id="55" name="TextBox 42"/>
          <p:cNvSpPr txBox="1"/>
          <p:nvPr/>
        </p:nvSpPr>
        <p:spPr>
          <a:xfrm>
            <a:off x="6578943" y="3313004"/>
            <a:ext cx="97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DAO</a:t>
            </a:r>
          </a:p>
        </p:txBody>
      </p:sp>
      <p:sp>
        <p:nvSpPr>
          <p:cNvPr id="56" name="TextBox 43"/>
          <p:cNvSpPr txBox="1"/>
          <p:nvPr/>
        </p:nvSpPr>
        <p:spPr>
          <a:xfrm>
            <a:off x="4838712" y="4466124"/>
            <a:ext cx="77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View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5917479" y="2644056"/>
            <a:ext cx="571655" cy="477473"/>
          </a:xfrm>
          <a:prstGeom prst="straightConnector1">
            <a:avLst/>
          </a:prstGeom>
          <a:ln w="50800">
            <a:solidFill>
              <a:srgbClr val="3F51B5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5773463" y="2733481"/>
            <a:ext cx="576064" cy="505388"/>
          </a:xfrm>
          <a:prstGeom prst="straightConnector1">
            <a:avLst/>
          </a:prstGeom>
          <a:ln w="50800">
            <a:solidFill>
              <a:srgbClr val="3F51B5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45"/>
          <p:cNvSpPr txBox="1"/>
          <p:nvPr/>
        </p:nvSpPr>
        <p:spPr>
          <a:xfrm>
            <a:off x="6605235" y="2713516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Model</a:t>
            </a:r>
          </a:p>
        </p:txBody>
      </p:sp>
      <p:sp>
        <p:nvSpPr>
          <p:cNvPr id="29" name="TextBox 45"/>
          <p:cNvSpPr txBox="1"/>
          <p:nvPr/>
        </p:nvSpPr>
        <p:spPr>
          <a:xfrm>
            <a:off x="6034866" y="2412907"/>
            <a:ext cx="72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DTO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CB5C67-E4AC-4E88-9A17-AEDA5C2524F5}"/>
              </a:ext>
            </a:extLst>
          </p:cNvPr>
          <p:cNvSpPr/>
          <p:nvPr/>
        </p:nvSpPr>
        <p:spPr>
          <a:xfrm>
            <a:off x="1741805" y="970861"/>
            <a:ext cx="2148345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Model2</a:t>
            </a:r>
            <a:endParaRPr lang="ko-KR" altLang="en-US" sz="3600" dirty="0">
              <a:solidFill>
                <a:srgbClr val="3F51B5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68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919470"/>
              </p:ext>
            </p:extLst>
          </p:nvPr>
        </p:nvGraphicFramePr>
        <p:xfrm>
          <a:off x="1809750" y="1874916"/>
          <a:ext cx="8572500" cy="2924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4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i="0" dirty="0"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</a:rPr>
                        <a:t>Model</a:t>
                      </a:r>
                      <a:r>
                        <a:rPr lang="en-US" altLang="ko-KR" sz="2000" b="0" i="0" baseline="0" dirty="0"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</a:rPr>
                        <a:t> 1</a:t>
                      </a:r>
                      <a:endParaRPr lang="ko-KR" altLang="en-US" sz="2000" b="0" i="0" dirty="0">
                        <a:latin typeface="G마켓 산스 Bold" panose="02000000000000000000" pitchFamily="50" charset="-127"/>
                        <a:ea typeface="G마켓 산스 Bold" panose="02000000000000000000" pitchFamily="50" charset="-127"/>
                      </a:endParaRPr>
                    </a:p>
                  </a:txBody>
                  <a:tcPr anchor="ctr">
                    <a:solidFill>
                      <a:srgbClr val="3F51B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i="0" dirty="0"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</a:rPr>
                        <a:t>Model 2</a:t>
                      </a:r>
                      <a:endParaRPr lang="ko-KR" altLang="en-US" sz="2000" b="0" i="0" dirty="0">
                        <a:latin typeface="G마켓 산스 Bold" panose="02000000000000000000" pitchFamily="50" charset="-127"/>
                        <a:ea typeface="G마켓 산스 Bold" panose="02000000000000000000" pitchFamily="50" charset="-127"/>
                      </a:endParaRPr>
                    </a:p>
                  </a:txBody>
                  <a:tcPr anchor="ctr">
                    <a:solidFill>
                      <a:srgbClr val="3F51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하나의 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JSP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안에서 </a:t>
                      </a:r>
                      <a:endParaRPr lang="en-US" altLang="ko-KR" sz="1600" b="0" i="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View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와 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Logic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을</a:t>
                      </a:r>
                      <a:r>
                        <a:rPr lang="en-US" altLang="ko-KR" sz="1600" b="0" i="0" baseline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처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리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View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와 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Controller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이 엄격히 구분되고 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View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는 어떠한 처리 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Logic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도 포함되지 않음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개발기간 단축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초기에 많은 구조 설계 시간이 필요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유지 보수가 어려움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유지 보수 확장이 용이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디자이너와 개발자간의 의사소통이 필요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개발자와 디자이너의 작업 분리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간단한 웹 </a:t>
                      </a:r>
                      <a:r>
                        <a:rPr lang="ko-KR" altLang="en-US" sz="1600" b="0" i="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어플레이케이션을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구축할 때 적합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중 대형 프로젝트에 적합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03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mvc_role_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5520" y="1163913"/>
            <a:ext cx="8694261" cy="3007670"/>
          </a:xfrm>
          <a:prstGeom prst="rect">
            <a:avLst/>
          </a:prstGeom>
          <a:noFill/>
        </p:spPr>
      </p:pic>
      <p:sp>
        <p:nvSpPr>
          <p:cNvPr id="17" name="직사각형 16"/>
          <p:cNvSpPr/>
          <p:nvPr/>
        </p:nvSpPr>
        <p:spPr>
          <a:xfrm>
            <a:off x="1396520" y="4681525"/>
            <a:ext cx="94168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Model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View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Controller,MVC</a:t>
            </a:r>
            <a:r>
              <a:rPr lang="ko-KR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)는 소프트웨어 공학에서 사용되는 아키텍처 패턴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54285" y="5159592"/>
            <a:ext cx="7301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 영역으로 구분하고</a:t>
            </a:r>
            <a:r>
              <a:rPr lang="ko-KR" altLang="en-US" sz="1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영역 간의 </a:t>
            </a:r>
            <a:r>
              <a:rPr lang="ko-KR" altLang="en-US" sz="2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결합도를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최소화 한 패턴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타원 9"/>
          <p:cNvSpPr/>
          <p:nvPr/>
        </p:nvSpPr>
        <p:spPr>
          <a:xfrm>
            <a:off x="4788245" y="1150265"/>
            <a:ext cx="2688299" cy="1944216"/>
          </a:xfrm>
          <a:prstGeom prst="ellipse">
            <a:avLst/>
          </a:prstGeom>
          <a:solidFill>
            <a:srgbClr val="615758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824192" y="1146497"/>
            <a:ext cx="2688299" cy="1944216"/>
          </a:xfrm>
          <a:prstGeom prst="ellipse">
            <a:avLst/>
          </a:prstGeom>
          <a:solidFill>
            <a:srgbClr val="615758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960096" y="3135425"/>
            <a:ext cx="1392333" cy="1006956"/>
          </a:xfrm>
          <a:prstGeom prst="ellipse">
            <a:avLst/>
          </a:prstGeom>
          <a:solidFill>
            <a:srgbClr val="615758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747275" y="1160145"/>
            <a:ext cx="2688299" cy="1944216"/>
          </a:xfrm>
          <a:prstGeom prst="ellipse">
            <a:avLst/>
          </a:prstGeom>
          <a:solidFill>
            <a:srgbClr val="615758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25868" y="4721074"/>
            <a:ext cx="79581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 실행에 관여하여 직접적인 작업을 이야기하는 것이 아니라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en-US" altLang="ko-KR" sz="1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데이터를 </a:t>
            </a:r>
            <a:endParaRPr lang="en-US" altLang="ko-KR" sz="2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0" algn="ctr">
              <a:defRPr lang="ko-KR" altLang="en-US"/>
            </a:pPr>
            <a:r>
              <a:rPr lang="ko-KR" altLang="en-US" sz="2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담거나 데이터베이스로 데이터를 보내는 작업을</a:t>
            </a:r>
            <a:r>
              <a:rPr lang="ko-KR" altLang="en-US" sz="2000" dirty="0">
                <a:solidFill>
                  <a:srgbClr val="FFC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 객체들을 말한다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122333" y="4952486"/>
            <a:ext cx="7958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Model</a:t>
            </a:r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렌더링 하여 실제 사용자에게 보여지는 부분</a:t>
            </a:r>
            <a:endParaRPr lang="en-US" altLang="ko-KR" sz="16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0882" y="4829376"/>
            <a:ext cx="91281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View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대한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</a:t>
            </a:r>
            <a:r>
              <a:rPr lang="ko-KR" altLang="en-US" sz="2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진입점으로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어플리케이션의 행위를 정의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</a:t>
            </a:r>
            <a:endParaRPr lang="en-US" altLang="ko-KR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0" algn="ctr">
              <a:defRPr lang="ko-KR" altLang="en-US"/>
            </a:pP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둔 부분을 이야기하고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 결과에 대한 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View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선택하여 응답하는 역할을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한다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492001" y="3607809"/>
            <a:ext cx="1177047" cy="8268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93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8" grpId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4" grpId="0" animBg="1"/>
      <p:bldP spid="14" grpId="1" animBg="1"/>
      <p:bldP spid="16" grpId="0"/>
      <p:bldP spid="16" grpId="1"/>
      <p:bldP spid="20" grpId="0"/>
      <p:bldP spid="20" grpId="1"/>
      <p:bldP spid="15" grpId="0"/>
      <p:bldP spid="1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8434492" y="5135807"/>
            <a:ext cx="268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ex13LoginFalse.jsp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00194" y="3965184"/>
            <a:ext cx="233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ex13Login.html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235665" y="3057266"/>
            <a:ext cx="264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ex13Logintrue.jsp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55399" y="5873475"/>
            <a:ext cx="1153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90120" y="4073717"/>
            <a:ext cx="149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Ex13Login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408359" y="2642714"/>
            <a:ext cx="145371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입력된 </a:t>
            </a:r>
            <a:r>
              <a:rPr lang="en-US" altLang="ko-KR" sz="1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id,pw</a:t>
            </a:r>
            <a:r>
              <a:rPr lang="ko-KR" altLang="en-US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</a:t>
            </a:r>
            <a:endParaRPr lang="en-US" altLang="ko-KR" sz="1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0" algn="ctr">
              <a:defRPr lang="ko-KR" altLang="en-US"/>
            </a:pPr>
            <a:r>
              <a:rPr lang="en-US" altLang="ko-KR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DB</a:t>
            </a:r>
            <a:r>
              <a:rPr lang="ko-KR" altLang="en-US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저장된 값을</a:t>
            </a:r>
            <a:r>
              <a:rPr lang="en-US" altLang="ko-KR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비교하여</a:t>
            </a:r>
            <a:endParaRPr lang="en-US" altLang="ko-KR" sz="1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0" algn="ctr">
              <a:defRPr lang="ko-KR" altLang="en-US"/>
            </a:pPr>
            <a:r>
              <a:rPr lang="ko-KR" altLang="en-US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조건에 맞는 페이지 이동</a:t>
            </a:r>
            <a:endParaRPr lang="en-US" altLang="ko-KR" sz="1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09" y="2334953"/>
            <a:ext cx="2445346" cy="16302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313" y="1980092"/>
            <a:ext cx="2414373" cy="11201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1973" y="4101430"/>
            <a:ext cx="2910631" cy="1062274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456FBF25-7556-4D28-8191-1AC07ED973C6}"/>
              </a:ext>
            </a:extLst>
          </p:cNvPr>
          <p:cNvCxnSpPr>
            <a:cxnSpLocks/>
            <a:stCxn id="32" idx="2"/>
            <a:endCxn id="26" idx="2"/>
          </p:cNvCxnSpPr>
          <p:nvPr/>
        </p:nvCxnSpPr>
        <p:spPr>
          <a:xfrm rot="5400000" flipH="1">
            <a:off x="5336170" y="1064022"/>
            <a:ext cx="1170623" cy="7711613"/>
          </a:xfrm>
          <a:prstGeom prst="bentConnector3">
            <a:avLst>
              <a:gd name="adj1" fmla="val -19528"/>
            </a:avLst>
          </a:prstGeom>
          <a:ln w="28575">
            <a:solidFill>
              <a:srgbClr val="3F51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1F010C-4984-40B4-9035-5B3F58425270}"/>
              </a:ext>
            </a:extLst>
          </p:cNvPr>
          <p:cNvSpPr/>
          <p:nvPr/>
        </p:nvSpPr>
        <p:spPr>
          <a:xfrm>
            <a:off x="1741805" y="970861"/>
            <a:ext cx="2978701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로그인 시스템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C22CF2-F0E7-4B8A-9FBA-91544352C60C}"/>
              </a:ext>
            </a:extLst>
          </p:cNvPr>
          <p:cNvSpPr txBox="1"/>
          <p:nvPr/>
        </p:nvSpPr>
        <p:spPr>
          <a:xfrm>
            <a:off x="3665460" y="2606522"/>
            <a:ext cx="1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id, pw,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전송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0" name="꺾인 연결선 28">
            <a:extLst>
              <a:ext uri="{FF2B5EF4-FFF2-40B4-BE49-F238E27FC236}">
                <a16:creationId xmlns:a16="http://schemas.microsoft.com/office/drawing/2014/main" id="{51203A6F-B094-4E82-9F49-D7AB7CBD2622}"/>
              </a:ext>
            </a:extLst>
          </p:cNvPr>
          <p:cNvCxnSpPr>
            <a:cxnSpLocks/>
            <a:stCxn id="79" idx="0"/>
            <a:endCxn id="44" idx="2"/>
          </p:cNvCxnSpPr>
          <p:nvPr/>
        </p:nvCxnSpPr>
        <p:spPr>
          <a:xfrm rot="5400000" flipH="1" flipV="1">
            <a:off x="6594959" y="474414"/>
            <a:ext cx="1349383" cy="2231395"/>
          </a:xfrm>
          <a:prstGeom prst="bentConnector2">
            <a:avLst/>
          </a:prstGeom>
          <a:ln w="25400">
            <a:solidFill>
              <a:srgbClr val="3F51B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6473BB6-6C13-4BD6-9A59-297E83CD258A}"/>
              </a:ext>
            </a:extLst>
          </p:cNvPr>
          <p:cNvGrpSpPr/>
          <p:nvPr/>
        </p:nvGrpSpPr>
        <p:grpSpPr>
          <a:xfrm>
            <a:off x="8385348" y="251390"/>
            <a:ext cx="1447800" cy="1328057"/>
            <a:chOff x="7923813" y="493521"/>
            <a:chExt cx="1447800" cy="1328057"/>
          </a:xfrm>
        </p:grpSpPr>
        <p:sp>
          <p:nvSpPr>
            <p:cNvPr id="44" name="순서도: 자기 디스크 43">
              <a:extLst>
                <a:ext uri="{FF2B5EF4-FFF2-40B4-BE49-F238E27FC236}">
                  <a16:creationId xmlns:a16="http://schemas.microsoft.com/office/drawing/2014/main" id="{96A161A7-7DB8-46F1-8053-0A0C27D40249}"/>
                </a:ext>
              </a:extLst>
            </p:cNvPr>
            <p:cNvSpPr/>
            <p:nvPr/>
          </p:nvSpPr>
          <p:spPr>
            <a:xfrm>
              <a:off x="7923813" y="493521"/>
              <a:ext cx="1447800" cy="1328057"/>
            </a:xfrm>
            <a:prstGeom prst="flowChartMagneticDisk">
              <a:avLst/>
            </a:prstGeom>
            <a:noFill/>
            <a:ln w="25400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3E75530-C2B8-478D-AC85-28070A6C467E}"/>
                </a:ext>
              </a:extLst>
            </p:cNvPr>
            <p:cNvSpPr txBox="1"/>
            <p:nvPr/>
          </p:nvSpPr>
          <p:spPr>
            <a:xfrm>
              <a:off x="8029758" y="984286"/>
              <a:ext cx="12359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DB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74E356E-5519-4646-B3D2-9B8C8A3A2961}"/>
              </a:ext>
            </a:extLst>
          </p:cNvPr>
          <p:cNvSpPr txBox="1"/>
          <p:nvPr/>
        </p:nvSpPr>
        <p:spPr>
          <a:xfrm>
            <a:off x="6747869" y="529518"/>
            <a:ext cx="109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select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6B1318-0607-4D7C-8A12-98915529CFA9}"/>
              </a:ext>
            </a:extLst>
          </p:cNvPr>
          <p:cNvSpPr txBox="1"/>
          <p:nvPr/>
        </p:nvSpPr>
        <p:spPr>
          <a:xfrm>
            <a:off x="1800733" y="18902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7A6E2F-FA46-4D2F-802B-CBA75AD1EAC7}"/>
              </a:ext>
            </a:extLst>
          </p:cNvPr>
          <p:cNvSpPr txBox="1"/>
          <p:nvPr/>
        </p:nvSpPr>
        <p:spPr>
          <a:xfrm>
            <a:off x="5738456" y="18902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8EFF72-DDF7-4F56-BC8C-A927E0181130}"/>
              </a:ext>
            </a:extLst>
          </p:cNvPr>
          <p:cNvSpPr txBox="1"/>
          <p:nvPr/>
        </p:nvSpPr>
        <p:spPr>
          <a:xfrm>
            <a:off x="6429863" y="5139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C573C1-54AF-47DB-A474-31722C02D793}"/>
              </a:ext>
            </a:extLst>
          </p:cNvPr>
          <p:cNvSpPr txBox="1"/>
          <p:nvPr/>
        </p:nvSpPr>
        <p:spPr>
          <a:xfrm>
            <a:off x="7655742" y="189029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④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3B80F6-98F2-4033-B331-7CAEAE0C1056}"/>
              </a:ext>
            </a:extLst>
          </p:cNvPr>
          <p:cNvCxnSpPr>
            <a:cxnSpLocks/>
            <a:stCxn id="2" idx="3"/>
            <a:endCxn id="79" idx="1"/>
          </p:cNvCxnSpPr>
          <p:nvPr/>
        </p:nvCxnSpPr>
        <p:spPr>
          <a:xfrm>
            <a:off x="3231155" y="3150069"/>
            <a:ext cx="2173072" cy="12313"/>
          </a:xfrm>
          <a:prstGeom prst="straightConnector1">
            <a:avLst/>
          </a:prstGeom>
          <a:ln w="28575">
            <a:solidFill>
              <a:srgbClr val="3F51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0911E79-43E6-4AC8-B894-AEEDD3422958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 flipV="1">
            <a:off x="6903679" y="2540157"/>
            <a:ext cx="1418634" cy="622225"/>
          </a:xfrm>
          <a:prstGeom prst="straightConnector1">
            <a:avLst/>
          </a:prstGeom>
          <a:ln w="28575">
            <a:solidFill>
              <a:srgbClr val="3F51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5ACF2A6-6DBF-444D-890E-215666B522B4}"/>
              </a:ext>
            </a:extLst>
          </p:cNvPr>
          <p:cNvCxnSpPr>
            <a:cxnSpLocks/>
            <a:stCxn id="79" idx="3"/>
            <a:endCxn id="4" idx="1"/>
          </p:cNvCxnSpPr>
          <p:nvPr/>
        </p:nvCxnSpPr>
        <p:spPr>
          <a:xfrm>
            <a:off x="6903679" y="3162382"/>
            <a:ext cx="1418294" cy="1470185"/>
          </a:xfrm>
          <a:prstGeom prst="straightConnector1">
            <a:avLst/>
          </a:prstGeom>
          <a:ln w="28575">
            <a:solidFill>
              <a:srgbClr val="3F51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769E575-820C-40B1-83AA-54CC036ABF57}"/>
              </a:ext>
            </a:extLst>
          </p:cNvPr>
          <p:cNvSpPr txBox="1"/>
          <p:nvPr/>
        </p:nvSpPr>
        <p:spPr>
          <a:xfrm>
            <a:off x="7135077" y="2396207"/>
            <a:ext cx="84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E97FCC-30CA-4BF0-886E-1EB8D6BB7F11}"/>
              </a:ext>
            </a:extLst>
          </p:cNvPr>
          <p:cNvSpPr txBox="1"/>
          <p:nvPr/>
        </p:nvSpPr>
        <p:spPr>
          <a:xfrm>
            <a:off x="7206238" y="4206566"/>
            <a:ext cx="84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E061D58-EB09-4925-B1D3-16AA3D37778B}"/>
              </a:ext>
            </a:extLst>
          </p:cNvPr>
          <p:cNvSpPr/>
          <p:nvPr/>
        </p:nvSpPr>
        <p:spPr>
          <a:xfrm>
            <a:off x="5404227" y="2264802"/>
            <a:ext cx="1499452" cy="1795160"/>
          </a:xfrm>
          <a:prstGeom prst="rect">
            <a:avLst/>
          </a:prstGeom>
          <a:noFill/>
          <a:ln w="28575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1076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3E8BE36A-BB56-4284-82DC-318BF7520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85" y="1042654"/>
            <a:ext cx="6935168" cy="47726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3F8049-107B-4DD6-8A16-BB45804A0390}"/>
              </a:ext>
            </a:extLst>
          </p:cNvPr>
          <p:cNvSpPr txBox="1"/>
          <p:nvPr/>
        </p:nvSpPr>
        <p:spPr>
          <a:xfrm>
            <a:off x="763785" y="648724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 </a:t>
            </a:r>
            <a:r>
              <a:rPr lang="en-US" altLang="ko-KR" dirty="0">
                <a:solidFill>
                  <a:srgbClr val="FF0000"/>
                </a:solidFill>
              </a:rPr>
              <a:t>Ex13Login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B5BA43-185E-43BB-896A-67314DE31ED5}"/>
              </a:ext>
            </a:extLst>
          </p:cNvPr>
          <p:cNvSpPr txBox="1"/>
          <p:nvPr/>
        </p:nvSpPr>
        <p:spPr>
          <a:xfrm>
            <a:off x="7452839" y="2359058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Oracle</a:t>
            </a:r>
            <a:r>
              <a:rPr lang="ko-KR" altLang="en-US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DB</a:t>
            </a:r>
            <a:r>
              <a:rPr lang="ko-KR" altLang="en-US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연결을 도와주는 드라이버객체 동적로딩</a:t>
            </a:r>
            <a:endParaRPr lang="en-US" altLang="ko-KR" sz="1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942DA-BA5A-464D-B5E7-724FF5697674}"/>
              </a:ext>
            </a:extLst>
          </p:cNvPr>
          <p:cNvSpPr txBox="1"/>
          <p:nvPr/>
        </p:nvSpPr>
        <p:spPr>
          <a:xfrm>
            <a:off x="7452839" y="2051281"/>
            <a:ext cx="38843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 WEB-INF -&gt; lib </a:t>
            </a:r>
            <a:r>
              <a:rPr lang="ko-KR" altLang="en-US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폴더 내 </a:t>
            </a:r>
            <a:r>
              <a:rPr lang="en-US" altLang="ko-KR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ojdbc6.jar </a:t>
            </a:r>
            <a:r>
              <a:rPr lang="ko-KR" altLang="en-US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넣기</a:t>
            </a:r>
            <a:r>
              <a:rPr lang="en-US" altLang="ko-KR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ko-KR" altLang="en-US" sz="1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488AC-0622-45FD-9717-A46C2DF8D2FC}"/>
              </a:ext>
            </a:extLst>
          </p:cNvPr>
          <p:cNvSpPr txBox="1"/>
          <p:nvPr/>
        </p:nvSpPr>
        <p:spPr>
          <a:xfrm>
            <a:off x="5650907" y="5287460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psmt</a:t>
            </a:r>
            <a:r>
              <a:rPr lang="ko-KR" altLang="en-US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객체로 </a:t>
            </a:r>
            <a:r>
              <a:rPr lang="en-US" altLang="ko-KR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SQL</a:t>
            </a:r>
            <a:r>
              <a:rPr lang="ko-KR" altLang="en-US" sz="1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문장 자동 완성</a:t>
            </a:r>
            <a:endParaRPr lang="en-US" altLang="ko-KR" sz="1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AE6906-D343-45E1-8D32-A047770C7D7F}"/>
              </a:ext>
            </a:extLst>
          </p:cNvPr>
          <p:cNvCxnSpPr>
            <a:cxnSpLocks/>
          </p:cNvCxnSpPr>
          <p:nvPr/>
        </p:nvCxnSpPr>
        <p:spPr>
          <a:xfrm flipV="1">
            <a:off x="5842933" y="2411964"/>
            <a:ext cx="1609906" cy="448013"/>
          </a:xfrm>
          <a:prstGeom prst="straightConnector1">
            <a:avLst/>
          </a:prstGeom>
          <a:ln>
            <a:solidFill>
              <a:srgbClr val="3F51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E3BC5B5-9772-42DB-B35F-E507A32F9061}"/>
              </a:ext>
            </a:extLst>
          </p:cNvPr>
          <p:cNvCxnSpPr>
            <a:cxnSpLocks/>
          </p:cNvCxnSpPr>
          <p:nvPr/>
        </p:nvCxnSpPr>
        <p:spPr>
          <a:xfrm>
            <a:off x="5345317" y="5168335"/>
            <a:ext cx="12700" cy="546028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0771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6574</TotalTime>
  <Words>626</Words>
  <Application>Microsoft Office PowerPoint</Application>
  <PresentationFormat>와이드스크린</PresentationFormat>
  <Paragraphs>139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G마켓 산스 Bold</vt:lpstr>
      <vt:lpstr>G마켓 산스 Medium</vt:lpstr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Justin</dc:creator>
  <cp:lastModifiedBy>JUSTIN</cp:lastModifiedBy>
  <cp:revision>822</cp:revision>
  <dcterms:created xsi:type="dcterms:W3CDTF">2017-02-18T17:33:45Z</dcterms:created>
  <dcterms:modified xsi:type="dcterms:W3CDTF">2021-06-23T07:04:10Z</dcterms:modified>
  <cp:contentStatus/>
</cp:coreProperties>
</file>