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6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58" r:id="rId5"/>
    <p:sldId id="284" r:id="rId6"/>
    <p:sldId id="259" r:id="rId7"/>
    <p:sldId id="285" r:id="rId8"/>
    <p:sldId id="286" r:id="rId9"/>
    <p:sldId id="262" r:id="rId10"/>
    <p:sldId id="287" r:id="rId11"/>
    <p:sldId id="288" r:id="rId12"/>
    <p:sldId id="289" r:id="rId13"/>
    <p:sldId id="263" r:id="rId14"/>
    <p:sldId id="290" r:id="rId15"/>
    <p:sldId id="264" r:id="rId16"/>
    <p:sldId id="265" r:id="rId17"/>
    <p:sldId id="266" r:id="rId18"/>
    <p:sldId id="291" r:id="rId19"/>
    <p:sldId id="267" r:id="rId20"/>
    <p:sldId id="292" r:id="rId21"/>
    <p:sldId id="293" r:id="rId22"/>
    <p:sldId id="294" r:id="rId23"/>
    <p:sldId id="295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906000" cy="6858000" type="A4"/>
  <p:notesSz cx="9906000" cy="6858000"/>
  <p:embeddedFontLst>
    <p:embeddedFont>
      <p:font typeface="나눔고딕" panose="020B0600000101010101" charset="-127"/>
      <p:regular r:id="rId39"/>
      <p:bold r:id="rId40"/>
    </p:embeddedFont>
    <p:embeddedFont>
      <p:font typeface="Arial Rounded MT Bold" panose="020F0704030504030204" pitchFamily="34" charset="0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나눔스퀘어 Bold" panose="020B0600000101010101" pitchFamily="50" charset="-127"/>
      <p:bold r:id="rId46"/>
    </p:embeddedFont>
    <p:embeddedFont>
      <p:font typeface="나눔스퀘어OTF Light" panose="020B0600000101010101" pitchFamily="34" charset="-127"/>
      <p:regular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4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1853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46FDD3F-65B7-4D04-8E5C-0C3956F58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4892C8-9D85-449C-8717-190F756C59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EA198-A395-4310-B2FA-E62E3D0101B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88068-5390-4898-859E-2A63F7221E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2B9DEF-23D7-4096-8738-B93960DAC9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F7E7D-434D-45CA-9181-3324EBABF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94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A1AB-7547-4B30-9A74-42D1FEA8CFA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332FA-5745-47DA-B982-44160F00E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3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512" y="24130"/>
            <a:ext cx="95869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67F8-A357-407C-B0D6-8FFD83BC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7ED2A-C5CC-44C3-9450-4E0ABF604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5DB5CE-8A83-419C-B924-66B97E575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1CFCA6-67FA-4705-980D-03ED371DF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8F5E78-5129-43C4-9B09-36A6363AF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45A23D-7527-4F44-A262-058A8A38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7EE-FE74-405D-9136-6666F55DCC6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484058-3DE6-4A40-9223-03B29174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F173F4-FBBA-4F4D-AE19-0DD80170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3172-332C-4111-AAF7-236809E53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05213-ECC4-46BB-B6AC-A7493211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62E857-B5A2-43DB-8426-AC23952F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7EE-FE74-405D-9136-6666F55DCC6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09584B-66E7-418D-8E01-7270CA27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56559C-A234-4804-9265-F3E595D1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3172-332C-4111-AAF7-236809E53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1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F9A37-84A6-4A71-B79F-17896287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7EE-FE74-405D-9136-6666F55DCC6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508109-3804-450D-8B70-580B924B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F059F-0BD3-4C94-91CF-BE8D6EA7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3172-332C-4111-AAF7-236809E53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6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0BED9-18FE-4BDD-8B7B-7BD56A2E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10980-8B64-4B80-8631-6A50857A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42324-00FE-4E0F-A0B5-9399F50EA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4F8FE-F904-4C32-AF79-B9B319EA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7EE-FE74-405D-9136-6666F55DCC6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93026-948C-4B7A-8C68-20164727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BDBA6-C271-44D4-8DF4-B286EA8E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3172-332C-4111-AAF7-236809E53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4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083FE-0933-42FA-80EA-4824909A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2B39AA-D8D4-455F-BDC1-BF67C4C7A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B84FA2-2C1E-4ECA-84DB-A6BDA1903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E92C74-71C6-4445-B86D-A02F225B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7EE-FE74-405D-9136-6666F55DCC6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0CCD43-1B63-4DD0-BBF3-8E0B3EA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0E671-D023-43C7-8E60-6F825485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3172-332C-4111-AAF7-236809E53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46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71017-1E0D-4A69-BCAF-16DE9C58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EDDE9-7038-493C-97C4-BF96AC4A4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A25CC-7B28-4B61-96AA-D6BE31E4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7EE-FE74-405D-9136-6666F55DCC6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C70C2-4DE0-41B0-84D7-2EB401F9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54A74-66AA-4B63-B217-672B17E7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3172-332C-4111-AAF7-236809E53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2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BE989F-2861-4515-AD7D-BD12734B4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1CD4C2-D44C-4BC1-8CB3-E367749E3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40F6F-44F9-4CCF-8A44-9699E7EE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7EE-FE74-405D-9136-6666F55DCC6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36FCC-07A5-4AAF-9E5B-4FF5409E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C5581-15C9-4EA9-92FD-79EF9B3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3172-332C-4111-AAF7-236809E53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나눔스퀘어OTF Light"/>
                <a:cs typeface="나눔스퀘어OTF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나눔스퀘어OTF Light"/>
                <a:cs typeface="나눔스퀘어OTF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5381B3-55A0-4C90-8CA5-AD3B7FA8EF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6143625"/>
            <a:ext cx="2743200" cy="714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43127" y="1609344"/>
            <a:ext cx="8620125" cy="4601210"/>
          </a:xfrm>
          <a:custGeom>
            <a:avLst/>
            <a:gdLst/>
            <a:ahLst/>
            <a:cxnLst/>
            <a:rect l="l" t="t" r="r" b="b"/>
            <a:pathLst>
              <a:path w="8620125" h="4601210">
                <a:moveTo>
                  <a:pt x="0" y="4600956"/>
                </a:moveTo>
                <a:lnTo>
                  <a:pt x="8619744" y="4600956"/>
                </a:lnTo>
                <a:lnTo>
                  <a:pt x="8619744" y="0"/>
                </a:lnTo>
                <a:lnTo>
                  <a:pt x="0" y="0"/>
                </a:lnTo>
                <a:lnTo>
                  <a:pt x="0" y="4600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나눔스퀘어OTF Light"/>
                <a:cs typeface="나눔스퀘어OTF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903535-2A97-4188-9805-53CCCEBFDAD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6143625"/>
            <a:ext cx="2743200" cy="714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나눔스퀘어OTF Light"/>
                <a:cs typeface="나눔스퀘어OTF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670C40-87DC-4C02-935E-A602DD653D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6143625"/>
            <a:ext cx="2743200" cy="714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FFCF55-AE6A-4A45-BAC6-FF1048B80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6143625"/>
            <a:ext cx="2743200" cy="714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A3894-1255-4C45-B616-1426B8085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59846F-C42D-4834-BE9C-56AD7E863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480AC-F0C7-4858-A0E2-CF8FA125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7EE-FE74-405D-9136-6666F55DCC6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41199-2F74-4B4B-9CF7-2C54EF39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580AC-37D5-41E3-9A97-C890B9CB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3172-332C-4111-AAF7-236809E53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1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E0233-62F1-4248-9704-A6DFECE8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2735C-870A-4526-9D84-C1AF025B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0E62B-A438-4AA8-99CC-E8B105D2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7EE-FE74-405D-9136-6666F55DCC6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A4A1A-5CF7-4CDB-B4C9-4F93B3A5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F9775-87A4-4E5D-9723-3021F0B5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3172-332C-4111-AAF7-236809E53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3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74D74-91D6-4C96-B0CA-7C907889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33BA4-C4C6-4350-B4C1-4ACF2628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ED94D-E08D-44C6-9599-AC74EE0C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7EE-FE74-405D-9136-6666F55DCC6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D206C-A9CE-4586-AA1E-40C2C002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5BD2B-5300-4B97-B38F-99E7F54B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3172-332C-4111-AAF7-236809E53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19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AB27B-3392-4C1D-ABB5-A4E903D3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4F04D-F060-4AD1-AEFB-3B43B4EBE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4E53E-62D5-438C-A852-9B6EEA7E0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5C32B5-9AF9-4604-9788-4211D9B6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7EE-FE74-405D-9136-6666F55DCC6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15054-5514-4B95-BFB6-1A992729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8371D-CD6E-4AB7-BB41-1BC1BDC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3172-332C-4111-AAF7-236809E53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0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5743" y="3637864"/>
            <a:ext cx="5874512" cy="75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나눔스퀘어OTF Light"/>
                <a:cs typeface="나눔스퀘어OTF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6901" y="2101088"/>
            <a:ext cx="8172196" cy="295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나눔스퀘어OTF Light"/>
                <a:cs typeface="나눔스퀘어OTF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CD7987-48BE-4587-A223-B6D3E97A63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6143625"/>
            <a:ext cx="2743200" cy="714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01CF48-5353-41D4-A398-7CA47F03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FFCFF-0B23-489D-8742-D71F43BA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DFADC-47BB-4B11-A9C8-9B3082221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D7EE-FE74-405D-9136-6666F55DCC6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677E6-F7A8-48C9-8522-35620EF86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D4338D-BE65-49EA-8C07-54ECEFD43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A3172-332C-4111-AAF7-236809E53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634" y="2975190"/>
            <a:ext cx="1516875" cy="1516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2870" y="1168730"/>
            <a:ext cx="56705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5" dirty="0"/>
              <a:t>Machine</a:t>
            </a:r>
            <a:r>
              <a:rPr sz="5400" spc="5" dirty="0"/>
              <a:t> </a:t>
            </a:r>
            <a:r>
              <a:rPr sz="5400" spc="145" dirty="0"/>
              <a:t>Learning</a:t>
            </a:r>
            <a:endParaRPr sz="5400"/>
          </a:p>
        </p:txBody>
      </p:sp>
      <p:sp>
        <p:nvSpPr>
          <p:cNvPr id="4" name="object 4"/>
          <p:cNvSpPr/>
          <p:nvPr/>
        </p:nvSpPr>
        <p:spPr>
          <a:xfrm>
            <a:off x="3328415" y="4640579"/>
            <a:ext cx="3189732" cy="1030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5679" y="4838700"/>
            <a:ext cx="2764790" cy="647700"/>
          </a:xfrm>
          <a:custGeom>
            <a:avLst/>
            <a:gdLst/>
            <a:ahLst/>
            <a:cxnLst/>
            <a:rect l="l" t="t" r="r" b="b"/>
            <a:pathLst>
              <a:path w="2764790" h="647700">
                <a:moveTo>
                  <a:pt x="2440686" y="0"/>
                </a:moveTo>
                <a:lnTo>
                  <a:pt x="323850" y="0"/>
                </a:lnTo>
                <a:lnTo>
                  <a:pt x="276003" y="3512"/>
                </a:lnTo>
                <a:lnTo>
                  <a:pt x="230332" y="13714"/>
                </a:lnTo>
                <a:lnTo>
                  <a:pt x="187340" y="30106"/>
                </a:lnTo>
                <a:lnTo>
                  <a:pt x="147528" y="52184"/>
                </a:lnTo>
                <a:lnTo>
                  <a:pt x="111397" y="79448"/>
                </a:lnTo>
                <a:lnTo>
                  <a:pt x="79448" y="111397"/>
                </a:lnTo>
                <a:lnTo>
                  <a:pt x="52184" y="147528"/>
                </a:lnTo>
                <a:lnTo>
                  <a:pt x="30106" y="187340"/>
                </a:lnTo>
                <a:lnTo>
                  <a:pt x="13714" y="230332"/>
                </a:lnTo>
                <a:lnTo>
                  <a:pt x="3512" y="276003"/>
                </a:lnTo>
                <a:lnTo>
                  <a:pt x="0" y="323850"/>
                </a:lnTo>
                <a:lnTo>
                  <a:pt x="3512" y="371696"/>
                </a:lnTo>
                <a:lnTo>
                  <a:pt x="13714" y="417367"/>
                </a:lnTo>
                <a:lnTo>
                  <a:pt x="30106" y="460359"/>
                </a:lnTo>
                <a:lnTo>
                  <a:pt x="52184" y="500171"/>
                </a:lnTo>
                <a:lnTo>
                  <a:pt x="79448" y="536302"/>
                </a:lnTo>
                <a:lnTo>
                  <a:pt x="111397" y="568251"/>
                </a:lnTo>
                <a:lnTo>
                  <a:pt x="147528" y="595515"/>
                </a:lnTo>
                <a:lnTo>
                  <a:pt x="187340" y="617593"/>
                </a:lnTo>
                <a:lnTo>
                  <a:pt x="230332" y="633985"/>
                </a:lnTo>
                <a:lnTo>
                  <a:pt x="276003" y="644187"/>
                </a:lnTo>
                <a:lnTo>
                  <a:pt x="323850" y="647700"/>
                </a:lnTo>
                <a:lnTo>
                  <a:pt x="2440686" y="647700"/>
                </a:lnTo>
                <a:lnTo>
                  <a:pt x="2488532" y="644187"/>
                </a:lnTo>
                <a:lnTo>
                  <a:pt x="2534203" y="633985"/>
                </a:lnTo>
                <a:lnTo>
                  <a:pt x="2577195" y="617593"/>
                </a:lnTo>
                <a:lnTo>
                  <a:pt x="2617007" y="595515"/>
                </a:lnTo>
                <a:lnTo>
                  <a:pt x="2653138" y="568251"/>
                </a:lnTo>
                <a:lnTo>
                  <a:pt x="2685087" y="536302"/>
                </a:lnTo>
                <a:lnTo>
                  <a:pt x="2712351" y="500171"/>
                </a:lnTo>
                <a:lnTo>
                  <a:pt x="2734429" y="460359"/>
                </a:lnTo>
                <a:lnTo>
                  <a:pt x="2750821" y="417367"/>
                </a:lnTo>
                <a:lnTo>
                  <a:pt x="2761023" y="371696"/>
                </a:lnTo>
                <a:lnTo>
                  <a:pt x="2764536" y="323850"/>
                </a:lnTo>
                <a:lnTo>
                  <a:pt x="2761023" y="276003"/>
                </a:lnTo>
                <a:lnTo>
                  <a:pt x="2750821" y="230332"/>
                </a:lnTo>
                <a:lnTo>
                  <a:pt x="2734429" y="187340"/>
                </a:lnTo>
                <a:lnTo>
                  <a:pt x="2712351" y="147528"/>
                </a:lnTo>
                <a:lnTo>
                  <a:pt x="2685087" y="111397"/>
                </a:lnTo>
                <a:lnTo>
                  <a:pt x="2653138" y="79448"/>
                </a:lnTo>
                <a:lnTo>
                  <a:pt x="2617007" y="52184"/>
                </a:lnTo>
                <a:lnTo>
                  <a:pt x="2577195" y="30106"/>
                </a:lnTo>
                <a:lnTo>
                  <a:pt x="2534203" y="13714"/>
                </a:lnTo>
                <a:lnTo>
                  <a:pt x="2488532" y="3512"/>
                </a:lnTo>
                <a:lnTo>
                  <a:pt x="2440686" y="0"/>
                </a:lnTo>
                <a:close/>
              </a:path>
            </a:pathLst>
          </a:custGeom>
          <a:solidFill>
            <a:srgbClr val="2023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67225" y="4956428"/>
            <a:ext cx="90296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1F1F1"/>
                </a:solidFill>
                <a:latin typeface="맑은 고딕"/>
                <a:cs typeface="맑은 고딕"/>
              </a:rPr>
              <a:t>S</a:t>
            </a:r>
            <a:r>
              <a:rPr sz="2500" spc="-210" dirty="0">
                <a:solidFill>
                  <a:srgbClr val="F1F1F1"/>
                </a:solidFill>
                <a:latin typeface="맑은 고딕"/>
                <a:cs typeface="맑은 고딕"/>
              </a:rPr>
              <a:t>T</a:t>
            </a:r>
            <a:r>
              <a:rPr sz="2500" spc="-10" dirty="0">
                <a:solidFill>
                  <a:srgbClr val="F1F1F1"/>
                </a:solidFill>
                <a:latin typeface="맑은 고딕"/>
                <a:cs typeface="맑은 고딕"/>
              </a:rPr>
              <a:t>A</a:t>
            </a:r>
            <a:r>
              <a:rPr sz="2500" spc="-80" dirty="0">
                <a:solidFill>
                  <a:srgbClr val="F1F1F1"/>
                </a:solidFill>
                <a:latin typeface="맑은 고딕"/>
                <a:cs typeface="맑은 고딕"/>
              </a:rPr>
              <a:t>R</a:t>
            </a:r>
            <a:r>
              <a:rPr sz="2500" spc="-5" dirty="0">
                <a:solidFill>
                  <a:srgbClr val="F1F1F1"/>
                </a:solidFill>
                <a:latin typeface="맑은 고딕"/>
                <a:cs typeface="맑은 고딕"/>
              </a:rPr>
              <a:t>T</a:t>
            </a:r>
            <a:endParaRPr sz="250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48076" y="2944367"/>
            <a:ext cx="1547748" cy="1547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5825" y="3420021"/>
            <a:ext cx="627145" cy="627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98345" y="2204084"/>
            <a:ext cx="5838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5115" algn="l"/>
              </a:tabLst>
            </a:pPr>
            <a:r>
              <a:rPr sz="2400" b="0" spc="6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Chapter</a:t>
            </a:r>
            <a:r>
              <a:rPr sz="2400" b="0" spc="2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13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3	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지도 </a:t>
            </a:r>
            <a:r>
              <a:rPr sz="2400" b="0" spc="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학습(Supervised</a:t>
            </a:r>
            <a:r>
              <a:rPr sz="2400" b="0" spc="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6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Learning)</a:t>
            </a:r>
            <a:endParaRPr sz="2400">
              <a:latin typeface="나눔스퀘어OTF Light"/>
              <a:cs typeface="나눔스퀘어OTF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3728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>
                <a:solidFill>
                  <a:srgbClr val="FFD966"/>
                </a:solidFill>
              </a:rPr>
              <a:t>Decision</a:t>
            </a:r>
            <a:r>
              <a:rPr sz="2800" spc="-20" dirty="0">
                <a:solidFill>
                  <a:srgbClr val="FFD966"/>
                </a:solidFill>
              </a:rPr>
              <a:t> </a:t>
            </a:r>
            <a:r>
              <a:rPr sz="2800" spc="15" dirty="0">
                <a:solidFill>
                  <a:srgbClr val="FFD966"/>
                </a:solidFill>
              </a:rPr>
              <a:t>Tree(결정트리)</a:t>
            </a:r>
            <a:endParaRPr sz="28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AAC9359-E50B-4E69-A8C4-EC3C796D1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71"/>
          <a:stretch/>
        </p:blipFill>
        <p:spPr>
          <a:xfrm>
            <a:off x="2094671" y="1752600"/>
            <a:ext cx="571665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6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3728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>
                <a:solidFill>
                  <a:srgbClr val="FFD966"/>
                </a:solidFill>
              </a:rPr>
              <a:t>Decision</a:t>
            </a:r>
            <a:r>
              <a:rPr sz="2800" spc="-20" dirty="0">
                <a:solidFill>
                  <a:srgbClr val="FFD966"/>
                </a:solidFill>
              </a:rPr>
              <a:t> </a:t>
            </a:r>
            <a:r>
              <a:rPr sz="2800" spc="15" dirty="0">
                <a:solidFill>
                  <a:srgbClr val="FFD966"/>
                </a:solidFill>
              </a:rPr>
              <a:t>Tree(결정트리)</a:t>
            </a:r>
            <a:endParaRPr sz="28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1C7BF70-7014-45D3-B368-7C13695026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70"/>
          <a:stretch/>
        </p:blipFill>
        <p:spPr>
          <a:xfrm>
            <a:off x="2094610" y="1752600"/>
            <a:ext cx="571677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8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5842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>
                <a:solidFill>
                  <a:srgbClr val="FFD966"/>
                </a:solidFill>
              </a:rPr>
              <a:t>Decision </a:t>
            </a:r>
            <a:r>
              <a:rPr sz="2800" spc="15" dirty="0">
                <a:solidFill>
                  <a:srgbClr val="FFD966"/>
                </a:solidFill>
              </a:rPr>
              <a:t>Tree(결정트리) </a:t>
            </a:r>
            <a:r>
              <a:rPr sz="2800" spc="-35" dirty="0">
                <a:solidFill>
                  <a:srgbClr val="FFD966"/>
                </a:solidFill>
              </a:rPr>
              <a:t>과대적합</a:t>
            </a:r>
            <a:r>
              <a:rPr sz="2800" spc="75" dirty="0">
                <a:solidFill>
                  <a:srgbClr val="FFD966"/>
                </a:solidFill>
              </a:rPr>
              <a:t> </a:t>
            </a:r>
            <a:r>
              <a:rPr sz="2800" spc="-35" dirty="0">
                <a:solidFill>
                  <a:srgbClr val="FFD966"/>
                </a:solidFill>
              </a:rPr>
              <a:t>제어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145235" y="2130297"/>
            <a:ext cx="799147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노드 생성을 미리 </a:t>
            </a:r>
            <a:r>
              <a:rPr sz="24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중단하는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사전 </a:t>
            </a:r>
            <a:r>
              <a:rPr sz="2400" b="0" spc="4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가지치기(pre-pruning)와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트  리를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만든후에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크기가 </a:t>
            </a:r>
            <a:r>
              <a:rPr sz="24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작은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노드를 삭제하는 사후 가지치기  </a:t>
            </a:r>
            <a:r>
              <a:rPr sz="2400" b="0" spc="7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(pruning)가</a:t>
            </a:r>
            <a:r>
              <a:rPr sz="2400" b="0" spc="4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있다</a:t>
            </a:r>
            <a:endParaRPr sz="2400" dirty="0">
              <a:latin typeface="나눔스퀘어OTF Light"/>
              <a:cs typeface="나눔스퀘어OTF Light"/>
            </a:endParaRPr>
          </a:p>
          <a:p>
            <a:pPr marL="329565">
              <a:lnSpc>
                <a:spcPct val="100000"/>
              </a:lnSpc>
              <a:spcBef>
                <a:spcPts val="400"/>
              </a:spcBef>
            </a:pPr>
            <a:r>
              <a:rPr sz="2000" b="0" spc="2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(sklearn은 </a:t>
            </a:r>
            <a:r>
              <a:rPr sz="2000" b="0" spc="-2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사전 가지치기만</a:t>
            </a:r>
            <a:r>
              <a:rPr sz="2000" b="0" spc="2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 </a:t>
            </a:r>
            <a:r>
              <a:rPr sz="2000" b="0" spc="1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지원)</a:t>
            </a:r>
            <a:endParaRPr sz="2000" dirty="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트리의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최대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깊이나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리프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노드의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최대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개수를</a:t>
            </a:r>
            <a:r>
              <a:rPr sz="2400" b="0" spc="35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제어</a:t>
            </a:r>
            <a:endParaRPr sz="2400" dirty="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노드가 분할 </a:t>
            </a:r>
            <a:r>
              <a:rPr sz="24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하기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위한 데이터 포인트의 최소 개수를</a:t>
            </a:r>
            <a:r>
              <a:rPr sz="2400" b="0" spc="38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지정</a:t>
            </a:r>
            <a:endParaRPr sz="2400" dirty="0">
              <a:latin typeface="나눔스퀘어OTF Light"/>
              <a:cs typeface="나눔스퀘어OTF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5842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>
                <a:solidFill>
                  <a:srgbClr val="FFD966"/>
                </a:solidFill>
              </a:rPr>
              <a:t>Decision </a:t>
            </a:r>
            <a:r>
              <a:rPr sz="2800" spc="15" dirty="0">
                <a:solidFill>
                  <a:srgbClr val="FFD966"/>
                </a:solidFill>
              </a:rPr>
              <a:t>Tree(결정트리) </a:t>
            </a:r>
            <a:r>
              <a:rPr sz="2800" spc="-35" dirty="0">
                <a:solidFill>
                  <a:srgbClr val="FFD966"/>
                </a:solidFill>
              </a:rPr>
              <a:t>과대적합</a:t>
            </a:r>
            <a:r>
              <a:rPr sz="2800" spc="75" dirty="0">
                <a:solidFill>
                  <a:srgbClr val="FFD966"/>
                </a:solidFill>
              </a:rPr>
              <a:t> </a:t>
            </a:r>
            <a:r>
              <a:rPr sz="2800" spc="-35" dirty="0">
                <a:solidFill>
                  <a:srgbClr val="FFD966"/>
                </a:solidFill>
              </a:rPr>
              <a:t>제어</a:t>
            </a:r>
            <a:endParaRPr sz="280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07D4A4A-924D-4AEB-BF74-392468C8C6E3}"/>
              </a:ext>
            </a:extLst>
          </p:cNvPr>
          <p:cNvSpPr/>
          <p:nvPr/>
        </p:nvSpPr>
        <p:spPr>
          <a:xfrm>
            <a:off x="990600" y="1614802"/>
            <a:ext cx="4784857" cy="258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7E889C2-B235-4343-AFB3-A1A3651EB8BE}"/>
              </a:ext>
            </a:extLst>
          </p:cNvPr>
          <p:cNvSpPr/>
          <p:nvPr/>
        </p:nvSpPr>
        <p:spPr>
          <a:xfrm>
            <a:off x="4829128" y="4422083"/>
            <a:ext cx="4362024" cy="1823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629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6468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 err="1">
                <a:solidFill>
                  <a:srgbClr val="FFD966"/>
                </a:solidFill>
              </a:rPr>
              <a:t>주요</a:t>
            </a:r>
            <a:r>
              <a:rPr sz="2800" spc="114" dirty="0">
                <a:solidFill>
                  <a:srgbClr val="FFD966"/>
                </a:solidFill>
              </a:rPr>
              <a:t> </a:t>
            </a:r>
            <a:r>
              <a:rPr sz="2800" spc="55" dirty="0">
                <a:solidFill>
                  <a:srgbClr val="FFD966"/>
                </a:solidFill>
              </a:rPr>
              <a:t>매개변수(Hyperparameter)</a:t>
            </a:r>
            <a:endParaRPr sz="2800" dirty="0"/>
          </a:p>
        </p:txBody>
      </p:sp>
      <p:sp>
        <p:nvSpPr>
          <p:cNvPr id="8" name="object 8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2FF3107C-93CC-461D-96C3-F2D76B6E0FCB}"/>
              </a:ext>
            </a:extLst>
          </p:cNvPr>
          <p:cNvSpPr txBox="1"/>
          <p:nvPr/>
        </p:nvSpPr>
        <p:spPr>
          <a:xfrm>
            <a:off x="1264284" y="3955248"/>
            <a:ext cx="810260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트리의 최대 깊이 </a:t>
            </a:r>
            <a:r>
              <a:rPr sz="2400" b="1" spc="-10" dirty="0">
                <a:solidFill>
                  <a:schemeClr val="bg1"/>
                </a:solidFill>
                <a:latin typeface="나눔스퀘어 Bold"/>
                <a:cs typeface="나눔스퀘어 Bold"/>
              </a:rPr>
              <a:t>:</a:t>
            </a:r>
            <a:r>
              <a:rPr sz="2400" b="1" spc="10" dirty="0">
                <a:solidFill>
                  <a:schemeClr val="bg1"/>
                </a:solidFill>
                <a:latin typeface="나눔스퀘어 Bold"/>
                <a:cs typeface="나눔스퀘어 Bold"/>
              </a:rPr>
              <a:t> </a:t>
            </a:r>
            <a:r>
              <a:rPr sz="2400" b="1" spc="40" dirty="0">
                <a:solidFill>
                  <a:schemeClr val="bg1"/>
                </a:solidFill>
                <a:latin typeface="나눔스퀘어 Bold"/>
                <a:cs typeface="나눔스퀘어 Bold"/>
              </a:rPr>
              <a:t>max_depth</a:t>
            </a:r>
            <a:endParaRPr sz="2400" dirty="0">
              <a:solidFill>
                <a:schemeClr val="bg1"/>
              </a:solidFill>
              <a:latin typeface="나눔스퀘어 Bold"/>
              <a:cs typeface="나눔스퀘어 Bold"/>
            </a:endParaRPr>
          </a:p>
          <a:p>
            <a:pPr marL="329565">
              <a:lnSpc>
                <a:spcPct val="100000"/>
              </a:lnSpc>
              <a:spcBef>
                <a:spcPts val="25"/>
              </a:spcBef>
            </a:pPr>
            <a:r>
              <a:rPr sz="2000" b="1" spc="15" dirty="0">
                <a:solidFill>
                  <a:srgbClr val="FFC000"/>
                </a:solidFill>
                <a:latin typeface="나눔스퀘어 Bold"/>
                <a:cs typeface="나눔스퀘어 Bold"/>
              </a:rPr>
              <a:t>(값이 </a:t>
            </a:r>
            <a:r>
              <a:rPr sz="2000" b="1" dirty="0">
                <a:solidFill>
                  <a:srgbClr val="FFC000"/>
                </a:solidFill>
                <a:latin typeface="나눔스퀘어 Bold"/>
                <a:cs typeface="나눔스퀘어 Bold"/>
              </a:rPr>
              <a:t>클수록 모델의 복잡도가</a:t>
            </a:r>
            <a:r>
              <a:rPr sz="2000" b="1" spc="-10" dirty="0">
                <a:solidFill>
                  <a:srgbClr val="FFC000"/>
                </a:solidFill>
                <a:latin typeface="나눔스퀘어 Bold"/>
                <a:cs typeface="나눔스퀘어 Bold"/>
              </a:rPr>
              <a:t> </a:t>
            </a:r>
            <a:r>
              <a:rPr sz="2000" b="1" dirty="0">
                <a:solidFill>
                  <a:srgbClr val="FFC000"/>
                </a:solidFill>
                <a:latin typeface="나눔스퀘어 Bold"/>
                <a:cs typeface="나눔스퀘어 Bold"/>
              </a:rPr>
              <a:t>올라간다.)</a:t>
            </a:r>
            <a:endParaRPr sz="2000" dirty="0">
              <a:solidFill>
                <a:srgbClr val="FFC000"/>
              </a:solidFill>
              <a:latin typeface="나눔스퀘어 Bold"/>
              <a:cs typeface="나눔스퀘어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3237230" algn="l"/>
              </a:tabLst>
            </a:pPr>
            <a:r>
              <a:rPr sz="2400" b="1" spc="-5" dirty="0">
                <a:solidFill>
                  <a:schemeClr val="bg1"/>
                </a:solidFill>
                <a:latin typeface="나눔스퀘어 Bold"/>
                <a:cs typeface="나눔스퀘어 Bold"/>
              </a:rPr>
              <a:t>리프 노드의</a:t>
            </a:r>
            <a:r>
              <a:rPr sz="2400" b="1" spc="20" dirty="0">
                <a:solidFill>
                  <a:schemeClr val="bg1"/>
                </a:solidFill>
                <a:latin typeface="나눔스퀘어 Bold"/>
                <a:cs typeface="나눔스퀘어 Bold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나눔스퀘어 Bold"/>
                <a:cs typeface="나눔스퀘어 Bold"/>
              </a:rPr>
              <a:t>최대</a:t>
            </a:r>
            <a:r>
              <a:rPr sz="2400" b="1" spc="10" dirty="0">
                <a:solidFill>
                  <a:schemeClr val="bg1"/>
                </a:solidFill>
                <a:latin typeface="나눔스퀘어 Bold"/>
                <a:cs typeface="나눔스퀘어 Bold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나눔스퀘어 Bold"/>
                <a:cs typeface="나눔스퀘어 Bold"/>
              </a:rPr>
              <a:t>개수	</a:t>
            </a:r>
            <a:r>
              <a:rPr sz="2400" b="1" spc="-10" dirty="0">
                <a:solidFill>
                  <a:schemeClr val="bg1"/>
                </a:solidFill>
                <a:latin typeface="나눔스퀘어 Bold"/>
                <a:cs typeface="나눔스퀘어 Bold"/>
              </a:rPr>
              <a:t>:</a:t>
            </a:r>
            <a:r>
              <a:rPr sz="2400" b="1" spc="-15" dirty="0">
                <a:solidFill>
                  <a:schemeClr val="bg1"/>
                </a:solidFill>
                <a:latin typeface="나눔스퀘어 Bold"/>
                <a:cs typeface="나눔스퀘어 Bold"/>
              </a:rPr>
              <a:t> </a:t>
            </a:r>
            <a:r>
              <a:rPr sz="2400" b="1" spc="40" dirty="0" err="1">
                <a:solidFill>
                  <a:schemeClr val="bg1"/>
                </a:solidFill>
                <a:latin typeface="나눔스퀘어 Bold"/>
                <a:cs typeface="나눔스퀘어 Bold"/>
              </a:rPr>
              <a:t>max_leaf_nodes</a:t>
            </a:r>
            <a:endParaRPr sz="2400" dirty="0">
              <a:solidFill>
                <a:schemeClr val="bg1"/>
              </a:solidFill>
              <a:latin typeface="나눔스퀘어 Bold"/>
              <a:cs typeface="나눔스퀘어 Bold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리프 노드를 구성하는 최소 </a:t>
            </a:r>
            <a:r>
              <a:rPr sz="2400" b="1" dirty="0" err="1">
                <a:solidFill>
                  <a:schemeClr val="bg1"/>
                </a:solidFill>
                <a:latin typeface="나눔스퀘어 Bold"/>
                <a:cs typeface="나눔스퀘어 Bold"/>
              </a:rPr>
              <a:t>샘플의</a:t>
            </a:r>
            <a:r>
              <a:rPr sz="24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 </a:t>
            </a:r>
            <a:r>
              <a:rPr sz="2400" b="1" dirty="0" err="1">
                <a:solidFill>
                  <a:schemeClr val="bg1"/>
                </a:solidFill>
                <a:latin typeface="나눔스퀘어 Bold"/>
                <a:cs typeface="나눔스퀘어 Bold"/>
              </a:rPr>
              <a:t>개수</a:t>
            </a:r>
            <a:r>
              <a:rPr sz="24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나눔스퀘어 Bold"/>
                <a:cs typeface="나눔스퀘어 Bold"/>
              </a:rPr>
              <a:t>:</a:t>
            </a:r>
            <a:r>
              <a:rPr sz="2400" b="1" spc="-15" dirty="0">
                <a:solidFill>
                  <a:schemeClr val="bg1"/>
                </a:solidFill>
                <a:latin typeface="나눔스퀘어 Bold"/>
                <a:cs typeface="나눔스퀘어 Bold"/>
              </a:rPr>
              <a:t> </a:t>
            </a:r>
            <a:r>
              <a:rPr sz="2400" b="1" spc="45" dirty="0">
                <a:solidFill>
                  <a:schemeClr val="bg1"/>
                </a:solidFill>
                <a:latin typeface="나눔스퀘어 Bold"/>
                <a:cs typeface="나눔스퀘어 Bold"/>
              </a:rPr>
              <a:t>min_samples_leaf</a:t>
            </a:r>
            <a:endParaRPr sz="2400" dirty="0">
              <a:solidFill>
                <a:schemeClr val="bg1"/>
              </a:solidFill>
              <a:latin typeface="나눔스퀘어 Bold"/>
              <a:cs typeface="나눔스퀘어 Bold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2C4B738D-16B0-47F3-88F3-800AF7FFA23C}"/>
              </a:ext>
            </a:extLst>
          </p:cNvPr>
          <p:cNvSpPr txBox="1"/>
          <p:nvPr/>
        </p:nvSpPr>
        <p:spPr>
          <a:xfrm>
            <a:off x="990600" y="2356952"/>
            <a:ext cx="9606534" cy="1156407"/>
          </a:xfrm>
          <a:prstGeom prst="rect">
            <a:avLst/>
          </a:prstGeom>
          <a:ln w="28575">
            <a:noFill/>
          </a:ln>
        </p:spPr>
        <p:txBody>
          <a:bodyPr vert="horz" wrap="square" lIns="0" tIns="175895" rIns="0" bIns="0" rtlCol="0">
            <a:spAutoFit/>
          </a:bodyPr>
          <a:lstStyle/>
          <a:p>
            <a:pPr marL="285750" marR="2188210">
              <a:lnSpc>
                <a:spcPct val="101299"/>
              </a:lnSpc>
              <a:spcBef>
                <a:spcPts val="1385"/>
              </a:spcBef>
            </a:pPr>
            <a:r>
              <a:rPr sz="3200" b="1" spc="45" dirty="0" err="1">
                <a:solidFill>
                  <a:schemeClr val="bg1"/>
                </a:solidFill>
                <a:latin typeface="나눔스퀘어 Bold"/>
                <a:cs typeface="나눔스퀘어 Bold"/>
              </a:rPr>
              <a:t>DecisionTree</a:t>
            </a:r>
            <a:r>
              <a:rPr lang="en-US" sz="3200" b="1" spc="45" dirty="0" err="1">
                <a:solidFill>
                  <a:schemeClr val="bg1"/>
                </a:solidFill>
                <a:latin typeface="나눔스퀘어 Bold"/>
                <a:cs typeface="나눔스퀘어 Bold"/>
              </a:rPr>
              <a:t>Classifier</a:t>
            </a:r>
            <a:r>
              <a:rPr sz="3200" b="1" spc="45" dirty="0">
                <a:solidFill>
                  <a:schemeClr val="bg1"/>
                </a:solidFill>
                <a:latin typeface="나눔스퀘어 Bold"/>
                <a:cs typeface="나눔스퀘어 Bold"/>
              </a:rPr>
              <a:t>(max_depth, </a:t>
            </a:r>
            <a:r>
              <a:rPr lang="en-US" sz="3200" b="1" spc="50" dirty="0" err="1">
                <a:solidFill>
                  <a:schemeClr val="bg1"/>
                </a:solidFill>
                <a:latin typeface="나눔스퀘어 Bold"/>
                <a:cs typeface="나눔스퀘어 Bold"/>
              </a:rPr>
              <a:t>ma</a:t>
            </a:r>
            <a:r>
              <a:rPr sz="3200" b="1" spc="50" dirty="0" err="1">
                <a:solidFill>
                  <a:schemeClr val="bg1"/>
                </a:solidFill>
                <a:latin typeface="나눔스퀘어 Bold"/>
                <a:cs typeface="나눔스퀘어 Bold"/>
              </a:rPr>
              <a:t>x_leaf_nodes</a:t>
            </a:r>
            <a:r>
              <a:rPr sz="3200" b="1" spc="50" dirty="0">
                <a:solidFill>
                  <a:schemeClr val="bg1"/>
                </a:solidFill>
                <a:latin typeface="나눔스퀘어 Bold"/>
                <a:cs typeface="나눔스퀘어 Bold"/>
              </a:rPr>
              <a:t>,</a:t>
            </a:r>
            <a:r>
              <a:rPr sz="3200" b="1" spc="-5" dirty="0">
                <a:solidFill>
                  <a:schemeClr val="bg1"/>
                </a:solidFill>
                <a:latin typeface="나눔스퀘어 Bold"/>
                <a:cs typeface="나눔스퀘어 Bold"/>
              </a:rPr>
              <a:t> </a:t>
            </a:r>
            <a:r>
              <a:rPr sz="3200" b="1" spc="60" dirty="0">
                <a:solidFill>
                  <a:schemeClr val="bg1"/>
                </a:solidFill>
                <a:latin typeface="나눔스퀘어 Bold"/>
                <a:cs typeface="나눔스퀘어 Bold"/>
              </a:rPr>
              <a:t>min_sample_leaf</a:t>
            </a:r>
            <a:r>
              <a:rPr sz="3200" spc="60" dirty="0">
                <a:solidFill>
                  <a:schemeClr val="bg1"/>
                </a:solidFill>
                <a:latin typeface="Arial Rounded MT Bold"/>
                <a:cs typeface="Arial Rounded MT Bold"/>
              </a:rPr>
              <a:t>)</a:t>
            </a:r>
            <a:endParaRPr sz="3200" dirty="0">
              <a:solidFill>
                <a:schemeClr val="bg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F56F9BCB-6E64-45D0-A3DF-548DBDA9421E}"/>
              </a:ext>
            </a:extLst>
          </p:cNvPr>
          <p:cNvSpPr txBox="1"/>
          <p:nvPr/>
        </p:nvSpPr>
        <p:spPr>
          <a:xfrm>
            <a:off x="1072895" y="2025940"/>
            <a:ext cx="1969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solidFill>
                  <a:schemeClr val="bg1"/>
                </a:solidFill>
                <a:latin typeface="나눔스퀘어 Bold"/>
                <a:cs typeface="나눔스퀘어 Bold"/>
              </a:rPr>
              <a:t>scikit-learn의</a:t>
            </a:r>
            <a:r>
              <a:rPr sz="1800" b="1" spc="-40" dirty="0">
                <a:solidFill>
                  <a:schemeClr val="bg1"/>
                </a:solidFill>
                <a:latin typeface="나눔스퀘어 Bold"/>
                <a:cs typeface="나눔스퀘어 Bold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나눔스퀘어 Bold"/>
                <a:cs typeface="나눔스퀘어 Bold"/>
              </a:rPr>
              <a:t>경우</a:t>
            </a:r>
            <a:endParaRPr sz="1800" dirty="0">
              <a:solidFill>
                <a:schemeClr val="bg1"/>
              </a:solidFill>
              <a:latin typeface="나눔스퀘어 Bold"/>
              <a:cs typeface="나눔스퀘어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6468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D966"/>
                </a:solidFill>
              </a:rPr>
              <a:t>장단점 및 </a:t>
            </a:r>
            <a:r>
              <a:rPr sz="2800" spc="-30" dirty="0">
                <a:solidFill>
                  <a:srgbClr val="FFD966"/>
                </a:solidFill>
              </a:rPr>
              <a:t>주요</a:t>
            </a:r>
            <a:r>
              <a:rPr sz="2800" spc="114" dirty="0">
                <a:solidFill>
                  <a:srgbClr val="FFD966"/>
                </a:solidFill>
              </a:rPr>
              <a:t> </a:t>
            </a:r>
            <a:r>
              <a:rPr sz="2800" spc="55" dirty="0">
                <a:solidFill>
                  <a:srgbClr val="FFD966"/>
                </a:solidFill>
              </a:rPr>
              <a:t>매개변수(Hyperparameter)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145235" y="2198878"/>
            <a:ext cx="7866380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만들어진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모델을 쉽게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시각화할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수 있어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이해하기</a:t>
            </a:r>
            <a:r>
              <a:rPr sz="2400" b="0" spc="38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4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쉽다.</a:t>
            </a:r>
            <a:endParaRPr sz="2400" dirty="0">
              <a:latin typeface="나눔스퀘어OTF Light"/>
              <a:cs typeface="나눔스퀘어OTF Light"/>
            </a:endParaRPr>
          </a:p>
          <a:p>
            <a:pPr marL="279400">
              <a:lnSpc>
                <a:spcPct val="100000"/>
              </a:lnSpc>
              <a:spcBef>
                <a:spcPts val="15"/>
              </a:spcBef>
            </a:pPr>
            <a:r>
              <a:rPr sz="2000" b="0" spc="10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(white </a:t>
            </a:r>
            <a:r>
              <a:rPr sz="2000" b="0" spc="5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box</a:t>
            </a:r>
            <a:r>
              <a:rPr sz="2000" b="0" spc="-10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 </a:t>
            </a:r>
            <a:r>
              <a:rPr sz="2000" b="0" spc="6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model)</a:t>
            </a:r>
            <a:endParaRPr sz="2000" dirty="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각 특성이 개별 처리되기 때문에 데이터 스케일에 영향을 </a:t>
            </a:r>
            <a:r>
              <a:rPr sz="2400" b="0" spc="-4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받지 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않아 특성의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정규화나 표준화가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필요</a:t>
            </a:r>
            <a:r>
              <a:rPr sz="2400" b="0" spc="29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4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없다.</a:t>
            </a:r>
            <a:endParaRPr sz="2400" dirty="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트리 구성시 각 특성의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중요도를 계산하기때문에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특성</a:t>
            </a:r>
            <a:r>
              <a:rPr sz="2400" b="0" spc="37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선택</a:t>
            </a:r>
            <a:endParaRPr sz="2400" dirty="0">
              <a:latin typeface="나눔스퀘어OTF Light"/>
              <a:cs typeface="나눔스퀘어OTF Light"/>
            </a:endParaRPr>
          </a:p>
          <a:p>
            <a:pPr marL="355600">
              <a:lnSpc>
                <a:spcPct val="100000"/>
              </a:lnSpc>
            </a:pPr>
            <a:r>
              <a:rPr sz="2400" b="0" spc="5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(Feature selection)에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활용될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수</a:t>
            </a:r>
            <a:r>
              <a:rPr sz="2400" b="0" spc="1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4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있다.</a:t>
            </a:r>
            <a:endParaRPr sz="2400" dirty="0">
              <a:latin typeface="나눔스퀘어OTF Light"/>
              <a:cs typeface="나눔스퀘어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6468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D966"/>
                </a:solidFill>
              </a:rPr>
              <a:t>장단점 및 </a:t>
            </a:r>
            <a:r>
              <a:rPr sz="2800" spc="-30" dirty="0">
                <a:solidFill>
                  <a:srgbClr val="FFD966"/>
                </a:solidFill>
              </a:rPr>
              <a:t>주요</a:t>
            </a:r>
            <a:r>
              <a:rPr sz="2800" spc="114" dirty="0">
                <a:solidFill>
                  <a:srgbClr val="FFD966"/>
                </a:solidFill>
              </a:rPr>
              <a:t> </a:t>
            </a:r>
            <a:r>
              <a:rPr sz="2800" spc="55" dirty="0">
                <a:solidFill>
                  <a:srgbClr val="FFD966"/>
                </a:solidFill>
              </a:rPr>
              <a:t>매개변수(Hyperparameter)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145235" y="2373248"/>
            <a:ext cx="7987030" cy="179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훈련데이터 범위 </a:t>
            </a:r>
            <a:r>
              <a:rPr sz="24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밖의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포인트는 </a:t>
            </a:r>
            <a:r>
              <a:rPr sz="2400" b="0" spc="-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예측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할 수</a:t>
            </a:r>
            <a:r>
              <a:rPr sz="2400" b="0" spc="3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4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없다.</a:t>
            </a:r>
            <a:endParaRPr sz="2400" dirty="0">
              <a:latin typeface="나눔스퀘어OTF Light"/>
              <a:cs typeface="나눔스퀘어OTF Light"/>
            </a:endParaRPr>
          </a:p>
          <a:p>
            <a:pPr marL="279400">
              <a:lnSpc>
                <a:spcPct val="100000"/>
              </a:lnSpc>
              <a:spcBef>
                <a:spcPts val="15"/>
              </a:spcBef>
            </a:pPr>
            <a:r>
              <a:rPr sz="2000" b="0" spc="6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(ex </a:t>
            </a:r>
            <a:r>
              <a:rPr sz="2000" b="0" spc="4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: </a:t>
            </a:r>
            <a:r>
              <a:rPr sz="2000" b="0" spc="-2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시계열</a:t>
            </a:r>
            <a:r>
              <a:rPr sz="2000" b="0" spc="-7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 </a:t>
            </a:r>
            <a:r>
              <a:rPr sz="2000" b="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데이터)</a:t>
            </a:r>
            <a:endParaRPr sz="2000" dirty="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가지치기를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사용함에도 불구하고 과대적합되는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경향이 있어 일  </a:t>
            </a:r>
            <a:r>
              <a:rPr sz="24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반화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성능이 좋지</a:t>
            </a:r>
            <a:r>
              <a:rPr sz="2400" b="0" spc="16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4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않다.</a:t>
            </a:r>
            <a:endParaRPr sz="2400" dirty="0">
              <a:latin typeface="나눔스퀘어OTF Light"/>
              <a:cs typeface="나눔스퀘어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6468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D966"/>
                </a:solidFill>
              </a:rPr>
              <a:t>장단점 및 </a:t>
            </a:r>
            <a:r>
              <a:rPr sz="2800" spc="-30" dirty="0">
                <a:solidFill>
                  <a:srgbClr val="FFD966"/>
                </a:solidFill>
              </a:rPr>
              <a:t>주요</a:t>
            </a:r>
            <a:r>
              <a:rPr sz="2800" spc="114" dirty="0">
                <a:solidFill>
                  <a:srgbClr val="FFD966"/>
                </a:solidFill>
              </a:rPr>
              <a:t> </a:t>
            </a:r>
            <a:r>
              <a:rPr sz="2800" spc="55" dirty="0">
                <a:solidFill>
                  <a:srgbClr val="FFD966"/>
                </a:solidFill>
              </a:rPr>
              <a:t>매개변수(Hyperparameter)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D2CD54A-BDC8-49B6-B036-FF017BCF3ABA}"/>
              </a:ext>
            </a:extLst>
          </p:cNvPr>
          <p:cNvSpPr/>
          <p:nvPr/>
        </p:nvSpPr>
        <p:spPr>
          <a:xfrm>
            <a:off x="2867178" y="2362200"/>
            <a:ext cx="4171643" cy="4147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2701E83E-A910-452A-BBE9-78069F9E90AC}"/>
              </a:ext>
            </a:extLst>
          </p:cNvPr>
          <p:cNvSpPr/>
          <p:nvPr/>
        </p:nvSpPr>
        <p:spPr>
          <a:xfrm>
            <a:off x="2862352" y="2266618"/>
            <a:ext cx="4248150" cy="4248150"/>
          </a:xfrm>
          <a:custGeom>
            <a:avLst/>
            <a:gdLst/>
            <a:ahLst/>
            <a:cxnLst/>
            <a:rect l="l" t="t" r="r" b="b"/>
            <a:pathLst>
              <a:path w="4248150" h="4248150">
                <a:moveTo>
                  <a:pt x="0" y="4247769"/>
                </a:moveTo>
                <a:lnTo>
                  <a:pt x="4247769" y="4247769"/>
                </a:lnTo>
                <a:lnTo>
                  <a:pt x="4247769" y="0"/>
                </a:lnTo>
                <a:lnTo>
                  <a:pt x="0" y="0"/>
                </a:lnTo>
                <a:lnTo>
                  <a:pt x="0" y="42477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EDD71342-2DFF-48BE-A08E-36C51703C57F}"/>
              </a:ext>
            </a:extLst>
          </p:cNvPr>
          <p:cNvSpPr/>
          <p:nvPr/>
        </p:nvSpPr>
        <p:spPr>
          <a:xfrm>
            <a:off x="6581166" y="2199753"/>
            <a:ext cx="675131" cy="460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BCB74E1D-590D-4419-9477-84156C739457}"/>
              </a:ext>
            </a:extLst>
          </p:cNvPr>
          <p:cNvSpPr/>
          <p:nvPr/>
        </p:nvSpPr>
        <p:spPr>
          <a:xfrm>
            <a:off x="6509539" y="4414125"/>
            <a:ext cx="714755" cy="385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8EE4B288-50E0-4CC3-A062-AE3904FA5286}"/>
              </a:ext>
            </a:extLst>
          </p:cNvPr>
          <p:cNvSpPr/>
          <p:nvPr/>
        </p:nvSpPr>
        <p:spPr>
          <a:xfrm>
            <a:off x="3080538" y="4414125"/>
            <a:ext cx="675132" cy="460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1E5B7523-3FCD-4D64-A6B1-832C9EBD09E0}"/>
              </a:ext>
            </a:extLst>
          </p:cNvPr>
          <p:cNvSpPr/>
          <p:nvPr/>
        </p:nvSpPr>
        <p:spPr>
          <a:xfrm>
            <a:off x="3008911" y="2343009"/>
            <a:ext cx="714756" cy="385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7B8D0FFE-47CA-421A-839C-971650381300}"/>
              </a:ext>
            </a:extLst>
          </p:cNvPr>
          <p:cNvSpPr txBox="1"/>
          <p:nvPr/>
        </p:nvSpPr>
        <p:spPr>
          <a:xfrm>
            <a:off x="1187667" y="1785924"/>
            <a:ext cx="79870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lang="ko-KR" altLang="en-US" sz="2400" spc="-25">
                <a:solidFill>
                  <a:srgbClr val="FFFFFF"/>
                </a:solidFill>
                <a:latin typeface="나눔스퀘어OTF Light"/>
                <a:cs typeface="나눔스퀘어OTF Light"/>
              </a:rPr>
              <a:t>선형모형에는 적합하지 않음</a:t>
            </a:r>
            <a:endParaRPr lang="en-US" altLang="ko-KR" sz="2400" b="0" spc="45" dirty="0">
              <a:solidFill>
                <a:srgbClr val="FFFFFF"/>
              </a:solidFill>
              <a:latin typeface="나눔스퀘어OTF Light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475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83253" y="159130"/>
            <a:ext cx="612140" cy="330835"/>
          </a:xfrm>
          <a:custGeom>
            <a:avLst/>
            <a:gdLst/>
            <a:ahLst/>
            <a:cxnLst/>
            <a:rect l="l" t="t" r="r" b="b"/>
            <a:pathLst>
              <a:path w="612139" h="330834">
                <a:moveTo>
                  <a:pt x="415925" y="209042"/>
                </a:moveTo>
                <a:lnTo>
                  <a:pt x="371094" y="209042"/>
                </a:lnTo>
                <a:lnTo>
                  <a:pt x="371094" y="330200"/>
                </a:lnTo>
                <a:lnTo>
                  <a:pt x="561467" y="330200"/>
                </a:lnTo>
                <a:lnTo>
                  <a:pt x="561467" y="294259"/>
                </a:lnTo>
                <a:lnTo>
                  <a:pt x="415925" y="294259"/>
                </a:lnTo>
                <a:lnTo>
                  <a:pt x="415925" y="273685"/>
                </a:lnTo>
                <a:lnTo>
                  <a:pt x="561467" y="273685"/>
                </a:lnTo>
                <a:lnTo>
                  <a:pt x="561467" y="240030"/>
                </a:lnTo>
                <a:lnTo>
                  <a:pt x="415925" y="240030"/>
                </a:lnTo>
                <a:lnTo>
                  <a:pt x="415925" y="209042"/>
                </a:lnTo>
                <a:close/>
              </a:path>
              <a:path w="612139" h="330834">
                <a:moveTo>
                  <a:pt x="561467" y="273685"/>
                </a:moveTo>
                <a:lnTo>
                  <a:pt x="516763" y="273685"/>
                </a:lnTo>
                <a:lnTo>
                  <a:pt x="516763" y="294259"/>
                </a:lnTo>
                <a:lnTo>
                  <a:pt x="561467" y="294259"/>
                </a:lnTo>
                <a:lnTo>
                  <a:pt x="561467" y="273685"/>
                </a:lnTo>
                <a:close/>
              </a:path>
              <a:path w="612139" h="330834">
                <a:moveTo>
                  <a:pt x="561467" y="209042"/>
                </a:moveTo>
                <a:lnTo>
                  <a:pt x="516763" y="209042"/>
                </a:lnTo>
                <a:lnTo>
                  <a:pt x="516763" y="240030"/>
                </a:lnTo>
                <a:lnTo>
                  <a:pt x="561467" y="240030"/>
                </a:lnTo>
                <a:lnTo>
                  <a:pt x="561467" y="209042"/>
                </a:lnTo>
                <a:close/>
              </a:path>
              <a:path w="612139" h="330834">
                <a:moveTo>
                  <a:pt x="269113" y="182499"/>
                </a:moveTo>
                <a:lnTo>
                  <a:pt x="84836" y="182499"/>
                </a:lnTo>
                <a:lnTo>
                  <a:pt x="84836" y="218694"/>
                </a:lnTo>
                <a:lnTo>
                  <a:pt x="224409" y="218694"/>
                </a:lnTo>
                <a:lnTo>
                  <a:pt x="224409" y="238252"/>
                </a:lnTo>
                <a:lnTo>
                  <a:pt x="85851" y="238252"/>
                </a:lnTo>
                <a:lnTo>
                  <a:pt x="85851" y="330581"/>
                </a:lnTo>
                <a:lnTo>
                  <a:pt x="224028" y="330581"/>
                </a:lnTo>
                <a:lnTo>
                  <a:pt x="232479" y="330416"/>
                </a:lnTo>
                <a:lnTo>
                  <a:pt x="276681" y="323522"/>
                </a:lnTo>
                <a:lnTo>
                  <a:pt x="284353" y="321691"/>
                </a:lnTo>
                <a:lnTo>
                  <a:pt x="281549" y="294259"/>
                </a:lnTo>
                <a:lnTo>
                  <a:pt x="130683" y="294259"/>
                </a:lnTo>
                <a:lnTo>
                  <a:pt x="130683" y="273050"/>
                </a:lnTo>
                <a:lnTo>
                  <a:pt x="269113" y="273050"/>
                </a:lnTo>
                <a:lnTo>
                  <a:pt x="269113" y="182499"/>
                </a:lnTo>
                <a:close/>
              </a:path>
              <a:path w="612139" h="330834">
                <a:moveTo>
                  <a:pt x="280797" y="286893"/>
                </a:moveTo>
                <a:lnTo>
                  <a:pt x="239871" y="293766"/>
                </a:lnTo>
                <a:lnTo>
                  <a:pt x="224028" y="294259"/>
                </a:lnTo>
                <a:lnTo>
                  <a:pt x="281549" y="294259"/>
                </a:lnTo>
                <a:lnTo>
                  <a:pt x="280797" y="286893"/>
                </a:lnTo>
                <a:close/>
              </a:path>
              <a:path w="612139" h="330834">
                <a:moveTo>
                  <a:pt x="611886" y="150495"/>
                </a:moveTo>
                <a:lnTo>
                  <a:pt x="321437" y="150495"/>
                </a:lnTo>
                <a:lnTo>
                  <a:pt x="321437" y="188849"/>
                </a:lnTo>
                <a:lnTo>
                  <a:pt x="611886" y="188849"/>
                </a:lnTo>
                <a:lnTo>
                  <a:pt x="611886" y="150495"/>
                </a:lnTo>
                <a:close/>
              </a:path>
              <a:path w="612139" h="330834">
                <a:moveTo>
                  <a:pt x="121031" y="5207"/>
                </a:moveTo>
                <a:lnTo>
                  <a:pt x="76708" y="5207"/>
                </a:lnTo>
                <a:lnTo>
                  <a:pt x="76613" y="36829"/>
                </a:lnTo>
                <a:lnTo>
                  <a:pt x="76517" y="40731"/>
                </a:lnTo>
                <a:lnTo>
                  <a:pt x="66837" y="79593"/>
                </a:lnTo>
                <a:lnTo>
                  <a:pt x="40512" y="113157"/>
                </a:lnTo>
                <a:lnTo>
                  <a:pt x="17145" y="132207"/>
                </a:lnTo>
                <a:lnTo>
                  <a:pt x="11175" y="136651"/>
                </a:lnTo>
                <a:lnTo>
                  <a:pt x="5461" y="140462"/>
                </a:lnTo>
                <a:lnTo>
                  <a:pt x="0" y="143764"/>
                </a:lnTo>
                <a:lnTo>
                  <a:pt x="25908" y="175387"/>
                </a:lnTo>
                <a:lnTo>
                  <a:pt x="60682" y="150391"/>
                </a:lnTo>
                <a:lnTo>
                  <a:pt x="90424" y="122300"/>
                </a:lnTo>
                <a:lnTo>
                  <a:pt x="99822" y="109727"/>
                </a:lnTo>
                <a:lnTo>
                  <a:pt x="167203" y="109727"/>
                </a:lnTo>
                <a:lnTo>
                  <a:pt x="117221" y="70230"/>
                </a:lnTo>
                <a:lnTo>
                  <a:pt x="118887" y="61922"/>
                </a:lnTo>
                <a:lnTo>
                  <a:pt x="120078" y="53578"/>
                </a:lnTo>
                <a:lnTo>
                  <a:pt x="120792" y="45210"/>
                </a:lnTo>
                <a:lnTo>
                  <a:pt x="120920" y="40731"/>
                </a:lnTo>
                <a:lnTo>
                  <a:pt x="121031" y="5207"/>
                </a:lnTo>
                <a:close/>
              </a:path>
              <a:path w="612139" h="330834">
                <a:moveTo>
                  <a:pt x="167203" y="109727"/>
                </a:moveTo>
                <a:lnTo>
                  <a:pt x="99822" y="109727"/>
                </a:lnTo>
                <a:lnTo>
                  <a:pt x="170815" y="165100"/>
                </a:lnTo>
                <a:lnTo>
                  <a:pt x="197738" y="133858"/>
                </a:lnTo>
                <a:lnTo>
                  <a:pt x="167203" y="109727"/>
                </a:lnTo>
                <a:close/>
              </a:path>
              <a:path w="612139" h="330834">
                <a:moveTo>
                  <a:pt x="269113" y="2794"/>
                </a:moveTo>
                <a:lnTo>
                  <a:pt x="224028" y="2794"/>
                </a:lnTo>
                <a:lnTo>
                  <a:pt x="224028" y="168275"/>
                </a:lnTo>
                <a:lnTo>
                  <a:pt x="269113" y="168275"/>
                </a:lnTo>
                <a:lnTo>
                  <a:pt x="269113" y="2794"/>
                </a:lnTo>
                <a:close/>
              </a:path>
              <a:path w="612139" h="330834">
                <a:moveTo>
                  <a:pt x="450342" y="0"/>
                </a:moveTo>
                <a:lnTo>
                  <a:pt x="450342" y="13843"/>
                </a:lnTo>
                <a:lnTo>
                  <a:pt x="449792" y="20177"/>
                </a:lnTo>
                <a:lnTo>
                  <a:pt x="424753" y="56253"/>
                </a:lnTo>
                <a:lnTo>
                  <a:pt x="392503" y="78011"/>
                </a:lnTo>
                <a:lnTo>
                  <a:pt x="351829" y="96952"/>
                </a:lnTo>
                <a:lnTo>
                  <a:pt x="340995" y="101092"/>
                </a:lnTo>
                <a:lnTo>
                  <a:pt x="361569" y="135890"/>
                </a:lnTo>
                <a:lnTo>
                  <a:pt x="404824" y="116994"/>
                </a:lnTo>
                <a:lnTo>
                  <a:pt x="443722" y="94170"/>
                </a:lnTo>
                <a:lnTo>
                  <a:pt x="464947" y="76580"/>
                </a:lnTo>
                <a:lnTo>
                  <a:pt x="549774" y="76580"/>
                </a:lnTo>
                <a:lnTo>
                  <a:pt x="489076" y="43307"/>
                </a:lnTo>
                <a:lnTo>
                  <a:pt x="491670" y="36687"/>
                </a:lnTo>
                <a:lnTo>
                  <a:pt x="493537" y="29972"/>
                </a:lnTo>
                <a:lnTo>
                  <a:pt x="494666" y="23161"/>
                </a:lnTo>
                <a:lnTo>
                  <a:pt x="495046" y="16255"/>
                </a:lnTo>
                <a:lnTo>
                  <a:pt x="495046" y="2032"/>
                </a:lnTo>
                <a:lnTo>
                  <a:pt x="450342" y="0"/>
                </a:lnTo>
                <a:close/>
              </a:path>
              <a:path w="612139" h="330834">
                <a:moveTo>
                  <a:pt x="549774" y="76580"/>
                </a:moveTo>
                <a:lnTo>
                  <a:pt x="464947" y="76580"/>
                </a:lnTo>
                <a:lnTo>
                  <a:pt x="571373" y="134112"/>
                </a:lnTo>
                <a:lnTo>
                  <a:pt x="594487" y="101092"/>
                </a:lnTo>
                <a:lnTo>
                  <a:pt x="549774" y="76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3409" y="321178"/>
            <a:ext cx="105410" cy="0"/>
          </a:xfrm>
          <a:custGeom>
            <a:avLst/>
            <a:gdLst/>
            <a:ahLst/>
            <a:cxnLst/>
            <a:rect l="l" t="t" r="r" b="b"/>
            <a:pathLst>
              <a:path w="105410">
                <a:moveTo>
                  <a:pt x="0" y="0"/>
                </a:moveTo>
                <a:lnTo>
                  <a:pt x="105107" y="0"/>
                </a:lnTo>
              </a:path>
            </a:pathLst>
          </a:custGeom>
          <a:ln w="294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2898" y="161925"/>
            <a:ext cx="796290" cy="274955"/>
          </a:xfrm>
          <a:custGeom>
            <a:avLst/>
            <a:gdLst/>
            <a:ahLst/>
            <a:cxnLst/>
            <a:rect l="l" t="t" r="r" b="b"/>
            <a:pathLst>
              <a:path w="796289" h="274955">
                <a:moveTo>
                  <a:pt x="89535" y="83439"/>
                </a:moveTo>
                <a:lnTo>
                  <a:pt x="51562" y="90931"/>
                </a:lnTo>
                <a:lnTo>
                  <a:pt x="18133" y="117524"/>
                </a:lnTo>
                <a:lnTo>
                  <a:pt x="1523" y="156987"/>
                </a:lnTo>
                <a:lnTo>
                  <a:pt x="0" y="174751"/>
                </a:lnTo>
                <a:lnTo>
                  <a:pt x="305" y="184181"/>
                </a:lnTo>
                <a:lnTo>
                  <a:pt x="10795" y="227615"/>
                </a:lnTo>
                <a:lnTo>
                  <a:pt x="39530" y="258738"/>
                </a:lnTo>
                <a:lnTo>
                  <a:pt x="77843" y="271359"/>
                </a:lnTo>
                <a:lnTo>
                  <a:pt x="97027" y="272541"/>
                </a:lnTo>
                <a:lnTo>
                  <a:pt x="104012" y="272288"/>
                </a:lnTo>
                <a:lnTo>
                  <a:pt x="110871" y="271399"/>
                </a:lnTo>
                <a:lnTo>
                  <a:pt x="117728" y="270637"/>
                </a:lnTo>
                <a:lnTo>
                  <a:pt x="156337" y="257937"/>
                </a:lnTo>
                <a:lnTo>
                  <a:pt x="159892" y="255270"/>
                </a:lnTo>
                <a:lnTo>
                  <a:pt x="157003" y="236210"/>
                </a:lnTo>
                <a:lnTo>
                  <a:pt x="98218" y="236210"/>
                </a:lnTo>
                <a:lnTo>
                  <a:pt x="90931" y="236092"/>
                </a:lnTo>
                <a:lnTo>
                  <a:pt x="53028" y="215526"/>
                </a:lnTo>
                <a:lnTo>
                  <a:pt x="44830" y="193167"/>
                </a:lnTo>
                <a:lnTo>
                  <a:pt x="174116" y="193167"/>
                </a:lnTo>
                <a:lnTo>
                  <a:pt x="173809" y="180734"/>
                </a:lnTo>
                <a:lnTo>
                  <a:pt x="172894" y="168957"/>
                </a:lnTo>
                <a:lnTo>
                  <a:pt x="171384" y="157823"/>
                </a:lnTo>
                <a:lnTo>
                  <a:pt x="171290" y="157352"/>
                </a:lnTo>
                <a:lnTo>
                  <a:pt x="45465" y="157352"/>
                </a:lnTo>
                <a:lnTo>
                  <a:pt x="46227" y="152526"/>
                </a:lnTo>
                <a:lnTo>
                  <a:pt x="59054" y="131318"/>
                </a:lnTo>
                <a:lnTo>
                  <a:pt x="62737" y="127761"/>
                </a:lnTo>
                <a:lnTo>
                  <a:pt x="67183" y="124968"/>
                </a:lnTo>
                <a:lnTo>
                  <a:pt x="77088" y="120396"/>
                </a:lnTo>
                <a:lnTo>
                  <a:pt x="82676" y="119252"/>
                </a:lnTo>
                <a:lnTo>
                  <a:pt x="158381" y="119252"/>
                </a:lnTo>
                <a:lnTo>
                  <a:pt x="154304" y="112775"/>
                </a:lnTo>
                <a:lnTo>
                  <a:pt x="119592" y="87671"/>
                </a:lnTo>
                <a:lnTo>
                  <a:pt x="100316" y="83913"/>
                </a:lnTo>
                <a:lnTo>
                  <a:pt x="89535" y="83439"/>
                </a:lnTo>
                <a:close/>
              </a:path>
              <a:path w="796289" h="274955">
                <a:moveTo>
                  <a:pt x="154559" y="220090"/>
                </a:moveTo>
                <a:lnTo>
                  <a:pt x="113649" y="234824"/>
                </a:lnTo>
                <a:lnTo>
                  <a:pt x="98218" y="236210"/>
                </a:lnTo>
                <a:lnTo>
                  <a:pt x="157003" y="236210"/>
                </a:lnTo>
                <a:lnTo>
                  <a:pt x="154559" y="220090"/>
                </a:lnTo>
                <a:close/>
              </a:path>
              <a:path w="796289" h="274955">
                <a:moveTo>
                  <a:pt x="158381" y="119252"/>
                </a:moveTo>
                <a:lnTo>
                  <a:pt x="88773" y="119252"/>
                </a:lnTo>
                <a:lnTo>
                  <a:pt x="97395" y="119943"/>
                </a:lnTo>
                <a:lnTo>
                  <a:pt x="104981" y="122015"/>
                </a:lnTo>
                <a:lnTo>
                  <a:pt x="128904" y="157352"/>
                </a:lnTo>
                <a:lnTo>
                  <a:pt x="171290" y="157352"/>
                </a:lnTo>
                <a:lnTo>
                  <a:pt x="169290" y="147320"/>
                </a:lnTo>
                <a:lnTo>
                  <a:pt x="166556" y="137582"/>
                </a:lnTo>
                <a:lnTo>
                  <a:pt x="163131" y="128571"/>
                </a:lnTo>
                <a:lnTo>
                  <a:pt x="159039" y="120298"/>
                </a:lnTo>
                <a:lnTo>
                  <a:pt x="158381" y="119252"/>
                </a:lnTo>
                <a:close/>
              </a:path>
              <a:path w="796289" h="274955">
                <a:moveTo>
                  <a:pt x="241173" y="86614"/>
                </a:moveTo>
                <a:lnTo>
                  <a:pt x="192150" y="86614"/>
                </a:lnTo>
                <a:lnTo>
                  <a:pt x="207645" y="108076"/>
                </a:lnTo>
                <a:lnTo>
                  <a:pt x="211593" y="113722"/>
                </a:lnTo>
                <a:lnTo>
                  <a:pt x="219682" y="125204"/>
                </a:lnTo>
                <a:lnTo>
                  <a:pt x="223774" y="131064"/>
                </a:lnTo>
                <a:lnTo>
                  <a:pt x="240029" y="154050"/>
                </a:lnTo>
                <a:lnTo>
                  <a:pt x="255650" y="175768"/>
                </a:lnTo>
                <a:lnTo>
                  <a:pt x="187833" y="270255"/>
                </a:lnTo>
                <a:lnTo>
                  <a:pt x="235076" y="270255"/>
                </a:lnTo>
                <a:lnTo>
                  <a:pt x="262411" y="231886"/>
                </a:lnTo>
                <a:lnTo>
                  <a:pt x="279146" y="209169"/>
                </a:lnTo>
                <a:lnTo>
                  <a:pt x="327812" y="209169"/>
                </a:lnTo>
                <a:lnTo>
                  <a:pt x="303656" y="175005"/>
                </a:lnTo>
                <a:lnTo>
                  <a:pt x="327465" y="141731"/>
                </a:lnTo>
                <a:lnTo>
                  <a:pt x="280162" y="141731"/>
                </a:lnTo>
                <a:lnTo>
                  <a:pt x="241173" y="86614"/>
                </a:lnTo>
                <a:close/>
              </a:path>
              <a:path w="796289" h="274955">
                <a:moveTo>
                  <a:pt x="327812" y="209169"/>
                </a:moveTo>
                <a:lnTo>
                  <a:pt x="279146" y="209169"/>
                </a:lnTo>
                <a:lnTo>
                  <a:pt x="322452" y="270255"/>
                </a:lnTo>
                <a:lnTo>
                  <a:pt x="371093" y="270255"/>
                </a:lnTo>
                <a:lnTo>
                  <a:pt x="327812" y="209169"/>
                </a:lnTo>
                <a:close/>
              </a:path>
              <a:path w="796289" h="274955">
                <a:moveTo>
                  <a:pt x="366902" y="86614"/>
                </a:moveTo>
                <a:lnTo>
                  <a:pt x="319659" y="86614"/>
                </a:lnTo>
                <a:lnTo>
                  <a:pt x="280162" y="141731"/>
                </a:lnTo>
                <a:lnTo>
                  <a:pt x="327465" y="141731"/>
                </a:lnTo>
                <a:lnTo>
                  <a:pt x="366902" y="86614"/>
                </a:lnTo>
                <a:close/>
              </a:path>
              <a:path w="796289" h="274955">
                <a:moveTo>
                  <a:pt x="767079" y="214502"/>
                </a:moveTo>
                <a:lnTo>
                  <a:pt x="722629" y="214502"/>
                </a:lnTo>
                <a:lnTo>
                  <a:pt x="722629" y="270255"/>
                </a:lnTo>
                <a:lnTo>
                  <a:pt x="767079" y="270255"/>
                </a:lnTo>
                <a:lnTo>
                  <a:pt x="767079" y="214502"/>
                </a:lnTo>
                <a:close/>
              </a:path>
              <a:path w="796289" h="274955">
                <a:moveTo>
                  <a:pt x="767079" y="5715"/>
                </a:moveTo>
                <a:lnTo>
                  <a:pt x="707009" y="5715"/>
                </a:lnTo>
                <a:lnTo>
                  <a:pt x="610488" y="185293"/>
                </a:lnTo>
                <a:lnTo>
                  <a:pt x="610488" y="214502"/>
                </a:lnTo>
                <a:lnTo>
                  <a:pt x="796163" y="214502"/>
                </a:lnTo>
                <a:lnTo>
                  <a:pt x="796163" y="178561"/>
                </a:lnTo>
                <a:lnTo>
                  <a:pt x="660146" y="178561"/>
                </a:lnTo>
                <a:lnTo>
                  <a:pt x="668387" y="163058"/>
                </a:lnTo>
                <a:lnTo>
                  <a:pt x="676354" y="147780"/>
                </a:lnTo>
                <a:lnTo>
                  <a:pt x="684059" y="132716"/>
                </a:lnTo>
                <a:lnTo>
                  <a:pt x="691514" y="117855"/>
                </a:lnTo>
                <a:lnTo>
                  <a:pt x="699019" y="103064"/>
                </a:lnTo>
                <a:lnTo>
                  <a:pt x="706691" y="88201"/>
                </a:lnTo>
                <a:lnTo>
                  <a:pt x="714553" y="73243"/>
                </a:lnTo>
                <a:lnTo>
                  <a:pt x="722629" y="58166"/>
                </a:lnTo>
                <a:lnTo>
                  <a:pt x="767079" y="58166"/>
                </a:lnTo>
                <a:lnTo>
                  <a:pt x="767079" y="5715"/>
                </a:lnTo>
                <a:close/>
              </a:path>
              <a:path w="796289" h="274955">
                <a:moveTo>
                  <a:pt x="767079" y="58166"/>
                </a:moveTo>
                <a:lnTo>
                  <a:pt x="722629" y="58166"/>
                </a:lnTo>
                <a:lnTo>
                  <a:pt x="722629" y="178561"/>
                </a:lnTo>
                <a:lnTo>
                  <a:pt x="767079" y="178561"/>
                </a:lnTo>
                <a:lnTo>
                  <a:pt x="767079" y="58166"/>
                </a:lnTo>
                <a:close/>
              </a:path>
              <a:path w="796289" h="274955">
                <a:moveTo>
                  <a:pt x="488314" y="0"/>
                </a:moveTo>
                <a:lnTo>
                  <a:pt x="474575" y="762"/>
                </a:lnTo>
                <a:lnTo>
                  <a:pt x="462121" y="3048"/>
                </a:lnTo>
                <a:lnTo>
                  <a:pt x="424433" y="26320"/>
                </a:lnTo>
                <a:lnTo>
                  <a:pt x="402256" y="64801"/>
                </a:lnTo>
                <a:lnTo>
                  <a:pt x="393096" y="112617"/>
                </a:lnTo>
                <a:lnTo>
                  <a:pt x="392049" y="137414"/>
                </a:lnTo>
                <a:lnTo>
                  <a:pt x="392310" y="149681"/>
                </a:lnTo>
                <a:lnTo>
                  <a:pt x="398837" y="198340"/>
                </a:lnTo>
                <a:lnTo>
                  <a:pt x="417532" y="239770"/>
                </a:lnTo>
                <a:lnTo>
                  <a:pt x="450953" y="267588"/>
                </a:lnTo>
                <a:lnTo>
                  <a:pt x="488314" y="274447"/>
                </a:lnTo>
                <a:lnTo>
                  <a:pt x="501890" y="273685"/>
                </a:lnTo>
                <a:lnTo>
                  <a:pt x="544141" y="255633"/>
                </a:lnTo>
                <a:lnTo>
                  <a:pt x="559586" y="238633"/>
                </a:lnTo>
                <a:lnTo>
                  <a:pt x="488314" y="238633"/>
                </a:lnTo>
                <a:lnTo>
                  <a:pt x="481117" y="238059"/>
                </a:lnTo>
                <a:lnTo>
                  <a:pt x="450435" y="212538"/>
                </a:lnTo>
                <a:lnTo>
                  <a:pt x="438912" y="173100"/>
                </a:lnTo>
                <a:lnTo>
                  <a:pt x="436372" y="137414"/>
                </a:lnTo>
                <a:lnTo>
                  <a:pt x="436536" y="128531"/>
                </a:lnTo>
                <a:lnTo>
                  <a:pt x="442245" y="84359"/>
                </a:lnTo>
                <a:lnTo>
                  <a:pt x="463168" y="45084"/>
                </a:lnTo>
                <a:lnTo>
                  <a:pt x="488314" y="35814"/>
                </a:lnTo>
                <a:lnTo>
                  <a:pt x="559546" y="35814"/>
                </a:lnTo>
                <a:lnTo>
                  <a:pt x="558861" y="34730"/>
                </a:lnTo>
                <a:lnTo>
                  <a:pt x="525373" y="6858"/>
                </a:lnTo>
                <a:lnTo>
                  <a:pt x="501890" y="762"/>
                </a:lnTo>
                <a:lnTo>
                  <a:pt x="488314" y="0"/>
                </a:lnTo>
                <a:close/>
              </a:path>
              <a:path w="796289" h="274955">
                <a:moveTo>
                  <a:pt x="559546" y="35814"/>
                </a:moveTo>
                <a:lnTo>
                  <a:pt x="488314" y="35814"/>
                </a:lnTo>
                <a:lnTo>
                  <a:pt x="495456" y="36405"/>
                </a:lnTo>
                <a:lnTo>
                  <a:pt x="502015" y="38163"/>
                </a:lnTo>
                <a:lnTo>
                  <a:pt x="529209" y="68833"/>
                </a:lnTo>
                <a:lnTo>
                  <a:pt x="538684" y="110624"/>
                </a:lnTo>
                <a:lnTo>
                  <a:pt x="540130" y="137414"/>
                </a:lnTo>
                <a:lnTo>
                  <a:pt x="539966" y="146294"/>
                </a:lnTo>
                <a:lnTo>
                  <a:pt x="534257" y="190166"/>
                </a:lnTo>
                <a:lnTo>
                  <a:pt x="513334" y="229362"/>
                </a:lnTo>
                <a:lnTo>
                  <a:pt x="488314" y="238633"/>
                </a:lnTo>
                <a:lnTo>
                  <a:pt x="559586" y="238633"/>
                </a:lnTo>
                <a:lnTo>
                  <a:pt x="577413" y="198340"/>
                </a:lnTo>
                <a:lnTo>
                  <a:pt x="584188" y="149681"/>
                </a:lnTo>
                <a:lnTo>
                  <a:pt x="584453" y="137414"/>
                </a:lnTo>
                <a:lnTo>
                  <a:pt x="584188" y="124979"/>
                </a:lnTo>
                <a:lnTo>
                  <a:pt x="577413" y="76108"/>
                </a:lnTo>
                <a:lnTo>
                  <a:pt x="564768" y="44069"/>
                </a:lnTo>
                <a:lnTo>
                  <a:pt x="559546" y="358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69132" y="3137992"/>
            <a:ext cx="420687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40"/>
              <a:t>Mushroom</a:t>
            </a:r>
            <a:r>
              <a:rPr sz="3200" spc="40"/>
              <a:t> </a:t>
            </a:r>
            <a:r>
              <a:rPr sz="3200" spc="-35" dirty="0"/>
              <a:t>데이터</a:t>
            </a:r>
            <a:r>
              <a:rPr sz="3200" spc="-55" dirty="0"/>
              <a:t> </a:t>
            </a:r>
            <a:r>
              <a:rPr sz="3200" spc="-25" dirty="0"/>
              <a:t>활용</a:t>
            </a:r>
            <a:endParaRPr sz="3200" dirty="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spc="40" dirty="0"/>
              <a:t>Decision </a:t>
            </a:r>
            <a:r>
              <a:rPr sz="3200" spc="20" dirty="0"/>
              <a:t>Tree </a:t>
            </a:r>
            <a:r>
              <a:rPr sz="3200" spc="-35" dirty="0"/>
              <a:t>분류</a:t>
            </a:r>
            <a:r>
              <a:rPr sz="3200" spc="-30" dirty="0"/>
              <a:t> </a:t>
            </a:r>
            <a:r>
              <a:rPr sz="3200" spc="-35" dirty="0"/>
              <a:t>실습</a:t>
            </a:r>
            <a:endParaRPr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333E50"/>
                </a:solidFill>
              </a:rPr>
              <a:t>Machine  </a:t>
            </a:r>
            <a:r>
              <a:rPr sz="1800" spc="65" dirty="0">
                <a:solidFill>
                  <a:srgbClr val="333E50"/>
                </a:solidFill>
              </a:rPr>
              <a:t>Learn</a:t>
            </a:r>
            <a:r>
              <a:rPr sz="1800" spc="-5" dirty="0">
                <a:solidFill>
                  <a:srgbClr val="333E50"/>
                </a:solidFill>
              </a:rPr>
              <a:t>i</a:t>
            </a:r>
            <a:r>
              <a:rPr sz="1800" spc="30" dirty="0">
                <a:solidFill>
                  <a:srgbClr val="333E50"/>
                </a:solidFill>
              </a:rPr>
              <a:t>ng</a:t>
            </a:r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3253" y="159130"/>
            <a:ext cx="612140" cy="330835"/>
          </a:xfrm>
          <a:custGeom>
            <a:avLst/>
            <a:gdLst/>
            <a:ahLst/>
            <a:cxnLst/>
            <a:rect l="l" t="t" r="r" b="b"/>
            <a:pathLst>
              <a:path w="612139" h="330834">
                <a:moveTo>
                  <a:pt x="415925" y="209042"/>
                </a:moveTo>
                <a:lnTo>
                  <a:pt x="371094" y="209042"/>
                </a:lnTo>
                <a:lnTo>
                  <a:pt x="371094" y="330200"/>
                </a:lnTo>
                <a:lnTo>
                  <a:pt x="561467" y="330200"/>
                </a:lnTo>
                <a:lnTo>
                  <a:pt x="561467" y="294259"/>
                </a:lnTo>
                <a:lnTo>
                  <a:pt x="415925" y="294259"/>
                </a:lnTo>
                <a:lnTo>
                  <a:pt x="415925" y="273685"/>
                </a:lnTo>
                <a:lnTo>
                  <a:pt x="561467" y="273685"/>
                </a:lnTo>
                <a:lnTo>
                  <a:pt x="561467" y="240030"/>
                </a:lnTo>
                <a:lnTo>
                  <a:pt x="415925" y="240030"/>
                </a:lnTo>
                <a:lnTo>
                  <a:pt x="415925" y="209042"/>
                </a:lnTo>
                <a:close/>
              </a:path>
              <a:path w="612139" h="330834">
                <a:moveTo>
                  <a:pt x="561467" y="273685"/>
                </a:moveTo>
                <a:lnTo>
                  <a:pt x="516763" y="273685"/>
                </a:lnTo>
                <a:lnTo>
                  <a:pt x="516763" y="294259"/>
                </a:lnTo>
                <a:lnTo>
                  <a:pt x="561467" y="294259"/>
                </a:lnTo>
                <a:lnTo>
                  <a:pt x="561467" y="273685"/>
                </a:lnTo>
                <a:close/>
              </a:path>
              <a:path w="612139" h="330834">
                <a:moveTo>
                  <a:pt x="561467" y="209042"/>
                </a:moveTo>
                <a:lnTo>
                  <a:pt x="516763" y="209042"/>
                </a:lnTo>
                <a:lnTo>
                  <a:pt x="516763" y="240030"/>
                </a:lnTo>
                <a:lnTo>
                  <a:pt x="561467" y="240030"/>
                </a:lnTo>
                <a:lnTo>
                  <a:pt x="561467" y="209042"/>
                </a:lnTo>
                <a:close/>
              </a:path>
              <a:path w="612139" h="330834">
                <a:moveTo>
                  <a:pt x="269113" y="182499"/>
                </a:moveTo>
                <a:lnTo>
                  <a:pt x="84836" y="182499"/>
                </a:lnTo>
                <a:lnTo>
                  <a:pt x="84836" y="218694"/>
                </a:lnTo>
                <a:lnTo>
                  <a:pt x="224409" y="218694"/>
                </a:lnTo>
                <a:lnTo>
                  <a:pt x="224409" y="238252"/>
                </a:lnTo>
                <a:lnTo>
                  <a:pt x="85851" y="238252"/>
                </a:lnTo>
                <a:lnTo>
                  <a:pt x="85851" y="330581"/>
                </a:lnTo>
                <a:lnTo>
                  <a:pt x="224028" y="330581"/>
                </a:lnTo>
                <a:lnTo>
                  <a:pt x="232479" y="330416"/>
                </a:lnTo>
                <a:lnTo>
                  <a:pt x="276681" y="323522"/>
                </a:lnTo>
                <a:lnTo>
                  <a:pt x="284353" y="321691"/>
                </a:lnTo>
                <a:lnTo>
                  <a:pt x="281549" y="294259"/>
                </a:lnTo>
                <a:lnTo>
                  <a:pt x="130683" y="294259"/>
                </a:lnTo>
                <a:lnTo>
                  <a:pt x="130683" y="273050"/>
                </a:lnTo>
                <a:lnTo>
                  <a:pt x="269113" y="273050"/>
                </a:lnTo>
                <a:lnTo>
                  <a:pt x="269113" y="182499"/>
                </a:lnTo>
                <a:close/>
              </a:path>
              <a:path w="612139" h="330834">
                <a:moveTo>
                  <a:pt x="280797" y="286893"/>
                </a:moveTo>
                <a:lnTo>
                  <a:pt x="239871" y="293766"/>
                </a:lnTo>
                <a:lnTo>
                  <a:pt x="224028" y="294259"/>
                </a:lnTo>
                <a:lnTo>
                  <a:pt x="281549" y="294259"/>
                </a:lnTo>
                <a:lnTo>
                  <a:pt x="280797" y="286893"/>
                </a:lnTo>
                <a:close/>
              </a:path>
              <a:path w="612139" h="330834">
                <a:moveTo>
                  <a:pt x="611886" y="150495"/>
                </a:moveTo>
                <a:lnTo>
                  <a:pt x="321437" y="150495"/>
                </a:lnTo>
                <a:lnTo>
                  <a:pt x="321437" y="188849"/>
                </a:lnTo>
                <a:lnTo>
                  <a:pt x="611886" y="188849"/>
                </a:lnTo>
                <a:lnTo>
                  <a:pt x="611886" y="150495"/>
                </a:lnTo>
                <a:close/>
              </a:path>
              <a:path w="612139" h="330834">
                <a:moveTo>
                  <a:pt x="121031" y="5207"/>
                </a:moveTo>
                <a:lnTo>
                  <a:pt x="76708" y="5207"/>
                </a:lnTo>
                <a:lnTo>
                  <a:pt x="76613" y="36829"/>
                </a:lnTo>
                <a:lnTo>
                  <a:pt x="76517" y="40731"/>
                </a:lnTo>
                <a:lnTo>
                  <a:pt x="66837" y="79593"/>
                </a:lnTo>
                <a:lnTo>
                  <a:pt x="40512" y="113157"/>
                </a:lnTo>
                <a:lnTo>
                  <a:pt x="17145" y="132207"/>
                </a:lnTo>
                <a:lnTo>
                  <a:pt x="11175" y="136651"/>
                </a:lnTo>
                <a:lnTo>
                  <a:pt x="5461" y="140462"/>
                </a:lnTo>
                <a:lnTo>
                  <a:pt x="0" y="143764"/>
                </a:lnTo>
                <a:lnTo>
                  <a:pt x="25908" y="175387"/>
                </a:lnTo>
                <a:lnTo>
                  <a:pt x="60682" y="150391"/>
                </a:lnTo>
                <a:lnTo>
                  <a:pt x="90424" y="122300"/>
                </a:lnTo>
                <a:lnTo>
                  <a:pt x="99822" y="109727"/>
                </a:lnTo>
                <a:lnTo>
                  <a:pt x="167203" y="109727"/>
                </a:lnTo>
                <a:lnTo>
                  <a:pt x="117221" y="70230"/>
                </a:lnTo>
                <a:lnTo>
                  <a:pt x="118887" y="61922"/>
                </a:lnTo>
                <a:lnTo>
                  <a:pt x="120078" y="53578"/>
                </a:lnTo>
                <a:lnTo>
                  <a:pt x="120792" y="45210"/>
                </a:lnTo>
                <a:lnTo>
                  <a:pt x="120920" y="40731"/>
                </a:lnTo>
                <a:lnTo>
                  <a:pt x="121031" y="5207"/>
                </a:lnTo>
                <a:close/>
              </a:path>
              <a:path w="612139" h="330834">
                <a:moveTo>
                  <a:pt x="167203" y="109727"/>
                </a:moveTo>
                <a:lnTo>
                  <a:pt x="99822" y="109727"/>
                </a:lnTo>
                <a:lnTo>
                  <a:pt x="170815" y="165100"/>
                </a:lnTo>
                <a:lnTo>
                  <a:pt x="197738" y="133858"/>
                </a:lnTo>
                <a:lnTo>
                  <a:pt x="167203" y="109727"/>
                </a:lnTo>
                <a:close/>
              </a:path>
              <a:path w="612139" h="330834">
                <a:moveTo>
                  <a:pt x="269113" y="2794"/>
                </a:moveTo>
                <a:lnTo>
                  <a:pt x="224028" y="2794"/>
                </a:lnTo>
                <a:lnTo>
                  <a:pt x="224028" y="168275"/>
                </a:lnTo>
                <a:lnTo>
                  <a:pt x="269113" y="168275"/>
                </a:lnTo>
                <a:lnTo>
                  <a:pt x="269113" y="2794"/>
                </a:lnTo>
                <a:close/>
              </a:path>
              <a:path w="612139" h="330834">
                <a:moveTo>
                  <a:pt x="450342" y="0"/>
                </a:moveTo>
                <a:lnTo>
                  <a:pt x="450342" y="13843"/>
                </a:lnTo>
                <a:lnTo>
                  <a:pt x="449792" y="20177"/>
                </a:lnTo>
                <a:lnTo>
                  <a:pt x="424753" y="56253"/>
                </a:lnTo>
                <a:lnTo>
                  <a:pt x="392503" y="78011"/>
                </a:lnTo>
                <a:lnTo>
                  <a:pt x="351829" y="96952"/>
                </a:lnTo>
                <a:lnTo>
                  <a:pt x="340995" y="101092"/>
                </a:lnTo>
                <a:lnTo>
                  <a:pt x="361569" y="135890"/>
                </a:lnTo>
                <a:lnTo>
                  <a:pt x="404824" y="116994"/>
                </a:lnTo>
                <a:lnTo>
                  <a:pt x="443722" y="94170"/>
                </a:lnTo>
                <a:lnTo>
                  <a:pt x="464947" y="76580"/>
                </a:lnTo>
                <a:lnTo>
                  <a:pt x="549774" y="76580"/>
                </a:lnTo>
                <a:lnTo>
                  <a:pt x="489076" y="43307"/>
                </a:lnTo>
                <a:lnTo>
                  <a:pt x="491670" y="36687"/>
                </a:lnTo>
                <a:lnTo>
                  <a:pt x="493537" y="29972"/>
                </a:lnTo>
                <a:lnTo>
                  <a:pt x="494666" y="23161"/>
                </a:lnTo>
                <a:lnTo>
                  <a:pt x="495046" y="16255"/>
                </a:lnTo>
                <a:lnTo>
                  <a:pt x="495046" y="2032"/>
                </a:lnTo>
                <a:lnTo>
                  <a:pt x="450342" y="0"/>
                </a:lnTo>
                <a:close/>
              </a:path>
              <a:path w="612139" h="330834">
                <a:moveTo>
                  <a:pt x="549774" y="76580"/>
                </a:moveTo>
                <a:lnTo>
                  <a:pt x="464947" y="76580"/>
                </a:lnTo>
                <a:lnTo>
                  <a:pt x="571373" y="134112"/>
                </a:lnTo>
                <a:lnTo>
                  <a:pt x="594487" y="101092"/>
                </a:lnTo>
                <a:lnTo>
                  <a:pt x="549774" y="76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8203" y="975486"/>
            <a:ext cx="53511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b="0" spc="9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데이터 표현</a:t>
            </a:r>
            <a:endParaRPr lang="en-US" altLang="ko-KR" sz="2800" b="0" spc="90" dirty="0">
              <a:solidFill>
                <a:srgbClr val="FFD966"/>
              </a:solidFill>
              <a:latin typeface="나눔스퀘어OTF Light"/>
              <a:cs typeface="나눔스퀘어OTF Light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F99A9984-DC12-4C50-B4BC-CC78E15AF111}"/>
              </a:ext>
            </a:extLst>
          </p:cNvPr>
          <p:cNvSpPr txBox="1"/>
          <p:nvPr/>
        </p:nvSpPr>
        <p:spPr>
          <a:xfrm>
            <a:off x="1301386" y="2209800"/>
            <a:ext cx="7566659" cy="3013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195580" algn="l"/>
              </a:tabLst>
            </a:pPr>
            <a:r>
              <a:rPr sz="2400" b="1" spc="10" dirty="0">
                <a:solidFill>
                  <a:srgbClr val="EC7C30"/>
                </a:solidFill>
                <a:latin typeface="나눔스퀘어 Bold"/>
                <a:cs typeface="나눔스퀘어 Bold"/>
              </a:rPr>
              <a:t>숫자형(연속형) </a:t>
            </a:r>
            <a:r>
              <a:rPr sz="2400" b="1" dirty="0">
                <a:solidFill>
                  <a:srgbClr val="EC7C30"/>
                </a:solidFill>
                <a:latin typeface="나눔스퀘어 Bold"/>
                <a:cs typeface="나눔스퀘어 Bold"/>
              </a:rPr>
              <a:t>특성 </a:t>
            </a:r>
            <a:r>
              <a:rPr sz="2400" b="1" spc="-10" dirty="0">
                <a:solidFill>
                  <a:schemeClr val="bg1"/>
                </a:solidFill>
                <a:latin typeface="나눔스퀘어 Bold"/>
                <a:cs typeface="나눔스퀘어 Bold"/>
              </a:rPr>
              <a:t>: </a:t>
            </a:r>
            <a:r>
              <a:rPr sz="24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숫자로 이루어진 순서가 있는</a:t>
            </a:r>
            <a:r>
              <a:rPr sz="2400" b="1" spc="-10" dirty="0">
                <a:solidFill>
                  <a:schemeClr val="bg1"/>
                </a:solidFill>
                <a:latin typeface="나눔스퀘어 Bold"/>
                <a:cs typeface="나눔스퀘어 Bold"/>
              </a:rPr>
              <a:t> </a:t>
            </a:r>
            <a:r>
              <a:rPr sz="24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데이터</a:t>
            </a:r>
            <a:endParaRPr sz="2400" dirty="0">
              <a:solidFill>
                <a:schemeClr val="bg1"/>
              </a:solidFill>
              <a:latin typeface="나눔스퀘어 Bold"/>
              <a:cs typeface="나눔스퀘어 Bold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EC7C30"/>
                </a:solidFill>
                <a:latin typeface="나눔스퀘어 Bold"/>
                <a:cs typeface="나눔스퀘어 Bold"/>
              </a:rPr>
              <a:t>범주형 특성 </a:t>
            </a:r>
            <a:r>
              <a:rPr sz="2400" b="1" spc="-10" dirty="0">
                <a:solidFill>
                  <a:schemeClr val="bg1"/>
                </a:solidFill>
                <a:latin typeface="나눔스퀘어 Bold"/>
                <a:cs typeface="나눔스퀘어 Bold"/>
              </a:rPr>
              <a:t>: </a:t>
            </a:r>
            <a:r>
              <a:rPr sz="24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문자 형태로 된 값을 구분하기 위한 데이터</a:t>
            </a:r>
            <a:endParaRPr sz="2400" dirty="0">
              <a:solidFill>
                <a:schemeClr val="bg1"/>
              </a:solidFill>
              <a:latin typeface="나눔스퀘어 Bold"/>
              <a:cs typeface="나눔스퀘어 Bold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165100" marR="5080" indent="-15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195580" algn="l"/>
              </a:tabLst>
            </a:pPr>
            <a:r>
              <a:rPr sz="2400" b="1" spc="40" dirty="0">
                <a:solidFill>
                  <a:srgbClr val="EC7C30"/>
                </a:solidFill>
                <a:latin typeface="나눔스퀘어 Bold"/>
                <a:cs typeface="나눔스퀘어 Bold"/>
              </a:rPr>
              <a:t>Encoding </a:t>
            </a:r>
            <a:r>
              <a:rPr sz="2400" b="1" spc="-10" dirty="0">
                <a:solidFill>
                  <a:schemeClr val="bg1"/>
                </a:solidFill>
                <a:latin typeface="나눔스퀘어 Bold"/>
                <a:cs typeface="나눔스퀘어 Bold"/>
              </a:rPr>
              <a:t>: </a:t>
            </a:r>
            <a:r>
              <a:rPr sz="24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범주형 데이터를 숫자형 데이터로 변환</a:t>
            </a:r>
            <a:r>
              <a:rPr sz="2400" b="1" spc="-50" dirty="0">
                <a:solidFill>
                  <a:schemeClr val="bg1"/>
                </a:solidFill>
                <a:latin typeface="나눔스퀘어 Bold"/>
                <a:cs typeface="나눔스퀘어 Bold"/>
              </a:rPr>
              <a:t> </a:t>
            </a:r>
            <a:r>
              <a:rPr sz="2400" b="1" spc="45" dirty="0">
                <a:solidFill>
                  <a:schemeClr val="bg1"/>
                </a:solidFill>
                <a:latin typeface="나눔스퀘어 Bold"/>
                <a:cs typeface="나눔스퀘어 Bold"/>
              </a:rPr>
              <a:t>(Label  </a:t>
            </a:r>
            <a:r>
              <a:rPr sz="2400" b="1" spc="30" dirty="0">
                <a:solidFill>
                  <a:schemeClr val="bg1"/>
                </a:solidFill>
                <a:latin typeface="나눔스퀘어 Bold"/>
                <a:cs typeface="나눔스퀘어 Bold"/>
              </a:rPr>
              <a:t>Encoding, </a:t>
            </a:r>
            <a:r>
              <a:rPr sz="2400" b="1" spc="40" dirty="0">
                <a:solidFill>
                  <a:schemeClr val="bg1"/>
                </a:solidFill>
                <a:latin typeface="나눔스퀘어 Bold"/>
                <a:cs typeface="나눔스퀘어 Bold"/>
              </a:rPr>
              <a:t>One-hot </a:t>
            </a:r>
            <a:r>
              <a:rPr sz="2400" b="1" spc="30" dirty="0">
                <a:solidFill>
                  <a:schemeClr val="bg1"/>
                </a:solidFill>
                <a:latin typeface="나눔스퀘어 Bold"/>
                <a:cs typeface="나눔스퀘어 Bold"/>
              </a:rPr>
              <a:t>Encoding, </a:t>
            </a:r>
            <a:r>
              <a:rPr sz="2400" b="1" spc="20" dirty="0">
                <a:solidFill>
                  <a:schemeClr val="bg1"/>
                </a:solidFill>
                <a:latin typeface="나눔스퀘어 Bold"/>
                <a:cs typeface="나눔스퀘어 Bold"/>
              </a:rPr>
              <a:t>Word</a:t>
            </a:r>
            <a:r>
              <a:rPr sz="2400" b="1" spc="-100" dirty="0">
                <a:solidFill>
                  <a:schemeClr val="bg1"/>
                </a:solidFill>
                <a:latin typeface="나눔스퀘어 Bold"/>
                <a:cs typeface="나눔스퀘어 Bold"/>
              </a:rPr>
              <a:t> </a:t>
            </a:r>
            <a:r>
              <a:rPr sz="2400" b="1" spc="40" dirty="0">
                <a:solidFill>
                  <a:schemeClr val="bg1"/>
                </a:solidFill>
                <a:latin typeface="나눔스퀘어 Bold"/>
                <a:cs typeface="나눔스퀘어 Bold"/>
              </a:rPr>
              <a:t>Embedding)</a:t>
            </a:r>
            <a:endParaRPr sz="2400" dirty="0">
              <a:solidFill>
                <a:schemeClr val="bg1"/>
              </a:solidFill>
              <a:latin typeface="나눔스퀘어 Bold"/>
              <a:cs typeface="나눔스퀘어 Bold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195580" algn="l"/>
              </a:tabLst>
            </a:pPr>
            <a:r>
              <a:rPr sz="2400" b="1" spc="45" dirty="0">
                <a:solidFill>
                  <a:srgbClr val="EC7C30"/>
                </a:solidFill>
                <a:latin typeface="나눔스퀘어 Bold"/>
                <a:cs typeface="나눔스퀘어 Bold"/>
              </a:rPr>
              <a:t>Binning </a:t>
            </a:r>
            <a:r>
              <a:rPr sz="2400" b="1" spc="-10" dirty="0">
                <a:solidFill>
                  <a:schemeClr val="bg1"/>
                </a:solidFill>
                <a:latin typeface="나눔스퀘어 Bold"/>
                <a:cs typeface="나눔스퀘어 Bold"/>
              </a:rPr>
              <a:t>: </a:t>
            </a:r>
            <a:r>
              <a:rPr sz="24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숫자형 데이터를 범주형 데이터로</a:t>
            </a:r>
            <a:r>
              <a:rPr sz="2400" b="1" spc="-15" dirty="0">
                <a:solidFill>
                  <a:schemeClr val="bg1"/>
                </a:solidFill>
                <a:latin typeface="나눔스퀘어 Bold"/>
                <a:cs typeface="나눔스퀘어 Bold"/>
              </a:rPr>
              <a:t> </a:t>
            </a:r>
            <a:r>
              <a:rPr sz="24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변환</a:t>
            </a:r>
            <a:endParaRPr sz="2400" dirty="0">
              <a:solidFill>
                <a:schemeClr val="bg1"/>
              </a:solidFill>
              <a:latin typeface="나눔스퀘어 Bold"/>
              <a:cs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37230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263" y="40335"/>
            <a:ext cx="1305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/>
              <a:t>학습목표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8904" y="2369947"/>
            <a:ext cx="8426095" cy="21973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Decision </a:t>
            </a:r>
            <a:r>
              <a:rPr sz="2800" b="1" spc="-70" dirty="0">
                <a:solidFill>
                  <a:srgbClr val="FFFFFF"/>
                </a:solidFill>
                <a:latin typeface="나눔고딕"/>
                <a:cs typeface="나눔고딕"/>
              </a:rPr>
              <a:t>Tree </a:t>
            </a: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알고리즘을 </a:t>
            </a:r>
            <a:r>
              <a:rPr sz="2800" b="1" spc="-10" dirty="0">
                <a:solidFill>
                  <a:srgbClr val="FFFFFF"/>
                </a:solidFill>
                <a:latin typeface="나눔고딕"/>
                <a:cs typeface="나눔고딕"/>
              </a:rPr>
              <a:t>이해 </a:t>
            </a: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할 수</a:t>
            </a:r>
            <a:r>
              <a:rPr sz="2800" b="1" spc="17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나눔고딕"/>
                <a:cs typeface="나눔고딕"/>
              </a:rPr>
              <a:t>있다.</a:t>
            </a:r>
            <a:endParaRPr sz="2800" dirty="0">
              <a:latin typeface="나눔고딕"/>
              <a:cs typeface="나눔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"/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Label </a:t>
            </a:r>
            <a:r>
              <a:rPr sz="2800" b="1" spc="-10" dirty="0">
                <a:solidFill>
                  <a:srgbClr val="FFFFFF"/>
                </a:solidFill>
                <a:latin typeface="나눔고딕"/>
                <a:cs typeface="나눔고딕"/>
              </a:rPr>
              <a:t>인코딩과 </a:t>
            </a: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One-hot </a:t>
            </a:r>
            <a:r>
              <a:rPr sz="2800" b="1" spc="-10" dirty="0">
                <a:solidFill>
                  <a:srgbClr val="FFFFFF"/>
                </a:solidFill>
                <a:latin typeface="나눔고딕"/>
                <a:cs typeface="나눔고딕"/>
              </a:rPr>
              <a:t>인코딩을 </a:t>
            </a: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이해 할 수</a:t>
            </a:r>
            <a:r>
              <a:rPr sz="2800" b="1" spc="15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있다.</a:t>
            </a:r>
            <a:endParaRPr sz="2800" dirty="0">
              <a:latin typeface="나눔고딕"/>
              <a:cs typeface="나눔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"/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800" b="1" spc="-10" dirty="0">
                <a:solidFill>
                  <a:srgbClr val="FFFFFF"/>
                </a:solidFill>
                <a:latin typeface="나눔고딕"/>
                <a:cs typeface="나눔고딕"/>
              </a:rPr>
              <a:t>교차 검증 기법을 이해 </a:t>
            </a: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할 수</a:t>
            </a:r>
            <a:r>
              <a:rPr sz="2800" b="1" spc="13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있다.</a:t>
            </a:r>
            <a:endParaRPr sz="2800" dirty="0">
              <a:latin typeface="나눔고딕"/>
              <a:cs typeface="나눔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333E50"/>
                </a:solidFill>
              </a:rPr>
              <a:t>Machine  </a:t>
            </a:r>
            <a:r>
              <a:rPr sz="1800" spc="65" dirty="0">
                <a:solidFill>
                  <a:srgbClr val="333E50"/>
                </a:solidFill>
              </a:rPr>
              <a:t>Learn</a:t>
            </a:r>
            <a:r>
              <a:rPr sz="1800" spc="-5" dirty="0">
                <a:solidFill>
                  <a:srgbClr val="333E50"/>
                </a:solidFill>
              </a:rPr>
              <a:t>i</a:t>
            </a:r>
            <a:r>
              <a:rPr sz="1800" spc="30" dirty="0">
                <a:solidFill>
                  <a:srgbClr val="333E50"/>
                </a:solidFill>
              </a:rPr>
              <a:t>ng</a:t>
            </a:r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3253" y="159130"/>
            <a:ext cx="612140" cy="330835"/>
          </a:xfrm>
          <a:custGeom>
            <a:avLst/>
            <a:gdLst/>
            <a:ahLst/>
            <a:cxnLst/>
            <a:rect l="l" t="t" r="r" b="b"/>
            <a:pathLst>
              <a:path w="612139" h="330834">
                <a:moveTo>
                  <a:pt x="415925" y="209042"/>
                </a:moveTo>
                <a:lnTo>
                  <a:pt x="371094" y="209042"/>
                </a:lnTo>
                <a:lnTo>
                  <a:pt x="371094" y="330200"/>
                </a:lnTo>
                <a:lnTo>
                  <a:pt x="561467" y="330200"/>
                </a:lnTo>
                <a:lnTo>
                  <a:pt x="561467" y="294259"/>
                </a:lnTo>
                <a:lnTo>
                  <a:pt x="415925" y="294259"/>
                </a:lnTo>
                <a:lnTo>
                  <a:pt x="415925" y="273685"/>
                </a:lnTo>
                <a:lnTo>
                  <a:pt x="561467" y="273685"/>
                </a:lnTo>
                <a:lnTo>
                  <a:pt x="561467" y="240030"/>
                </a:lnTo>
                <a:lnTo>
                  <a:pt x="415925" y="240030"/>
                </a:lnTo>
                <a:lnTo>
                  <a:pt x="415925" y="209042"/>
                </a:lnTo>
                <a:close/>
              </a:path>
              <a:path w="612139" h="330834">
                <a:moveTo>
                  <a:pt x="561467" y="273685"/>
                </a:moveTo>
                <a:lnTo>
                  <a:pt x="516763" y="273685"/>
                </a:lnTo>
                <a:lnTo>
                  <a:pt x="516763" y="294259"/>
                </a:lnTo>
                <a:lnTo>
                  <a:pt x="561467" y="294259"/>
                </a:lnTo>
                <a:lnTo>
                  <a:pt x="561467" y="273685"/>
                </a:lnTo>
                <a:close/>
              </a:path>
              <a:path w="612139" h="330834">
                <a:moveTo>
                  <a:pt x="561467" y="209042"/>
                </a:moveTo>
                <a:lnTo>
                  <a:pt x="516763" y="209042"/>
                </a:lnTo>
                <a:lnTo>
                  <a:pt x="516763" y="240030"/>
                </a:lnTo>
                <a:lnTo>
                  <a:pt x="561467" y="240030"/>
                </a:lnTo>
                <a:lnTo>
                  <a:pt x="561467" y="209042"/>
                </a:lnTo>
                <a:close/>
              </a:path>
              <a:path w="612139" h="330834">
                <a:moveTo>
                  <a:pt x="269113" y="182499"/>
                </a:moveTo>
                <a:lnTo>
                  <a:pt x="84836" y="182499"/>
                </a:lnTo>
                <a:lnTo>
                  <a:pt x="84836" y="218694"/>
                </a:lnTo>
                <a:lnTo>
                  <a:pt x="224409" y="218694"/>
                </a:lnTo>
                <a:lnTo>
                  <a:pt x="224409" y="238252"/>
                </a:lnTo>
                <a:lnTo>
                  <a:pt x="85851" y="238252"/>
                </a:lnTo>
                <a:lnTo>
                  <a:pt x="85851" y="330581"/>
                </a:lnTo>
                <a:lnTo>
                  <a:pt x="224028" y="330581"/>
                </a:lnTo>
                <a:lnTo>
                  <a:pt x="232479" y="330416"/>
                </a:lnTo>
                <a:lnTo>
                  <a:pt x="276681" y="323522"/>
                </a:lnTo>
                <a:lnTo>
                  <a:pt x="284353" y="321691"/>
                </a:lnTo>
                <a:lnTo>
                  <a:pt x="281549" y="294259"/>
                </a:lnTo>
                <a:lnTo>
                  <a:pt x="130683" y="294259"/>
                </a:lnTo>
                <a:lnTo>
                  <a:pt x="130683" y="273050"/>
                </a:lnTo>
                <a:lnTo>
                  <a:pt x="269113" y="273050"/>
                </a:lnTo>
                <a:lnTo>
                  <a:pt x="269113" y="182499"/>
                </a:lnTo>
                <a:close/>
              </a:path>
              <a:path w="612139" h="330834">
                <a:moveTo>
                  <a:pt x="280797" y="286893"/>
                </a:moveTo>
                <a:lnTo>
                  <a:pt x="239871" y="293766"/>
                </a:lnTo>
                <a:lnTo>
                  <a:pt x="224028" y="294259"/>
                </a:lnTo>
                <a:lnTo>
                  <a:pt x="281549" y="294259"/>
                </a:lnTo>
                <a:lnTo>
                  <a:pt x="280797" y="286893"/>
                </a:lnTo>
                <a:close/>
              </a:path>
              <a:path w="612139" h="330834">
                <a:moveTo>
                  <a:pt x="611886" y="150495"/>
                </a:moveTo>
                <a:lnTo>
                  <a:pt x="321437" y="150495"/>
                </a:lnTo>
                <a:lnTo>
                  <a:pt x="321437" y="188849"/>
                </a:lnTo>
                <a:lnTo>
                  <a:pt x="611886" y="188849"/>
                </a:lnTo>
                <a:lnTo>
                  <a:pt x="611886" y="150495"/>
                </a:lnTo>
                <a:close/>
              </a:path>
              <a:path w="612139" h="330834">
                <a:moveTo>
                  <a:pt x="121031" y="5207"/>
                </a:moveTo>
                <a:lnTo>
                  <a:pt x="76708" y="5207"/>
                </a:lnTo>
                <a:lnTo>
                  <a:pt x="76613" y="36829"/>
                </a:lnTo>
                <a:lnTo>
                  <a:pt x="76517" y="40731"/>
                </a:lnTo>
                <a:lnTo>
                  <a:pt x="66837" y="79593"/>
                </a:lnTo>
                <a:lnTo>
                  <a:pt x="40512" y="113157"/>
                </a:lnTo>
                <a:lnTo>
                  <a:pt x="17145" y="132207"/>
                </a:lnTo>
                <a:lnTo>
                  <a:pt x="11175" y="136651"/>
                </a:lnTo>
                <a:lnTo>
                  <a:pt x="5461" y="140462"/>
                </a:lnTo>
                <a:lnTo>
                  <a:pt x="0" y="143764"/>
                </a:lnTo>
                <a:lnTo>
                  <a:pt x="25908" y="175387"/>
                </a:lnTo>
                <a:lnTo>
                  <a:pt x="60682" y="150391"/>
                </a:lnTo>
                <a:lnTo>
                  <a:pt x="90424" y="122300"/>
                </a:lnTo>
                <a:lnTo>
                  <a:pt x="99822" y="109727"/>
                </a:lnTo>
                <a:lnTo>
                  <a:pt x="167203" y="109727"/>
                </a:lnTo>
                <a:lnTo>
                  <a:pt x="117221" y="70230"/>
                </a:lnTo>
                <a:lnTo>
                  <a:pt x="118887" y="61922"/>
                </a:lnTo>
                <a:lnTo>
                  <a:pt x="120078" y="53578"/>
                </a:lnTo>
                <a:lnTo>
                  <a:pt x="120792" y="45210"/>
                </a:lnTo>
                <a:lnTo>
                  <a:pt x="120920" y="40731"/>
                </a:lnTo>
                <a:lnTo>
                  <a:pt x="121031" y="5207"/>
                </a:lnTo>
                <a:close/>
              </a:path>
              <a:path w="612139" h="330834">
                <a:moveTo>
                  <a:pt x="167203" y="109727"/>
                </a:moveTo>
                <a:lnTo>
                  <a:pt x="99822" y="109727"/>
                </a:lnTo>
                <a:lnTo>
                  <a:pt x="170815" y="165100"/>
                </a:lnTo>
                <a:lnTo>
                  <a:pt x="197738" y="133858"/>
                </a:lnTo>
                <a:lnTo>
                  <a:pt x="167203" y="109727"/>
                </a:lnTo>
                <a:close/>
              </a:path>
              <a:path w="612139" h="330834">
                <a:moveTo>
                  <a:pt x="269113" y="2794"/>
                </a:moveTo>
                <a:lnTo>
                  <a:pt x="224028" y="2794"/>
                </a:lnTo>
                <a:lnTo>
                  <a:pt x="224028" y="168275"/>
                </a:lnTo>
                <a:lnTo>
                  <a:pt x="269113" y="168275"/>
                </a:lnTo>
                <a:lnTo>
                  <a:pt x="269113" y="2794"/>
                </a:lnTo>
                <a:close/>
              </a:path>
              <a:path w="612139" h="330834">
                <a:moveTo>
                  <a:pt x="450342" y="0"/>
                </a:moveTo>
                <a:lnTo>
                  <a:pt x="450342" y="13843"/>
                </a:lnTo>
                <a:lnTo>
                  <a:pt x="449792" y="20177"/>
                </a:lnTo>
                <a:lnTo>
                  <a:pt x="424753" y="56253"/>
                </a:lnTo>
                <a:lnTo>
                  <a:pt x="392503" y="78011"/>
                </a:lnTo>
                <a:lnTo>
                  <a:pt x="351829" y="96952"/>
                </a:lnTo>
                <a:lnTo>
                  <a:pt x="340995" y="101092"/>
                </a:lnTo>
                <a:lnTo>
                  <a:pt x="361569" y="135890"/>
                </a:lnTo>
                <a:lnTo>
                  <a:pt x="404824" y="116994"/>
                </a:lnTo>
                <a:lnTo>
                  <a:pt x="443722" y="94170"/>
                </a:lnTo>
                <a:lnTo>
                  <a:pt x="464947" y="76580"/>
                </a:lnTo>
                <a:lnTo>
                  <a:pt x="549774" y="76580"/>
                </a:lnTo>
                <a:lnTo>
                  <a:pt x="489076" y="43307"/>
                </a:lnTo>
                <a:lnTo>
                  <a:pt x="491670" y="36687"/>
                </a:lnTo>
                <a:lnTo>
                  <a:pt x="493537" y="29972"/>
                </a:lnTo>
                <a:lnTo>
                  <a:pt x="494666" y="23161"/>
                </a:lnTo>
                <a:lnTo>
                  <a:pt x="495046" y="16255"/>
                </a:lnTo>
                <a:lnTo>
                  <a:pt x="495046" y="2032"/>
                </a:lnTo>
                <a:lnTo>
                  <a:pt x="450342" y="0"/>
                </a:lnTo>
                <a:close/>
              </a:path>
              <a:path w="612139" h="330834">
                <a:moveTo>
                  <a:pt x="549774" y="76580"/>
                </a:moveTo>
                <a:lnTo>
                  <a:pt x="464947" y="76580"/>
                </a:lnTo>
                <a:lnTo>
                  <a:pt x="571373" y="134112"/>
                </a:lnTo>
                <a:lnTo>
                  <a:pt x="594487" y="101092"/>
                </a:lnTo>
                <a:lnTo>
                  <a:pt x="549774" y="76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ADDE21A2-469D-458D-9A02-BD62B6032B09}"/>
              </a:ext>
            </a:extLst>
          </p:cNvPr>
          <p:cNvSpPr/>
          <p:nvPr/>
        </p:nvSpPr>
        <p:spPr>
          <a:xfrm>
            <a:off x="3429000" y="1040712"/>
            <a:ext cx="4335780" cy="5657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35B0F1D7-F84C-4695-9632-A2DE4CD12C0B}"/>
              </a:ext>
            </a:extLst>
          </p:cNvPr>
          <p:cNvSpPr/>
          <p:nvPr/>
        </p:nvSpPr>
        <p:spPr>
          <a:xfrm>
            <a:off x="3719323" y="1605354"/>
            <a:ext cx="882650" cy="5093335"/>
          </a:xfrm>
          <a:custGeom>
            <a:avLst/>
            <a:gdLst/>
            <a:ahLst/>
            <a:cxnLst/>
            <a:rect l="l" t="t" r="r" b="b"/>
            <a:pathLst>
              <a:path w="882650" h="5093334">
                <a:moveTo>
                  <a:pt x="0" y="5093208"/>
                </a:moveTo>
                <a:lnTo>
                  <a:pt x="882396" y="5093208"/>
                </a:lnTo>
                <a:lnTo>
                  <a:pt x="882396" y="0"/>
                </a:lnTo>
                <a:lnTo>
                  <a:pt x="0" y="0"/>
                </a:lnTo>
                <a:lnTo>
                  <a:pt x="0" y="5093208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6B9FB9F3-B975-45B3-989E-6474699FA276}"/>
              </a:ext>
            </a:extLst>
          </p:cNvPr>
          <p:cNvSpPr/>
          <p:nvPr/>
        </p:nvSpPr>
        <p:spPr>
          <a:xfrm>
            <a:off x="4664203" y="1605354"/>
            <a:ext cx="1679575" cy="5093335"/>
          </a:xfrm>
          <a:custGeom>
            <a:avLst/>
            <a:gdLst/>
            <a:ahLst/>
            <a:cxnLst/>
            <a:rect l="l" t="t" r="r" b="b"/>
            <a:pathLst>
              <a:path w="1679575" h="5093334">
                <a:moveTo>
                  <a:pt x="0" y="5093208"/>
                </a:moveTo>
                <a:lnTo>
                  <a:pt x="1679447" y="5093208"/>
                </a:lnTo>
                <a:lnTo>
                  <a:pt x="1679447" y="0"/>
                </a:lnTo>
                <a:lnTo>
                  <a:pt x="0" y="0"/>
                </a:lnTo>
                <a:lnTo>
                  <a:pt x="0" y="5093208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95673367-FA11-44AC-A06F-9004E455679E}"/>
              </a:ext>
            </a:extLst>
          </p:cNvPr>
          <p:cNvSpPr/>
          <p:nvPr/>
        </p:nvSpPr>
        <p:spPr>
          <a:xfrm>
            <a:off x="2695956" y="2429584"/>
            <a:ext cx="1023619" cy="236854"/>
          </a:xfrm>
          <a:custGeom>
            <a:avLst/>
            <a:gdLst/>
            <a:ahLst/>
            <a:cxnLst/>
            <a:rect l="l" t="t" r="r" b="b"/>
            <a:pathLst>
              <a:path w="1023620" h="236855">
                <a:moveTo>
                  <a:pt x="950353" y="196527"/>
                </a:moveTo>
                <a:lnTo>
                  <a:pt x="904875" y="213105"/>
                </a:lnTo>
                <a:lnTo>
                  <a:pt x="901573" y="220344"/>
                </a:lnTo>
                <a:lnTo>
                  <a:pt x="906399" y="233552"/>
                </a:lnTo>
                <a:lnTo>
                  <a:pt x="913638" y="236854"/>
                </a:lnTo>
                <a:lnTo>
                  <a:pt x="920242" y="234568"/>
                </a:lnTo>
                <a:lnTo>
                  <a:pt x="1001691" y="204850"/>
                </a:lnTo>
                <a:lnTo>
                  <a:pt x="996442" y="204850"/>
                </a:lnTo>
                <a:lnTo>
                  <a:pt x="950353" y="196527"/>
                </a:lnTo>
                <a:close/>
              </a:path>
              <a:path w="1023620" h="236855">
                <a:moveTo>
                  <a:pt x="973938" y="187929"/>
                </a:moveTo>
                <a:lnTo>
                  <a:pt x="950353" y="196527"/>
                </a:lnTo>
                <a:lnTo>
                  <a:pt x="996442" y="204850"/>
                </a:lnTo>
                <a:lnTo>
                  <a:pt x="996952" y="202056"/>
                </a:lnTo>
                <a:lnTo>
                  <a:pt x="990473" y="202056"/>
                </a:lnTo>
                <a:lnTo>
                  <a:pt x="973938" y="187929"/>
                </a:lnTo>
                <a:close/>
              </a:path>
              <a:path w="1023620" h="236855">
                <a:moveTo>
                  <a:pt x="934593" y="120903"/>
                </a:moveTo>
                <a:lnTo>
                  <a:pt x="926592" y="121538"/>
                </a:lnTo>
                <a:lnTo>
                  <a:pt x="917448" y="132206"/>
                </a:lnTo>
                <a:lnTo>
                  <a:pt x="918083" y="140207"/>
                </a:lnTo>
                <a:lnTo>
                  <a:pt x="954671" y="171468"/>
                </a:lnTo>
                <a:lnTo>
                  <a:pt x="1001014" y="179831"/>
                </a:lnTo>
                <a:lnTo>
                  <a:pt x="996442" y="204850"/>
                </a:lnTo>
                <a:lnTo>
                  <a:pt x="1001691" y="204850"/>
                </a:lnTo>
                <a:lnTo>
                  <a:pt x="1023620" y="196850"/>
                </a:lnTo>
                <a:lnTo>
                  <a:pt x="934593" y="120903"/>
                </a:lnTo>
                <a:close/>
              </a:path>
              <a:path w="1023620" h="236855">
                <a:moveTo>
                  <a:pt x="994410" y="180466"/>
                </a:moveTo>
                <a:lnTo>
                  <a:pt x="973938" y="187929"/>
                </a:lnTo>
                <a:lnTo>
                  <a:pt x="990473" y="202056"/>
                </a:lnTo>
                <a:lnTo>
                  <a:pt x="994410" y="180466"/>
                </a:lnTo>
                <a:close/>
              </a:path>
              <a:path w="1023620" h="236855">
                <a:moveTo>
                  <a:pt x="1000897" y="180466"/>
                </a:moveTo>
                <a:lnTo>
                  <a:pt x="994410" y="180466"/>
                </a:lnTo>
                <a:lnTo>
                  <a:pt x="990473" y="202056"/>
                </a:lnTo>
                <a:lnTo>
                  <a:pt x="996952" y="202056"/>
                </a:lnTo>
                <a:lnTo>
                  <a:pt x="1000897" y="180466"/>
                </a:lnTo>
                <a:close/>
              </a:path>
              <a:path w="1023620" h="236855">
                <a:moveTo>
                  <a:pt x="4572" y="0"/>
                </a:moveTo>
                <a:lnTo>
                  <a:pt x="0" y="24891"/>
                </a:lnTo>
                <a:lnTo>
                  <a:pt x="950353" y="196527"/>
                </a:lnTo>
                <a:lnTo>
                  <a:pt x="973938" y="187929"/>
                </a:lnTo>
                <a:lnTo>
                  <a:pt x="954671" y="171468"/>
                </a:lnTo>
                <a:lnTo>
                  <a:pt x="4572" y="0"/>
                </a:lnTo>
                <a:close/>
              </a:path>
              <a:path w="1023620" h="236855">
                <a:moveTo>
                  <a:pt x="954671" y="171468"/>
                </a:moveTo>
                <a:lnTo>
                  <a:pt x="973938" y="187929"/>
                </a:lnTo>
                <a:lnTo>
                  <a:pt x="994410" y="180466"/>
                </a:lnTo>
                <a:lnTo>
                  <a:pt x="1000897" y="180466"/>
                </a:lnTo>
                <a:lnTo>
                  <a:pt x="1001014" y="179831"/>
                </a:lnTo>
                <a:lnTo>
                  <a:pt x="954671" y="1714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D747450C-5B97-43EF-880B-122502B87006}"/>
              </a:ext>
            </a:extLst>
          </p:cNvPr>
          <p:cNvSpPr txBox="1"/>
          <p:nvPr/>
        </p:nvSpPr>
        <p:spPr>
          <a:xfrm>
            <a:off x="993140" y="2203269"/>
            <a:ext cx="16090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chemeClr val="bg1"/>
                </a:solidFill>
                <a:latin typeface="나눔스퀘어 Bold"/>
                <a:cs typeface="나눔스퀘어 Bold"/>
              </a:rPr>
              <a:t>범주형</a:t>
            </a:r>
            <a:r>
              <a:rPr sz="2600" b="1" spc="-85" dirty="0">
                <a:solidFill>
                  <a:schemeClr val="bg1"/>
                </a:solidFill>
                <a:latin typeface="나눔스퀘어 Bold"/>
                <a:cs typeface="나눔스퀘어 Bold"/>
              </a:rPr>
              <a:t> </a:t>
            </a:r>
            <a:r>
              <a:rPr sz="2600" b="1" spc="-10" dirty="0">
                <a:solidFill>
                  <a:schemeClr val="bg1"/>
                </a:solidFill>
                <a:latin typeface="나눔스퀘어 Bold"/>
                <a:cs typeface="나눔스퀘어 Bold"/>
              </a:rPr>
              <a:t>특성</a:t>
            </a:r>
            <a:endParaRPr sz="2600" dirty="0">
              <a:solidFill>
                <a:schemeClr val="bg1"/>
              </a:solidFill>
              <a:latin typeface="나눔스퀘어 Bold"/>
              <a:cs typeface="나눔스퀘어 Bold"/>
            </a:endParaRP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4D486604-FA74-4E14-8274-A5CDF5CA48B8}"/>
              </a:ext>
            </a:extLst>
          </p:cNvPr>
          <p:cNvSpPr/>
          <p:nvPr/>
        </p:nvSpPr>
        <p:spPr>
          <a:xfrm>
            <a:off x="6343650" y="2184092"/>
            <a:ext cx="1841500" cy="304165"/>
          </a:xfrm>
          <a:custGeom>
            <a:avLst/>
            <a:gdLst/>
            <a:ahLst/>
            <a:cxnLst/>
            <a:rect l="l" t="t" r="r" b="b"/>
            <a:pathLst>
              <a:path w="1841500" h="304164">
                <a:moveTo>
                  <a:pt x="92329" y="186944"/>
                </a:moveTo>
                <a:lnTo>
                  <a:pt x="0" y="258826"/>
                </a:lnTo>
                <a:lnTo>
                  <a:pt x="107950" y="303784"/>
                </a:lnTo>
                <a:lnTo>
                  <a:pt x="115316" y="300736"/>
                </a:lnTo>
                <a:lnTo>
                  <a:pt x="118110" y="294259"/>
                </a:lnTo>
                <a:lnTo>
                  <a:pt x="120777" y="287782"/>
                </a:lnTo>
                <a:lnTo>
                  <a:pt x="117729" y="280416"/>
                </a:lnTo>
                <a:lnTo>
                  <a:pt x="111252" y="277622"/>
                </a:lnTo>
                <a:lnTo>
                  <a:pt x="88384" y="268097"/>
                </a:lnTo>
                <a:lnTo>
                  <a:pt x="26543" y="268097"/>
                </a:lnTo>
                <a:lnTo>
                  <a:pt x="23241" y="242824"/>
                </a:lnTo>
                <a:lnTo>
                  <a:pt x="69873" y="236583"/>
                </a:lnTo>
                <a:lnTo>
                  <a:pt x="107950" y="207010"/>
                </a:lnTo>
                <a:lnTo>
                  <a:pt x="108839" y="199009"/>
                </a:lnTo>
                <a:lnTo>
                  <a:pt x="104521" y="193548"/>
                </a:lnTo>
                <a:lnTo>
                  <a:pt x="100330" y="187960"/>
                </a:lnTo>
                <a:lnTo>
                  <a:pt x="92329" y="186944"/>
                </a:lnTo>
                <a:close/>
              </a:path>
              <a:path w="1841500" h="304164">
                <a:moveTo>
                  <a:pt x="69873" y="236583"/>
                </a:moveTo>
                <a:lnTo>
                  <a:pt x="23241" y="242824"/>
                </a:lnTo>
                <a:lnTo>
                  <a:pt x="26543" y="268097"/>
                </a:lnTo>
                <a:lnTo>
                  <a:pt x="46463" y="265430"/>
                </a:lnTo>
                <a:lnTo>
                  <a:pt x="32766" y="265430"/>
                </a:lnTo>
                <a:lnTo>
                  <a:pt x="29845" y="243713"/>
                </a:lnTo>
                <a:lnTo>
                  <a:pt x="60702" y="243713"/>
                </a:lnTo>
                <a:lnTo>
                  <a:pt x="69873" y="236583"/>
                </a:lnTo>
                <a:close/>
              </a:path>
              <a:path w="1841500" h="304164">
                <a:moveTo>
                  <a:pt x="73342" y="261831"/>
                </a:moveTo>
                <a:lnTo>
                  <a:pt x="26543" y="268097"/>
                </a:lnTo>
                <a:lnTo>
                  <a:pt x="88384" y="268097"/>
                </a:lnTo>
                <a:lnTo>
                  <a:pt x="73342" y="261831"/>
                </a:lnTo>
                <a:close/>
              </a:path>
              <a:path w="1841500" h="304164">
                <a:moveTo>
                  <a:pt x="29845" y="243713"/>
                </a:moveTo>
                <a:lnTo>
                  <a:pt x="32766" y="265430"/>
                </a:lnTo>
                <a:lnTo>
                  <a:pt x="49936" y="252081"/>
                </a:lnTo>
                <a:lnTo>
                  <a:pt x="29845" y="243713"/>
                </a:lnTo>
                <a:close/>
              </a:path>
              <a:path w="1841500" h="304164">
                <a:moveTo>
                  <a:pt x="49936" y="252081"/>
                </a:moveTo>
                <a:lnTo>
                  <a:pt x="32766" y="265430"/>
                </a:lnTo>
                <a:lnTo>
                  <a:pt x="46463" y="265430"/>
                </a:lnTo>
                <a:lnTo>
                  <a:pt x="73342" y="261831"/>
                </a:lnTo>
                <a:lnTo>
                  <a:pt x="49936" y="252081"/>
                </a:lnTo>
                <a:close/>
              </a:path>
              <a:path w="1841500" h="304164">
                <a:moveTo>
                  <a:pt x="1837817" y="0"/>
                </a:moveTo>
                <a:lnTo>
                  <a:pt x="69873" y="236583"/>
                </a:lnTo>
                <a:lnTo>
                  <a:pt x="49936" y="252081"/>
                </a:lnTo>
                <a:lnTo>
                  <a:pt x="73342" y="261831"/>
                </a:lnTo>
                <a:lnTo>
                  <a:pt x="1841246" y="25146"/>
                </a:lnTo>
                <a:lnTo>
                  <a:pt x="1837817" y="0"/>
                </a:lnTo>
                <a:close/>
              </a:path>
              <a:path w="1841500" h="304164">
                <a:moveTo>
                  <a:pt x="60702" y="243713"/>
                </a:moveTo>
                <a:lnTo>
                  <a:pt x="29845" y="243713"/>
                </a:lnTo>
                <a:lnTo>
                  <a:pt x="49936" y="252081"/>
                </a:lnTo>
                <a:lnTo>
                  <a:pt x="60702" y="2437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739E6DE0-C28C-4D5E-BA16-C43DE15A3F1F}"/>
              </a:ext>
            </a:extLst>
          </p:cNvPr>
          <p:cNvSpPr txBox="1">
            <a:spLocks/>
          </p:cNvSpPr>
          <p:nvPr/>
        </p:nvSpPr>
        <p:spPr>
          <a:xfrm>
            <a:off x="8188198" y="1957017"/>
            <a:ext cx="16097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나눔스퀘어OTF Light"/>
                <a:ea typeface="+mj-ea"/>
                <a:cs typeface="나눔스퀘어OTF Light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sz="2600" kern="0"/>
              <a:t>연속형</a:t>
            </a:r>
            <a:r>
              <a:rPr lang="ko-KR" altLang="en-US" sz="2600" kern="0" spc="-90"/>
              <a:t> </a:t>
            </a:r>
            <a:r>
              <a:rPr lang="ko-KR" altLang="en-US" sz="2600" kern="0" spc="-10"/>
              <a:t>특성</a:t>
            </a:r>
            <a:endParaRPr lang="ko-KR" altLang="en-US" sz="2600" kern="0"/>
          </a:p>
        </p:txBody>
      </p:sp>
    </p:spTree>
    <p:extLst>
      <p:ext uri="{BB962C8B-B14F-4D97-AF65-F5344CB8AC3E}">
        <p14:creationId xmlns:p14="http://schemas.microsoft.com/office/powerpoint/2010/main" val="150502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333E50"/>
                </a:solidFill>
              </a:rPr>
              <a:t>Machine  </a:t>
            </a:r>
            <a:r>
              <a:rPr sz="1800" spc="65" dirty="0">
                <a:solidFill>
                  <a:srgbClr val="333E50"/>
                </a:solidFill>
              </a:rPr>
              <a:t>Learn</a:t>
            </a:r>
            <a:r>
              <a:rPr sz="1800" spc="-5" dirty="0">
                <a:solidFill>
                  <a:srgbClr val="333E50"/>
                </a:solidFill>
              </a:rPr>
              <a:t>i</a:t>
            </a:r>
            <a:r>
              <a:rPr sz="1800" spc="30" dirty="0">
                <a:solidFill>
                  <a:srgbClr val="333E50"/>
                </a:solidFill>
              </a:rPr>
              <a:t>ng</a:t>
            </a:r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3253" y="159130"/>
            <a:ext cx="612140" cy="330835"/>
          </a:xfrm>
          <a:custGeom>
            <a:avLst/>
            <a:gdLst/>
            <a:ahLst/>
            <a:cxnLst/>
            <a:rect l="l" t="t" r="r" b="b"/>
            <a:pathLst>
              <a:path w="612139" h="330834">
                <a:moveTo>
                  <a:pt x="415925" y="209042"/>
                </a:moveTo>
                <a:lnTo>
                  <a:pt x="371094" y="209042"/>
                </a:lnTo>
                <a:lnTo>
                  <a:pt x="371094" y="330200"/>
                </a:lnTo>
                <a:lnTo>
                  <a:pt x="561467" y="330200"/>
                </a:lnTo>
                <a:lnTo>
                  <a:pt x="561467" y="294259"/>
                </a:lnTo>
                <a:lnTo>
                  <a:pt x="415925" y="294259"/>
                </a:lnTo>
                <a:lnTo>
                  <a:pt x="415925" y="273685"/>
                </a:lnTo>
                <a:lnTo>
                  <a:pt x="561467" y="273685"/>
                </a:lnTo>
                <a:lnTo>
                  <a:pt x="561467" y="240030"/>
                </a:lnTo>
                <a:lnTo>
                  <a:pt x="415925" y="240030"/>
                </a:lnTo>
                <a:lnTo>
                  <a:pt x="415925" y="209042"/>
                </a:lnTo>
                <a:close/>
              </a:path>
              <a:path w="612139" h="330834">
                <a:moveTo>
                  <a:pt x="561467" y="273685"/>
                </a:moveTo>
                <a:lnTo>
                  <a:pt x="516763" y="273685"/>
                </a:lnTo>
                <a:lnTo>
                  <a:pt x="516763" y="294259"/>
                </a:lnTo>
                <a:lnTo>
                  <a:pt x="561467" y="294259"/>
                </a:lnTo>
                <a:lnTo>
                  <a:pt x="561467" y="273685"/>
                </a:lnTo>
                <a:close/>
              </a:path>
              <a:path w="612139" h="330834">
                <a:moveTo>
                  <a:pt x="561467" y="209042"/>
                </a:moveTo>
                <a:lnTo>
                  <a:pt x="516763" y="209042"/>
                </a:lnTo>
                <a:lnTo>
                  <a:pt x="516763" y="240030"/>
                </a:lnTo>
                <a:lnTo>
                  <a:pt x="561467" y="240030"/>
                </a:lnTo>
                <a:lnTo>
                  <a:pt x="561467" y="209042"/>
                </a:lnTo>
                <a:close/>
              </a:path>
              <a:path w="612139" h="330834">
                <a:moveTo>
                  <a:pt x="269113" y="182499"/>
                </a:moveTo>
                <a:lnTo>
                  <a:pt x="84836" y="182499"/>
                </a:lnTo>
                <a:lnTo>
                  <a:pt x="84836" y="218694"/>
                </a:lnTo>
                <a:lnTo>
                  <a:pt x="224409" y="218694"/>
                </a:lnTo>
                <a:lnTo>
                  <a:pt x="224409" y="238252"/>
                </a:lnTo>
                <a:lnTo>
                  <a:pt x="85851" y="238252"/>
                </a:lnTo>
                <a:lnTo>
                  <a:pt x="85851" y="330581"/>
                </a:lnTo>
                <a:lnTo>
                  <a:pt x="224028" y="330581"/>
                </a:lnTo>
                <a:lnTo>
                  <a:pt x="232479" y="330416"/>
                </a:lnTo>
                <a:lnTo>
                  <a:pt x="276681" y="323522"/>
                </a:lnTo>
                <a:lnTo>
                  <a:pt x="284353" y="321691"/>
                </a:lnTo>
                <a:lnTo>
                  <a:pt x="281549" y="294259"/>
                </a:lnTo>
                <a:lnTo>
                  <a:pt x="130683" y="294259"/>
                </a:lnTo>
                <a:lnTo>
                  <a:pt x="130683" y="273050"/>
                </a:lnTo>
                <a:lnTo>
                  <a:pt x="269113" y="273050"/>
                </a:lnTo>
                <a:lnTo>
                  <a:pt x="269113" y="182499"/>
                </a:lnTo>
                <a:close/>
              </a:path>
              <a:path w="612139" h="330834">
                <a:moveTo>
                  <a:pt x="280797" y="286893"/>
                </a:moveTo>
                <a:lnTo>
                  <a:pt x="239871" y="293766"/>
                </a:lnTo>
                <a:lnTo>
                  <a:pt x="224028" y="294259"/>
                </a:lnTo>
                <a:lnTo>
                  <a:pt x="281549" y="294259"/>
                </a:lnTo>
                <a:lnTo>
                  <a:pt x="280797" y="286893"/>
                </a:lnTo>
                <a:close/>
              </a:path>
              <a:path w="612139" h="330834">
                <a:moveTo>
                  <a:pt x="611886" y="150495"/>
                </a:moveTo>
                <a:lnTo>
                  <a:pt x="321437" y="150495"/>
                </a:lnTo>
                <a:lnTo>
                  <a:pt x="321437" y="188849"/>
                </a:lnTo>
                <a:lnTo>
                  <a:pt x="611886" y="188849"/>
                </a:lnTo>
                <a:lnTo>
                  <a:pt x="611886" y="150495"/>
                </a:lnTo>
                <a:close/>
              </a:path>
              <a:path w="612139" h="330834">
                <a:moveTo>
                  <a:pt x="121031" y="5207"/>
                </a:moveTo>
                <a:lnTo>
                  <a:pt x="76708" y="5207"/>
                </a:lnTo>
                <a:lnTo>
                  <a:pt x="76613" y="36829"/>
                </a:lnTo>
                <a:lnTo>
                  <a:pt x="76517" y="40731"/>
                </a:lnTo>
                <a:lnTo>
                  <a:pt x="66837" y="79593"/>
                </a:lnTo>
                <a:lnTo>
                  <a:pt x="40512" y="113157"/>
                </a:lnTo>
                <a:lnTo>
                  <a:pt x="17145" y="132207"/>
                </a:lnTo>
                <a:lnTo>
                  <a:pt x="11175" y="136651"/>
                </a:lnTo>
                <a:lnTo>
                  <a:pt x="5461" y="140462"/>
                </a:lnTo>
                <a:lnTo>
                  <a:pt x="0" y="143764"/>
                </a:lnTo>
                <a:lnTo>
                  <a:pt x="25908" y="175387"/>
                </a:lnTo>
                <a:lnTo>
                  <a:pt x="60682" y="150391"/>
                </a:lnTo>
                <a:lnTo>
                  <a:pt x="90424" y="122300"/>
                </a:lnTo>
                <a:lnTo>
                  <a:pt x="99822" y="109727"/>
                </a:lnTo>
                <a:lnTo>
                  <a:pt x="167203" y="109727"/>
                </a:lnTo>
                <a:lnTo>
                  <a:pt x="117221" y="70230"/>
                </a:lnTo>
                <a:lnTo>
                  <a:pt x="118887" y="61922"/>
                </a:lnTo>
                <a:lnTo>
                  <a:pt x="120078" y="53578"/>
                </a:lnTo>
                <a:lnTo>
                  <a:pt x="120792" y="45210"/>
                </a:lnTo>
                <a:lnTo>
                  <a:pt x="120920" y="40731"/>
                </a:lnTo>
                <a:lnTo>
                  <a:pt x="121031" y="5207"/>
                </a:lnTo>
                <a:close/>
              </a:path>
              <a:path w="612139" h="330834">
                <a:moveTo>
                  <a:pt x="167203" y="109727"/>
                </a:moveTo>
                <a:lnTo>
                  <a:pt x="99822" y="109727"/>
                </a:lnTo>
                <a:lnTo>
                  <a:pt x="170815" y="165100"/>
                </a:lnTo>
                <a:lnTo>
                  <a:pt x="197738" y="133858"/>
                </a:lnTo>
                <a:lnTo>
                  <a:pt x="167203" y="109727"/>
                </a:lnTo>
                <a:close/>
              </a:path>
              <a:path w="612139" h="330834">
                <a:moveTo>
                  <a:pt x="269113" y="2794"/>
                </a:moveTo>
                <a:lnTo>
                  <a:pt x="224028" y="2794"/>
                </a:lnTo>
                <a:lnTo>
                  <a:pt x="224028" y="168275"/>
                </a:lnTo>
                <a:lnTo>
                  <a:pt x="269113" y="168275"/>
                </a:lnTo>
                <a:lnTo>
                  <a:pt x="269113" y="2794"/>
                </a:lnTo>
                <a:close/>
              </a:path>
              <a:path w="612139" h="330834">
                <a:moveTo>
                  <a:pt x="450342" y="0"/>
                </a:moveTo>
                <a:lnTo>
                  <a:pt x="450342" y="13843"/>
                </a:lnTo>
                <a:lnTo>
                  <a:pt x="449792" y="20177"/>
                </a:lnTo>
                <a:lnTo>
                  <a:pt x="424753" y="56253"/>
                </a:lnTo>
                <a:lnTo>
                  <a:pt x="392503" y="78011"/>
                </a:lnTo>
                <a:lnTo>
                  <a:pt x="351829" y="96952"/>
                </a:lnTo>
                <a:lnTo>
                  <a:pt x="340995" y="101092"/>
                </a:lnTo>
                <a:lnTo>
                  <a:pt x="361569" y="135890"/>
                </a:lnTo>
                <a:lnTo>
                  <a:pt x="404824" y="116994"/>
                </a:lnTo>
                <a:lnTo>
                  <a:pt x="443722" y="94170"/>
                </a:lnTo>
                <a:lnTo>
                  <a:pt x="464947" y="76580"/>
                </a:lnTo>
                <a:lnTo>
                  <a:pt x="549774" y="76580"/>
                </a:lnTo>
                <a:lnTo>
                  <a:pt x="489076" y="43307"/>
                </a:lnTo>
                <a:lnTo>
                  <a:pt x="491670" y="36687"/>
                </a:lnTo>
                <a:lnTo>
                  <a:pt x="493537" y="29972"/>
                </a:lnTo>
                <a:lnTo>
                  <a:pt x="494666" y="23161"/>
                </a:lnTo>
                <a:lnTo>
                  <a:pt x="495046" y="16255"/>
                </a:lnTo>
                <a:lnTo>
                  <a:pt x="495046" y="2032"/>
                </a:lnTo>
                <a:lnTo>
                  <a:pt x="450342" y="0"/>
                </a:lnTo>
                <a:close/>
              </a:path>
              <a:path w="612139" h="330834">
                <a:moveTo>
                  <a:pt x="549774" y="76580"/>
                </a:moveTo>
                <a:lnTo>
                  <a:pt x="464947" y="76580"/>
                </a:lnTo>
                <a:lnTo>
                  <a:pt x="571373" y="134112"/>
                </a:lnTo>
                <a:lnTo>
                  <a:pt x="594487" y="101092"/>
                </a:lnTo>
                <a:lnTo>
                  <a:pt x="549774" y="76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6DD43CCF-29F5-4D25-BD88-5E95B05F835A}"/>
              </a:ext>
            </a:extLst>
          </p:cNvPr>
          <p:cNvSpPr txBox="1">
            <a:spLocks/>
          </p:cNvSpPr>
          <p:nvPr/>
        </p:nvSpPr>
        <p:spPr>
          <a:xfrm>
            <a:off x="568378" y="1274500"/>
            <a:ext cx="73152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나눔스퀘어OTF Light"/>
                <a:ea typeface="+mj-ea"/>
                <a:cs typeface="나눔스퀘어OTF Light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ko-KR" altLang="en-US" sz="2800" kern="0" spc="-5" dirty="0">
                <a:solidFill>
                  <a:srgbClr val="EC7C30"/>
                </a:solidFill>
              </a:rPr>
              <a:t>특성의 클래스 종류 확인 </a:t>
            </a:r>
            <a:r>
              <a:rPr lang="en-US" altLang="ko-KR" sz="2800" kern="0" spc="35" dirty="0">
                <a:solidFill>
                  <a:srgbClr val="EC7C30"/>
                </a:solidFill>
              </a:rPr>
              <a:t>– </a:t>
            </a:r>
            <a:r>
              <a:rPr lang="en-US" altLang="ko-KR" sz="2800" kern="0" spc="60" dirty="0">
                <a:solidFill>
                  <a:srgbClr val="EC7C30"/>
                </a:solidFill>
              </a:rPr>
              <a:t>unique()</a:t>
            </a:r>
            <a:r>
              <a:rPr lang="ko-KR" altLang="en-US" sz="2800" kern="0" spc="-75" dirty="0">
                <a:solidFill>
                  <a:srgbClr val="EC7C30"/>
                </a:solidFill>
              </a:rPr>
              <a:t> </a:t>
            </a:r>
            <a:r>
              <a:rPr lang="ko-KR" altLang="en-US" sz="2800" kern="0" spc="-10" dirty="0">
                <a:solidFill>
                  <a:srgbClr val="EC7C30"/>
                </a:solidFill>
              </a:rPr>
              <a:t>함수</a:t>
            </a:r>
            <a:endParaRPr lang="ko-KR" altLang="en-US" sz="2800" kern="0" dirty="0"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CC7CC8C-26A4-4FED-B943-43B9333CA5D4}"/>
              </a:ext>
            </a:extLst>
          </p:cNvPr>
          <p:cNvSpPr txBox="1"/>
          <p:nvPr/>
        </p:nvSpPr>
        <p:spPr>
          <a:xfrm>
            <a:off x="597407" y="2550651"/>
            <a:ext cx="6217285" cy="12522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해당 </a:t>
            </a:r>
            <a:r>
              <a:rPr sz="2000" b="1" spc="10" dirty="0">
                <a:solidFill>
                  <a:schemeClr val="bg1"/>
                </a:solidFill>
                <a:latin typeface="나눔스퀘어 Bold"/>
                <a:cs typeface="나눔스퀘어 Bold"/>
              </a:rPr>
              <a:t>특성(클래스)이 </a:t>
            </a:r>
            <a:r>
              <a:rPr sz="20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범주형 데이터인 경우 값의 종류를</a:t>
            </a:r>
            <a:r>
              <a:rPr sz="2000" b="1" spc="-5" dirty="0">
                <a:solidFill>
                  <a:schemeClr val="bg1"/>
                </a:solidFill>
                <a:latin typeface="나눔스퀘어 Bold"/>
                <a:cs typeface="나눔스퀘어 Bold"/>
              </a:rPr>
              <a:t> </a:t>
            </a:r>
            <a:r>
              <a:rPr sz="20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확인</a:t>
            </a:r>
            <a:endParaRPr sz="2000" dirty="0">
              <a:solidFill>
                <a:schemeClr val="bg1"/>
              </a:solidFill>
              <a:latin typeface="나눔스퀘어 Bold"/>
              <a:cs typeface="나눔스퀘어 Bold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117090">
              <a:lnSpc>
                <a:spcPct val="100000"/>
              </a:lnSpc>
              <a:spcBef>
                <a:spcPts val="1490"/>
              </a:spcBef>
            </a:pPr>
            <a:r>
              <a:rPr sz="2600" b="1" spc="40" dirty="0">
                <a:solidFill>
                  <a:srgbClr val="FF0000"/>
                </a:solidFill>
                <a:latin typeface="나눔스퀘어 Bold"/>
                <a:cs typeface="나눔스퀘어 Bold"/>
              </a:rPr>
              <a:t>X['cap-shape'].unique()</a:t>
            </a:r>
            <a:endParaRPr sz="2600" dirty="0">
              <a:latin typeface="나눔스퀘어 Bold"/>
              <a:cs typeface="나눔스퀘어 Bold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074B9FA9-9EC4-4C2F-A40A-ED7C8727FD31}"/>
              </a:ext>
            </a:extLst>
          </p:cNvPr>
          <p:cNvSpPr/>
          <p:nvPr/>
        </p:nvSpPr>
        <p:spPr>
          <a:xfrm>
            <a:off x="144998" y="4720764"/>
            <a:ext cx="9529468" cy="325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2E126E82-7BC6-48E6-9399-27FFA29AB517}"/>
              </a:ext>
            </a:extLst>
          </p:cNvPr>
          <p:cNvSpPr/>
          <p:nvPr/>
        </p:nvSpPr>
        <p:spPr>
          <a:xfrm>
            <a:off x="-231331" y="5030522"/>
            <a:ext cx="10379075" cy="866140"/>
          </a:xfrm>
          <a:custGeom>
            <a:avLst/>
            <a:gdLst/>
            <a:ahLst/>
            <a:cxnLst/>
            <a:rect l="l" t="t" r="r" b="b"/>
            <a:pathLst>
              <a:path w="10379075" h="866139">
                <a:moveTo>
                  <a:pt x="0" y="866012"/>
                </a:moveTo>
                <a:lnTo>
                  <a:pt x="10378821" y="866012"/>
                </a:lnTo>
                <a:lnTo>
                  <a:pt x="10378821" y="0"/>
                </a:lnTo>
                <a:lnTo>
                  <a:pt x="0" y="0"/>
                </a:lnTo>
                <a:lnTo>
                  <a:pt x="0" y="866012"/>
                </a:lnTo>
                <a:close/>
              </a:path>
            </a:pathLst>
          </a:custGeom>
          <a:ln w="9525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269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333E50"/>
                </a:solidFill>
              </a:rPr>
              <a:t>Machine  </a:t>
            </a:r>
            <a:r>
              <a:rPr sz="1800" spc="65" dirty="0">
                <a:solidFill>
                  <a:srgbClr val="333E50"/>
                </a:solidFill>
              </a:rPr>
              <a:t>Learn</a:t>
            </a:r>
            <a:r>
              <a:rPr sz="1800" spc="-5" dirty="0">
                <a:solidFill>
                  <a:srgbClr val="333E50"/>
                </a:solidFill>
              </a:rPr>
              <a:t>i</a:t>
            </a:r>
            <a:r>
              <a:rPr sz="1800" spc="30" dirty="0">
                <a:solidFill>
                  <a:srgbClr val="333E50"/>
                </a:solidFill>
              </a:rPr>
              <a:t>ng</a:t>
            </a:r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3253" y="159130"/>
            <a:ext cx="612140" cy="330835"/>
          </a:xfrm>
          <a:custGeom>
            <a:avLst/>
            <a:gdLst/>
            <a:ahLst/>
            <a:cxnLst/>
            <a:rect l="l" t="t" r="r" b="b"/>
            <a:pathLst>
              <a:path w="612139" h="330834">
                <a:moveTo>
                  <a:pt x="415925" y="209042"/>
                </a:moveTo>
                <a:lnTo>
                  <a:pt x="371094" y="209042"/>
                </a:lnTo>
                <a:lnTo>
                  <a:pt x="371094" y="330200"/>
                </a:lnTo>
                <a:lnTo>
                  <a:pt x="561467" y="330200"/>
                </a:lnTo>
                <a:lnTo>
                  <a:pt x="561467" y="294259"/>
                </a:lnTo>
                <a:lnTo>
                  <a:pt x="415925" y="294259"/>
                </a:lnTo>
                <a:lnTo>
                  <a:pt x="415925" y="273685"/>
                </a:lnTo>
                <a:lnTo>
                  <a:pt x="561467" y="273685"/>
                </a:lnTo>
                <a:lnTo>
                  <a:pt x="561467" y="240030"/>
                </a:lnTo>
                <a:lnTo>
                  <a:pt x="415925" y="240030"/>
                </a:lnTo>
                <a:lnTo>
                  <a:pt x="415925" y="209042"/>
                </a:lnTo>
                <a:close/>
              </a:path>
              <a:path w="612139" h="330834">
                <a:moveTo>
                  <a:pt x="561467" y="273685"/>
                </a:moveTo>
                <a:lnTo>
                  <a:pt x="516763" y="273685"/>
                </a:lnTo>
                <a:lnTo>
                  <a:pt x="516763" y="294259"/>
                </a:lnTo>
                <a:lnTo>
                  <a:pt x="561467" y="294259"/>
                </a:lnTo>
                <a:lnTo>
                  <a:pt x="561467" y="273685"/>
                </a:lnTo>
                <a:close/>
              </a:path>
              <a:path w="612139" h="330834">
                <a:moveTo>
                  <a:pt x="561467" y="209042"/>
                </a:moveTo>
                <a:lnTo>
                  <a:pt x="516763" y="209042"/>
                </a:lnTo>
                <a:lnTo>
                  <a:pt x="516763" y="240030"/>
                </a:lnTo>
                <a:lnTo>
                  <a:pt x="561467" y="240030"/>
                </a:lnTo>
                <a:lnTo>
                  <a:pt x="561467" y="209042"/>
                </a:lnTo>
                <a:close/>
              </a:path>
              <a:path w="612139" h="330834">
                <a:moveTo>
                  <a:pt x="269113" y="182499"/>
                </a:moveTo>
                <a:lnTo>
                  <a:pt x="84836" y="182499"/>
                </a:lnTo>
                <a:lnTo>
                  <a:pt x="84836" y="218694"/>
                </a:lnTo>
                <a:lnTo>
                  <a:pt x="224409" y="218694"/>
                </a:lnTo>
                <a:lnTo>
                  <a:pt x="224409" y="238252"/>
                </a:lnTo>
                <a:lnTo>
                  <a:pt x="85851" y="238252"/>
                </a:lnTo>
                <a:lnTo>
                  <a:pt x="85851" y="330581"/>
                </a:lnTo>
                <a:lnTo>
                  <a:pt x="224028" y="330581"/>
                </a:lnTo>
                <a:lnTo>
                  <a:pt x="232479" y="330416"/>
                </a:lnTo>
                <a:lnTo>
                  <a:pt x="276681" y="323522"/>
                </a:lnTo>
                <a:lnTo>
                  <a:pt x="284353" y="321691"/>
                </a:lnTo>
                <a:lnTo>
                  <a:pt x="281549" y="294259"/>
                </a:lnTo>
                <a:lnTo>
                  <a:pt x="130683" y="294259"/>
                </a:lnTo>
                <a:lnTo>
                  <a:pt x="130683" y="273050"/>
                </a:lnTo>
                <a:lnTo>
                  <a:pt x="269113" y="273050"/>
                </a:lnTo>
                <a:lnTo>
                  <a:pt x="269113" y="182499"/>
                </a:lnTo>
                <a:close/>
              </a:path>
              <a:path w="612139" h="330834">
                <a:moveTo>
                  <a:pt x="280797" y="286893"/>
                </a:moveTo>
                <a:lnTo>
                  <a:pt x="239871" y="293766"/>
                </a:lnTo>
                <a:lnTo>
                  <a:pt x="224028" y="294259"/>
                </a:lnTo>
                <a:lnTo>
                  <a:pt x="281549" y="294259"/>
                </a:lnTo>
                <a:lnTo>
                  <a:pt x="280797" y="286893"/>
                </a:lnTo>
                <a:close/>
              </a:path>
              <a:path w="612139" h="330834">
                <a:moveTo>
                  <a:pt x="611886" y="150495"/>
                </a:moveTo>
                <a:lnTo>
                  <a:pt x="321437" y="150495"/>
                </a:lnTo>
                <a:lnTo>
                  <a:pt x="321437" y="188849"/>
                </a:lnTo>
                <a:lnTo>
                  <a:pt x="611886" y="188849"/>
                </a:lnTo>
                <a:lnTo>
                  <a:pt x="611886" y="150495"/>
                </a:lnTo>
                <a:close/>
              </a:path>
              <a:path w="612139" h="330834">
                <a:moveTo>
                  <a:pt x="121031" y="5207"/>
                </a:moveTo>
                <a:lnTo>
                  <a:pt x="76708" y="5207"/>
                </a:lnTo>
                <a:lnTo>
                  <a:pt x="76613" y="36829"/>
                </a:lnTo>
                <a:lnTo>
                  <a:pt x="76517" y="40731"/>
                </a:lnTo>
                <a:lnTo>
                  <a:pt x="66837" y="79593"/>
                </a:lnTo>
                <a:lnTo>
                  <a:pt x="40512" y="113157"/>
                </a:lnTo>
                <a:lnTo>
                  <a:pt x="17145" y="132207"/>
                </a:lnTo>
                <a:lnTo>
                  <a:pt x="11175" y="136651"/>
                </a:lnTo>
                <a:lnTo>
                  <a:pt x="5461" y="140462"/>
                </a:lnTo>
                <a:lnTo>
                  <a:pt x="0" y="143764"/>
                </a:lnTo>
                <a:lnTo>
                  <a:pt x="25908" y="175387"/>
                </a:lnTo>
                <a:lnTo>
                  <a:pt x="60682" y="150391"/>
                </a:lnTo>
                <a:lnTo>
                  <a:pt x="90424" y="122300"/>
                </a:lnTo>
                <a:lnTo>
                  <a:pt x="99822" y="109727"/>
                </a:lnTo>
                <a:lnTo>
                  <a:pt x="167203" y="109727"/>
                </a:lnTo>
                <a:lnTo>
                  <a:pt x="117221" y="70230"/>
                </a:lnTo>
                <a:lnTo>
                  <a:pt x="118887" y="61922"/>
                </a:lnTo>
                <a:lnTo>
                  <a:pt x="120078" y="53578"/>
                </a:lnTo>
                <a:lnTo>
                  <a:pt x="120792" y="45210"/>
                </a:lnTo>
                <a:lnTo>
                  <a:pt x="120920" y="40731"/>
                </a:lnTo>
                <a:lnTo>
                  <a:pt x="121031" y="5207"/>
                </a:lnTo>
                <a:close/>
              </a:path>
              <a:path w="612139" h="330834">
                <a:moveTo>
                  <a:pt x="167203" y="109727"/>
                </a:moveTo>
                <a:lnTo>
                  <a:pt x="99822" y="109727"/>
                </a:lnTo>
                <a:lnTo>
                  <a:pt x="170815" y="165100"/>
                </a:lnTo>
                <a:lnTo>
                  <a:pt x="197738" y="133858"/>
                </a:lnTo>
                <a:lnTo>
                  <a:pt x="167203" y="109727"/>
                </a:lnTo>
                <a:close/>
              </a:path>
              <a:path w="612139" h="330834">
                <a:moveTo>
                  <a:pt x="269113" y="2794"/>
                </a:moveTo>
                <a:lnTo>
                  <a:pt x="224028" y="2794"/>
                </a:lnTo>
                <a:lnTo>
                  <a:pt x="224028" y="168275"/>
                </a:lnTo>
                <a:lnTo>
                  <a:pt x="269113" y="168275"/>
                </a:lnTo>
                <a:lnTo>
                  <a:pt x="269113" y="2794"/>
                </a:lnTo>
                <a:close/>
              </a:path>
              <a:path w="612139" h="330834">
                <a:moveTo>
                  <a:pt x="450342" y="0"/>
                </a:moveTo>
                <a:lnTo>
                  <a:pt x="450342" y="13843"/>
                </a:lnTo>
                <a:lnTo>
                  <a:pt x="449792" y="20177"/>
                </a:lnTo>
                <a:lnTo>
                  <a:pt x="424753" y="56253"/>
                </a:lnTo>
                <a:lnTo>
                  <a:pt x="392503" y="78011"/>
                </a:lnTo>
                <a:lnTo>
                  <a:pt x="351829" y="96952"/>
                </a:lnTo>
                <a:lnTo>
                  <a:pt x="340995" y="101092"/>
                </a:lnTo>
                <a:lnTo>
                  <a:pt x="361569" y="135890"/>
                </a:lnTo>
                <a:lnTo>
                  <a:pt x="404824" y="116994"/>
                </a:lnTo>
                <a:lnTo>
                  <a:pt x="443722" y="94170"/>
                </a:lnTo>
                <a:lnTo>
                  <a:pt x="464947" y="76580"/>
                </a:lnTo>
                <a:lnTo>
                  <a:pt x="549774" y="76580"/>
                </a:lnTo>
                <a:lnTo>
                  <a:pt x="489076" y="43307"/>
                </a:lnTo>
                <a:lnTo>
                  <a:pt x="491670" y="36687"/>
                </a:lnTo>
                <a:lnTo>
                  <a:pt x="493537" y="29972"/>
                </a:lnTo>
                <a:lnTo>
                  <a:pt x="494666" y="23161"/>
                </a:lnTo>
                <a:lnTo>
                  <a:pt x="495046" y="16255"/>
                </a:lnTo>
                <a:lnTo>
                  <a:pt x="495046" y="2032"/>
                </a:lnTo>
                <a:lnTo>
                  <a:pt x="450342" y="0"/>
                </a:lnTo>
                <a:close/>
              </a:path>
              <a:path w="612139" h="330834">
                <a:moveTo>
                  <a:pt x="549774" y="76580"/>
                </a:moveTo>
                <a:lnTo>
                  <a:pt x="464947" y="76580"/>
                </a:lnTo>
                <a:lnTo>
                  <a:pt x="571373" y="134112"/>
                </a:lnTo>
                <a:lnTo>
                  <a:pt x="594487" y="101092"/>
                </a:lnTo>
                <a:lnTo>
                  <a:pt x="549774" y="76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6DD43CCF-29F5-4D25-BD88-5E95B05F835A}"/>
              </a:ext>
            </a:extLst>
          </p:cNvPr>
          <p:cNvSpPr txBox="1">
            <a:spLocks/>
          </p:cNvSpPr>
          <p:nvPr/>
        </p:nvSpPr>
        <p:spPr>
          <a:xfrm>
            <a:off x="568378" y="1274500"/>
            <a:ext cx="766122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나눔스퀘어OTF Light"/>
                <a:ea typeface="+mj-ea"/>
                <a:cs typeface="나눔스퀘어OTF Light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ko-KR" altLang="en-US" sz="2800" kern="0" spc="-5" dirty="0">
                <a:solidFill>
                  <a:srgbClr val="EC7C30"/>
                </a:solidFill>
              </a:rPr>
              <a:t>특성의 클래스 종류 확인 </a:t>
            </a:r>
            <a:r>
              <a:rPr lang="en-US" altLang="ko-KR" sz="2800" kern="0" spc="35" dirty="0">
                <a:solidFill>
                  <a:srgbClr val="EC7C30"/>
                </a:solidFill>
              </a:rPr>
              <a:t>– </a:t>
            </a:r>
            <a:r>
              <a:rPr lang="en-US" altLang="ko-KR" sz="2800" kern="0" spc="60" dirty="0" err="1">
                <a:solidFill>
                  <a:srgbClr val="EC7C30"/>
                </a:solidFill>
              </a:rPr>
              <a:t>value_counts</a:t>
            </a:r>
            <a:r>
              <a:rPr lang="en-US" altLang="ko-KR" sz="2800" kern="0" spc="60" dirty="0">
                <a:solidFill>
                  <a:srgbClr val="EC7C30"/>
                </a:solidFill>
              </a:rPr>
              <a:t>()</a:t>
            </a:r>
            <a:r>
              <a:rPr lang="ko-KR" altLang="en-US" sz="2800" kern="0" spc="-75" dirty="0">
                <a:solidFill>
                  <a:srgbClr val="EC7C30"/>
                </a:solidFill>
              </a:rPr>
              <a:t> </a:t>
            </a:r>
            <a:r>
              <a:rPr lang="ko-KR" altLang="en-US" sz="2800" kern="0" spc="-10" dirty="0">
                <a:solidFill>
                  <a:srgbClr val="EC7C30"/>
                </a:solidFill>
              </a:rPr>
              <a:t>함수</a:t>
            </a:r>
            <a:endParaRPr lang="ko-KR" altLang="en-US" sz="2800" kern="0" dirty="0"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CC7CC8C-26A4-4FED-B943-43B9333CA5D4}"/>
              </a:ext>
            </a:extLst>
          </p:cNvPr>
          <p:cNvSpPr txBox="1"/>
          <p:nvPr/>
        </p:nvSpPr>
        <p:spPr>
          <a:xfrm>
            <a:off x="597407" y="2550651"/>
            <a:ext cx="7661222" cy="12522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해당 </a:t>
            </a:r>
            <a:r>
              <a:rPr sz="2000" b="1" spc="10" dirty="0">
                <a:solidFill>
                  <a:schemeClr val="bg1"/>
                </a:solidFill>
                <a:latin typeface="나눔스퀘어 Bold"/>
                <a:cs typeface="나눔스퀘어 Bold"/>
              </a:rPr>
              <a:t>특성(클래스)이 </a:t>
            </a:r>
            <a:r>
              <a:rPr sz="20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범주형 데이터인 경우 </a:t>
            </a:r>
            <a:r>
              <a:rPr sz="2000" b="1" dirty="0" err="1">
                <a:solidFill>
                  <a:schemeClr val="bg1"/>
                </a:solidFill>
                <a:latin typeface="나눔스퀘어 Bold"/>
                <a:cs typeface="나눔스퀘어 Bold"/>
              </a:rPr>
              <a:t>값의</a:t>
            </a:r>
            <a:r>
              <a:rPr sz="20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 </a:t>
            </a:r>
            <a:r>
              <a:rPr sz="2000" b="1" dirty="0" err="1">
                <a:solidFill>
                  <a:schemeClr val="bg1"/>
                </a:solidFill>
                <a:latin typeface="나눔스퀘어 Bold"/>
                <a:cs typeface="나눔스퀘어 Bold"/>
              </a:rPr>
              <a:t>종류</a:t>
            </a:r>
            <a:r>
              <a:rPr lang="ko-KR" altLang="en-US" sz="20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와 개수</a:t>
            </a:r>
            <a:r>
              <a:rPr sz="20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를</a:t>
            </a:r>
            <a:r>
              <a:rPr sz="2000" b="1" spc="-5" dirty="0">
                <a:solidFill>
                  <a:schemeClr val="bg1"/>
                </a:solidFill>
                <a:latin typeface="나눔스퀘어 Bold"/>
                <a:cs typeface="나눔스퀘어 Bold"/>
              </a:rPr>
              <a:t> </a:t>
            </a:r>
            <a:r>
              <a:rPr sz="2000" b="1" dirty="0">
                <a:solidFill>
                  <a:schemeClr val="bg1"/>
                </a:solidFill>
                <a:latin typeface="나눔스퀘어 Bold"/>
                <a:cs typeface="나눔스퀘어 Bold"/>
              </a:rPr>
              <a:t>확인</a:t>
            </a:r>
            <a:endParaRPr sz="2000" dirty="0">
              <a:solidFill>
                <a:schemeClr val="bg1"/>
              </a:solidFill>
              <a:latin typeface="나눔스퀘어 Bold"/>
              <a:cs typeface="나눔스퀘어 Bold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117090">
              <a:lnSpc>
                <a:spcPct val="100000"/>
              </a:lnSpc>
              <a:spcBef>
                <a:spcPts val="1490"/>
              </a:spcBef>
            </a:pPr>
            <a:r>
              <a:rPr sz="2600" b="1" spc="40" dirty="0">
                <a:solidFill>
                  <a:srgbClr val="FF0000"/>
                </a:solidFill>
                <a:latin typeface="나눔스퀘어 Bold"/>
                <a:cs typeface="나눔스퀘어 Bold"/>
              </a:rPr>
              <a:t>X['cap-shape’].</a:t>
            </a:r>
            <a:r>
              <a:rPr lang="en-US" sz="2600" b="1" spc="40" dirty="0" err="1">
                <a:solidFill>
                  <a:srgbClr val="FF0000"/>
                </a:solidFill>
                <a:latin typeface="나눔스퀘어 Bold"/>
                <a:cs typeface="나눔스퀘어 Bold"/>
              </a:rPr>
              <a:t>value_counts</a:t>
            </a:r>
            <a:r>
              <a:rPr sz="2600" b="1" spc="40" dirty="0">
                <a:solidFill>
                  <a:srgbClr val="FF0000"/>
                </a:solidFill>
                <a:latin typeface="나눔스퀘어 Bold"/>
                <a:cs typeface="나눔스퀘어 Bold"/>
              </a:rPr>
              <a:t>()</a:t>
            </a:r>
            <a:endParaRPr sz="2600" dirty="0">
              <a:latin typeface="나눔스퀘어 Bold"/>
              <a:cs typeface="나눔스퀘어 Bold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2E126E82-7BC6-48E6-9399-27FFA29AB517}"/>
              </a:ext>
            </a:extLst>
          </p:cNvPr>
          <p:cNvSpPr/>
          <p:nvPr/>
        </p:nvSpPr>
        <p:spPr>
          <a:xfrm>
            <a:off x="-231331" y="5030522"/>
            <a:ext cx="10379075" cy="866140"/>
          </a:xfrm>
          <a:custGeom>
            <a:avLst/>
            <a:gdLst/>
            <a:ahLst/>
            <a:cxnLst/>
            <a:rect l="l" t="t" r="r" b="b"/>
            <a:pathLst>
              <a:path w="10379075" h="866139">
                <a:moveTo>
                  <a:pt x="0" y="866012"/>
                </a:moveTo>
                <a:lnTo>
                  <a:pt x="10378821" y="866012"/>
                </a:lnTo>
                <a:lnTo>
                  <a:pt x="10378821" y="0"/>
                </a:lnTo>
                <a:lnTo>
                  <a:pt x="0" y="0"/>
                </a:lnTo>
                <a:lnTo>
                  <a:pt x="0" y="866012"/>
                </a:lnTo>
                <a:close/>
              </a:path>
            </a:pathLst>
          </a:custGeom>
          <a:ln w="9525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37D1E396-FACB-4A30-95A4-BB4C41E72DB7}"/>
              </a:ext>
            </a:extLst>
          </p:cNvPr>
          <p:cNvSpPr/>
          <p:nvPr/>
        </p:nvSpPr>
        <p:spPr>
          <a:xfrm>
            <a:off x="2819400" y="3993232"/>
            <a:ext cx="3826021" cy="2233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26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333E50"/>
                </a:solidFill>
              </a:rPr>
              <a:t>Machine  </a:t>
            </a:r>
            <a:r>
              <a:rPr sz="1800" spc="65" dirty="0">
                <a:solidFill>
                  <a:srgbClr val="333E50"/>
                </a:solidFill>
              </a:rPr>
              <a:t>Learn</a:t>
            </a:r>
            <a:r>
              <a:rPr sz="1800" spc="-5" dirty="0">
                <a:solidFill>
                  <a:srgbClr val="333E50"/>
                </a:solidFill>
              </a:rPr>
              <a:t>i</a:t>
            </a:r>
            <a:r>
              <a:rPr sz="1800" spc="30" dirty="0">
                <a:solidFill>
                  <a:srgbClr val="333E50"/>
                </a:solidFill>
              </a:rPr>
              <a:t>ng</a:t>
            </a:r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3253" y="159130"/>
            <a:ext cx="612140" cy="330835"/>
          </a:xfrm>
          <a:custGeom>
            <a:avLst/>
            <a:gdLst/>
            <a:ahLst/>
            <a:cxnLst/>
            <a:rect l="l" t="t" r="r" b="b"/>
            <a:pathLst>
              <a:path w="612139" h="330834">
                <a:moveTo>
                  <a:pt x="415925" y="209042"/>
                </a:moveTo>
                <a:lnTo>
                  <a:pt x="371094" y="209042"/>
                </a:lnTo>
                <a:lnTo>
                  <a:pt x="371094" y="330200"/>
                </a:lnTo>
                <a:lnTo>
                  <a:pt x="561467" y="330200"/>
                </a:lnTo>
                <a:lnTo>
                  <a:pt x="561467" y="294259"/>
                </a:lnTo>
                <a:lnTo>
                  <a:pt x="415925" y="294259"/>
                </a:lnTo>
                <a:lnTo>
                  <a:pt x="415925" y="273685"/>
                </a:lnTo>
                <a:lnTo>
                  <a:pt x="561467" y="273685"/>
                </a:lnTo>
                <a:lnTo>
                  <a:pt x="561467" y="240030"/>
                </a:lnTo>
                <a:lnTo>
                  <a:pt x="415925" y="240030"/>
                </a:lnTo>
                <a:lnTo>
                  <a:pt x="415925" y="209042"/>
                </a:lnTo>
                <a:close/>
              </a:path>
              <a:path w="612139" h="330834">
                <a:moveTo>
                  <a:pt x="561467" y="273685"/>
                </a:moveTo>
                <a:lnTo>
                  <a:pt x="516763" y="273685"/>
                </a:lnTo>
                <a:lnTo>
                  <a:pt x="516763" y="294259"/>
                </a:lnTo>
                <a:lnTo>
                  <a:pt x="561467" y="294259"/>
                </a:lnTo>
                <a:lnTo>
                  <a:pt x="561467" y="273685"/>
                </a:lnTo>
                <a:close/>
              </a:path>
              <a:path w="612139" h="330834">
                <a:moveTo>
                  <a:pt x="561467" y="209042"/>
                </a:moveTo>
                <a:lnTo>
                  <a:pt x="516763" y="209042"/>
                </a:lnTo>
                <a:lnTo>
                  <a:pt x="516763" y="240030"/>
                </a:lnTo>
                <a:lnTo>
                  <a:pt x="561467" y="240030"/>
                </a:lnTo>
                <a:lnTo>
                  <a:pt x="561467" y="209042"/>
                </a:lnTo>
                <a:close/>
              </a:path>
              <a:path w="612139" h="330834">
                <a:moveTo>
                  <a:pt x="269113" y="182499"/>
                </a:moveTo>
                <a:lnTo>
                  <a:pt x="84836" y="182499"/>
                </a:lnTo>
                <a:lnTo>
                  <a:pt x="84836" y="218694"/>
                </a:lnTo>
                <a:lnTo>
                  <a:pt x="224409" y="218694"/>
                </a:lnTo>
                <a:lnTo>
                  <a:pt x="224409" y="238252"/>
                </a:lnTo>
                <a:lnTo>
                  <a:pt x="85851" y="238252"/>
                </a:lnTo>
                <a:lnTo>
                  <a:pt x="85851" y="330581"/>
                </a:lnTo>
                <a:lnTo>
                  <a:pt x="224028" y="330581"/>
                </a:lnTo>
                <a:lnTo>
                  <a:pt x="232479" y="330416"/>
                </a:lnTo>
                <a:lnTo>
                  <a:pt x="276681" y="323522"/>
                </a:lnTo>
                <a:lnTo>
                  <a:pt x="284353" y="321691"/>
                </a:lnTo>
                <a:lnTo>
                  <a:pt x="281549" y="294259"/>
                </a:lnTo>
                <a:lnTo>
                  <a:pt x="130683" y="294259"/>
                </a:lnTo>
                <a:lnTo>
                  <a:pt x="130683" y="273050"/>
                </a:lnTo>
                <a:lnTo>
                  <a:pt x="269113" y="273050"/>
                </a:lnTo>
                <a:lnTo>
                  <a:pt x="269113" y="182499"/>
                </a:lnTo>
                <a:close/>
              </a:path>
              <a:path w="612139" h="330834">
                <a:moveTo>
                  <a:pt x="280797" y="286893"/>
                </a:moveTo>
                <a:lnTo>
                  <a:pt x="239871" y="293766"/>
                </a:lnTo>
                <a:lnTo>
                  <a:pt x="224028" y="294259"/>
                </a:lnTo>
                <a:lnTo>
                  <a:pt x="281549" y="294259"/>
                </a:lnTo>
                <a:lnTo>
                  <a:pt x="280797" y="286893"/>
                </a:lnTo>
                <a:close/>
              </a:path>
              <a:path w="612139" h="330834">
                <a:moveTo>
                  <a:pt x="611886" y="150495"/>
                </a:moveTo>
                <a:lnTo>
                  <a:pt x="321437" y="150495"/>
                </a:lnTo>
                <a:lnTo>
                  <a:pt x="321437" y="188849"/>
                </a:lnTo>
                <a:lnTo>
                  <a:pt x="611886" y="188849"/>
                </a:lnTo>
                <a:lnTo>
                  <a:pt x="611886" y="150495"/>
                </a:lnTo>
                <a:close/>
              </a:path>
              <a:path w="612139" h="330834">
                <a:moveTo>
                  <a:pt x="121031" y="5207"/>
                </a:moveTo>
                <a:lnTo>
                  <a:pt x="76708" y="5207"/>
                </a:lnTo>
                <a:lnTo>
                  <a:pt x="76613" y="36829"/>
                </a:lnTo>
                <a:lnTo>
                  <a:pt x="76517" y="40731"/>
                </a:lnTo>
                <a:lnTo>
                  <a:pt x="66837" y="79593"/>
                </a:lnTo>
                <a:lnTo>
                  <a:pt x="40512" y="113157"/>
                </a:lnTo>
                <a:lnTo>
                  <a:pt x="17145" y="132207"/>
                </a:lnTo>
                <a:lnTo>
                  <a:pt x="11175" y="136651"/>
                </a:lnTo>
                <a:lnTo>
                  <a:pt x="5461" y="140462"/>
                </a:lnTo>
                <a:lnTo>
                  <a:pt x="0" y="143764"/>
                </a:lnTo>
                <a:lnTo>
                  <a:pt x="25908" y="175387"/>
                </a:lnTo>
                <a:lnTo>
                  <a:pt x="60682" y="150391"/>
                </a:lnTo>
                <a:lnTo>
                  <a:pt x="90424" y="122300"/>
                </a:lnTo>
                <a:lnTo>
                  <a:pt x="99822" y="109727"/>
                </a:lnTo>
                <a:lnTo>
                  <a:pt x="167203" y="109727"/>
                </a:lnTo>
                <a:lnTo>
                  <a:pt x="117221" y="70230"/>
                </a:lnTo>
                <a:lnTo>
                  <a:pt x="118887" y="61922"/>
                </a:lnTo>
                <a:lnTo>
                  <a:pt x="120078" y="53578"/>
                </a:lnTo>
                <a:lnTo>
                  <a:pt x="120792" y="45210"/>
                </a:lnTo>
                <a:lnTo>
                  <a:pt x="120920" y="40731"/>
                </a:lnTo>
                <a:lnTo>
                  <a:pt x="121031" y="5207"/>
                </a:lnTo>
                <a:close/>
              </a:path>
              <a:path w="612139" h="330834">
                <a:moveTo>
                  <a:pt x="167203" y="109727"/>
                </a:moveTo>
                <a:lnTo>
                  <a:pt x="99822" y="109727"/>
                </a:lnTo>
                <a:lnTo>
                  <a:pt x="170815" y="165100"/>
                </a:lnTo>
                <a:lnTo>
                  <a:pt x="197738" y="133858"/>
                </a:lnTo>
                <a:lnTo>
                  <a:pt x="167203" y="109727"/>
                </a:lnTo>
                <a:close/>
              </a:path>
              <a:path w="612139" h="330834">
                <a:moveTo>
                  <a:pt x="269113" y="2794"/>
                </a:moveTo>
                <a:lnTo>
                  <a:pt x="224028" y="2794"/>
                </a:lnTo>
                <a:lnTo>
                  <a:pt x="224028" y="168275"/>
                </a:lnTo>
                <a:lnTo>
                  <a:pt x="269113" y="168275"/>
                </a:lnTo>
                <a:lnTo>
                  <a:pt x="269113" y="2794"/>
                </a:lnTo>
                <a:close/>
              </a:path>
              <a:path w="612139" h="330834">
                <a:moveTo>
                  <a:pt x="450342" y="0"/>
                </a:moveTo>
                <a:lnTo>
                  <a:pt x="450342" y="13843"/>
                </a:lnTo>
                <a:lnTo>
                  <a:pt x="449792" y="20177"/>
                </a:lnTo>
                <a:lnTo>
                  <a:pt x="424753" y="56253"/>
                </a:lnTo>
                <a:lnTo>
                  <a:pt x="392503" y="78011"/>
                </a:lnTo>
                <a:lnTo>
                  <a:pt x="351829" y="96952"/>
                </a:lnTo>
                <a:lnTo>
                  <a:pt x="340995" y="101092"/>
                </a:lnTo>
                <a:lnTo>
                  <a:pt x="361569" y="135890"/>
                </a:lnTo>
                <a:lnTo>
                  <a:pt x="404824" y="116994"/>
                </a:lnTo>
                <a:lnTo>
                  <a:pt x="443722" y="94170"/>
                </a:lnTo>
                <a:lnTo>
                  <a:pt x="464947" y="76580"/>
                </a:lnTo>
                <a:lnTo>
                  <a:pt x="549774" y="76580"/>
                </a:lnTo>
                <a:lnTo>
                  <a:pt x="489076" y="43307"/>
                </a:lnTo>
                <a:lnTo>
                  <a:pt x="491670" y="36687"/>
                </a:lnTo>
                <a:lnTo>
                  <a:pt x="493537" y="29972"/>
                </a:lnTo>
                <a:lnTo>
                  <a:pt x="494666" y="23161"/>
                </a:lnTo>
                <a:lnTo>
                  <a:pt x="495046" y="16255"/>
                </a:lnTo>
                <a:lnTo>
                  <a:pt x="495046" y="2032"/>
                </a:lnTo>
                <a:lnTo>
                  <a:pt x="450342" y="0"/>
                </a:lnTo>
                <a:close/>
              </a:path>
              <a:path w="612139" h="330834">
                <a:moveTo>
                  <a:pt x="549774" y="76580"/>
                </a:moveTo>
                <a:lnTo>
                  <a:pt x="464947" y="76580"/>
                </a:lnTo>
                <a:lnTo>
                  <a:pt x="571373" y="134112"/>
                </a:lnTo>
                <a:lnTo>
                  <a:pt x="594487" y="101092"/>
                </a:lnTo>
                <a:lnTo>
                  <a:pt x="549774" y="76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7752" y="3075306"/>
            <a:ext cx="3424428" cy="2759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8203" y="975486"/>
            <a:ext cx="53511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9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Label</a:t>
            </a:r>
            <a:r>
              <a:rPr sz="2800" b="0" spc="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 </a:t>
            </a:r>
            <a:r>
              <a:rPr sz="2800" b="0" spc="3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Encoding</a:t>
            </a:r>
            <a:endParaRPr sz="2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2800" b="0" spc="-3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단순 </a:t>
            </a:r>
            <a:r>
              <a:rPr sz="2800" b="0" spc="-3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수치 </a:t>
            </a:r>
            <a:r>
              <a:rPr sz="2800" b="0" spc="-3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값으로 </a:t>
            </a:r>
            <a:r>
              <a:rPr sz="2800" b="0" spc="4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mapping하는</a:t>
            </a:r>
            <a:r>
              <a:rPr sz="2800" b="0" spc="19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 </a:t>
            </a:r>
            <a:r>
              <a:rPr sz="2800" b="0" spc="-3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작업</a:t>
            </a:r>
            <a:endParaRPr sz="2800">
              <a:latin typeface="나눔스퀘어OTF Light"/>
              <a:cs typeface="나눔스퀘어OTF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85213" y="3360295"/>
            <a:ext cx="887094" cy="2522220"/>
          </a:xfrm>
          <a:custGeom>
            <a:avLst/>
            <a:gdLst/>
            <a:ahLst/>
            <a:cxnLst/>
            <a:rect l="l" t="t" r="r" b="b"/>
            <a:pathLst>
              <a:path w="887095" h="2522220">
                <a:moveTo>
                  <a:pt x="0" y="2522219"/>
                </a:moveTo>
                <a:lnTo>
                  <a:pt x="886967" y="2522219"/>
                </a:lnTo>
                <a:lnTo>
                  <a:pt x="886967" y="0"/>
                </a:lnTo>
                <a:lnTo>
                  <a:pt x="0" y="0"/>
                </a:lnTo>
                <a:lnTo>
                  <a:pt x="0" y="2522219"/>
                </a:lnTo>
                <a:close/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14369" y="4311270"/>
            <a:ext cx="581025" cy="443865"/>
          </a:xfrm>
          <a:custGeom>
            <a:avLst/>
            <a:gdLst/>
            <a:ahLst/>
            <a:cxnLst/>
            <a:rect l="l" t="t" r="r" b="b"/>
            <a:pathLst>
              <a:path w="581025" h="443864">
                <a:moveTo>
                  <a:pt x="358901" y="0"/>
                </a:moveTo>
                <a:lnTo>
                  <a:pt x="358901" y="110871"/>
                </a:lnTo>
                <a:lnTo>
                  <a:pt x="0" y="110871"/>
                </a:lnTo>
                <a:lnTo>
                  <a:pt x="0" y="332613"/>
                </a:lnTo>
                <a:lnTo>
                  <a:pt x="358901" y="332613"/>
                </a:lnTo>
                <a:lnTo>
                  <a:pt x="358901" y="443484"/>
                </a:lnTo>
                <a:lnTo>
                  <a:pt x="580643" y="221742"/>
                </a:lnTo>
                <a:lnTo>
                  <a:pt x="3589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19368" y="3037206"/>
            <a:ext cx="963168" cy="2845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88A945FC-F456-402B-9104-5E7C7E2BE511}"/>
              </a:ext>
            </a:extLst>
          </p:cNvPr>
          <p:cNvSpPr txBox="1"/>
          <p:nvPr/>
        </p:nvSpPr>
        <p:spPr>
          <a:xfrm>
            <a:off x="1286510" y="2055241"/>
            <a:ext cx="7687945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45" dirty="0">
                <a:solidFill>
                  <a:srgbClr val="FF0000"/>
                </a:solidFill>
                <a:latin typeface="나눔스퀘어 Bold"/>
                <a:cs typeface="나눔스퀘어 Bold"/>
              </a:rPr>
              <a:t>X1["</a:t>
            </a:r>
            <a:r>
              <a:rPr lang="en-US" sz="2600" b="1" spc="45" dirty="0">
                <a:solidFill>
                  <a:srgbClr val="FF0000"/>
                </a:solidFill>
                <a:latin typeface="나눔스퀘어 Bold"/>
                <a:cs typeface="나눔스퀘어 Bold"/>
              </a:rPr>
              <a:t>Embarked</a:t>
            </a:r>
            <a:r>
              <a:rPr sz="2600" b="1" spc="45" dirty="0">
                <a:solidFill>
                  <a:srgbClr val="FF0000"/>
                </a:solidFill>
                <a:latin typeface="나눔스퀘어 Bold"/>
                <a:cs typeface="나눔스퀘어 Bold"/>
              </a:rPr>
              <a:t>"] </a:t>
            </a:r>
            <a:r>
              <a:rPr sz="2600" b="1" spc="25" dirty="0">
                <a:solidFill>
                  <a:srgbClr val="FF0000"/>
                </a:solidFill>
                <a:latin typeface="나눔스퀘어 Bold"/>
                <a:cs typeface="나눔스퀘어 Bold"/>
              </a:rPr>
              <a:t>=</a:t>
            </a:r>
            <a:r>
              <a:rPr sz="2600" b="1" spc="-70" dirty="0">
                <a:solidFill>
                  <a:srgbClr val="FF0000"/>
                </a:solidFill>
                <a:latin typeface="나눔스퀘어 Bold"/>
                <a:cs typeface="나눔스퀘어 Bold"/>
              </a:rPr>
              <a:t> </a:t>
            </a:r>
            <a:r>
              <a:rPr sz="2600" b="1" spc="45" dirty="0">
                <a:solidFill>
                  <a:srgbClr val="FF0000"/>
                </a:solidFill>
                <a:latin typeface="나눔스퀘어 Bold"/>
                <a:cs typeface="나눔스퀘어 Bold"/>
              </a:rPr>
              <a:t>X1["</a:t>
            </a:r>
            <a:r>
              <a:rPr lang="en-US" sz="2600" b="1" spc="45" dirty="0">
                <a:solidFill>
                  <a:srgbClr val="FF0000"/>
                </a:solidFill>
                <a:latin typeface="나눔스퀘어 Bold"/>
                <a:cs typeface="나눔스퀘어 Bold"/>
              </a:rPr>
              <a:t>Embarked</a:t>
            </a:r>
            <a:r>
              <a:rPr sz="2600" b="1" spc="45" dirty="0">
                <a:solidFill>
                  <a:srgbClr val="FF0000"/>
                </a:solidFill>
                <a:latin typeface="나눔스퀘어 Bold"/>
                <a:cs typeface="나눔스퀘어 Bold"/>
              </a:rPr>
              <a:t>"]</a:t>
            </a:r>
            <a:endParaRPr sz="2600" dirty="0">
              <a:latin typeface="나눔스퀘어 Bold"/>
              <a:cs typeface="나눔스퀘어 Bold"/>
            </a:endParaRPr>
          </a:p>
          <a:p>
            <a:pPr marL="920750">
              <a:lnSpc>
                <a:spcPct val="100000"/>
              </a:lnSpc>
            </a:pPr>
            <a:r>
              <a:rPr sz="2600" b="1" spc="20" dirty="0">
                <a:solidFill>
                  <a:srgbClr val="FF0000"/>
                </a:solidFill>
                <a:latin typeface="나눔스퀘어 Bold"/>
                <a:cs typeface="나눔스퀘어 Bold"/>
              </a:rPr>
              <a:t>.</a:t>
            </a:r>
            <a:r>
              <a:rPr sz="2600" b="1" spc="20" dirty="0">
                <a:solidFill>
                  <a:srgbClr val="92D050"/>
                </a:solidFill>
                <a:latin typeface="나눔스퀘어 Bold"/>
                <a:cs typeface="나눔스퀘어 Bold"/>
              </a:rPr>
              <a:t>map</a:t>
            </a:r>
            <a:r>
              <a:rPr sz="2600" b="1" spc="20" dirty="0">
                <a:solidFill>
                  <a:srgbClr val="FF0000"/>
                </a:solidFill>
                <a:latin typeface="나눔스퀘어 Bold"/>
                <a:cs typeface="나눔스퀘어 Bold"/>
              </a:rPr>
              <a:t>({"</a:t>
            </a:r>
            <a:r>
              <a:rPr lang="en-US" sz="2600" b="1" spc="20" dirty="0">
                <a:solidFill>
                  <a:srgbClr val="FF0000"/>
                </a:solidFill>
                <a:latin typeface="나눔스퀘어 Bold"/>
                <a:cs typeface="나눔스퀘어 Bold"/>
              </a:rPr>
              <a:t>S</a:t>
            </a:r>
            <a:r>
              <a:rPr sz="2600" b="1" spc="20" dirty="0">
                <a:solidFill>
                  <a:srgbClr val="FF0000"/>
                </a:solidFill>
                <a:latin typeface="나눔스퀘어 Bold"/>
                <a:cs typeface="나눔스퀘어 Bold"/>
              </a:rPr>
              <a:t>":0, </a:t>
            </a:r>
            <a:r>
              <a:rPr sz="2600" b="1" spc="10" dirty="0">
                <a:solidFill>
                  <a:srgbClr val="FF0000"/>
                </a:solidFill>
                <a:latin typeface="나눔스퀘어 Bold"/>
                <a:cs typeface="나눔스퀘어 Bold"/>
              </a:rPr>
              <a:t>"</a:t>
            </a:r>
            <a:r>
              <a:rPr lang="en-US" sz="2600" b="1" spc="10" dirty="0">
                <a:solidFill>
                  <a:srgbClr val="FF0000"/>
                </a:solidFill>
                <a:latin typeface="나눔스퀘어 Bold"/>
                <a:cs typeface="나눔스퀘어 Bold"/>
              </a:rPr>
              <a:t>C</a:t>
            </a:r>
            <a:r>
              <a:rPr sz="2600" b="1" spc="10" dirty="0">
                <a:solidFill>
                  <a:srgbClr val="FF0000"/>
                </a:solidFill>
                <a:latin typeface="나눔스퀘어 Bold"/>
                <a:cs typeface="나눔스퀘어 Bold"/>
              </a:rPr>
              <a:t>":1, </a:t>
            </a:r>
            <a:r>
              <a:rPr sz="2600" b="1" spc="15" dirty="0">
                <a:solidFill>
                  <a:srgbClr val="FF0000"/>
                </a:solidFill>
                <a:latin typeface="나눔스퀘어 Bold"/>
                <a:cs typeface="나눔스퀘어 Bold"/>
              </a:rPr>
              <a:t>"</a:t>
            </a:r>
            <a:r>
              <a:rPr lang="en-US" sz="2600" b="1" spc="15" dirty="0">
                <a:solidFill>
                  <a:srgbClr val="FF0000"/>
                </a:solidFill>
                <a:latin typeface="나눔스퀘어 Bold"/>
                <a:cs typeface="나눔스퀘어 Bold"/>
              </a:rPr>
              <a:t>Q</a:t>
            </a:r>
            <a:r>
              <a:rPr sz="2600" b="1" spc="15" dirty="0">
                <a:solidFill>
                  <a:srgbClr val="FF0000"/>
                </a:solidFill>
                <a:latin typeface="나눔스퀘어 Bold"/>
                <a:cs typeface="나눔스퀘어 Bold"/>
              </a:rPr>
              <a:t>":2</a:t>
            </a:r>
            <a:r>
              <a:rPr sz="2600" b="1" spc="40" dirty="0">
                <a:solidFill>
                  <a:srgbClr val="FF0000"/>
                </a:solidFill>
                <a:latin typeface="나눔스퀘어 Bold"/>
                <a:cs typeface="나눔스퀘어 Bold"/>
              </a:rPr>
              <a:t>})</a:t>
            </a:r>
            <a:endParaRPr sz="2600" dirty="0">
              <a:latin typeface="나눔스퀘어 Bold"/>
              <a:cs typeface="나눔스퀘어 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333E50"/>
                </a:solidFill>
              </a:rPr>
              <a:t>Machine  </a:t>
            </a:r>
            <a:r>
              <a:rPr sz="1800" spc="65" dirty="0">
                <a:solidFill>
                  <a:srgbClr val="333E50"/>
                </a:solidFill>
              </a:rPr>
              <a:t>Learn</a:t>
            </a:r>
            <a:r>
              <a:rPr sz="1800" spc="-5" dirty="0">
                <a:solidFill>
                  <a:srgbClr val="333E50"/>
                </a:solidFill>
              </a:rPr>
              <a:t>i</a:t>
            </a:r>
            <a:r>
              <a:rPr sz="1800" spc="30" dirty="0">
                <a:solidFill>
                  <a:srgbClr val="333E50"/>
                </a:solidFill>
              </a:rPr>
              <a:t>ng</a:t>
            </a:r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3253" y="159130"/>
            <a:ext cx="612140" cy="330835"/>
          </a:xfrm>
          <a:custGeom>
            <a:avLst/>
            <a:gdLst/>
            <a:ahLst/>
            <a:cxnLst/>
            <a:rect l="l" t="t" r="r" b="b"/>
            <a:pathLst>
              <a:path w="612139" h="330834">
                <a:moveTo>
                  <a:pt x="415925" y="209042"/>
                </a:moveTo>
                <a:lnTo>
                  <a:pt x="371094" y="209042"/>
                </a:lnTo>
                <a:lnTo>
                  <a:pt x="371094" y="330200"/>
                </a:lnTo>
                <a:lnTo>
                  <a:pt x="561467" y="330200"/>
                </a:lnTo>
                <a:lnTo>
                  <a:pt x="561467" y="294259"/>
                </a:lnTo>
                <a:lnTo>
                  <a:pt x="415925" y="294259"/>
                </a:lnTo>
                <a:lnTo>
                  <a:pt x="415925" y="273685"/>
                </a:lnTo>
                <a:lnTo>
                  <a:pt x="561467" y="273685"/>
                </a:lnTo>
                <a:lnTo>
                  <a:pt x="561467" y="240030"/>
                </a:lnTo>
                <a:lnTo>
                  <a:pt x="415925" y="240030"/>
                </a:lnTo>
                <a:lnTo>
                  <a:pt x="415925" y="209042"/>
                </a:lnTo>
                <a:close/>
              </a:path>
              <a:path w="612139" h="330834">
                <a:moveTo>
                  <a:pt x="561467" y="273685"/>
                </a:moveTo>
                <a:lnTo>
                  <a:pt x="516763" y="273685"/>
                </a:lnTo>
                <a:lnTo>
                  <a:pt x="516763" y="294259"/>
                </a:lnTo>
                <a:lnTo>
                  <a:pt x="561467" y="294259"/>
                </a:lnTo>
                <a:lnTo>
                  <a:pt x="561467" y="273685"/>
                </a:lnTo>
                <a:close/>
              </a:path>
              <a:path w="612139" h="330834">
                <a:moveTo>
                  <a:pt x="561467" y="209042"/>
                </a:moveTo>
                <a:lnTo>
                  <a:pt x="516763" y="209042"/>
                </a:lnTo>
                <a:lnTo>
                  <a:pt x="516763" y="240030"/>
                </a:lnTo>
                <a:lnTo>
                  <a:pt x="561467" y="240030"/>
                </a:lnTo>
                <a:lnTo>
                  <a:pt x="561467" y="209042"/>
                </a:lnTo>
                <a:close/>
              </a:path>
              <a:path w="612139" h="330834">
                <a:moveTo>
                  <a:pt x="269113" y="182499"/>
                </a:moveTo>
                <a:lnTo>
                  <a:pt x="84836" y="182499"/>
                </a:lnTo>
                <a:lnTo>
                  <a:pt x="84836" y="218694"/>
                </a:lnTo>
                <a:lnTo>
                  <a:pt x="224409" y="218694"/>
                </a:lnTo>
                <a:lnTo>
                  <a:pt x="224409" y="238252"/>
                </a:lnTo>
                <a:lnTo>
                  <a:pt x="85851" y="238252"/>
                </a:lnTo>
                <a:lnTo>
                  <a:pt x="85851" y="330581"/>
                </a:lnTo>
                <a:lnTo>
                  <a:pt x="224028" y="330581"/>
                </a:lnTo>
                <a:lnTo>
                  <a:pt x="232479" y="330416"/>
                </a:lnTo>
                <a:lnTo>
                  <a:pt x="276681" y="323522"/>
                </a:lnTo>
                <a:lnTo>
                  <a:pt x="284353" y="321691"/>
                </a:lnTo>
                <a:lnTo>
                  <a:pt x="281549" y="294259"/>
                </a:lnTo>
                <a:lnTo>
                  <a:pt x="130683" y="294259"/>
                </a:lnTo>
                <a:lnTo>
                  <a:pt x="130683" y="273050"/>
                </a:lnTo>
                <a:lnTo>
                  <a:pt x="269113" y="273050"/>
                </a:lnTo>
                <a:lnTo>
                  <a:pt x="269113" y="182499"/>
                </a:lnTo>
                <a:close/>
              </a:path>
              <a:path w="612139" h="330834">
                <a:moveTo>
                  <a:pt x="280797" y="286893"/>
                </a:moveTo>
                <a:lnTo>
                  <a:pt x="239871" y="293766"/>
                </a:lnTo>
                <a:lnTo>
                  <a:pt x="224028" y="294259"/>
                </a:lnTo>
                <a:lnTo>
                  <a:pt x="281549" y="294259"/>
                </a:lnTo>
                <a:lnTo>
                  <a:pt x="280797" y="286893"/>
                </a:lnTo>
                <a:close/>
              </a:path>
              <a:path w="612139" h="330834">
                <a:moveTo>
                  <a:pt x="611886" y="150495"/>
                </a:moveTo>
                <a:lnTo>
                  <a:pt x="321437" y="150495"/>
                </a:lnTo>
                <a:lnTo>
                  <a:pt x="321437" y="188849"/>
                </a:lnTo>
                <a:lnTo>
                  <a:pt x="611886" y="188849"/>
                </a:lnTo>
                <a:lnTo>
                  <a:pt x="611886" y="150495"/>
                </a:lnTo>
                <a:close/>
              </a:path>
              <a:path w="612139" h="330834">
                <a:moveTo>
                  <a:pt x="121031" y="5207"/>
                </a:moveTo>
                <a:lnTo>
                  <a:pt x="76708" y="5207"/>
                </a:lnTo>
                <a:lnTo>
                  <a:pt x="76613" y="36829"/>
                </a:lnTo>
                <a:lnTo>
                  <a:pt x="76517" y="40731"/>
                </a:lnTo>
                <a:lnTo>
                  <a:pt x="66837" y="79593"/>
                </a:lnTo>
                <a:lnTo>
                  <a:pt x="40512" y="113157"/>
                </a:lnTo>
                <a:lnTo>
                  <a:pt x="17145" y="132207"/>
                </a:lnTo>
                <a:lnTo>
                  <a:pt x="11175" y="136651"/>
                </a:lnTo>
                <a:lnTo>
                  <a:pt x="5461" y="140462"/>
                </a:lnTo>
                <a:lnTo>
                  <a:pt x="0" y="143764"/>
                </a:lnTo>
                <a:lnTo>
                  <a:pt x="25908" y="175387"/>
                </a:lnTo>
                <a:lnTo>
                  <a:pt x="60682" y="150391"/>
                </a:lnTo>
                <a:lnTo>
                  <a:pt x="90424" y="122300"/>
                </a:lnTo>
                <a:lnTo>
                  <a:pt x="99822" y="109727"/>
                </a:lnTo>
                <a:lnTo>
                  <a:pt x="167203" y="109727"/>
                </a:lnTo>
                <a:lnTo>
                  <a:pt x="117221" y="70230"/>
                </a:lnTo>
                <a:lnTo>
                  <a:pt x="118887" y="61922"/>
                </a:lnTo>
                <a:lnTo>
                  <a:pt x="120078" y="53578"/>
                </a:lnTo>
                <a:lnTo>
                  <a:pt x="120792" y="45210"/>
                </a:lnTo>
                <a:lnTo>
                  <a:pt x="120920" y="40731"/>
                </a:lnTo>
                <a:lnTo>
                  <a:pt x="121031" y="5207"/>
                </a:lnTo>
                <a:close/>
              </a:path>
              <a:path w="612139" h="330834">
                <a:moveTo>
                  <a:pt x="167203" y="109727"/>
                </a:moveTo>
                <a:lnTo>
                  <a:pt x="99822" y="109727"/>
                </a:lnTo>
                <a:lnTo>
                  <a:pt x="170815" y="165100"/>
                </a:lnTo>
                <a:lnTo>
                  <a:pt x="197738" y="133858"/>
                </a:lnTo>
                <a:lnTo>
                  <a:pt x="167203" y="109727"/>
                </a:lnTo>
                <a:close/>
              </a:path>
              <a:path w="612139" h="330834">
                <a:moveTo>
                  <a:pt x="269113" y="2794"/>
                </a:moveTo>
                <a:lnTo>
                  <a:pt x="224028" y="2794"/>
                </a:lnTo>
                <a:lnTo>
                  <a:pt x="224028" y="168275"/>
                </a:lnTo>
                <a:lnTo>
                  <a:pt x="269113" y="168275"/>
                </a:lnTo>
                <a:lnTo>
                  <a:pt x="269113" y="2794"/>
                </a:lnTo>
                <a:close/>
              </a:path>
              <a:path w="612139" h="330834">
                <a:moveTo>
                  <a:pt x="450342" y="0"/>
                </a:moveTo>
                <a:lnTo>
                  <a:pt x="450342" y="13843"/>
                </a:lnTo>
                <a:lnTo>
                  <a:pt x="449792" y="20177"/>
                </a:lnTo>
                <a:lnTo>
                  <a:pt x="424753" y="56253"/>
                </a:lnTo>
                <a:lnTo>
                  <a:pt x="392503" y="78011"/>
                </a:lnTo>
                <a:lnTo>
                  <a:pt x="351829" y="96952"/>
                </a:lnTo>
                <a:lnTo>
                  <a:pt x="340995" y="101092"/>
                </a:lnTo>
                <a:lnTo>
                  <a:pt x="361569" y="135890"/>
                </a:lnTo>
                <a:lnTo>
                  <a:pt x="404824" y="116994"/>
                </a:lnTo>
                <a:lnTo>
                  <a:pt x="443722" y="94170"/>
                </a:lnTo>
                <a:lnTo>
                  <a:pt x="464947" y="76580"/>
                </a:lnTo>
                <a:lnTo>
                  <a:pt x="549774" y="76580"/>
                </a:lnTo>
                <a:lnTo>
                  <a:pt x="489076" y="43307"/>
                </a:lnTo>
                <a:lnTo>
                  <a:pt x="491670" y="36687"/>
                </a:lnTo>
                <a:lnTo>
                  <a:pt x="493537" y="29972"/>
                </a:lnTo>
                <a:lnTo>
                  <a:pt x="494666" y="23161"/>
                </a:lnTo>
                <a:lnTo>
                  <a:pt x="495046" y="16255"/>
                </a:lnTo>
                <a:lnTo>
                  <a:pt x="495046" y="2032"/>
                </a:lnTo>
                <a:lnTo>
                  <a:pt x="450342" y="0"/>
                </a:lnTo>
                <a:close/>
              </a:path>
              <a:path w="612139" h="330834">
                <a:moveTo>
                  <a:pt x="549774" y="76580"/>
                </a:moveTo>
                <a:lnTo>
                  <a:pt x="464947" y="76580"/>
                </a:lnTo>
                <a:lnTo>
                  <a:pt x="571373" y="134112"/>
                </a:lnTo>
                <a:lnTo>
                  <a:pt x="594487" y="101092"/>
                </a:lnTo>
                <a:lnTo>
                  <a:pt x="549774" y="76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409" y="321178"/>
            <a:ext cx="105410" cy="0"/>
          </a:xfrm>
          <a:custGeom>
            <a:avLst/>
            <a:gdLst/>
            <a:ahLst/>
            <a:cxnLst/>
            <a:rect l="l" t="t" r="r" b="b"/>
            <a:pathLst>
              <a:path w="105410">
                <a:moveTo>
                  <a:pt x="0" y="0"/>
                </a:moveTo>
                <a:lnTo>
                  <a:pt x="105107" y="0"/>
                </a:lnTo>
              </a:path>
            </a:pathLst>
          </a:custGeom>
          <a:ln w="294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52898" y="161925"/>
            <a:ext cx="796290" cy="274955"/>
          </a:xfrm>
          <a:custGeom>
            <a:avLst/>
            <a:gdLst/>
            <a:ahLst/>
            <a:cxnLst/>
            <a:rect l="l" t="t" r="r" b="b"/>
            <a:pathLst>
              <a:path w="796289" h="274955">
                <a:moveTo>
                  <a:pt x="89535" y="83439"/>
                </a:moveTo>
                <a:lnTo>
                  <a:pt x="51562" y="90931"/>
                </a:lnTo>
                <a:lnTo>
                  <a:pt x="18133" y="117524"/>
                </a:lnTo>
                <a:lnTo>
                  <a:pt x="1523" y="156987"/>
                </a:lnTo>
                <a:lnTo>
                  <a:pt x="0" y="174751"/>
                </a:lnTo>
                <a:lnTo>
                  <a:pt x="305" y="184181"/>
                </a:lnTo>
                <a:lnTo>
                  <a:pt x="10795" y="227615"/>
                </a:lnTo>
                <a:lnTo>
                  <a:pt x="39530" y="258738"/>
                </a:lnTo>
                <a:lnTo>
                  <a:pt x="77843" y="271359"/>
                </a:lnTo>
                <a:lnTo>
                  <a:pt x="97027" y="272541"/>
                </a:lnTo>
                <a:lnTo>
                  <a:pt x="104012" y="272288"/>
                </a:lnTo>
                <a:lnTo>
                  <a:pt x="110871" y="271399"/>
                </a:lnTo>
                <a:lnTo>
                  <a:pt x="117728" y="270637"/>
                </a:lnTo>
                <a:lnTo>
                  <a:pt x="156337" y="257937"/>
                </a:lnTo>
                <a:lnTo>
                  <a:pt x="159892" y="255270"/>
                </a:lnTo>
                <a:lnTo>
                  <a:pt x="157003" y="236210"/>
                </a:lnTo>
                <a:lnTo>
                  <a:pt x="98218" y="236210"/>
                </a:lnTo>
                <a:lnTo>
                  <a:pt x="90931" y="236092"/>
                </a:lnTo>
                <a:lnTo>
                  <a:pt x="53028" y="215526"/>
                </a:lnTo>
                <a:lnTo>
                  <a:pt x="44830" y="193167"/>
                </a:lnTo>
                <a:lnTo>
                  <a:pt x="174116" y="193167"/>
                </a:lnTo>
                <a:lnTo>
                  <a:pt x="173809" y="180734"/>
                </a:lnTo>
                <a:lnTo>
                  <a:pt x="172894" y="168957"/>
                </a:lnTo>
                <a:lnTo>
                  <a:pt x="171384" y="157823"/>
                </a:lnTo>
                <a:lnTo>
                  <a:pt x="171290" y="157352"/>
                </a:lnTo>
                <a:lnTo>
                  <a:pt x="45465" y="157352"/>
                </a:lnTo>
                <a:lnTo>
                  <a:pt x="46227" y="152526"/>
                </a:lnTo>
                <a:lnTo>
                  <a:pt x="59054" y="131318"/>
                </a:lnTo>
                <a:lnTo>
                  <a:pt x="62737" y="127761"/>
                </a:lnTo>
                <a:lnTo>
                  <a:pt x="67183" y="124968"/>
                </a:lnTo>
                <a:lnTo>
                  <a:pt x="77088" y="120396"/>
                </a:lnTo>
                <a:lnTo>
                  <a:pt x="82676" y="119252"/>
                </a:lnTo>
                <a:lnTo>
                  <a:pt x="158381" y="119252"/>
                </a:lnTo>
                <a:lnTo>
                  <a:pt x="154304" y="112775"/>
                </a:lnTo>
                <a:lnTo>
                  <a:pt x="119592" y="87671"/>
                </a:lnTo>
                <a:lnTo>
                  <a:pt x="100316" y="83913"/>
                </a:lnTo>
                <a:lnTo>
                  <a:pt x="89535" y="83439"/>
                </a:lnTo>
                <a:close/>
              </a:path>
              <a:path w="796289" h="274955">
                <a:moveTo>
                  <a:pt x="154559" y="220090"/>
                </a:moveTo>
                <a:lnTo>
                  <a:pt x="113649" y="234824"/>
                </a:lnTo>
                <a:lnTo>
                  <a:pt x="98218" y="236210"/>
                </a:lnTo>
                <a:lnTo>
                  <a:pt x="157003" y="236210"/>
                </a:lnTo>
                <a:lnTo>
                  <a:pt x="154559" y="220090"/>
                </a:lnTo>
                <a:close/>
              </a:path>
              <a:path w="796289" h="274955">
                <a:moveTo>
                  <a:pt x="158381" y="119252"/>
                </a:moveTo>
                <a:lnTo>
                  <a:pt x="88773" y="119252"/>
                </a:lnTo>
                <a:lnTo>
                  <a:pt x="97395" y="119943"/>
                </a:lnTo>
                <a:lnTo>
                  <a:pt x="104981" y="122015"/>
                </a:lnTo>
                <a:lnTo>
                  <a:pt x="128904" y="157352"/>
                </a:lnTo>
                <a:lnTo>
                  <a:pt x="171290" y="157352"/>
                </a:lnTo>
                <a:lnTo>
                  <a:pt x="169290" y="147320"/>
                </a:lnTo>
                <a:lnTo>
                  <a:pt x="166556" y="137582"/>
                </a:lnTo>
                <a:lnTo>
                  <a:pt x="163131" y="128571"/>
                </a:lnTo>
                <a:lnTo>
                  <a:pt x="159039" y="120298"/>
                </a:lnTo>
                <a:lnTo>
                  <a:pt x="158381" y="119252"/>
                </a:lnTo>
                <a:close/>
              </a:path>
              <a:path w="796289" h="274955">
                <a:moveTo>
                  <a:pt x="241173" y="86614"/>
                </a:moveTo>
                <a:lnTo>
                  <a:pt x="192150" y="86614"/>
                </a:lnTo>
                <a:lnTo>
                  <a:pt x="207645" y="108076"/>
                </a:lnTo>
                <a:lnTo>
                  <a:pt x="211593" y="113722"/>
                </a:lnTo>
                <a:lnTo>
                  <a:pt x="219682" y="125204"/>
                </a:lnTo>
                <a:lnTo>
                  <a:pt x="223774" y="131064"/>
                </a:lnTo>
                <a:lnTo>
                  <a:pt x="240029" y="154050"/>
                </a:lnTo>
                <a:lnTo>
                  <a:pt x="255650" y="175768"/>
                </a:lnTo>
                <a:lnTo>
                  <a:pt x="187833" y="270255"/>
                </a:lnTo>
                <a:lnTo>
                  <a:pt x="235076" y="270255"/>
                </a:lnTo>
                <a:lnTo>
                  <a:pt x="262411" y="231886"/>
                </a:lnTo>
                <a:lnTo>
                  <a:pt x="279146" y="209169"/>
                </a:lnTo>
                <a:lnTo>
                  <a:pt x="327812" y="209169"/>
                </a:lnTo>
                <a:lnTo>
                  <a:pt x="303656" y="175005"/>
                </a:lnTo>
                <a:lnTo>
                  <a:pt x="327465" y="141731"/>
                </a:lnTo>
                <a:lnTo>
                  <a:pt x="280162" y="141731"/>
                </a:lnTo>
                <a:lnTo>
                  <a:pt x="241173" y="86614"/>
                </a:lnTo>
                <a:close/>
              </a:path>
              <a:path w="796289" h="274955">
                <a:moveTo>
                  <a:pt x="327812" y="209169"/>
                </a:moveTo>
                <a:lnTo>
                  <a:pt x="279146" y="209169"/>
                </a:lnTo>
                <a:lnTo>
                  <a:pt x="322452" y="270255"/>
                </a:lnTo>
                <a:lnTo>
                  <a:pt x="371093" y="270255"/>
                </a:lnTo>
                <a:lnTo>
                  <a:pt x="327812" y="209169"/>
                </a:lnTo>
                <a:close/>
              </a:path>
              <a:path w="796289" h="274955">
                <a:moveTo>
                  <a:pt x="366902" y="86614"/>
                </a:moveTo>
                <a:lnTo>
                  <a:pt x="319659" y="86614"/>
                </a:lnTo>
                <a:lnTo>
                  <a:pt x="280162" y="141731"/>
                </a:lnTo>
                <a:lnTo>
                  <a:pt x="327465" y="141731"/>
                </a:lnTo>
                <a:lnTo>
                  <a:pt x="366902" y="86614"/>
                </a:lnTo>
                <a:close/>
              </a:path>
              <a:path w="796289" h="274955">
                <a:moveTo>
                  <a:pt x="767079" y="214502"/>
                </a:moveTo>
                <a:lnTo>
                  <a:pt x="722629" y="214502"/>
                </a:lnTo>
                <a:lnTo>
                  <a:pt x="722629" y="270255"/>
                </a:lnTo>
                <a:lnTo>
                  <a:pt x="767079" y="270255"/>
                </a:lnTo>
                <a:lnTo>
                  <a:pt x="767079" y="214502"/>
                </a:lnTo>
                <a:close/>
              </a:path>
              <a:path w="796289" h="274955">
                <a:moveTo>
                  <a:pt x="767079" y="5715"/>
                </a:moveTo>
                <a:lnTo>
                  <a:pt x="707009" y="5715"/>
                </a:lnTo>
                <a:lnTo>
                  <a:pt x="610488" y="185293"/>
                </a:lnTo>
                <a:lnTo>
                  <a:pt x="610488" y="214502"/>
                </a:lnTo>
                <a:lnTo>
                  <a:pt x="796163" y="214502"/>
                </a:lnTo>
                <a:lnTo>
                  <a:pt x="796163" y="178561"/>
                </a:lnTo>
                <a:lnTo>
                  <a:pt x="660146" y="178561"/>
                </a:lnTo>
                <a:lnTo>
                  <a:pt x="668387" y="163058"/>
                </a:lnTo>
                <a:lnTo>
                  <a:pt x="676354" y="147780"/>
                </a:lnTo>
                <a:lnTo>
                  <a:pt x="684059" y="132716"/>
                </a:lnTo>
                <a:lnTo>
                  <a:pt x="691514" y="117855"/>
                </a:lnTo>
                <a:lnTo>
                  <a:pt x="699019" y="103064"/>
                </a:lnTo>
                <a:lnTo>
                  <a:pt x="706691" y="88201"/>
                </a:lnTo>
                <a:lnTo>
                  <a:pt x="714553" y="73243"/>
                </a:lnTo>
                <a:lnTo>
                  <a:pt x="722629" y="58166"/>
                </a:lnTo>
                <a:lnTo>
                  <a:pt x="767079" y="58166"/>
                </a:lnTo>
                <a:lnTo>
                  <a:pt x="767079" y="5715"/>
                </a:lnTo>
                <a:close/>
              </a:path>
              <a:path w="796289" h="274955">
                <a:moveTo>
                  <a:pt x="767079" y="58166"/>
                </a:moveTo>
                <a:lnTo>
                  <a:pt x="722629" y="58166"/>
                </a:lnTo>
                <a:lnTo>
                  <a:pt x="722629" y="178561"/>
                </a:lnTo>
                <a:lnTo>
                  <a:pt x="767079" y="178561"/>
                </a:lnTo>
                <a:lnTo>
                  <a:pt x="767079" y="58166"/>
                </a:lnTo>
                <a:close/>
              </a:path>
              <a:path w="796289" h="274955">
                <a:moveTo>
                  <a:pt x="488314" y="0"/>
                </a:moveTo>
                <a:lnTo>
                  <a:pt x="474575" y="762"/>
                </a:lnTo>
                <a:lnTo>
                  <a:pt x="462121" y="3048"/>
                </a:lnTo>
                <a:lnTo>
                  <a:pt x="424433" y="26320"/>
                </a:lnTo>
                <a:lnTo>
                  <a:pt x="402256" y="64801"/>
                </a:lnTo>
                <a:lnTo>
                  <a:pt x="393096" y="112617"/>
                </a:lnTo>
                <a:lnTo>
                  <a:pt x="392049" y="137414"/>
                </a:lnTo>
                <a:lnTo>
                  <a:pt x="392310" y="149681"/>
                </a:lnTo>
                <a:lnTo>
                  <a:pt x="398837" y="198340"/>
                </a:lnTo>
                <a:lnTo>
                  <a:pt x="417532" y="239770"/>
                </a:lnTo>
                <a:lnTo>
                  <a:pt x="450953" y="267588"/>
                </a:lnTo>
                <a:lnTo>
                  <a:pt x="488314" y="274447"/>
                </a:lnTo>
                <a:lnTo>
                  <a:pt x="501890" y="273685"/>
                </a:lnTo>
                <a:lnTo>
                  <a:pt x="544141" y="255633"/>
                </a:lnTo>
                <a:lnTo>
                  <a:pt x="559586" y="238633"/>
                </a:lnTo>
                <a:lnTo>
                  <a:pt x="488314" y="238633"/>
                </a:lnTo>
                <a:lnTo>
                  <a:pt x="481117" y="238059"/>
                </a:lnTo>
                <a:lnTo>
                  <a:pt x="450435" y="212538"/>
                </a:lnTo>
                <a:lnTo>
                  <a:pt x="438912" y="173100"/>
                </a:lnTo>
                <a:lnTo>
                  <a:pt x="436372" y="137414"/>
                </a:lnTo>
                <a:lnTo>
                  <a:pt x="436536" y="128531"/>
                </a:lnTo>
                <a:lnTo>
                  <a:pt x="442245" y="84359"/>
                </a:lnTo>
                <a:lnTo>
                  <a:pt x="463168" y="45084"/>
                </a:lnTo>
                <a:lnTo>
                  <a:pt x="488314" y="35814"/>
                </a:lnTo>
                <a:lnTo>
                  <a:pt x="559546" y="35814"/>
                </a:lnTo>
                <a:lnTo>
                  <a:pt x="558861" y="34730"/>
                </a:lnTo>
                <a:lnTo>
                  <a:pt x="525373" y="6858"/>
                </a:lnTo>
                <a:lnTo>
                  <a:pt x="501890" y="762"/>
                </a:lnTo>
                <a:lnTo>
                  <a:pt x="488314" y="0"/>
                </a:lnTo>
                <a:close/>
              </a:path>
              <a:path w="796289" h="274955">
                <a:moveTo>
                  <a:pt x="559546" y="35814"/>
                </a:moveTo>
                <a:lnTo>
                  <a:pt x="488314" y="35814"/>
                </a:lnTo>
                <a:lnTo>
                  <a:pt x="495456" y="36405"/>
                </a:lnTo>
                <a:lnTo>
                  <a:pt x="502015" y="38163"/>
                </a:lnTo>
                <a:lnTo>
                  <a:pt x="529209" y="68833"/>
                </a:lnTo>
                <a:lnTo>
                  <a:pt x="538684" y="110624"/>
                </a:lnTo>
                <a:lnTo>
                  <a:pt x="540130" y="137414"/>
                </a:lnTo>
                <a:lnTo>
                  <a:pt x="539966" y="146294"/>
                </a:lnTo>
                <a:lnTo>
                  <a:pt x="534257" y="190166"/>
                </a:lnTo>
                <a:lnTo>
                  <a:pt x="513334" y="229362"/>
                </a:lnTo>
                <a:lnTo>
                  <a:pt x="488314" y="238633"/>
                </a:lnTo>
                <a:lnTo>
                  <a:pt x="559586" y="238633"/>
                </a:lnTo>
                <a:lnTo>
                  <a:pt x="577413" y="198340"/>
                </a:lnTo>
                <a:lnTo>
                  <a:pt x="584188" y="149681"/>
                </a:lnTo>
                <a:lnTo>
                  <a:pt x="584453" y="137414"/>
                </a:lnTo>
                <a:lnTo>
                  <a:pt x="584188" y="124979"/>
                </a:lnTo>
                <a:lnTo>
                  <a:pt x="577413" y="76108"/>
                </a:lnTo>
                <a:lnTo>
                  <a:pt x="564768" y="44069"/>
                </a:lnTo>
                <a:lnTo>
                  <a:pt x="559546" y="358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1539" y="2705100"/>
            <a:ext cx="3424428" cy="2759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8203" y="975486"/>
            <a:ext cx="87287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9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One-hot</a:t>
            </a:r>
            <a:r>
              <a:rPr sz="2800" b="0" spc="3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 Encoding</a:t>
            </a:r>
            <a:endParaRPr sz="2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2800" b="0" spc="15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0 </a:t>
            </a:r>
            <a:r>
              <a:rPr sz="2800" b="0" spc="10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or </a:t>
            </a:r>
            <a:r>
              <a:rPr sz="2800" b="0" spc="-30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1의 </a:t>
            </a:r>
            <a:r>
              <a:rPr sz="2800" b="0" spc="-3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값을 가진 여러 개의 새로운 특성으로 변경하는</a:t>
            </a:r>
            <a:r>
              <a:rPr sz="2800" b="0" spc="204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 </a:t>
            </a:r>
            <a:r>
              <a:rPr sz="2800" b="0" spc="-3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작업</a:t>
            </a:r>
            <a:endParaRPr sz="2800">
              <a:latin typeface="나눔스퀘어OTF Light"/>
              <a:cs typeface="나눔스퀘어OTF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29000" y="2990089"/>
            <a:ext cx="887094" cy="2522220"/>
          </a:xfrm>
          <a:custGeom>
            <a:avLst/>
            <a:gdLst/>
            <a:ahLst/>
            <a:cxnLst/>
            <a:rect l="l" t="t" r="r" b="b"/>
            <a:pathLst>
              <a:path w="887095" h="2522220">
                <a:moveTo>
                  <a:pt x="0" y="2522219"/>
                </a:moveTo>
                <a:lnTo>
                  <a:pt x="886967" y="2522219"/>
                </a:lnTo>
                <a:lnTo>
                  <a:pt x="886967" y="0"/>
                </a:lnTo>
                <a:lnTo>
                  <a:pt x="0" y="0"/>
                </a:lnTo>
                <a:lnTo>
                  <a:pt x="0" y="2522219"/>
                </a:lnTo>
                <a:close/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58156" y="3941064"/>
            <a:ext cx="581025" cy="443865"/>
          </a:xfrm>
          <a:custGeom>
            <a:avLst/>
            <a:gdLst/>
            <a:ahLst/>
            <a:cxnLst/>
            <a:rect l="l" t="t" r="r" b="b"/>
            <a:pathLst>
              <a:path w="581025" h="443864">
                <a:moveTo>
                  <a:pt x="358901" y="0"/>
                </a:moveTo>
                <a:lnTo>
                  <a:pt x="358901" y="110871"/>
                </a:lnTo>
                <a:lnTo>
                  <a:pt x="0" y="110871"/>
                </a:lnTo>
                <a:lnTo>
                  <a:pt x="0" y="332613"/>
                </a:lnTo>
                <a:lnTo>
                  <a:pt x="358901" y="332613"/>
                </a:lnTo>
                <a:lnTo>
                  <a:pt x="358901" y="443484"/>
                </a:lnTo>
                <a:lnTo>
                  <a:pt x="580643" y="221742"/>
                </a:lnTo>
                <a:lnTo>
                  <a:pt x="3589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72200" y="2667000"/>
            <a:ext cx="3290316" cy="281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EE14C8A2-272C-4F89-8E83-8E8441F0370E}"/>
              </a:ext>
            </a:extLst>
          </p:cNvPr>
          <p:cNvSpPr txBox="1"/>
          <p:nvPr/>
        </p:nvSpPr>
        <p:spPr>
          <a:xfrm>
            <a:off x="1125981" y="2056953"/>
            <a:ext cx="7172833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50" dirty="0">
                <a:solidFill>
                  <a:srgbClr val="FF0000"/>
                </a:solidFill>
                <a:latin typeface="나눔스퀘어 Bold"/>
                <a:cs typeface="나눔스퀘어 Bold"/>
              </a:rPr>
              <a:t>X_one_hot </a:t>
            </a:r>
            <a:r>
              <a:rPr sz="2600" b="1" spc="25" dirty="0">
                <a:solidFill>
                  <a:srgbClr val="FF0000"/>
                </a:solidFill>
                <a:latin typeface="나눔스퀘어 Bold"/>
                <a:cs typeface="나눔스퀘어 Bold"/>
              </a:rPr>
              <a:t>=</a:t>
            </a:r>
            <a:r>
              <a:rPr sz="2600" b="1" spc="-145" dirty="0">
                <a:solidFill>
                  <a:srgbClr val="FF0000"/>
                </a:solidFill>
                <a:latin typeface="나눔스퀘어 Bold"/>
                <a:cs typeface="나눔스퀘어 Bold"/>
              </a:rPr>
              <a:t> </a:t>
            </a:r>
            <a:r>
              <a:rPr sz="2600" b="1" spc="45" dirty="0" err="1">
                <a:solidFill>
                  <a:srgbClr val="FF0000"/>
                </a:solidFill>
                <a:latin typeface="나눔스퀘어 Bold"/>
                <a:cs typeface="나눔스퀘어 Bold"/>
              </a:rPr>
              <a:t>pd.</a:t>
            </a:r>
            <a:r>
              <a:rPr sz="2600" b="1" spc="45" dirty="0" err="1">
                <a:solidFill>
                  <a:srgbClr val="92D050"/>
                </a:solidFill>
                <a:latin typeface="나눔스퀘어 Bold"/>
                <a:cs typeface="나눔스퀘어 Bold"/>
              </a:rPr>
              <a:t>get_dummies</a:t>
            </a:r>
            <a:r>
              <a:rPr sz="2600" b="1" spc="45" dirty="0">
                <a:solidFill>
                  <a:srgbClr val="FF0000"/>
                </a:solidFill>
                <a:latin typeface="나눔스퀘어 Bold"/>
                <a:cs typeface="나눔스퀘어 Bold"/>
              </a:rPr>
              <a:t>(</a:t>
            </a:r>
            <a:r>
              <a:rPr lang="en-US" sz="2600" b="1" spc="45" dirty="0">
                <a:solidFill>
                  <a:srgbClr val="FF0000"/>
                </a:solidFill>
                <a:latin typeface="나눔스퀘어 Bold"/>
                <a:cs typeface="나눔스퀘어 Bold"/>
              </a:rPr>
              <a:t>X[Embarked)</a:t>
            </a:r>
            <a:endParaRPr sz="2600" dirty="0">
              <a:latin typeface="나눔스퀘어 Bold"/>
              <a:cs typeface="나눔스퀘어 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2482" y="2997707"/>
            <a:ext cx="4059936" cy="430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2421" y="3615309"/>
            <a:ext cx="106045" cy="318135"/>
          </a:xfrm>
          <a:custGeom>
            <a:avLst/>
            <a:gdLst/>
            <a:ahLst/>
            <a:cxnLst/>
            <a:rect l="l" t="t" r="r" b="b"/>
            <a:pathLst>
              <a:path w="106045" h="318135">
                <a:moveTo>
                  <a:pt x="105410" y="0"/>
                </a:moveTo>
                <a:lnTo>
                  <a:pt x="62102" y="0"/>
                </a:lnTo>
                <a:lnTo>
                  <a:pt x="55481" y="7377"/>
                </a:lnTo>
                <a:lnTo>
                  <a:pt x="31761" y="39443"/>
                </a:lnTo>
                <a:lnTo>
                  <a:pt x="13842" y="76807"/>
                </a:lnTo>
                <a:lnTo>
                  <a:pt x="2625" y="121112"/>
                </a:lnTo>
                <a:lnTo>
                  <a:pt x="0" y="159385"/>
                </a:lnTo>
                <a:lnTo>
                  <a:pt x="287" y="172648"/>
                </a:lnTo>
                <a:lnTo>
                  <a:pt x="7365" y="220511"/>
                </a:lnTo>
                <a:lnTo>
                  <a:pt x="21959" y="261040"/>
                </a:lnTo>
                <a:lnTo>
                  <a:pt x="43047" y="295525"/>
                </a:lnTo>
                <a:lnTo>
                  <a:pt x="62102" y="318135"/>
                </a:lnTo>
                <a:lnTo>
                  <a:pt x="105790" y="318135"/>
                </a:lnTo>
                <a:lnTo>
                  <a:pt x="99671" y="310634"/>
                </a:lnTo>
                <a:lnTo>
                  <a:pt x="93694" y="302799"/>
                </a:lnTo>
                <a:lnTo>
                  <a:pt x="71675" y="268065"/>
                </a:lnTo>
                <a:lnTo>
                  <a:pt x="55086" y="228028"/>
                </a:lnTo>
                <a:lnTo>
                  <a:pt x="45561" y="183388"/>
                </a:lnTo>
                <a:lnTo>
                  <a:pt x="44323" y="159385"/>
                </a:lnTo>
                <a:lnTo>
                  <a:pt x="44632" y="147238"/>
                </a:lnTo>
                <a:lnTo>
                  <a:pt x="51988" y="101246"/>
                </a:lnTo>
                <a:lnTo>
                  <a:pt x="67240" y="60084"/>
                </a:lnTo>
                <a:lnTo>
                  <a:pt x="87889" y="23788"/>
                </a:lnTo>
                <a:lnTo>
                  <a:pt x="99458" y="7596"/>
                </a:lnTo>
                <a:lnTo>
                  <a:pt x="1054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5865" y="3624834"/>
            <a:ext cx="1250950" cy="340360"/>
          </a:xfrm>
          <a:custGeom>
            <a:avLst/>
            <a:gdLst/>
            <a:ahLst/>
            <a:cxnLst/>
            <a:rect l="l" t="t" r="r" b="b"/>
            <a:pathLst>
              <a:path w="1250950" h="340360">
                <a:moveTo>
                  <a:pt x="1105408" y="208153"/>
                </a:moveTo>
                <a:lnTo>
                  <a:pt x="1064081" y="214997"/>
                </a:lnTo>
                <a:lnTo>
                  <a:pt x="1028237" y="240375"/>
                </a:lnTo>
                <a:lnTo>
                  <a:pt x="1017270" y="273812"/>
                </a:lnTo>
                <a:lnTo>
                  <a:pt x="1017720" y="281408"/>
                </a:lnTo>
                <a:lnTo>
                  <a:pt x="1037901" y="317948"/>
                </a:lnTo>
                <a:lnTo>
                  <a:pt x="1079779" y="337333"/>
                </a:lnTo>
                <a:lnTo>
                  <a:pt x="1105408" y="339852"/>
                </a:lnTo>
                <a:lnTo>
                  <a:pt x="1113982" y="339568"/>
                </a:lnTo>
                <a:lnTo>
                  <a:pt x="1153715" y="329977"/>
                </a:lnTo>
                <a:lnTo>
                  <a:pt x="1186180" y="301625"/>
                </a:lnTo>
                <a:lnTo>
                  <a:pt x="1186626" y="300736"/>
                </a:lnTo>
                <a:lnTo>
                  <a:pt x="1099693" y="300736"/>
                </a:lnTo>
                <a:lnTo>
                  <a:pt x="1094105" y="300228"/>
                </a:lnTo>
                <a:lnTo>
                  <a:pt x="1059942" y="278511"/>
                </a:lnTo>
                <a:lnTo>
                  <a:pt x="1059942" y="269240"/>
                </a:lnTo>
                <a:lnTo>
                  <a:pt x="1088644" y="248793"/>
                </a:lnTo>
                <a:lnTo>
                  <a:pt x="1094105" y="247650"/>
                </a:lnTo>
                <a:lnTo>
                  <a:pt x="1099693" y="247142"/>
                </a:lnTo>
                <a:lnTo>
                  <a:pt x="1186626" y="247142"/>
                </a:lnTo>
                <a:lnTo>
                  <a:pt x="1186180" y="246253"/>
                </a:lnTo>
                <a:lnTo>
                  <a:pt x="1153715" y="218011"/>
                </a:lnTo>
                <a:lnTo>
                  <a:pt x="1113982" y="208416"/>
                </a:lnTo>
                <a:lnTo>
                  <a:pt x="1105408" y="208153"/>
                </a:lnTo>
                <a:close/>
              </a:path>
              <a:path w="1250950" h="340360">
                <a:moveTo>
                  <a:pt x="1186626" y="247142"/>
                </a:moveTo>
                <a:lnTo>
                  <a:pt x="1110996" y="247142"/>
                </a:lnTo>
                <a:lnTo>
                  <a:pt x="1116584" y="247650"/>
                </a:lnTo>
                <a:lnTo>
                  <a:pt x="1122045" y="248793"/>
                </a:lnTo>
                <a:lnTo>
                  <a:pt x="1150747" y="269240"/>
                </a:lnTo>
                <a:lnTo>
                  <a:pt x="1150747" y="278511"/>
                </a:lnTo>
                <a:lnTo>
                  <a:pt x="1116584" y="300228"/>
                </a:lnTo>
                <a:lnTo>
                  <a:pt x="1110996" y="300736"/>
                </a:lnTo>
                <a:lnTo>
                  <a:pt x="1186626" y="300736"/>
                </a:lnTo>
                <a:lnTo>
                  <a:pt x="1189347" y="295314"/>
                </a:lnTo>
                <a:lnTo>
                  <a:pt x="1191609" y="288575"/>
                </a:lnTo>
                <a:lnTo>
                  <a:pt x="1192966" y="281408"/>
                </a:lnTo>
                <a:lnTo>
                  <a:pt x="1193419" y="273812"/>
                </a:lnTo>
                <a:lnTo>
                  <a:pt x="1192966" y="266362"/>
                </a:lnTo>
                <a:lnTo>
                  <a:pt x="1191609" y="259270"/>
                </a:lnTo>
                <a:lnTo>
                  <a:pt x="1189347" y="252559"/>
                </a:lnTo>
                <a:lnTo>
                  <a:pt x="1186626" y="247142"/>
                </a:lnTo>
                <a:close/>
              </a:path>
              <a:path w="1250950" h="340360">
                <a:moveTo>
                  <a:pt x="906018" y="199517"/>
                </a:moveTo>
                <a:lnTo>
                  <a:pt x="723138" y="199517"/>
                </a:lnTo>
                <a:lnTo>
                  <a:pt x="723138" y="331724"/>
                </a:lnTo>
                <a:lnTo>
                  <a:pt x="906018" y="331724"/>
                </a:lnTo>
                <a:lnTo>
                  <a:pt x="906018" y="295148"/>
                </a:lnTo>
                <a:lnTo>
                  <a:pt x="767969" y="295148"/>
                </a:lnTo>
                <a:lnTo>
                  <a:pt x="767969" y="236093"/>
                </a:lnTo>
                <a:lnTo>
                  <a:pt x="906018" y="236093"/>
                </a:lnTo>
                <a:lnTo>
                  <a:pt x="906018" y="199517"/>
                </a:lnTo>
                <a:close/>
              </a:path>
              <a:path w="1250950" h="340360">
                <a:moveTo>
                  <a:pt x="906018" y="236093"/>
                </a:moveTo>
                <a:lnTo>
                  <a:pt x="861313" y="236093"/>
                </a:lnTo>
                <a:lnTo>
                  <a:pt x="861313" y="295148"/>
                </a:lnTo>
                <a:lnTo>
                  <a:pt x="906018" y="295148"/>
                </a:lnTo>
                <a:lnTo>
                  <a:pt x="906018" y="236093"/>
                </a:lnTo>
                <a:close/>
              </a:path>
              <a:path w="1250950" h="340360">
                <a:moveTo>
                  <a:pt x="1250569" y="152400"/>
                </a:moveTo>
                <a:lnTo>
                  <a:pt x="960120" y="152400"/>
                </a:lnTo>
                <a:lnTo>
                  <a:pt x="960120" y="190754"/>
                </a:lnTo>
                <a:lnTo>
                  <a:pt x="1250569" y="190754"/>
                </a:lnTo>
                <a:lnTo>
                  <a:pt x="1250569" y="152400"/>
                </a:lnTo>
                <a:close/>
              </a:path>
              <a:path w="1250950" h="340360">
                <a:moveTo>
                  <a:pt x="290449" y="227965"/>
                </a:moveTo>
                <a:lnTo>
                  <a:pt x="0" y="227965"/>
                </a:lnTo>
                <a:lnTo>
                  <a:pt x="0" y="266319"/>
                </a:lnTo>
                <a:lnTo>
                  <a:pt x="290449" y="266319"/>
                </a:lnTo>
                <a:lnTo>
                  <a:pt x="290449" y="227965"/>
                </a:lnTo>
                <a:close/>
              </a:path>
              <a:path w="1250950" h="340360">
                <a:moveTo>
                  <a:pt x="107950" y="128143"/>
                </a:moveTo>
                <a:lnTo>
                  <a:pt x="63246" y="128143"/>
                </a:lnTo>
                <a:lnTo>
                  <a:pt x="63246" y="227965"/>
                </a:lnTo>
                <a:lnTo>
                  <a:pt x="107950" y="227965"/>
                </a:lnTo>
                <a:lnTo>
                  <a:pt x="107950" y="128143"/>
                </a:lnTo>
                <a:close/>
              </a:path>
              <a:path w="1250950" h="340360">
                <a:moveTo>
                  <a:pt x="180721" y="128143"/>
                </a:moveTo>
                <a:lnTo>
                  <a:pt x="136017" y="128143"/>
                </a:lnTo>
                <a:lnTo>
                  <a:pt x="136017" y="227965"/>
                </a:lnTo>
                <a:lnTo>
                  <a:pt x="180721" y="227965"/>
                </a:lnTo>
                <a:lnTo>
                  <a:pt x="180721" y="128143"/>
                </a:lnTo>
                <a:close/>
              </a:path>
              <a:path w="1250950" h="340360">
                <a:moveTo>
                  <a:pt x="252857" y="19558"/>
                </a:moveTo>
                <a:lnTo>
                  <a:pt x="41910" y="19558"/>
                </a:lnTo>
                <a:lnTo>
                  <a:pt x="41910" y="56134"/>
                </a:lnTo>
                <a:lnTo>
                  <a:pt x="209169" y="56134"/>
                </a:lnTo>
                <a:lnTo>
                  <a:pt x="209115" y="79502"/>
                </a:lnTo>
                <a:lnTo>
                  <a:pt x="208990" y="84455"/>
                </a:lnTo>
                <a:lnTo>
                  <a:pt x="208787" y="94488"/>
                </a:lnTo>
                <a:lnTo>
                  <a:pt x="208280" y="102616"/>
                </a:lnTo>
                <a:lnTo>
                  <a:pt x="201295" y="147066"/>
                </a:lnTo>
                <a:lnTo>
                  <a:pt x="189230" y="189230"/>
                </a:lnTo>
                <a:lnTo>
                  <a:pt x="230505" y="200660"/>
                </a:lnTo>
                <a:lnTo>
                  <a:pt x="243586" y="158242"/>
                </a:lnTo>
                <a:lnTo>
                  <a:pt x="250341" y="120312"/>
                </a:lnTo>
                <a:lnTo>
                  <a:pt x="252730" y="84455"/>
                </a:lnTo>
                <a:lnTo>
                  <a:pt x="252857" y="19558"/>
                </a:lnTo>
                <a:close/>
              </a:path>
              <a:path w="1250950" h="340360">
                <a:moveTo>
                  <a:pt x="433324" y="98044"/>
                </a:moveTo>
                <a:lnTo>
                  <a:pt x="388874" y="98044"/>
                </a:lnTo>
                <a:lnTo>
                  <a:pt x="388874" y="109220"/>
                </a:lnTo>
                <a:lnTo>
                  <a:pt x="387604" y="116967"/>
                </a:lnTo>
                <a:lnTo>
                  <a:pt x="368609" y="154295"/>
                </a:lnTo>
                <a:lnTo>
                  <a:pt x="339830" y="182372"/>
                </a:lnTo>
                <a:lnTo>
                  <a:pt x="313944" y="201295"/>
                </a:lnTo>
                <a:lnTo>
                  <a:pt x="341757" y="234061"/>
                </a:lnTo>
                <a:lnTo>
                  <a:pt x="372491" y="211074"/>
                </a:lnTo>
                <a:lnTo>
                  <a:pt x="378587" y="205613"/>
                </a:lnTo>
                <a:lnTo>
                  <a:pt x="384810" y="200152"/>
                </a:lnTo>
                <a:lnTo>
                  <a:pt x="390525" y="194437"/>
                </a:lnTo>
                <a:lnTo>
                  <a:pt x="395986" y="188341"/>
                </a:lnTo>
                <a:lnTo>
                  <a:pt x="401453" y="182364"/>
                </a:lnTo>
                <a:lnTo>
                  <a:pt x="406273" y="176276"/>
                </a:lnTo>
                <a:lnTo>
                  <a:pt x="410591" y="170053"/>
                </a:lnTo>
                <a:lnTo>
                  <a:pt x="476099" y="170053"/>
                </a:lnTo>
                <a:lnTo>
                  <a:pt x="429387" y="131064"/>
                </a:lnTo>
                <a:lnTo>
                  <a:pt x="431127" y="123747"/>
                </a:lnTo>
                <a:lnTo>
                  <a:pt x="432355" y="116824"/>
                </a:lnTo>
                <a:lnTo>
                  <a:pt x="433083" y="110257"/>
                </a:lnTo>
                <a:lnTo>
                  <a:pt x="433324" y="104013"/>
                </a:lnTo>
                <a:lnTo>
                  <a:pt x="433324" y="98044"/>
                </a:lnTo>
                <a:close/>
              </a:path>
              <a:path w="1250950" h="340360">
                <a:moveTo>
                  <a:pt x="476099" y="170053"/>
                </a:moveTo>
                <a:lnTo>
                  <a:pt x="410591" y="170053"/>
                </a:lnTo>
                <a:lnTo>
                  <a:pt x="481203" y="228346"/>
                </a:lnTo>
                <a:lnTo>
                  <a:pt x="509270" y="197739"/>
                </a:lnTo>
                <a:lnTo>
                  <a:pt x="476099" y="170053"/>
                </a:lnTo>
                <a:close/>
              </a:path>
              <a:path w="1250950" h="340360">
                <a:moveTo>
                  <a:pt x="496824" y="61468"/>
                </a:moveTo>
                <a:lnTo>
                  <a:pt x="326136" y="61468"/>
                </a:lnTo>
                <a:lnTo>
                  <a:pt x="326136" y="98044"/>
                </a:lnTo>
                <a:lnTo>
                  <a:pt x="496824" y="98044"/>
                </a:lnTo>
                <a:lnTo>
                  <a:pt x="496824" y="61468"/>
                </a:lnTo>
                <a:close/>
              </a:path>
              <a:path w="1250950" h="340360">
                <a:moveTo>
                  <a:pt x="799211" y="14224"/>
                </a:moveTo>
                <a:lnTo>
                  <a:pt x="657860" y="14224"/>
                </a:lnTo>
                <a:lnTo>
                  <a:pt x="657860" y="50800"/>
                </a:lnTo>
                <a:lnTo>
                  <a:pt x="755523" y="50800"/>
                </a:lnTo>
                <a:lnTo>
                  <a:pt x="755409" y="59690"/>
                </a:lnTo>
                <a:lnTo>
                  <a:pt x="737917" y="100822"/>
                </a:lnTo>
                <a:lnTo>
                  <a:pt x="700345" y="130536"/>
                </a:lnTo>
                <a:lnTo>
                  <a:pt x="658479" y="151070"/>
                </a:lnTo>
                <a:lnTo>
                  <a:pt x="646811" y="155956"/>
                </a:lnTo>
                <a:lnTo>
                  <a:pt x="665353" y="192405"/>
                </a:lnTo>
                <a:lnTo>
                  <a:pt x="706375" y="174313"/>
                </a:lnTo>
                <a:lnTo>
                  <a:pt x="741775" y="153685"/>
                </a:lnTo>
                <a:lnTo>
                  <a:pt x="777271" y="121046"/>
                </a:lnTo>
                <a:lnTo>
                  <a:pt x="796671" y="82089"/>
                </a:lnTo>
                <a:lnTo>
                  <a:pt x="799211" y="59690"/>
                </a:lnTo>
                <a:lnTo>
                  <a:pt x="799211" y="14224"/>
                </a:lnTo>
                <a:close/>
              </a:path>
              <a:path w="1250950" h="340360">
                <a:moveTo>
                  <a:pt x="1130554" y="48006"/>
                </a:moveTo>
                <a:lnTo>
                  <a:pt x="1082929" y="48006"/>
                </a:lnTo>
                <a:lnTo>
                  <a:pt x="1079373" y="53848"/>
                </a:lnTo>
                <a:lnTo>
                  <a:pt x="1074293" y="59309"/>
                </a:lnTo>
                <a:lnTo>
                  <a:pt x="1037627" y="82176"/>
                </a:lnTo>
                <a:lnTo>
                  <a:pt x="992943" y="101018"/>
                </a:lnTo>
                <a:lnTo>
                  <a:pt x="985012" y="104013"/>
                </a:lnTo>
                <a:lnTo>
                  <a:pt x="1004443" y="139192"/>
                </a:lnTo>
                <a:lnTo>
                  <a:pt x="1043501" y="122743"/>
                </a:lnTo>
                <a:lnTo>
                  <a:pt x="1080309" y="103997"/>
                </a:lnTo>
                <a:lnTo>
                  <a:pt x="1101089" y="89535"/>
                </a:lnTo>
                <a:lnTo>
                  <a:pt x="1195076" y="89535"/>
                </a:lnTo>
                <a:lnTo>
                  <a:pt x="1126998" y="58293"/>
                </a:lnTo>
                <a:lnTo>
                  <a:pt x="1128649" y="55372"/>
                </a:lnTo>
                <a:lnTo>
                  <a:pt x="1129792" y="51943"/>
                </a:lnTo>
                <a:lnTo>
                  <a:pt x="1130554" y="48006"/>
                </a:lnTo>
                <a:close/>
              </a:path>
              <a:path w="1250950" h="340360">
                <a:moveTo>
                  <a:pt x="1195076" y="89535"/>
                </a:moveTo>
                <a:lnTo>
                  <a:pt x="1101089" y="89535"/>
                </a:lnTo>
                <a:lnTo>
                  <a:pt x="1206500" y="137414"/>
                </a:lnTo>
                <a:lnTo>
                  <a:pt x="1227455" y="104394"/>
                </a:lnTo>
                <a:lnTo>
                  <a:pt x="1195076" y="89535"/>
                </a:lnTo>
                <a:close/>
              </a:path>
              <a:path w="1250950" h="340360">
                <a:moveTo>
                  <a:pt x="1211834" y="11430"/>
                </a:moveTo>
                <a:lnTo>
                  <a:pt x="1003426" y="11430"/>
                </a:lnTo>
                <a:lnTo>
                  <a:pt x="1003426" y="48006"/>
                </a:lnTo>
                <a:lnTo>
                  <a:pt x="1211834" y="48006"/>
                </a:lnTo>
                <a:lnTo>
                  <a:pt x="1211834" y="11430"/>
                </a:lnTo>
                <a:close/>
              </a:path>
              <a:path w="1250950" h="340360">
                <a:moveTo>
                  <a:pt x="906018" y="4318"/>
                </a:moveTo>
                <a:lnTo>
                  <a:pt x="860933" y="4318"/>
                </a:lnTo>
                <a:lnTo>
                  <a:pt x="860933" y="74168"/>
                </a:lnTo>
                <a:lnTo>
                  <a:pt x="806576" y="74168"/>
                </a:lnTo>
                <a:lnTo>
                  <a:pt x="806576" y="111125"/>
                </a:lnTo>
                <a:lnTo>
                  <a:pt x="860933" y="111125"/>
                </a:lnTo>
                <a:lnTo>
                  <a:pt x="860933" y="183896"/>
                </a:lnTo>
                <a:lnTo>
                  <a:pt x="906018" y="183896"/>
                </a:lnTo>
                <a:lnTo>
                  <a:pt x="906018" y="4318"/>
                </a:lnTo>
                <a:close/>
              </a:path>
              <a:path w="1250950" h="340360">
                <a:moveTo>
                  <a:pt x="574675" y="4318"/>
                </a:moveTo>
                <a:lnTo>
                  <a:pt x="529589" y="4318"/>
                </a:lnTo>
                <a:lnTo>
                  <a:pt x="529589" y="295148"/>
                </a:lnTo>
                <a:lnTo>
                  <a:pt x="574675" y="295148"/>
                </a:lnTo>
                <a:lnTo>
                  <a:pt x="574675" y="141351"/>
                </a:lnTo>
                <a:lnTo>
                  <a:pt x="619379" y="141351"/>
                </a:lnTo>
                <a:lnTo>
                  <a:pt x="619379" y="104394"/>
                </a:lnTo>
                <a:lnTo>
                  <a:pt x="574675" y="104394"/>
                </a:lnTo>
                <a:lnTo>
                  <a:pt x="574675" y="4318"/>
                </a:lnTo>
                <a:close/>
              </a:path>
              <a:path w="1250950" h="340360">
                <a:moveTo>
                  <a:pt x="358013" y="0"/>
                </a:moveTo>
                <a:lnTo>
                  <a:pt x="349885" y="35560"/>
                </a:lnTo>
                <a:lnTo>
                  <a:pt x="354330" y="36703"/>
                </a:lnTo>
                <a:lnTo>
                  <a:pt x="359663" y="37719"/>
                </a:lnTo>
                <a:lnTo>
                  <a:pt x="365633" y="38735"/>
                </a:lnTo>
                <a:lnTo>
                  <a:pt x="377951" y="40513"/>
                </a:lnTo>
                <a:lnTo>
                  <a:pt x="384429" y="41148"/>
                </a:lnTo>
                <a:lnTo>
                  <a:pt x="391033" y="41910"/>
                </a:lnTo>
                <a:lnTo>
                  <a:pt x="397510" y="42545"/>
                </a:lnTo>
                <a:lnTo>
                  <a:pt x="403987" y="42926"/>
                </a:lnTo>
                <a:lnTo>
                  <a:pt x="410463" y="43434"/>
                </a:lnTo>
                <a:lnTo>
                  <a:pt x="416560" y="43688"/>
                </a:lnTo>
                <a:lnTo>
                  <a:pt x="468122" y="43688"/>
                </a:lnTo>
                <a:lnTo>
                  <a:pt x="468122" y="7493"/>
                </a:lnTo>
                <a:lnTo>
                  <a:pt x="422275" y="7493"/>
                </a:lnTo>
                <a:lnTo>
                  <a:pt x="414198" y="7328"/>
                </a:lnTo>
                <a:lnTo>
                  <a:pt x="372491" y="2476"/>
                </a:lnTo>
                <a:lnTo>
                  <a:pt x="365013" y="1238"/>
                </a:lnTo>
                <a:lnTo>
                  <a:pt x="358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3960" y="3615309"/>
            <a:ext cx="106045" cy="318135"/>
          </a:xfrm>
          <a:custGeom>
            <a:avLst/>
            <a:gdLst/>
            <a:ahLst/>
            <a:cxnLst/>
            <a:rect l="l" t="t" r="r" b="b"/>
            <a:pathLst>
              <a:path w="106045" h="318135">
                <a:moveTo>
                  <a:pt x="43687" y="0"/>
                </a:moveTo>
                <a:lnTo>
                  <a:pt x="380" y="0"/>
                </a:lnTo>
                <a:lnTo>
                  <a:pt x="6330" y="7596"/>
                </a:lnTo>
                <a:lnTo>
                  <a:pt x="12160" y="15525"/>
                </a:lnTo>
                <a:lnTo>
                  <a:pt x="33813" y="50593"/>
                </a:lnTo>
                <a:lnTo>
                  <a:pt x="50561" y="90455"/>
                </a:lnTo>
                <a:lnTo>
                  <a:pt x="60213" y="135366"/>
                </a:lnTo>
                <a:lnTo>
                  <a:pt x="61467" y="159385"/>
                </a:lnTo>
                <a:lnTo>
                  <a:pt x="61156" y="171529"/>
                </a:lnTo>
                <a:lnTo>
                  <a:pt x="53699" y="217269"/>
                </a:lnTo>
                <a:lnTo>
                  <a:pt x="38820" y="258520"/>
                </a:lnTo>
                <a:lnTo>
                  <a:pt x="17930" y="294632"/>
                </a:lnTo>
                <a:lnTo>
                  <a:pt x="0" y="318135"/>
                </a:lnTo>
                <a:lnTo>
                  <a:pt x="43687" y="318135"/>
                </a:lnTo>
                <a:lnTo>
                  <a:pt x="68325" y="287401"/>
                </a:lnTo>
                <a:lnTo>
                  <a:pt x="88011" y="251587"/>
                </a:lnTo>
                <a:lnTo>
                  <a:pt x="100964" y="209296"/>
                </a:lnTo>
                <a:lnTo>
                  <a:pt x="105790" y="159385"/>
                </a:lnTo>
                <a:lnTo>
                  <a:pt x="105501" y="146119"/>
                </a:lnTo>
                <a:lnTo>
                  <a:pt x="98369" y="98040"/>
                </a:lnTo>
                <a:lnTo>
                  <a:pt x="83720" y="57402"/>
                </a:lnTo>
                <a:lnTo>
                  <a:pt x="62493" y="22895"/>
                </a:lnTo>
                <a:lnTo>
                  <a:pt x="50163" y="7377"/>
                </a:lnTo>
                <a:lnTo>
                  <a:pt x="43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45946" y="1291717"/>
            <a:ext cx="1547748" cy="1547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32" y="148081"/>
            <a:ext cx="4107560" cy="349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3896" y="2479548"/>
            <a:ext cx="7031990" cy="2512060"/>
          </a:xfrm>
          <a:prstGeom prst="rect">
            <a:avLst/>
          </a:prstGeom>
          <a:solidFill>
            <a:srgbClr val="FFFFFF">
              <a:alpha val="4705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3200" b="0" spc="6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Data</a:t>
            </a:r>
            <a:endParaRPr sz="3200">
              <a:latin typeface="나눔스퀘어OTF Light"/>
              <a:cs typeface="나눔스퀘어OTF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32" y="148081"/>
            <a:ext cx="4107560" cy="349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675" y="2580132"/>
            <a:ext cx="3754120" cy="2306320"/>
          </a:xfrm>
          <a:prstGeom prst="rect">
            <a:avLst/>
          </a:prstGeom>
          <a:solidFill>
            <a:srgbClr val="FFFFFF">
              <a:alpha val="4705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924560">
              <a:lnSpc>
                <a:spcPct val="100000"/>
              </a:lnSpc>
              <a:spcBef>
                <a:spcPts val="5"/>
              </a:spcBef>
            </a:pPr>
            <a:r>
              <a:rPr sz="3200" b="0" spc="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Train </a:t>
            </a:r>
            <a:r>
              <a:rPr sz="3200" b="0" spc="6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Data</a:t>
            </a:r>
            <a:endParaRPr sz="3200">
              <a:latin typeface="나눔스퀘어OTF Light"/>
              <a:cs typeface="나눔스퀘어OTF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7895" y="2580132"/>
            <a:ext cx="2143125" cy="2306320"/>
          </a:xfrm>
          <a:prstGeom prst="rect">
            <a:avLst/>
          </a:prstGeom>
          <a:solidFill>
            <a:srgbClr val="FFFFFF">
              <a:alpha val="4705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186690">
              <a:lnSpc>
                <a:spcPct val="100000"/>
              </a:lnSpc>
              <a:spcBef>
                <a:spcPts val="5"/>
              </a:spcBef>
            </a:pPr>
            <a:r>
              <a:rPr sz="3200" b="0" spc="-1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Test</a:t>
            </a:r>
            <a:r>
              <a:rPr sz="3200" b="0" spc="-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3200" b="0" spc="6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Data</a:t>
            </a:r>
            <a:endParaRPr sz="3200">
              <a:latin typeface="나눔스퀘어OTF Light"/>
              <a:cs typeface="나눔스퀘어OTF Ligh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486405" y="1324177"/>
            <a:ext cx="7569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/>
              <a:t>학습</a:t>
            </a:r>
            <a:endParaRPr sz="3200"/>
          </a:p>
        </p:txBody>
      </p:sp>
      <p:sp>
        <p:nvSpPr>
          <p:cNvPr id="10" name="object 10"/>
          <p:cNvSpPr/>
          <p:nvPr/>
        </p:nvSpPr>
        <p:spPr>
          <a:xfrm>
            <a:off x="2647188" y="1965960"/>
            <a:ext cx="436245" cy="546100"/>
          </a:xfrm>
          <a:custGeom>
            <a:avLst/>
            <a:gdLst/>
            <a:ahLst/>
            <a:cxnLst/>
            <a:rect l="l" t="t" r="r" b="b"/>
            <a:pathLst>
              <a:path w="436244" h="546100">
                <a:moveTo>
                  <a:pt x="435863" y="327660"/>
                </a:moveTo>
                <a:lnTo>
                  <a:pt x="0" y="327660"/>
                </a:lnTo>
                <a:lnTo>
                  <a:pt x="217931" y="545591"/>
                </a:lnTo>
                <a:lnTo>
                  <a:pt x="435863" y="327660"/>
                </a:lnTo>
                <a:close/>
              </a:path>
              <a:path w="436244" h="546100">
                <a:moveTo>
                  <a:pt x="326898" y="0"/>
                </a:moveTo>
                <a:lnTo>
                  <a:pt x="108966" y="0"/>
                </a:lnTo>
                <a:lnTo>
                  <a:pt x="108966" y="327660"/>
                </a:lnTo>
                <a:lnTo>
                  <a:pt x="326898" y="327660"/>
                </a:lnTo>
                <a:lnTo>
                  <a:pt x="3268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20736" y="1324177"/>
            <a:ext cx="7569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4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평가</a:t>
            </a:r>
            <a:endParaRPr sz="3200">
              <a:latin typeface="나눔스퀘어OTF Light"/>
              <a:cs typeface="나눔스퀘어OTF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80376" y="1965960"/>
            <a:ext cx="437515" cy="546100"/>
          </a:xfrm>
          <a:custGeom>
            <a:avLst/>
            <a:gdLst/>
            <a:ahLst/>
            <a:cxnLst/>
            <a:rect l="l" t="t" r="r" b="b"/>
            <a:pathLst>
              <a:path w="437515" h="546100">
                <a:moveTo>
                  <a:pt x="437388" y="326898"/>
                </a:moveTo>
                <a:lnTo>
                  <a:pt x="0" y="326898"/>
                </a:lnTo>
                <a:lnTo>
                  <a:pt x="218694" y="545591"/>
                </a:lnTo>
                <a:lnTo>
                  <a:pt x="437388" y="326898"/>
                </a:lnTo>
                <a:close/>
              </a:path>
              <a:path w="437515" h="546100">
                <a:moveTo>
                  <a:pt x="328041" y="0"/>
                </a:moveTo>
                <a:lnTo>
                  <a:pt x="109347" y="0"/>
                </a:lnTo>
                <a:lnTo>
                  <a:pt x="109347" y="326898"/>
                </a:lnTo>
                <a:lnTo>
                  <a:pt x="328041" y="326898"/>
                </a:lnTo>
                <a:lnTo>
                  <a:pt x="3280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27496" y="3834384"/>
            <a:ext cx="526415" cy="437515"/>
          </a:xfrm>
          <a:custGeom>
            <a:avLst/>
            <a:gdLst/>
            <a:ahLst/>
            <a:cxnLst/>
            <a:rect l="l" t="t" r="r" b="b"/>
            <a:pathLst>
              <a:path w="526414" h="437514">
                <a:moveTo>
                  <a:pt x="471804" y="109347"/>
                </a:moveTo>
                <a:lnTo>
                  <a:pt x="362457" y="109347"/>
                </a:lnTo>
                <a:lnTo>
                  <a:pt x="348021" y="155436"/>
                </a:lnTo>
                <a:lnTo>
                  <a:pt x="328957" y="199034"/>
                </a:lnTo>
                <a:lnTo>
                  <a:pt x="305572" y="239864"/>
                </a:lnTo>
                <a:lnTo>
                  <a:pt x="278176" y="277651"/>
                </a:lnTo>
                <a:lnTo>
                  <a:pt x="247076" y="312120"/>
                </a:lnTo>
                <a:lnTo>
                  <a:pt x="212583" y="342996"/>
                </a:lnTo>
                <a:lnTo>
                  <a:pt x="175003" y="370003"/>
                </a:lnTo>
                <a:lnTo>
                  <a:pt x="134647" y="392865"/>
                </a:lnTo>
                <a:lnTo>
                  <a:pt x="91822" y="411307"/>
                </a:lnTo>
                <a:lnTo>
                  <a:pt x="46836" y="425055"/>
                </a:lnTo>
                <a:lnTo>
                  <a:pt x="0" y="433832"/>
                </a:lnTo>
                <a:lnTo>
                  <a:pt x="49382" y="437357"/>
                </a:lnTo>
                <a:lnTo>
                  <a:pt x="97933" y="435206"/>
                </a:lnTo>
                <a:lnTo>
                  <a:pt x="145283" y="427633"/>
                </a:lnTo>
                <a:lnTo>
                  <a:pt x="191065" y="414890"/>
                </a:lnTo>
                <a:lnTo>
                  <a:pt x="234910" y="397230"/>
                </a:lnTo>
                <a:lnTo>
                  <a:pt x="276452" y="374907"/>
                </a:lnTo>
                <a:lnTo>
                  <a:pt x="315320" y="348175"/>
                </a:lnTo>
                <a:lnTo>
                  <a:pt x="351148" y="317285"/>
                </a:lnTo>
                <a:lnTo>
                  <a:pt x="383568" y="282492"/>
                </a:lnTo>
                <a:lnTo>
                  <a:pt x="412212" y="244048"/>
                </a:lnTo>
                <a:lnTo>
                  <a:pt x="436711" y="202207"/>
                </a:lnTo>
                <a:lnTo>
                  <a:pt x="456698" y="157222"/>
                </a:lnTo>
                <a:lnTo>
                  <a:pt x="471804" y="109347"/>
                </a:lnTo>
                <a:close/>
              </a:path>
              <a:path w="526414" h="437514">
                <a:moveTo>
                  <a:pt x="430783" y="0"/>
                </a:moveTo>
                <a:lnTo>
                  <a:pt x="307720" y="109347"/>
                </a:lnTo>
                <a:lnTo>
                  <a:pt x="526414" y="109347"/>
                </a:lnTo>
                <a:lnTo>
                  <a:pt x="4307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41976" y="3834384"/>
            <a:ext cx="540385" cy="437515"/>
          </a:xfrm>
          <a:custGeom>
            <a:avLst/>
            <a:gdLst/>
            <a:ahLst/>
            <a:cxnLst/>
            <a:rect l="l" t="t" r="r" b="b"/>
            <a:pathLst>
              <a:path w="540385" h="437514">
                <a:moveTo>
                  <a:pt x="109347" y="0"/>
                </a:moveTo>
                <a:lnTo>
                  <a:pt x="0" y="0"/>
                </a:lnTo>
                <a:lnTo>
                  <a:pt x="2528" y="47656"/>
                </a:lnTo>
                <a:lnTo>
                  <a:pt x="9937" y="93827"/>
                </a:lnTo>
                <a:lnTo>
                  <a:pt x="21965" y="138245"/>
                </a:lnTo>
                <a:lnTo>
                  <a:pt x="38349" y="180642"/>
                </a:lnTo>
                <a:lnTo>
                  <a:pt x="58824" y="220754"/>
                </a:lnTo>
                <a:lnTo>
                  <a:pt x="83129" y="258311"/>
                </a:lnTo>
                <a:lnTo>
                  <a:pt x="110999" y="293049"/>
                </a:lnTo>
                <a:lnTo>
                  <a:pt x="142173" y="324699"/>
                </a:lnTo>
                <a:lnTo>
                  <a:pt x="176387" y="352994"/>
                </a:lnTo>
                <a:lnTo>
                  <a:pt x="213378" y="377669"/>
                </a:lnTo>
                <a:lnTo>
                  <a:pt x="252883" y="398456"/>
                </a:lnTo>
                <a:lnTo>
                  <a:pt x="294640" y="415088"/>
                </a:lnTo>
                <a:lnTo>
                  <a:pt x="338384" y="427299"/>
                </a:lnTo>
                <a:lnTo>
                  <a:pt x="383853" y="434821"/>
                </a:lnTo>
                <a:lnTo>
                  <a:pt x="430784" y="437388"/>
                </a:lnTo>
                <a:lnTo>
                  <a:pt x="540131" y="437388"/>
                </a:lnTo>
                <a:lnTo>
                  <a:pt x="493200" y="434821"/>
                </a:lnTo>
                <a:lnTo>
                  <a:pt x="447731" y="427299"/>
                </a:lnTo>
                <a:lnTo>
                  <a:pt x="403987" y="415088"/>
                </a:lnTo>
                <a:lnTo>
                  <a:pt x="362230" y="398456"/>
                </a:lnTo>
                <a:lnTo>
                  <a:pt x="322725" y="377669"/>
                </a:lnTo>
                <a:lnTo>
                  <a:pt x="285734" y="352994"/>
                </a:lnTo>
                <a:lnTo>
                  <a:pt x="251520" y="324699"/>
                </a:lnTo>
                <a:lnTo>
                  <a:pt x="220346" y="293049"/>
                </a:lnTo>
                <a:lnTo>
                  <a:pt x="192476" y="258311"/>
                </a:lnTo>
                <a:lnTo>
                  <a:pt x="168171" y="220754"/>
                </a:lnTo>
                <a:lnTo>
                  <a:pt x="147696" y="180642"/>
                </a:lnTo>
                <a:lnTo>
                  <a:pt x="131312" y="138245"/>
                </a:lnTo>
                <a:lnTo>
                  <a:pt x="119284" y="93827"/>
                </a:lnTo>
                <a:lnTo>
                  <a:pt x="111875" y="47656"/>
                </a:lnTo>
                <a:lnTo>
                  <a:pt x="10934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54295" y="3015995"/>
            <a:ext cx="556260" cy="483234"/>
          </a:xfrm>
          <a:custGeom>
            <a:avLst/>
            <a:gdLst/>
            <a:ahLst/>
            <a:cxnLst/>
            <a:rect l="l" t="t" r="r" b="b"/>
            <a:pathLst>
              <a:path w="556260" h="483235">
                <a:moveTo>
                  <a:pt x="241553" y="362330"/>
                </a:moveTo>
                <a:lnTo>
                  <a:pt x="0" y="362330"/>
                </a:lnTo>
                <a:lnTo>
                  <a:pt x="108457" y="483107"/>
                </a:lnTo>
                <a:lnTo>
                  <a:pt x="241553" y="362330"/>
                </a:lnTo>
                <a:close/>
              </a:path>
              <a:path w="556260" h="483235">
                <a:moveTo>
                  <a:pt x="556005" y="0"/>
                </a:moveTo>
                <a:lnTo>
                  <a:pt x="435228" y="0"/>
                </a:lnTo>
                <a:lnTo>
                  <a:pt x="391612" y="3054"/>
                </a:lnTo>
                <a:lnTo>
                  <a:pt x="349232" y="12022"/>
                </a:lnTo>
                <a:lnTo>
                  <a:pt x="308391" y="26610"/>
                </a:lnTo>
                <a:lnTo>
                  <a:pt x="269395" y="46524"/>
                </a:lnTo>
                <a:lnTo>
                  <a:pt x="232547" y="71470"/>
                </a:lnTo>
                <a:lnTo>
                  <a:pt x="198151" y="101155"/>
                </a:lnTo>
                <a:lnTo>
                  <a:pt x="166513" y="135285"/>
                </a:lnTo>
                <a:lnTo>
                  <a:pt x="137936" y="173566"/>
                </a:lnTo>
                <a:lnTo>
                  <a:pt x="112724" y="215705"/>
                </a:lnTo>
                <a:lnTo>
                  <a:pt x="91182" y="261408"/>
                </a:lnTo>
                <a:lnTo>
                  <a:pt x="73614" y="310381"/>
                </a:lnTo>
                <a:lnTo>
                  <a:pt x="60325" y="362330"/>
                </a:lnTo>
                <a:lnTo>
                  <a:pt x="181101" y="362330"/>
                </a:lnTo>
                <a:lnTo>
                  <a:pt x="194391" y="310381"/>
                </a:lnTo>
                <a:lnTo>
                  <a:pt x="211959" y="261408"/>
                </a:lnTo>
                <a:lnTo>
                  <a:pt x="233501" y="215705"/>
                </a:lnTo>
                <a:lnTo>
                  <a:pt x="258713" y="173566"/>
                </a:lnTo>
                <a:lnTo>
                  <a:pt x="287290" y="135285"/>
                </a:lnTo>
                <a:lnTo>
                  <a:pt x="318928" y="101155"/>
                </a:lnTo>
                <a:lnTo>
                  <a:pt x="353324" y="71470"/>
                </a:lnTo>
                <a:lnTo>
                  <a:pt x="390172" y="46524"/>
                </a:lnTo>
                <a:lnTo>
                  <a:pt x="429168" y="26610"/>
                </a:lnTo>
                <a:lnTo>
                  <a:pt x="470009" y="12022"/>
                </a:lnTo>
                <a:lnTo>
                  <a:pt x="512389" y="3054"/>
                </a:lnTo>
                <a:lnTo>
                  <a:pt x="556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49976" y="3015995"/>
            <a:ext cx="447675" cy="483234"/>
          </a:xfrm>
          <a:custGeom>
            <a:avLst/>
            <a:gdLst/>
            <a:ahLst/>
            <a:cxnLst/>
            <a:rect l="l" t="t" r="r" b="b"/>
            <a:pathLst>
              <a:path w="447675" h="483235">
                <a:moveTo>
                  <a:pt x="60325" y="0"/>
                </a:moveTo>
                <a:lnTo>
                  <a:pt x="45184" y="379"/>
                </a:lnTo>
                <a:lnTo>
                  <a:pt x="30067" y="1508"/>
                </a:lnTo>
                <a:lnTo>
                  <a:pt x="14997" y="3375"/>
                </a:lnTo>
                <a:lnTo>
                  <a:pt x="0" y="5968"/>
                </a:lnTo>
                <a:lnTo>
                  <a:pt x="42512" y="17375"/>
                </a:lnTo>
                <a:lnTo>
                  <a:pt x="83018" y="34302"/>
                </a:lnTo>
                <a:lnTo>
                  <a:pt x="121276" y="56392"/>
                </a:lnTo>
                <a:lnTo>
                  <a:pt x="157042" y="83291"/>
                </a:lnTo>
                <a:lnTo>
                  <a:pt x="190074" y="114643"/>
                </a:lnTo>
                <a:lnTo>
                  <a:pt x="220130" y="150093"/>
                </a:lnTo>
                <a:lnTo>
                  <a:pt x="246965" y="189284"/>
                </a:lnTo>
                <a:lnTo>
                  <a:pt x="270339" y="231862"/>
                </a:lnTo>
                <a:lnTo>
                  <a:pt x="290007" y="277471"/>
                </a:lnTo>
                <a:lnTo>
                  <a:pt x="305727" y="325756"/>
                </a:lnTo>
                <a:lnTo>
                  <a:pt x="317256" y="376360"/>
                </a:lnTo>
                <a:lnTo>
                  <a:pt x="324351" y="428929"/>
                </a:lnTo>
                <a:lnTo>
                  <a:pt x="326771" y="483107"/>
                </a:lnTo>
                <a:lnTo>
                  <a:pt x="447548" y="483107"/>
                </a:lnTo>
                <a:lnTo>
                  <a:pt x="445275" y="430465"/>
                </a:lnTo>
                <a:lnTo>
                  <a:pt x="438617" y="379465"/>
                </a:lnTo>
                <a:lnTo>
                  <a:pt x="427808" y="330403"/>
                </a:lnTo>
                <a:lnTo>
                  <a:pt x="413084" y="283572"/>
                </a:lnTo>
                <a:lnTo>
                  <a:pt x="394683" y="239267"/>
                </a:lnTo>
                <a:lnTo>
                  <a:pt x="372839" y="197784"/>
                </a:lnTo>
                <a:lnTo>
                  <a:pt x="347790" y="159417"/>
                </a:lnTo>
                <a:lnTo>
                  <a:pt x="319771" y="124460"/>
                </a:lnTo>
                <a:lnTo>
                  <a:pt x="289018" y="93207"/>
                </a:lnTo>
                <a:lnTo>
                  <a:pt x="255768" y="65955"/>
                </a:lnTo>
                <a:lnTo>
                  <a:pt x="220257" y="42997"/>
                </a:lnTo>
                <a:lnTo>
                  <a:pt x="182721" y="24627"/>
                </a:lnTo>
                <a:lnTo>
                  <a:pt x="143396" y="11142"/>
                </a:lnTo>
                <a:lnTo>
                  <a:pt x="102519" y="2834"/>
                </a:lnTo>
                <a:lnTo>
                  <a:pt x="6032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32478" y="2099894"/>
            <a:ext cx="25755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6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ex) </a:t>
            </a:r>
            <a:r>
              <a:rPr sz="2000" b="0" spc="-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하이퍼파라미터</a:t>
            </a:r>
            <a:r>
              <a:rPr sz="2000" b="0" spc="-1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0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튜닝</a:t>
            </a:r>
            <a:endParaRPr sz="2000">
              <a:latin typeface="나눔스퀘어OTF Light"/>
              <a:cs typeface="나눔스퀘어OTF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4252" y="5071998"/>
            <a:ext cx="5892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테스트 세트에 맞게 학습 </a:t>
            </a:r>
            <a:r>
              <a:rPr sz="32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될 수</a:t>
            </a:r>
            <a:r>
              <a:rPr sz="3200" b="0" spc="254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3200" b="0" spc="6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있다.</a:t>
            </a:r>
            <a:endParaRPr sz="3200">
              <a:latin typeface="나눔스퀘어OTF Light"/>
              <a:cs typeface="나눔스퀘어OTF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32" y="148081"/>
            <a:ext cx="4107560" cy="349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8468" y="24130"/>
            <a:ext cx="90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</a:t>
            </a:r>
            <a:r>
              <a:rPr sz="1800" b="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c</a:t>
            </a:r>
            <a:r>
              <a:rPr sz="1800" b="0" spc="15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h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2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ne</a:t>
            </a:r>
            <a:endParaRPr sz="1800">
              <a:latin typeface="나눔스퀘어OTF Light"/>
              <a:cs typeface="나눔스퀘어OTF Ligh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0462" y="356870"/>
          <a:ext cx="8841104" cy="4822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4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800" b="0" spc="45" dirty="0">
                          <a:solidFill>
                            <a:srgbClr val="333E50"/>
                          </a:solidFill>
                          <a:latin typeface="나눔스퀘어OTF Light"/>
                          <a:cs typeface="나눔스퀘어OTF Light"/>
                        </a:rPr>
                        <a:t>Learning</a:t>
                      </a:r>
                      <a:endParaRPr sz="18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L="24377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0" spc="-3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학습</a:t>
                      </a:r>
                      <a:endParaRPr sz="32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L="714375">
                        <a:lnSpc>
                          <a:spcPct val="100000"/>
                        </a:lnSpc>
                      </a:pPr>
                      <a:r>
                        <a:rPr sz="3200" b="0" spc="-4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검증</a:t>
                      </a:r>
                      <a:endParaRPr sz="32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0" spc="-3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평가</a:t>
                      </a:r>
                      <a:endParaRPr sz="32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5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marL="2090420" marR="1262380" indent="-32384">
                        <a:lnSpc>
                          <a:spcPct val="100000"/>
                        </a:lnSpc>
                      </a:pPr>
                      <a:r>
                        <a:rPr sz="3200" b="0" spc="-19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T</a:t>
                      </a:r>
                      <a:r>
                        <a:rPr sz="3200" b="0" spc="-21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r</a:t>
                      </a:r>
                      <a:r>
                        <a:rPr sz="3200" b="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a</a:t>
                      </a:r>
                      <a:r>
                        <a:rPr sz="3200" b="0" spc="-5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i</a:t>
                      </a:r>
                      <a:r>
                        <a:rPr sz="3200" b="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n  </a:t>
                      </a:r>
                      <a:r>
                        <a:rPr sz="3200" b="0" spc="6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Data</a:t>
                      </a:r>
                      <a:endParaRPr sz="32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0" marB="0">
                    <a:solidFill>
                      <a:srgbClr val="FFFFFF">
                        <a:alpha val="4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marL="629920" marR="98425" indent="-524510">
                        <a:lnSpc>
                          <a:spcPct val="100000"/>
                        </a:lnSpc>
                      </a:pPr>
                      <a:r>
                        <a:rPr sz="3200" b="0" spc="-28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V</a:t>
                      </a:r>
                      <a:r>
                        <a:rPr sz="3200" b="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a</a:t>
                      </a:r>
                      <a:r>
                        <a:rPr sz="3200" b="0" spc="-11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l</a:t>
                      </a:r>
                      <a:r>
                        <a:rPr sz="3200" b="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idati</a:t>
                      </a:r>
                      <a:r>
                        <a:rPr sz="3200" b="0" spc="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o</a:t>
                      </a:r>
                      <a:r>
                        <a:rPr sz="3200" b="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n  </a:t>
                      </a:r>
                      <a:r>
                        <a:rPr sz="3200" b="0" spc="6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Data</a:t>
                      </a:r>
                      <a:endParaRPr sz="32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0" marB="0">
                    <a:solidFill>
                      <a:srgbClr val="FFFFFF">
                        <a:alpha val="4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marL="668655" marR="659765" indent="34925">
                        <a:lnSpc>
                          <a:spcPct val="100000"/>
                        </a:lnSpc>
                      </a:pPr>
                      <a:r>
                        <a:rPr sz="3200" b="0" spc="-1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Test  </a:t>
                      </a:r>
                      <a:r>
                        <a:rPr sz="3200" b="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Da</a:t>
                      </a:r>
                      <a:r>
                        <a:rPr sz="3200" b="0" spc="-1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t</a:t>
                      </a:r>
                      <a:r>
                        <a:rPr sz="3200" b="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a</a:t>
                      </a:r>
                      <a:endParaRPr sz="32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0" marB="0">
                    <a:solidFill>
                      <a:srgbClr val="FFFFFF">
                        <a:alpha val="4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29639" y="2874264"/>
            <a:ext cx="3469004" cy="2306320"/>
          </a:xfrm>
          <a:custGeom>
            <a:avLst/>
            <a:gdLst/>
            <a:ahLst/>
            <a:cxnLst/>
            <a:rect l="l" t="t" r="r" b="b"/>
            <a:pathLst>
              <a:path w="3469004" h="2306320">
                <a:moveTo>
                  <a:pt x="0" y="2305812"/>
                </a:moveTo>
                <a:lnTo>
                  <a:pt x="3468624" y="2305812"/>
                </a:lnTo>
                <a:lnTo>
                  <a:pt x="3468624" y="0"/>
                </a:lnTo>
                <a:lnTo>
                  <a:pt x="0" y="0"/>
                </a:lnTo>
                <a:lnTo>
                  <a:pt x="0" y="2305812"/>
                </a:lnTo>
                <a:close/>
              </a:path>
            </a:pathLst>
          </a:custGeom>
          <a:solidFill>
            <a:srgbClr val="FFFFFF">
              <a:alpha val="4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26435" y="2260092"/>
            <a:ext cx="437515" cy="546100"/>
          </a:xfrm>
          <a:custGeom>
            <a:avLst/>
            <a:gdLst/>
            <a:ahLst/>
            <a:cxnLst/>
            <a:rect l="l" t="t" r="r" b="b"/>
            <a:pathLst>
              <a:path w="437514" h="546100">
                <a:moveTo>
                  <a:pt x="437388" y="326898"/>
                </a:moveTo>
                <a:lnTo>
                  <a:pt x="0" y="326898"/>
                </a:lnTo>
                <a:lnTo>
                  <a:pt x="218694" y="545592"/>
                </a:lnTo>
                <a:lnTo>
                  <a:pt x="437388" y="326898"/>
                </a:lnTo>
                <a:close/>
              </a:path>
              <a:path w="437514" h="546100">
                <a:moveTo>
                  <a:pt x="328040" y="0"/>
                </a:moveTo>
                <a:lnTo>
                  <a:pt x="109346" y="0"/>
                </a:lnTo>
                <a:lnTo>
                  <a:pt x="109346" y="326898"/>
                </a:lnTo>
                <a:lnTo>
                  <a:pt x="328040" y="326898"/>
                </a:lnTo>
                <a:lnTo>
                  <a:pt x="328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59623" y="2260092"/>
            <a:ext cx="437515" cy="546100"/>
          </a:xfrm>
          <a:custGeom>
            <a:avLst/>
            <a:gdLst/>
            <a:ahLst/>
            <a:cxnLst/>
            <a:rect l="l" t="t" r="r" b="b"/>
            <a:pathLst>
              <a:path w="437515" h="546100">
                <a:moveTo>
                  <a:pt x="437387" y="326898"/>
                </a:moveTo>
                <a:lnTo>
                  <a:pt x="0" y="326898"/>
                </a:lnTo>
                <a:lnTo>
                  <a:pt x="218694" y="545592"/>
                </a:lnTo>
                <a:lnTo>
                  <a:pt x="437387" y="326898"/>
                </a:lnTo>
                <a:close/>
              </a:path>
              <a:path w="437515" h="546100">
                <a:moveTo>
                  <a:pt x="328041" y="0"/>
                </a:moveTo>
                <a:lnTo>
                  <a:pt x="109347" y="0"/>
                </a:lnTo>
                <a:lnTo>
                  <a:pt x="109347" y="326898"/>
                </a:lnTo>
                <a:lnTo>
                  <a:pt x="328041" y="326898"/>
                </a:lnTo>
                <a:lnTo>
                  <a:pt x="3280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82767" y="2261616"/>
            <a:ext cx="436245" cy="546100"/>
          </a:xfrm>
          <a:custGeom>
            <a:avLst/>
            <a:gdLst/>
            <a:ahLst/>
            <a:cxnLst/>
            <a:rect l="l" t="t" r="r" b="b"/>
            <a:pathLst>
              <a:path w="436245" h="546100">
                <a:moveTo>
                  <a:pt x="435864" y="327660"/>
                </a:moveTo>
                <a:lnTo>
                  <a:pt x="0" y="327660"/>
                </a:lnTo>
                <a:lnTo>
                  <a:pt x="217932" y="545592"/>
                </a:lnTo>
                <a:lnTo>
                  <a:pt x="435864" y="327660"/>
                </a:lnTo>
                <a:close/>
              </a:path>
              <a:path w="436245" h="546100">
                <a:moveTo>
                  <a:pt x="326898" y="0"/>
                </a:moveTo>
                <a:lnTo>
                  <a:pt x="108966" y="0"/>
                </a:lnTo>
                <a:lnTo>
                  <a:pt x="108966" y="327660"/>
                </a:lnTo>
                <a:lnTo>
                  <a:pt x="326898" y="327660"/>
                </a:lnTo>
                <a:lnTo>
                  <a:pt x="3268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32" y="148081"/>
            <a:ext cx="4107560" cy="349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2482" y="2275077"/>
            <a:ext cx="4059936" cy="430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2421" y="2892679"/>
            <a:ext cx="106045" cy="318135"/>
          </a:xfrm>
          <a:custGeom>
            <a:avLst/>
            <a:gdLst/>
            <a:ahLst/>
            <a:cxnLst/>
            <a:rect l="l" t="t" r="r" b="b"/>
            <a:pathLst>
              <a:path w="106045" h="318135">
                <a:moveTo>
                  <a:pt x="105410" y="0"/>
                </a:moveTo>
                <a:lnTo>
                  <a:pt x="62102" y="0"/>
                </a:lnTo>
                <a:lnTo>
                  <a:pt x="55481" y="7379"/>
                </a:lnTo>
                <a:lnTo>
                  <a:pt x="31761" y="39514"/>
                </a:lnTo>
                <a:lnTo>
                  <a:pt x="13842" y="76860"/>
                </a:lnTo>
                <a:lnTo>
                  <a:pt x="2625" y="121130"/>
                </a:lnTo>
                <a:lnTo>
                  <a:pt x="0" y="159385"/>
                </a:lnTo>
                <a:lnTo>
                  <a:pt x="287" y="172648"/>
                </a:lnTo>
                <a:lnTo>
                  <a:pt x="7365" y="220565"/>
                </a:lnTo>
                <a:lnTo>
                  <a:pt x="21959" y="261112"/>
                </a:lnTo>
                <a:lnTo>
                  <a:pt x="43047" y="295542"/>
                </a:lnTo>
                <a:lnTo>
                  <a:pt x="62102" y="318135"/>
                </a:lnTo>
                <a:lnTo>
                  <a:pt x="105790" y="318135"/>
                </a:lnTo>
                <a:lnTo>
                  <a:pt x="99671" y="310707"/>
                </a:lnTo>
                <a:lnTo>
                  <a:pt x="93694" y="302910"/>
                </a:lnTo>
                <a:lnTo>
                  <a:pt x="71675" y="268144"/>
                </a:lnTo>
                <a:lnTo>
                  <a:pt x="55086" y="228107"/>
                </a:lnTo>
                <a:lnTo>
                  <a:pt x="45561" y="183403"/>
                </a:lnTo>
                <a:lnTo>
                  <a:pt x="44323" y="159385"/>
                </a:lnTo>
                <a:lnTo>
                  <a:pt x="44632" y="147292"/>
                </a:lnTo>
                <a:lnTo>
                  <a:pt x="51988" y="101302"/>
                </a:lnTo>
                <a:lnTo>
                  <a:pt x="67240" y="60194"/>
                </a:lnTo>
                <a:lnTo>
                  <a:pt x="87889" y="23895"/>
                </a:lnTo>
                <a:lnTo>
                  <a:pt x="99458" y="7616"/>
                </a:lnTo>
                <a:lnTo>
                  <a:pt x="1054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5865" y="2902330"/>
            <a:ext cx="1250950" cy="339725"/>
          </a:xfrm>
          <a:custGeom>
            <a:avLst/>
            <a:gdLst/>
            <a:ahLst/>
            <a:cxnLst/>
            <a:rect l="l" t="t" r="r" b="b"/>
            <a:pathLst>
              <a:path w="1250950" h="339725">
                <a:moveTo>
                  <a:pt x="1105408" y="208026"/>
                </a:moveTo>
                <a:lnTo>
                  <a:pt x="1064081" y="214923"/>
                </a:lnTo>
                <a:lnTo>
                  <a:pt x="1028237" y="240319"/>
                </a:lnTo>
                <a:lnTo>
                  <a:pt x="1017270" y="273685"/>
                </a:lnTo>
                <a:lnTo>
                  <a:pt x="1017720" y="281283"/>
                </a:lnTo>
                <a:lnTo>
                  <a:pt x="1037901" y="317877"/>
                </a:lnTo>
                <a:lnTo>
                  <a:pt x="1079779" y="337260"/>
                </a:lnTo>
                <a:lnTo>
                  <a:pt x="1105408" y="339725"/>
                </a:lnTo>
                <a:lnTo>
                  <a:pt x="1113982" y="339459"/>
                </a:lnTo>
                <a:lnTo>
                  <a:pt x="1153715" y="329850"/>
                </a:lnTo>
                <a:lnTo>
                  <a:pt x="1186180" y="301625"/>
                </a:lnTo>
                <a:lnTo>
                  <a:pt x="1186621" y="300736"/>
                </a:lnTo>
                <a:lnTo>
                  <a:pt x="1099693" y="300736"/>
                </a:lnTo>
                <a:lnTo>
                  <a:pt x="1094105" y="300228"/>
                </a:lnTo>
                <a:lnTo>
                  <a:pt x="1088644" y="299085"/>
                </a:lnTo>
                <a:lnTo>
                  <a:pt x="1083183" y="298069"/>
                </a:lnTo>
                <a:lnTo>
                  <a:pt x="1078357" y="296418"/>
                </a:lnTo>
                <a:lnTo>
                  <a:pt x="1059942" y="278511"/>
                </a:lnTo>
                <a:lnTo>
                  <a:pt x="1059942" y="269240"/>
                </a:lnTo>
                <a:lnTo>
                  <a:pt x="1094105" y="247650"/>
                </a:lnTo>
                <a:lnTo>
                  <a:pt x="1099693" y="247142"/>
                </a:lnTo>
                <a:lnTo>
                  <a:pt x="1186627" y="247142"/>
                </a:lnTo>
                <a:lnTo>
                  <a:pt x="1186180" y="246253"/>
                </a:lnTo>
                <a:lnTo>
                  <a:pt x="1153715" y="217900"/>
                </a:lnTo>
                <a:lnTo>
                  <a:pt x="1113982" y="208309"/>
                </a:lnTo>
                <a:lnTo>
                  <a:pt x="1105408" y="208026"/>
                </a:lnTo>
                <a:close/>
              </a:path>
              <a:path w="1250950" h="339725">
                <a:moveTo>
                  <a:pt x="1186627" y="247142"/>
                </a:moveTo>
                <a:lnTo>
                  <a:pt x="1110996" y="247142"/>
                </a:lnTo>
                <a:lnTo>
                  <a:pt x="1116584" y="247650"/>
                </a:lnTo>
                <a:lnTo>
                  <a:pt x="1122045" y="248666"/>
                </a:lnTo>
                <a:lnTo>
                  <a:pt x="1150747" y="269240"/>
                </a:lnTo>
                <a:lnTo>
                  <a:pt x="1150747" y="278511"/>
                </a:lnTo>
                <a:lnTo>
                  <a:pt x="1122045" y="299085"/>
                </a:lnTo>
                <a:lnTo>
                  <a:pt x="1116584" y="300228"/>
                </a:lnTo>
                <a:lnTo>
                  <a:pt x="1110996" y="300736"/>
                </a:lnTo>
                <a:lnTo>
                  <a:pt x="1186621" y="300736"/>
                </a:lnTo>
                <a:lnTo>
                  <a:pt x="1189347" y="295241"/>
                </a:lnTo>
                <a:lnTo>
                  <a:pt x="1191609" y="288464"/>
                </a:lnTo>
                <a:lnTo>
                  <a:pt x="1192966" y="281283"/>
                </a:lnTo>
                <a:lnTo>
                  <a:pt x="1193419" y="273685"/>
                </a:lnTo>
                <a:lnTo>
                  <a:pt x="1192966" y="266255"/>
                </a:lnTo>
                <a:lnTo>
                  <a:pt x="1191609" y="259207"/>
                </a:lnTo>
                <a:lnTo>
                  <a:pt x="1189347" y="252539"/>
                </a:lnTo>
                <a:lnTo>
                  <a:pt x="1186627" y="247142"/>
                </a:lnTo>
                <a:close/>
              </a:path>
              <a:path w="1250950" h="339725">
                <a:moveTo>
                  <a:pt x="906018" y="199517"/>
                </a:moveTo>
                <a:lnTo>
                  <a:pt x="723138" y="199517"/>
                </a:lnTo>
                <a:lnTo>
                  <a:pt x="723138" y="331597"/>
                </a:lnTo>
                <a:lnTo>
                  <a:pt x="906018" y="331597"/>
                </a:lnTo>
                <a:lnTo>
                  <a:pt x="906018" y="295021"/>
                </a:lnTo>
                <a:lnTo>
                  <a:pt x="767969" y="295021"/>
                </a:lnTo>
                <a:lnTo>
                  <a:pt x="767969" y="236093"/>
                </a:lnTo>
                <a:lnTo>
                  <a:pt x="906018" y="236093"/>
                </a:lnTo>
                <a:lnTo>
                  <a:pt x="906018" y="199517"/>
                </a:lnTo>
                <a:close/>
              </a:path>
              <a:path w="1250950" h="339725">
                <a:moveTo>
                  <a:pt x="906018" y="236093"/>
                </a:moveTo>
                <a:lnTo>
                  <a:pt x="861313" y="236093"/>
                </a:lnTo>
                <a:lnTo>
                  <a:pt x="861313" y="295021"/>
                </a:lnTo>
                <a:lnTo>
                  <a:pt x="906018" y="295021"/>
                </a:lnTo>
                <a:lnTo>
                  <a:pt x="906018" y="236093"/>
                </a:lnTo>
                <a:close/>
              </a:path>
              <a:path w="1250950" h="339725">
                <a:moveTo>
                  <a:pt x="1250569" y="152273"/>
                </a:moveTo>
                <a:lnTo>
                  <a:pt x="960120" y="152273"/>
                </a:lnTo>
                <a:lnTo>
                  <a:pt x="960120" y="190627"/>
                </a:lnTo>
                <a:lnTo>
                  <a:pt x="1250569" y="190627"/>
                </a:lnTo>
                <a:lnTo>
                  <a:pt x="1250569" y="152273"/>
                </a:lnTo>
                <a:close/>
              </a:path>
              <a:path w="1250950" h="339725">
                <a:moveTo>
                  <a:pt x="290449" y="227965"/>
                </a:moveTo>
                <a:lnTo>
                  <a:pt x="0" y="227965"/>
                </a:lnTo>
                <a:lnTo>
                  <a:pt x="0" y="266319"/>
                </a:lnTo>
                <a:lnTo>
                  <a:pt x="290449" y="266319"/>
                </a:lnTo>
                <a:lnTo>
                  <a:pt x="290449" y="227965"/>
                </a:lnTo>
                <a:close/>
              </a:path>
              <a:path w="1250950" h="339725">
                <a:moveTo>
                  <a:pt x="107950" y="128143"/>
                </a:moveTo>
                <a:lnTo>
                  <a:pt x="63246" y="128143"/>
                </a:lnTo>
                <a:lnTo>
                  <a:pt x="63246" y="227965"/>
                </a:lnTo>
                <a:lnTo>
                  <a:pt x="107950" y="227965"/>
                </a:lnTo>
                <a:lnTo>
                  <a:pt x="107950" y="128143"/>
                </a:lnTo>
                <a:close/>
              </a:path>
              <a:path w="1250950" h="339725">
                <a:moveTo>
                  <a:pt x="180721" y="128143"/>
                </a:moveTo>
                <a:lnTo>
                  <a:pt x="136017" y="128143"/>
                </a:lnTo>
                <a:lnTo>
                  <a:pt x="136017" y="227965"/>
                </a:lnTo>
                <a:lnTo>
                  <a:pt x="180721" y="227965"/>
                </a:lnTo>
                <a:lnTo>
                  <a:pt x="180721" y="128143"/>
                </a:lnTo>
                <a:close/>
              </a:path>
              <a:path w="1250950" h="339725">
                <a:moveTo>
                  <a:pt x="252857" y="19431"/>
                </a:moveTo>
                <a:lnTo>
                  <a:pt x="41910" y="19431"/>
                </a:lnTo>
                <a:lnTo>
                  <a:pt x="41910" y="56007"/>
                </a:lnTo>
                <a:lnTo>
                  <a:pt x="209169" y="56007"/>
                </a:lnTo>
                <a:lnTo>
                  <a:pt x="209115" y="79502"/>
                </a:lnTo>
                <a:lnTo>
                  <a:pt x="208990" y="84455"/>
                </a:lnTo>
                <a:lnTo>
                  <a:pt x="208787" y="94488"/>
                </a:lnTo>
                <a:lnTo>
                  <a:pt x="208280" y="102616"/>
                </a:lnTo>
                <a:lnTo>
                  <a:pt x="201295" y="146939"/>
                </a:lnTo>
                <a:lnTo>
                  <a:pt x="189230" y="189230"/>
                </a:lnTo>
                <a:lnTo>
                  <a:pt x="230505" y="200533"/>
                </a:lnTo>
                <a:lnTo>
                  <a:pt x="243586" y="158115"/>
                </a:lnTo>
                <a:lnTo>
                  <a:pt x="250347" y="120257"/>
                </a:lnTo>
                <a:lnTo>
                  <a:pt x="252730" y="84455"/>
                </a:lnTo>
                <a:lnTo>
                  <a:pt x="252857" y="19431"/>
                </a:lnTo>
                <a:close/>
              </a:path>
              <a:path w="1250950" h="339725">
                <a:moveTo>
                  <a:pt x="433324" y="97917"/>
                </a:moveTo>
                <a:lnTo>
                  <a:pt x="388874" y="97917"/>
                </a:lnTo>
                <a:lnTo>
                  <a:pt x="388874" y="109220"/>
                </a:lnTo>
                <a:lnTo>
                  <a:pt x="387604" y="116967"/>
                </a:lnTo>
                <a:lnTo>
                  <a:pt x="368609" y="154277"/>
                </a:lnTo>
                <a:lnTo>
                  <a:pt x="339840" y="182292"/>
                </a:lnTo>
                <a:lnTo>
                  <a:pt x="313944" y="201295"/>
                </a:lnTo>
                <a:lnTo>
                  <a:pt x="341757" y="233934"/>
                </a:lnTo>
                <a:lnTo>
                  <a:pt x="372491" y="210947"/>
                </a:lnTo>
                <a:lnTo>
                  <a:pt x="378587" y="205486"/>
                </a:lnTo>
                <a:lnTo>
                  <a:pt x="384810" y="200152"/>
                </a:lnTo>
                <a:lnTo>
                  <a:pt x="410591" y="170053"/>
                </a:lnTo>
                <a:lnTo>
                  <a:pt x="476162" y="170053"/>
                </a:lnTo>
                <a:lnTo>
                  <a:pt x="429387" y="130937"/>
                </a:lnTo>
                <a:lnTo>
                  <a:pt x="431127" y="123676"/>
                </a:lnTo>
                <a:lnTo>
                  <a:pt x="432355" y="116760"/>
                </a:lnTo>
                <a:lnTo>
                  <a:pt x="433083" y="110202"/>
                </a:lnTo>
                <a:lnTo>
                  <a:pt x="433324" y="104013"/>
                </a:lnTo>
                <a:lnTo>
                  <a:pt x="433324" y="97917"/>
                </a:lnTo>
                <a:close/>
              </a:path>
              <a:path w="1250950" h="339725">
                <a:moveTo>
                  <a:pt x="476162" y="170053"/>
                </a:moveTo>
                <a:lnTo>
                  <a:pt x="410591" y="170053"/>
                </a:lnTo>
                <a:lnTo>
                  <a:pt x="481203" y="228219"/>
                </a:lnTo>
                <a:lnTo>
                  <a:pt x="509270" y="197739"/>
                </a:lnTo>
                <a:lnTo>
                  <a:pt x="476162" y="170053"/>
                </a:lnTo>
                <a:close/>
              </a:path>
              <a:path w="1250950" h="339725">
                <a:moveTo>
                  <a:pt x="496824" y="61341"/>
                </a:moveTo>
                <a:lnTo>
                  <a:pt x="326136" y="61341"/>
                </a:lnTo>
                <a:lnTo>
                  <a:pt x="326136" y="97917"/>
                </a:lnTo>
                <a:lnTo>
                  <a:pt x="496824" y="97917"/>
                </a:lnTo>
                <a:lnTo>
                  <a:pt x="496824" y="61341"/>
                </a:lnTo>
                <a:close/>
              </a:path>
              <a:path w="1250950" h="339725">
                <a:moveTo>
                  <a:pt x="799211" y="14097"/>
                </a:moveTo>
                <a:lnTo>
                  <a:pt x="657860" y="14097"/>
                </a:lnTo>
                <a:lnTo>
                  <a:pt x="657860" y="50673"/>
                </a:lnTo>
                <a:lnTo>
                  <a:pt x="755523" y="50673"/>
                </a:lnTo>
                <a:lnTo>
                  <a:pt x="755409" y="59563"/>
                </a:lnTo>
                <a:lnTo>
                  <a:pt x="737917" y="100758"/>
                </a:lnTo>
                <a:lnTo>
                  <a:pt x="700345" y="130427"/>
                </a:lnTo>
                <a:lnTo>
                  <a:pt x="658479" y="150997"/>
                </a:lnTo>
                <a:lnTo>
                  <a:pt x="646811" y="155829"/>
                </a:lnTo>
                <a:lnTo>
                  <a:pt x="665226" y="192405"/>
                </a:lnTo>
                <a:lnTo>
                  <a:pt x="706374" y="174295"/>
                </a:lnTo>
                <a:lnTo>
                  <a:pt x="741775" y="153670"/>
                </a:lnTo>
                <a:lnTo>
                  <a:pt x="777271" y="120967"/>
                </a:lnTo>
                <a:lnTo>
                  <a:pt x="796671" y="82010"/>
                </a:lnTo>
                <a:lnTo>
                  <a:pt x="799211" y="59563"/>
                </a:lnTo>
                <a:lnTo>
                  <a:pt x="799211" y="14097"/>
                </a:lnTo>
                <a:close/>
              </a:path>
              <a:path w="1250950" h="339725">
                <a:moveTo>
                  <a:pt x="1130554" y="47879"/>
                </a:moveTo>
                <a:lnTo>
                  <a:pt x="1082929" y="47879"/>
                </a:lnTo>
                <a:lnTo>
                  <a:pt x="1079373" y="53848"/>
                </a:lnTo>
                <a:lnTo>
                  <a:pt x="1074293" y="59309"/>
                </a:lnTo>
                <a:lnTo>
                  <a:pt x="1037627" y="82121"/>
                </a:lnTo>
                <a:lnTo>
                  <a:pt x="1000744" y="97901"/>
                </a:lnTo>
                <a:lnTo>
                  <a:pt x="985012" y="104013"/>
                </a:lnTo>
                <a:lnTo>
                  <a:pt x="1004443" y="139192"/>
                </a:lnTo>
                <a:lnTo>
                  <a:pt x="1043501" y="122689"/>
                </a:lnTo>
                <a:lnTo>
                  <a:pt x="1080309" y="103870"/>
                </a:lnTo>
                <a:lnTo>
                  <a:pt x="1101089" y="89408"/>
                </a:lnTo>
                <a:lnTo>
                  <a:pt x="1194889" y="89408"/>
                </a:lnTo>
                <a:lnTo>
                  <a:pt x="1126998" y="58166"/>
                </a:lnTo>
                <a:lnTo>
                  <a:pt x="1128649" y="55372"/>
                </a:lnTo>
                <a:lnTo>
                  <a:pt x="1129792" y="51943"/>
                </a:lnTo>
                <a:lnTo>
                  <a:pt x="1130554" y="47879"/>
                </a:lnTo>
                <a:close/>
              </a:path>
              <a:path w="1250950" h="339725">
                <a:moveTo>
                  <a:pt x="1194889" y="89408"/>
                </a:moveTo>
                <a:lnTo>
                  <a:pt x="1101089" y="89408"/>
                </a:lnTo>
                <a:lnTo>
                  <a:pt x="1206500" y="137414"/>
                </a:lnTo>
                <a:lnTo>
                  <a:pt x="1227455" y="104394"/>
                </a:lnTo>
                <a:lnTo>
                  <a:pt x="1194889" y="89408"/>
                </a:lnTo>
                <a:close/>
              </a:path>
              <a:path w="1250950" h="339725">
                <a:moveTo>
                  <a:pt x="1211834" y="11303"/>
                </a:moveTo>
                <a:lnTo>
                  <a:pt x="1003426" y="11303"/>
                </a:lnTo>
                <a:lnTo>
                  <a:pt x="1003426" y="47879"/>
                </a:lnTo>
                <a:lnTo>
                  <a:pt x="1211834" y="47879"/>
                </a:lnTo>
                <a:lnTo>
                  <a:pt x="1211834" y="11303"/>
                </a:lnTo>
                <a:close/>
              </a:path>
              <a:path w="1250950" h="339725">
                <a:moveTo>
                  <a:pt x="906018" y="4191"/>
                </a:moveTo>
                <a:lnTo>
                  <a:pt x="860933" y="4191"/>
                </a:lnTo>
                <a:lnTo>
                  <a:pt x="860933" y="74168"/>
                </a:lnTo>
                <a:lnTo>
                  <a:pt x="806576" y="74168"/>
                </a:lnTo>
                <a:lnTo>
                  <a:pt x="806576" y="111125"/>
                </a:lnTo>
                <a:lnTo>
                  <a:pt x="860933" y="111125"/>
                </a:lnTo>
                <a:lnTo>
                  <a:pt x="860933" y="183896"/>
                </a:lnTo>
                <a:lnTo>
                  <a:pt x="906018" y="183896"/>
                </a:lnTo>
                <a:lnTo>
                  <a:pt x="906018" y="4191"/>
                </a:lnTo>
                <a:close/>
              </a:path>
              <a:path w="1250950" h="339725">
                <a:moveTo>
                  <a:pt x="574675" y="4191"/>
                </a:moveTo>
                <a:lnTo>
                  <a:pt x="529589" y="4191"/>
                </a:lnTo>
                <a:lnTo>
                  <a:pt x="529589" y="295021"/>
                </a:lnTo>
                <a:lnTo>
                  <a:pt x="574675" y="295021"/>
                </a:lnTo>
                <a:lnTo>
                  <a:pt x="574675" y="141224"/>
                </a:lnTo>
                <a:lnTo>
                  <a:pt x="619379" y="141224"/>
                </a:lnTo>
                <a:lnTo>
                  <a:pt x="619379" y="104394"/>
                </a:lnTo>
                <a:lnTo>
                  <a:pt x="574675" y="104394"/>
                </a:lnTo>
                <a:lnTo>
                  <a:pt x="574675" y="4191"/>
                </a:lnTo>
                <a:close/>
              </a:path>
              <a:path w="1250950" h="339725">
                <a:moveTo>
                  <a:pt x="358013" y="0"/>
                </a:moveTo>
                <a:lnTo>
                  <a:pt x="349885" y="35433"/>
                </a:lnTo>
                <a:lnTo>
                  <a:pt x="354330" y="36576"/>
                </a:lnTo>
                <a:lnTo>
                  <a:pt x="359663" y="37719"/>
                </a:lnTo>
                <a:lnTo>
                  <a:pt x="365633" y="38608"/>
                </a:lnTo>
                <a:lnTo>
                  <a:pt x="371729" y="39624"/>
                </a:lnTo>
                <a:lnTo>
                  <a:pt x="384429" y="41148"/>
                </a:lnTo>
                <a:lnTo>
                  <a:pt x="397510" y="42418"/>
                </a:lnTo>
                <a:lnTo>
                  <a:pt x="410463" y="43434"/>
                </a:lnTo>
                <a:lnTo>
                  <a:pt x="416560" y="43561"/>
                </a:lnTo>
                <a:lnTo>
                  <a:pt x="468122" y="43561"/>
                </a:lnTo>
                <a:lnTo>
                  <a:pt x="468122" y="7366"/>
                </a:lnTo>
                <a:lnTo>
                  <a:pt x="422275" y="7366"/>
                </a:lnTo>
                <a:lnTo>
                  <a:pt x="414198" y="7221"/>
                </a:lnTo>
                <a:lnTo>
                  <a:pt x="372491" y="2476"/>
                </a:lnTo>
                <a:lnTo>
                  <a:pt x="365013" y="1238"/>
                </a:lnTo>
                <a:lnTo>
                  <a:pt x="358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3960" y="2892679"/>
            <a:ext cx="106045" cy="318135"/>
          </a:xfrm>
          <a:custGeom>
            <a:avLst/>
            <a:gdLst/>
            <a:ahLst/>
            <a:cxnLst/>
            <a:rect l="l" t="t" r="r" b="b"/>
            <a:pathLst>
              <a:path w="106045" h="318135">
                <a:moveTo>
                  <a:pt x="43687" y="0"/>
                </a:moveTo>
                <a:lnTo>
                  <a:pt x="380" y="0"/>
                </a:lnTo>
                <a:lnTo>
                  <a:pt x="6330" y="7616"/>
                </a:lnTo>
                <a:lnTo>
                  <a:pt x="12160" y="15589"/>
                </a:lnTo>
                <a:lnTo>
                  <a:pt x="33766" y="50673"/>
                </a:lnTo>
                <a:lnTo>
                  <a:pt x="50561" y="90519"/>
                </a:lnTo>
                <a:lnTo>
                  <a:pt x="60213" y="135413"/>
                </a:lnTo>
                <a:lnTo>
                  <a:pt x="61467" y="159385"/>
                </a:lnTo>
                <a:lnTo>
                  <a:pt x="61156" y="171531"/>
                </a:lnTo>
                <a:lnTo>
                  <a:pt x="53699" y="217378"/>
                </a:lnTo>
                <a:lnTo>
                  <a:pt x="38820" y="258629"/>
                </a:lnTo>
                <a:lnTo>
                  <a:pt x="17930" y="294757"/>
                </a:lnTo>
                <a:lnTo>
                  <a:pt x="0" y="318135"/>
                </a:lnTo>
                <a:lnTo>
                  <a:pt x="43687" y="318135"/>
                </a:lnTo>
                <a:lnTo>
                  <a:pt x="68325" y="287400"/>
                </a:lnTo>
                <a:lnTo>
                  <a:pt x="88011" y="251587"/>
                </a:lnTo>
                <a:lnTo>
                  <a:pt x="100964" y="209296"/>
                </a:lnTo>
                <a:lnTo>
                  <a:pt x="105790" y="159385"/>
                </a:lnTo>
                <a:lnTo>
                  <a:pt x="105501" y="146173"/>
                </a:lnTo>
                <a:lnTo>
                  <a:pt x="98369" y="98057"/>
                </a:lnTo>
                <a:lnTo>
                  <a:pt x="83720" y="57457"/>
                </a:lnTo>
                <a:lnTo>
                  <a:pt x="62493" y="22949"/>
                </a:lnTo>
                <a:lnTo>
                  <a:pt x="50163" y="7379"/>
                </a:lnTo>
                <a:lnTo>
                  <a:pt x="43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0407" y="3614928"/>
            <a:ext cx="6802120" cy="835660"/>
          </a:xfrm>
          <a:custGeom>
            <a:avLst/>
            <a:gdLst/>
            <a:ahLst/>
            <a:cxnLst/>
            <a:rect l="l" t="t" r="r" b="b"/>
            <a:pathLst>
              <a:path w="6802120" h="835660">
                <a:moveTo>
                  <a:pt x="0" y="835152"/>
                </a:moveTo>
                <a:lnTo>
                  <a:pt x="6801611" y="835152"/>
                </a:lnTo>
                <a:lnTo>
                  <a:pt x="6801611" y="0"/>
                </a:lnTo>
                <a:lnTo>
                  <a:pt x="0" y="0"/>
                </a:lnTo>
                <a:lnTo>
                  <a:pt x="0" y="83515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학습-평가 </a:t>
            </a:r>
            <a:r>
              <a:rPr spc="-25" dirty="0"/>
              <a:t>데이터 나누기를 여러 번</a:t>
            </a:r>
            <a:r>
              <a:rPr spc="185" dirty="0"/>
              <a:t> </a:t>
            </a:r>
            <a:r>
              <a:rPr spc="-30" dirty="0"/>
              <a:t>반복하여</a:t>
            </a:r>
          </a:p>
          <a:p>
            <a:pPr marL="379095" algn="ctr">
              <a:lnSpc>
                <a:spcPct val="100000"/>
              </a:lnSpc>
              <a:spcBef>
                <a:spcPts val="5"/>
              </a:spcBef>
            </a:pPr>
            <a:r>
              <a:rPr spc="-30" dirty="0"/>
              <a:t>일반화 </a:t>
            </a:r>
            <a:r>
              <a:rPr spc="-25" dirty="0"/>
              <a:t>에러를 </a:t>
            </a:r>
            <a:r>
              <a:rPr spc="-30" dirty="0"/>
              <a:t>평가하는</a:t>
            </a:r>
            <a:r>
              <a:rPr spc="140" dirty="0"/>
              <a:t> </a:t>
            </a:r>
            <a:r>
              <a:rPr spc="-25" dirty="0"/>
              <a:t>방법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5632" y="2852674"/>
            <a:ext cx="34721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5" dirty="0"/>
              <a:t>Decision</a:t>
            </a:r>
            <a:r>
              <a:rPr sz="4400" spc="-20" dirty="0"/>
              <a:t> </a:t>
            </a:r>
            <a:r>
              <a:rPr sz="4400" spc="30" dirty="0"/>
              <a:t>Tree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345946" y="1291717"/>
            <a:ext cx="1547748" cy="1547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32" y="148081"/>
            <a:ext cx="4107560" cy="349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3960" indent="-51498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204595" algn="l"/>
                <a:tab pos="1205230" algn="l"/>
              </a:tabLst>
            </a:pPr>
            <a:r>
              <a:rPr spc="-25" dirty="0"/>
              <a:t>데이터 </a:t>
            </a:r>
            <a:r>
              <a:rPr spc="-20" dirty="0"/>
              <a:t>셋을 </a:t>
            </a:r>
            <a:r>
              <a:rPr spc="20" dirty="0"/>
              <a:t>k개로</a:t>
            </a:r>
            <a:r>
              <a:rPr spc="110" dirty="0"/>
              <a:t> </a:t>
            </a:r>
            <a:r>
              <a:rPr spc="25" dirty="0"/>
              <a:t>나눈다.</a:t>
            </a:r>
          </a:p>
          <a:p>
            <a:pPr marL="676275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1203960" marR="5080" indent="-514984">
              <a:lnSpc>
                <a:spcPct val="100000"/>
              </a:lnSpc>
              <a:buAutoNum type="arabicPeriod"/>
              <a:tabLst>
                <a:tab pos="1204595" algn="l"/>
                <a:tab pos="1205230" algn="l"/>
              </a:tabLst>
            </a:pPr>
            <a:r>
              <a:rPr spc="-25" dirty="0"/>
              <a:t>첫 번째 세트를 </a:t>
            </a:r>
            <a:r>
              <a:rPr spc="-30" dirty="0"/>
              <a:t>제외하고 </a:t>
            </a:r>
            <a:r>
              <a:rPr spc="-25" dirty="0"/>
              <a:t>나머지에 대해 모델을 </a:t>
            </a:r>
            <a:r>
              <a:rPr spc="10" dirty="0"/>
              <a:t>학습한다.  </a:t>
            </a:r>
            <a:r>
              <a:rPr spc="-25" dirty="0"/>
              <a:t>그리고 첫 번째 세트를 이용해서 평가를</a:t>
            </a:r>
            <a:r>
              <a:rPr spc="265" dirty="0"/>
              <a:t> </a:t>
            </a:r>
            <a:r>
              <a:rPr spc="15" dirty="0"/>
              <a:t>수행한다.</a:t>
            </a:r>
          </a:p>
          <a:p>
            <a:pPr marL="676275"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1203960" indent="-514984">
              <a:lnSpc>
                <a:spcPct val="100000"/>
              </a:lnSpc>
              <a:buAutoNum type="arabicPeriod"/>
              <a:tabLst>
                <a:tab pos="1204595" algn="l"/>
                <a:tab pos="1205230" algn="l"/>
              </a:tabLst>
            </a:pPr>
            <a:r>
              <a:rPr spc="-95" dirty="0"/>
              <a:t>2번 </a:t>
            </a:r>
            <a:r>
              <a:rPr spc="-30" dirty="0"/>
              <a:t>과정을 마지막 </a:t>
            </a:r>
            <a:r>
              <a:rPr spc="-25" dirty="0"/>
              <a:t>세트까지</a:t>
            </a:r>
            <a:r>
              <a:rPr spc="290" dirty="0"/>
              <a:t> </a:t>
            </a:r>
            <a:r>
              <a:rPr spc="10" dirty="0"/>
              <a:t>반복한다.</a:t>
            </a:r>
          </a:p>
          <a:p>
            <a:pPr marL="676275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1203960" indent="-514984">
              <a:lnSpc>
                <a:spcPct val="100000"/>
              </a:lnSpc>
              <a:buAutoNum type="arabicPeriod"/>
              <a:tabLst>
                <a:tab pos="1204595" algn="l"/>
                <a:tab pos="1205230" algn="l"/>
              </a:tabLst>
            </a:pPr>
            <a:r>
              <a:rPr spc="-25" dirty="0"/>
              <a:t>각 세트에 대해 구했던 평가 </a:t>
            </a:r>
            <a:r>
              <a:rPr spc="-30" dirty="0"/>
              <a:t>결과의 </a:t>
            </a:r>
            <a:r>
              <a:rPr spc="-25" dirty="0"/>
              <a:t>평균을</a:t>
            </a:r>
            <a:r>
              <a:rPr spc="330" dirty="0"/>
              <a:t> </a:t>
            </a:r>
            <a:r>
              <a:rPr spc="25" dirty="0"/>
              <a:t>구한다.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5224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5" dirty="0">
                <a:solidFill>
                  <a:srgbClr val="FFD966"/>
                </a:solidFill>
              </a:rPr>
              <a:t>K-fold </a:t>
            </a:r>
            <a:r>
              <a:rPr sz="2800" spc="55" dirty="0">
                <a:solidFill>
                  <a:srgbClr val="FFD966"/>
                </a:solidFill>
              </a:rPr>
              <a:t>cross-validation </a:t>
            </a:r>
            <a:r>
              <a:rPr sz="2800" spc="-35" dirty="0">
                <a:solidFill>
                  <a:srgbClr val="FFD966"/>
                </a:solidFill>
              </a:rPr>
              <a:t>동작</a:t>
            </a:r>
            <a:r>
              <a:rPr sz="2800" spc="-100" dirty="0">
                <a:solidFill>
                  <a:srgbClr val="FFD966"/>
                </a:solidFill>
              </a:rPr>
              <a:t> </a:t>
            </a:r>
            <a:r>
              <a:rPr sz="2800" spc="-45" dirty="0">
                <a:solidFill>
                  <a:srgbClr val="FFD966"/>
                </a:solidFill>
              </a:rPr>
              <a:t>방법</a:t>
            </a:r>
            <a:endParaRPr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32" y="148081"/>
            <a:ext cx="4107560" cy="349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5224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5" dirty="0">
                <a:solidFill>
                  <a:srgbClr val="FFD966"/>
                </a:solidFill>
              </a:rPr>
              <a:t>K-fold </a:t>
            </a:r>
            <a:r>
              <a:rPr sz="2800" spc="55" dirty="0">
                <a:solidFill>
                  <a:srgbClr val="FFD966"/>
                </a:solidFill>
              </a:rPr>
              <a:t>cross-validation </a:t>
            </a:r>
            <a:r>
              <a:rPr sz="2800" spc="-35" dirty="0">
                <a:solidFill>
                  <a:srgbClr val="FFD966"/>
                </a:solidFill>
              </a:rPr>
              <a:t>동작</a:t>
            </a:r>
            <a:r>
              <a:rPr sz="2800" spc="-100" dirty="0">
                <a:solidFill>
                  <a:srgbClr val="FFD966"/>
                </a:solidFill>
              </a:rPr>
              <a:t> </a:t>
            </a:r>
            <a:r>
              <a:rPr sz="2800" spc="-45" dirty="0">
                <a:solidFill>
                  <a:srgbClr val="FFD966"/>
                </a:solidFill>
              </a:rPr>
              <a:t>방법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957072" y="2374392"/>
            <a:ext cx="8059420" cy="737870"/>
          </a:xfrm>
          <a:prstGeom prst="rect">
            <a:avLst/>
          </a:prstGeom>
          <a:solidFill>
            <a:srgbClr val="FFFFFF">
              <a:alpha val="47058"/>
            </a:srgbClr>
          </a:solidFill>
        </p:spPr>
        <p:txBody>
          <a:bodyPr vert="horz" wrap="square" lIns="0" tIns="1092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60"/>
              </a:spcBef>
            </a:pPr>
            <a:r>
              <a:rPr sz="3200" b="0" spc="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Train</a:t>
            </a:r>
            <a:r>
              <a:rPr sz="3200" b="0" spc="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3200" b="0" spc="6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Data</a:t>
            </a:r>
            <a:endParaRPr sz="3200">
              <a:latin typeface="나눔스퀘어OTF Light"/>
              <a:cs typeface="나눔스퀘어OTF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0788" y="4148328"/>
            <a:ext cx="1472565" cy="737870"/>
          </a:xfrm>
          <a:prstGeom prst="rect">
            <a:avLst/>
          </a:prstGeom>
          <a:solidFill>
            <a:srgbClr val="FFFFFF">
              <a:alpha val="47058"/>
            </a:srgbClr>
          </a:solidFill>
        </p:spPr>
        <p:txBody>
          <a:bodyPr vert="horz" wrap="square" lIns="0" tIns="17526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380"/>
              </a:spcBef>
            </a:pPr>
            <a:r>
              <a:rPr sz="2400" b="0" spc="-254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1번</a:t>
            </a:r>
            <a:r>
              <a:rPr sz="2400" b="0" spc="-1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1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세트</a:t>
            </a:r>
            <a:endParaRPr sz="2400">
              <a:latin typeface="나눔스퀘어OTF Light"/>
              <a:cs typeface="나눔스퀘어OTF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3660" y="4148328"/>
            <a:ext cx="1472565" cy="737870"/>
          </a:xfrm>
          <a:prstGeom prst="rect">
            <a:avLst/>
          </a:prstGeom>
          <a:solidFill>
            <a:srgbClr val="FFFFFF">
              <a:alpha val="47058"/>
            </a:srgbClr>
          </a:solidFill>
        </p:spPr>
        <p:txBody>
          <a:bodyPr vert="horz" wrap="square" lIns="0" tIns="17526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380"/>
              </a:spcBef>
            </a:pPr>
            <a:r>
              <a:rPr sz="2400" b="0" spc="-9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2번</a:t>
            </a:r>
            <a:r>
              <a:rPr sz="2400" b="0" spc="-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1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세트</a:t>
            </a:r>
            <a:endParaRPr sz="2400">
              <a:latin typeface="나눔스퀘어OTF Light"/>
              <a:cs typeface="나눔스퀘어OTF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6532" y="4148328"/>
            <a:ext cx="1472565" cy="737870"/>
          </a:xfrm>
          <a:prstGeom prst="rect">
            <a:avLst/>
          </a:prstGeom>
          <a:solidFill>
            <a:srgbClr val="FFFFFF">
              <a:alpha val="47058"/>
            </a:srgbClr>
          </a:solidFill>
        </p:spPr>
        <p:txBody>
          <a:bodyPr vert="horz" wrap="square" lIns="0" tIns="17526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380"/>
              </a:spcBef>
            </a:pPr>
            <a:r>
              <a:rPr sz="2400" b="0" spc="-8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3번</a:t>
            </a:r>
            <a:r>
              <a:rPr sz="2400" b="0" spc="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1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세트</a:t>
            </a:r>
            <a:endParaRPr sz="2400">
              <a:latin typeface="나눔스퀘어OTF Light"/>
              <a:cs typeface="나눔스퀘어OTF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9403" y="4148328"/>
            <a:ext cx="1473835" cy="737870"/>
          </a:xfrm>
          <a:prstGeom prst="rect">
            <a:avLst/>
          </a:prstGeom>
          <a:solidFill>
            <a:srgbClr val="FFFFFF">
              <a:alpha val="47058"/>
            </a:srgbClr>
          </a:solidFill>
        </p:spPr>
        <p:txBody>
          <a:bodyPr vert="horz" wrap="square" lIns="0" tIns="17526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380"/>
              </a:spcBef>
            </a:pPr>
            <a:r>
              <a:rPr sz="2400" b="0" spc="-5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4번</a:t>
            </a:r>
            <a:r>
              <a:rPr sz="2400" b="0" spc="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1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세트</a:t>
            </a:r>
            <a:endParaRPr sz="2400">
              <a:latin typeface="나눔스퀘어OTF Light"/>
              <a:cs typeface="나눔스퀘어OTF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43800" y="4148328"/>
            <a:ext cx="1472565" cy="737870"/>
          </a:xfrm>
          <a:prstGeom prst="rect">
            <a:avLst/>
          </a:prstGeom>
          <a:solidFill>
            <a:srgbClr val="FFFFFF">
              <a:alpha val="47058"/>
            </a:srgbClr>
          </a:solidFill>
        </p:spPr>
        <p:txBody>
          <a:bodyPr vert="horz" wrap="square" lIns="0" tIns="17526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380"/>
              </a:spcBef>
            </a:pPr>
            <a:r>
              <a:rPr sz="2400" b="0" spc="-11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5번</a:t>
            </a:r>
            <a:r>
              <a:rPr sz="2400" b="0" spc="-1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1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세트</a:t>
            </a:r>
            <a:endParaRPr sz="2400">
              <a:latin typeface="나눔스퀘어OTF Light"/>
              <a:cs typeface="나눔스퀘어OTF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85715" y="3371088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573024" y="286512"/>
                </a:moveTo>
                <a:lnTo>
                  <a:pt x="0" y="286512"/>
                </a:lnTo>
                <a:lnTo>
                  <a:pt x="286512" y="573024"/>
                </a:lnTo>
                <a:lnTo>
                  <a:pt x="573024" y="286512"/>
                </a:lnTo>
                <a:close/>
              </a:path>
              <a:path w="573404" h="573404">
                <a:moveTo>
                  <a:pt x="429768" y="0"/>
                </a:moveTo>
                <a:lnTo>
                  <a:pt x="143256" y="0"/>
                </a:lnTo>
                <a:lnTo>
                  <a:pt x="143256" y="286512"/>
                </a:lnTo>
                <a:lnTo>
                  <a:pt x="429768" y="286512"/>
                </a:lnTo>
                <a:lnTo>
                  <a:pt x="429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5715" y="3371088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0" y="286512"/>
                </a:moveTo>
                <a:lnTo>
                  <a:pt x="143256" y="286512"/>
                </a:lnTo>
                <a:lnTo>
                  <a:pt x="143256" y="0"/>
                </a:lnTo>
                <a:lnTo>
                  <a:pt x="429768" y="0"/>
                </a:lnTo>
                <a:lnTo>
                  <a:pt x="429768" y="286512"/>
                </a:lnTo>
                <a:lnTo>
                  <a:pt x="573024" y="286512"/>
                </a:lnTo>
                <a:lnTo>
                  <a:pt x="286512" y="573024"/>
                </a:lnTo>
                <a:lnTo>
                  <a:pt x="0" y="28651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32" y="148081"/>
            <a:ext cx="4107560" cy="349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5224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5" dirty="0">
                <a:solidFill>
                  <a:srgbClr val="FFD966"/>
                </a:solidFill>
              </a:rPr>
              <a:t>K-fold </a:t>
            </a:r>
            <a:r>
              <a:rPr sz="2800" spc="55" dirty="0">
                <a:solidFill>
                  <a:srgbClr val="FFD966"/>
                </a:solidFill>
              </a:rPr>
              <a:t>cross-validation </a:t>
            </a:r>
            <a:r>
              <a:rPr sz="2800" spc="-35" dirty="0">
                <a:solidFill>
                  <a:srgbClr val="FFD966"/>
                </a:solidFill>
              </a:rPr>
              <a:t>동작</a:t>
            </a:r>
            <a:r>
              <a:rPr sz="2800" spc="-100" dirty="0">
                <a:solidFill>
                  <a:srgbClr val="FFD966"/>
                </a:solidFill>
              </a:rPr>
              <a:t> </a:t>
            </a:r>
            <a:r>
              <a:rPr sz="2800" spc="-45" dirty="0">
                <a:solidFill>
                  <a:srgbClr val="FFD966"/>
                </a:solidFill>
              </a:rPr>
              <a:t>방법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929639" y="2583179"/>
            <a:ext cx="1472565" cy="791210"/>
          </a:xfrm>
          <a:prstGeom prst="rect">
            <a:avLst/>
          </a:prstGeom>
          <a:solidFill>
            <a:srgbClr val="FFFFFF">
              <a:alpha val="47058"/>
            </a:srgbClr>
          </a:solidFill>
          <a:ln w="57912">
            <a:solidFill>
              <a:srgbClr val="FF00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525"/>
              </a:spcBef>
            </a:pPr>
            <a:r>
              <a:rPr sz="2400" b="0" spc="-254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1번</a:t>
            </a:r>
            <a:r>
              <a:rPr sz="2400" b="0" spc="-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1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세트</a:t>
            </a:r>
            <a:endParaRPr sz="2400">
              <a:latin typeface="나눔스퀘어OTF Light"/>
              <a:cs typeface="나눔스퀘어OTF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4223" y="2569464"/>
            <a:ext cx="1472565" cy="791210"/>
          </a:xfrm>
          <a:prstGeom prst="rect">
            <a:avLst/>
          </a:prstGeom>
          <a:solidFill>
            <a:srgbClr val="FFFFFF"/>
          </a:solidFill>
          <a:ln w="57911">
            <a:solidFill>
              <a:srgbClr val="00AFEF"/>
            </a:solidFill>
          </a:ln>
        </p:spPr>
        <p:txBody>
          <a:bodyPr vert="horz" wrap="square" lIns="0" tIns="207010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1630"/>
              </a:spcBef>
            </a:pPr>
            <a:r>
              <a:rPr sz="2400" b="0" spc="-95" dirty="0">
                <a:latin typeface="나눔스퀘어OTF Light"/>
                <a:cs typeface="나눔스퀘어OTF Light"/>
              </a:rPr>
              <a:t>2번</a:t>
            </a:r>
            <a:r>
              <a:rPr sz="2400" b="0" spc="-10" dirty="0">
                <a:latin typeface="나눔스퀘어OTF Light"/>
                <a:cs typeface="나눔스퀘어OTF Light"/>
              </a:rPr>
              <a:t> </a:t>
            </a:r>
            <a:r>
              <a:rPr sz="2400" b="0" spc="-15" dirty="0">
                <a:latin typeface="나눔스퀘어OTF Light"/>
                <a:cs typeface="나눔스퀘어OTF Light"/>
              </a:rPr>
              <a:t>세트</a:t>
            </a:r>
            <a:endParaRPr sz="2400">
              <a:latin typeface="나눔스퀘어OTF Light"/>
              <a:cs typeface="나눔스퀘어OTF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30623" y="3464052"/>
            <a:ext cx="1472565" cy="792480"/>
          </a:xfrm>
          <a:prstGeom prst="rect">
            <a:avLst/>
          </a:prstGeom>
          <a:solidFill>
            <a:srgbClr val="FFFFFF"/>
          </a:solidFill>
          <a:ln w="57911">
            <a:solidFill>
              <a:srgbClr val="00AFEF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590"/>
              </a:spcBef>
            </a:pPr>
            <a:r>
              <a:rPr sz="2400" b="0" spc="-80" dirty="0">
                <a:latin typeface="나눔스퀘어OTF Light"/>
                <a:cs typeface="나눔스퀘어OTF Light"/>
              </a:rPr>
              <a:t>3번</a:t>
            </a:r>
            <a:r>
              <a:rPr sz="2400" b="0" spc="5" dirty="0">
                <a:latin typeface="나눔스퀘어OTF Light"/>
                <a:cs typeface="나눔스퀘어OTF Light"/>
              </a:rPr>
              <a:t> </a:t>
            </a:r>
            <a:r>
              <a:rPr sz="2400" b="0" spc="-15" dirty="0">
                <a:latin typeface="나눔스퀘어OTF Light"/>
                <a:cs typeface="나눔스퀘어OTF Light"/>
              </a:rPr>
              <a:t>세트</a:t>
            </a:r>
            <a:endParaRPr sz="2400">
              <a:latin typeface="나눔스퀘어OTF Light"/>
              <a:cs typeface="나눔스퀘어OTF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3496" y="4354067"/>
            <a:ext cx="1472565" cy="791210"/>
          </a:xfrm>
          <a:prstGeom prst="rect">
            <a:avLst/>
          </a:prstGeom>
          <a:solidFill>
            <a:srgbClr val="FFFFFF"/>
          </a:solidFill>
          <a:ln w="57911">
            <a:solidFill>
              <a:srgbClr val="00AFEF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585"/>
              </a:spcBef>
            </a:pPr>
            <a:r>
              <a:rPr sz="2400" b="0" spc="-50" dirty="0">
                <a:latin typeface="나눔스퀘어OTF Light"/>
                <a:cs typeface="나눔스퀘어OTF Light"/>
              </a:rPr>
              <a:t>4번</a:t>
            </a:r>
            <a:r>
              <a:rPr sz="2400" b="0" spc="5" dirty="0">
                <a:latin typeface="나눔스퀘어OTF Light"/>
                <a:cs typeface="나눔스퀘어OTF Light"/>
              </a:rPr>
              <a:t> </a:t>
            </a:r>
            <a:r>
              <a:rPr sz="2400" b="0" spc="-20" dirty="0">
                <a:latin typeface="나눔스퀘어OTF Light"/>
                <a:cs typeface="나눔스퀘어OTF Light"/>
              </a:rPr>
              <a:t>세트</a:t>
            </a:r>
            <a:endParaRPr sz="2400">
              <a:latin typeface="나눔스퀘어OTF Light"/>
              <a:cs typeface="나눔스퀘어OTF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2652" y="4367784"/>
            <a:ext cx="1472565" cy="791210"/>
          </a:xfrm>
          <a:prstGeom prst="rect">
            <a:avLst/>
          </a:prstGeom>
          <a:solidFill>
            <a:srgbClr val="FFFFFF">
              <a:alpha val="47058"/>
            </a:srgbClr>
          </a:solidFill>
          <a:ln w="57911">
            <a:solidFill>
              <a:srgbClr val="FF0000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480"/>
              </a:spcBef>
            </a:pPr>
            <a:r>
              <a:rPr sz="2400" b="0" spc="-11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5번</a:t>
            </a:r>
            <a:r>
              <a:rPr sz="2400" b="0" spc="-1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세트</a:t>
            </a:r>
            <a:endParaRPr sz="2400">
              <a:latin typeface="나눔스퀘어OTF Light"/>
              <a:cs typeface="나눔스퀘어OTF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8080" y="5244084"/>
            <a:ext cx="1472565" cy="791210"/>
          </a:xfrm>
          <a:prstGeom prst="rect">
            <a:avLst/>
          </a:prstGeom>
          <a:solidFill>
            <a:srgbClr val="FFFFFF"/>
          </a:solidFill>
          <a:ln w="57911">
            <a:solidFill>
              <a:srgbClr val="00AFEF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585"/>
              </a:spcBef>
            </a:pPr>
            <a:r>
              <a:rPr sz="2400" b="0" spc="-110" dirty="0">
                <a:latin typeface="나눔스퀘어OTF Light"/>
                <a:cs typeface="나눔스퀘어OTF Light"/>
              </a:rPr>
              <a:t>5번</a:t>
            </a:r>
            <a:r>
              <a:rPr sz="2400" b="0" spc="-10" dirty="0">
                <a:latin typeface="나눔스퀘어OTF Light"/>
                <a:cs typeface="나눔스퀘어OTF Light"/>
              </a:rPr>
              <a:t> </a:t>
            </a:r>
            <a:r>
              <a:rPr sz="2400" b="0" spc="-15" dirty="0">
                <a:latin typeface="나눔스퀘어OTF Light"/>
                <a:cs typeface="나눔스퀘어OTF Light"/>
              </a:rPr>
              <a:t>세트</a:t>
            </a:r>
            <a:endParaRPr sz="2400">
              <a:latin typeface="나눔스퀘어OTF Light"/>
              <a:cs typeface="나눔스퀘어OTF Light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510027" y="1613916"/>
          <a:ext cx="6464931" cy="790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9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400" b="0" spc="-9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2번</a:t>
                      </a:r>
                      <a:r>
                        <a:rPr sz="2400" b="0" spc="-1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 </a:t>
                      </a:r>
                      <a:r>
                        <a:rPr sz="2400" b="0" spc="-1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세트</a:t>
                      </a:r>
                      <a:endParaRPr sz="2400" dirty="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201295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>
                        <a:alpha val="4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400" b="0" spc="-8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3번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 </a:t>
                      </a:r>
                      <a:r>
                        <a:rPr sz="2400" b="0" spc="-1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세트</a:t>
                      </a:r>
                      <a:endParaRPr sz="24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201295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>
                        <a:alpha val="4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400" b="0" spc="-5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4번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 </a:t>
                      </a:r>
                      <a:r>
                        <a:rPr sz="2400" b="0" spc="-1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세트</a:t>
                      </a:r>
                      <a:endParaRPr sz="24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201295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>
                        <a:alpha val="4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400" b="0" spc="-11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5번</a:t>
                      </a:r>
                      <a:r>
                        <a:rPr sz="2400" b="0" spc="-1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 </a:t>
                      </a:r>
                      <a:r>
                        <a:rPr sz="2400" b="0" spc="-1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세트</a:t>
                      </a:r>
                      <a:endParaRPr sz="2400" dirty="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201295" marB="0"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>
                        <a:alpha val="4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9145651" y="1825497"/>
            <a:ext cx="699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240" dirty="0">
                <a:solidFill>
                  <a:srgbClr val="FF0000"/>
                </a:solidFill>
                <a:latin typeface="나눔스퀘어OTF Light"/>
                <a:cs typeface="나눔스퀘어OTF Light"/>
              </a:rPr>
              <a:t>t</a:t>
            </a:r>
            <a:r>
              <a:rPr sz="2400" b="0" spc="-40" dirty="0">
                <a:solidFill>
                  <a:srgbClr val="FF0000"/>
                </a:solidFill>
                <a:latin typeface="나눔스퀘어OTF Light"/>
                <a:cs typeface="나눔스퀘어OTF Light"/>
              </a:rPr>
              <a:t>r</a:t>
            </a:r>
            <a:r>
              <a:rPr sz="2400" b="0" spc="130" dirty="0">
                <a:solidFill>
                  <a:srgbClr val="FF0000"/>
                </a:solidFill>
                <a:latin typeface="나눔스퀘어OTF Light"/>
                <a:cs typeface="나눔스퀘어OTF Light"/>
              </a:rPr>
              <a:t>a</a:t>
            </a:r>
            <a:r>
              <a:rPr sz="2400" b="0" spc="10" dirty="0">
                <a:solidFill>
                  <a:srgbClr val="FF0000"/>
                </a:solidFill>
                <a:latin typeface="나눔스퀘어OTF Light"/>
                <a:cs typeface="나눔스퀘어OTF Light"/>
              </a:rPr>
              <a:t>i</a:t>
            </a:r>
            <a:r>
              <a:rPr sz="2400" b="0" spc="40" dirty="0">
                <a:solidFill>
                  <a:srgbClr val="FF0000"/>
                </a:solidFill>
                <a:latin typeface="나눔스퀘어OTF Light"/>
                <a:cs typeface="나눔스퀘어OTF Light"/>
              </a:rPr>
              <a:t>n</a:t>
            </a:r>
            <a:endParaRPr sz="2400">
              <a:latin typeface="나눔스퀘어OTF Light"/>
              <a:cs typeface="나눔스퀘어OTF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3708" y="1831340"/>
            <a:ext cx="2198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960" algn="l"/>
              </a:tabLst>
            </a:pPr>
            <a:r>
              <a:rPr sz="3600" b="0" spc="135" baseline="1157" dirty="0">
                <a:solidFill>
                  <a:srgbClr val="00AFEF"/>
                </a:solidFill>
                <a:latin typeface="나눔스퀘어OTF Light"/>
                <a:cs typeface="나눔스퀘어OTF Light"/>
              </a:rPr>
              <a:t>test	</a:t>
            </a:r>
            <a:r>
              <a:rPr sz="2400" b="0" spc="-254" dirty="0">
                <a:latin typeface="나눔스퀘어OTF Light"/>
                <a:cs typeface="나눔스퀘어OTF Light"/>
              </a:rPr>
              <a:t>1번</a:t>
            </a:r>
            <a:r>
              <a:rPr sz="2400" b="0" spc="-5" dirty="0">
                <a:latin typeface="나눔스퀘어OTF Light"/>
                <a:cs typeface="나눔스퀘어OTF Light"/>
              </a:rPr>
              <a:t> </a:t>
            </a:r>
            <a:r>
              <a:rPr sz="2400" b="0" spc="-15" dirty="0">
                <a:latin typeface="나눔스퀘어OTF Light"/>
                <a:cs typeface="나눔스퀘어OTF Light"/>
              </a:rPr>
              <a:t>세트</a:t>
            </a:r>
            <a:endParaRPr sz="2400">
              <a:latin typeface="나눔스퀘어OTF Light"/>
              <a:cs typeface="나눔스퀘어OTF Light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187952" y="2546604"/>
          <a:ext cx="4769484" cy="790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400" b="0" spc="-8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3번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 </a:t>
                      </a:r>
                      <a:r>
                        <a:rPr sz="2400" b="0" spc="-1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세트</a:t>
                      </a:r>
                      <a:endParaRPr sz="24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201295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>
                        <a:alpha val="4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400" b="0" spc="-5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4번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 </a:t>
                      </a:r>
                      <a:r>
                        <a:rPr sz="2400" b="0" spc="-1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세트</a:t>
                      </a:r>
                      <a:endParaRPr sz="24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201295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>
                        <a:alpha val="4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400" b="0" spc="-11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5번</a:t>
                      </a:r>
                      <a:r>
                        <a:rPr sz="2400" b="0" spc="-1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 </a:t>
                      </a:r>
                      <a:r>
                        <a:rPr sz="2400" b="0" spc="-1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세트</a:t>
                      </a:r>
                      <a:endParaRPr sz="24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201295" marB="0"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>
                        <a:alpha val="4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900683" y="3435096"/>
          <a:ext cx="3145789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400" b="0" spc="-254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1번</a:t>
                      </a:r>
                      <a:r>
                        <a:rPr sz="2400" b="0" spc="-1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 </a:t>
                      </a:r>
                      <a:r>
                        <a:rPr sz="2400" b="0" spc="-1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세트</a:t>
                      </a:r>
                      <a:endParaRPr sz="24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20193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>
                        <a:alpha val="4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400" b="0" spc="-9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2번</a:t>
                      </a:r>
                      <a:r>
                        <a:rPr sz="2400" b="0" spc="-1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 </a:t>
                      </a:r>
                      <a:r>
                        <a:rPr sz="2400" b="0" spc="-1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세트</a:t>
                      </a:r>
                      <a:endParaRPr sz="24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201930" marB="0"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>
                        <a:alpha val="4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841491" y="3450335"/>
          <a:ext cx="3104514" cy="790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400" b="0" spc="-5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4번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 </a:t>
                      </a:r>
                      <a:r>
                        <a:rPr sz="2400" b="0" spc="-1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세트</a:t>
                      </a:r>
                      <a:endParaRPr sz="24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18669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>
                        <a:alpha val="4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400" b="0" spc="-11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5번</a:t>
                      </a:r>
                      <a:r>
                        <a:rPr sz="2400" b="0" spc="-1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 </a:t>
                      </a:r>
                      <a:r>
                        <a:rPr sz="2400" b="0" spc="-1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세트</a:t>
                      </a:r>
                      <a:endParaRPr sz="24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186690" marB="0"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>
                        <a:alpha val="4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900683" y="4338828"/>
          <a:ext cx="4759957" cy="790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8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400" b="0" spc="-254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1번</a:t>
                      </a:r>
                      <a:r>
                        <a:rPr sz="2400" b="0" spc="-1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 </a:t>
                      </a:r>
                      <a:r>
                        <a:rPr sz="2400" b="0" spc="-2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세트</a:t>
                      </a:r>
                      <a:endParaRPr sz="24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18796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>
                        <a:alpha val="4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400" b="0" spc="-9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2번</a:t>
                      </a:r>
                      <a:r>
                        <a:rPr sz="2400" b="0" spc="-1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 </a:t>
                      </a:r>
                      <a:r>
                        <a:rPr sz="2400" b="0" spc="-2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세트</a:t>
                      </a:r>
                      <a:endParaRPr sz="24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187960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>
                        <a:alpha val="4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400" b="0" spc="-8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3번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 </a:t>
                      </a:r>
                      <a:r>
                        <a:rPr sz="2400" b="0" spc="-2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세트</a:t>
                      </a:r>
                      <a:endParaRPr sz="24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187960" marB="0"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>
                        <a:alpha val="4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80872" y="5241035"/>
          <a:ext cx="6436991" cy="791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91845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b="0" spc="-254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1번</a:t>
                      </a:r>
                      <a:r>
                        <a:rPr sz="2400" b="0" spc="-1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 </a:t>
                      </a:r>
                      <a:r>
                        <a:rPr sz="2400" b="0" spc="-1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세트</a:t>
                      </a:r>
                      <a:endParaRPr sz="24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17526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>
                        <a:alpha val="4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b="0" spc="-9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2번</a:t>
                      </a:r>
                      <a:r>
                        <a:rPr sz="2400" b="0" spc="-1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 </a:t>
                      </a:r>
                      <a:r>
                        <a:rPr sz="2400" b="0" spc="-1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세트</a:t>
                      </a:r>
                      <a:endParaRPr sz="24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175260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>
                        <a:alpha val="4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b="0" spc="-8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3번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 </a:t>
                      </a:r>
                      <a:r>
                        <a:rPr sz="2400" b="0" spc="-1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세트</a:t>
                      </a:r>
                      <a:endParaRPr sz="24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175260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>
                        <a:alpha val="4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b="0" spc="-50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4번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 </a:t>
                      </a:r>
                      <a:r>
                        <a:rPr sz="2400" b="0" spc="-15" dirty="0">
                          <a:solidFill>
                            <a:srgbClr val="FFFFFF"/>
                          </a:solidFill>
                          <a:latin typeface="나눔스퀘어OTF Light"/>
                          <a:cs typeface="나눔스퀘어OTF Light"/>
                        </a:rPr>
                        <a:t>세트</a:t>
                      </a:r>
                      <a:endParaRPr sz="24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175260" marB="0"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>
                        <a:alpha val="4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32" y="148081"/>
            <a:ext cx="4107560" cy="349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224" y="1800859"/>
            <a:ext cx="8042909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113664" indent="-5276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데이터의 여러 부분을 </a:t>
            </a:r>
            <a:r>
              <a:rPr sz="24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학습하고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평가해서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일반화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성능을  </a:t>
            </a:r>
            <a:r>
              <a:rPr sz="24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측정하기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때문에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안정적이고 </a:t>
            </a:r>
            <a:r>
              <a:rPr sz="2400" b="0" spc="1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정확하다. </a:t>
            </a:r>
            <a:r>
              <a:rPr sz="2400" b="0" spc="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(샘플링 </a:t>
            </a:r>
            <a:r>
              <a:rPr sz="24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차이</a:t>
            </a:r>
            <a:r>
              <a:rPr sz="2400" b="0" spc="30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최소화)</a:t>
            </a:r>
            <a:endParaRPr sz="24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527685" indent="-527685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모델이 훈련 데이터에 대해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얼마나 </a:t>
            </a:r>
            <a:r>
              <a:rPr sz="24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민감한지</a:t>
            </a:r>
            <a:r>
              <a:rPr sz="2400" b="0" spc="31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파악가능</a:t>
            </a:r>
            <a:endParaRPr sz="2400">
              <a:latin typeface="나눔스퀘어OTF Light"/>
              <a:cs typeface="나눔스퀘어OTF Light"/>
            </a:endParaRPr>
          </a:p>
          <a:p>
            <a:pPr marL="568960">
              <a:lnSpc>
                <a:spcPct val="100000"/>
              </a:lnSpc>
            </a:pPr>
            <a:r>
              <a:rPr sz="2400" b="0" spc="1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(점수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대역 </a:t>
            </a:r>
            <a:r>
              <a:rPr sz="24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폭이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넓으면</a:t>
            </a:r>
            <a:r>
              <a:rPr sz="2400" b="0" spc="14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1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민감)</a:t>
            </a:r>
            <a:endParaRPr sz="24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527685" marR="5080" indent="-514984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데이터 </a:t>
            </a:r>
            <a:r>
              <a:rPr sz="2400" b="0" spc="-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세트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크기가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충분하지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않은 경우에도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유용하게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사용 가  </a:t>
            </a:r>
            <a:r>
              <a:rPr sz="2400" b="0" spc="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능하다.</a:t>
            </a:r>
            <a:endParaRPr sz="24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527685" indent="-527685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여러 번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학습하고 평가하는 과정을 거치기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때문에 계산량이</a:t>
            </a:r>
            <a:r>
              <a:rPr sz="2400" b="0" spc="4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많</a:t>
            </a:r>
            <a:endParaRPr sz="2400">
              <a:latin typeface="나눔스퀘어OTF Light"/>
              <a:cs typeface="나눔스퀘어OTF Light"/>
            </a:endParaRPr>
          </a:p>
          <a:p>
            <a:pPr marL="527685">
              <a:lnSpc>
                <a:spcPct val="100000"/>
              </a:lnSpc>
            </a:pP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아진다</a:t>
            </a:r>
            <a:endParaRPr sz="2400">
              <a:latin typeface="나눔스퀘어OTF Light"/>
              <a:cs typeface="나눔스퀘어OTF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38436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solidFill>
                  <a:srgbClr val="FFD966"/>
                </a:solidFill>
              </a:rPr>
              <a:t>cross-validation</a:t>
            </a:r>
            <a:r>
              <a:rPr sz="2800" spc="-40" dirty="0">
                <a:solidFill>
                  <a:srgbClr val="FFD966"/>
                </a:solidFill>
              </a:rPr>
              <a:t> </a:t>
            </a:r>
            <a:r>
              <a:rPr sz="2800" spc="20" dirty="0">
                <a:solidFill>
                  <a:srgbClr val="FFD966"/>
                </a:solidFill>
              </a:rPr>
              <a:t>장/단점</a:t>
            </a:r>
            <a:endParaRPr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9198" y="3137992"/>
            <a:ext cx="670750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6875" marR="5080" indent="-384810">
              <a:lnSpc>
                <a:spcPct val="100000"/>
              </a:lnSpc>
              <a:spcBef>
                <a:spcPts val="105"/>
              </a:spcBef>
            </a:pPr>
            <a:r>
              <a:rPr sz="3200" b="0" spc="4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Decision </a:t>
            </a:r>
            <a:r>
              <a:rPr sz="3200" b="0" spc="1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Tree를 </a:t>
            </a:r>
            <a:r>
              <a:rPr sz="32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활용해 </a:t>
            </a:r>
            <a:r>
              <a:rPr sz="3200" b="0" spc="114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Titanic</a:t>
            </a:r>
            <a:r>
              <a:rPr sz="3200" b="0" spc="-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3200" b="0" spc="-4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데이터  </a:t>
            </a:r>
            <a:r>
              <a:rPr sz="32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를 학습하고 </a:t>
            </a:r>
            <a:r>
              <a:rPr sz="32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교차검증을</a:t>
            </a:r>
            <a:r>
              <a:rPr sz="3200" b="0" spc="7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3200" b="0" spc="1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적용해보자.</a:t>
            </a:r>
            <a:endParaRPr sz="3200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0714" y="148717"/>
            <a:ext cx="614680" cy="349250"/>
          </a:xfrm>
          <a:custGeom>
            <a:avLst/>
            <a:gdLst/>
            <a:ahLst/>
            <a:cxnLst/>
            <a:rect l="l" t="t" r="r" b="b"/>
            <a:pathLst>
              <a:path w="614679" h="349250">
                <a:moveTo>
                  <a:pt x="469264" y="214502"/>
                </a:moveTo>
                <a:lnTo>
                  <a:pt x="427720" y="221728"/>
                </a:lnTo>
                <a:lnTo>
                  <a:pt x="391662" y="247284"/>
                </a:lnTo>
                <a:lnTo>
                  <a:pt x="380491" y="281685"/>
                </a:lnTo>
                <a:lnTo>
                  <a:pt x="380944" y="289286"/>
                </a:lnTo>
                <a:lnTo>
                  <a:pt x="401429" y="326237"/>
                </a:lnTo>
                <a:lnTo>
                  <a:pt x="435483" y="344169"/>
                </a:lnTo>
                <a:lnTo>
                  <a:pt x="469264" y="348741"/>
                </a:lnTo>
                <a:lnTo>
                  <a:pt x="477861" y="348456"/>
                </a:lnTo>
                <a:lnTo>
                  <a:pt x="517969" y="338550"/>
                </a:lnTo>
                <a:lnTo>
                  <a:pt x="550672" y="309752"/>
                </a:lnTo>
                <a:lnTo>
                  <a:pt x="463550" y="309752"/>
                </a:lnTo>
                <a:lnTo>
                  <a:pt x="457962" y="309117"/>
                </a:lnTo>
                <a:lnTo>
                  <a:pt x="446786" y="307085"/>
                </a:lnTo>
                <a:lnTo>
                  <a:pt x="441833" y="305307"/>
                </a:lnTo>
                <a:lnTo>
                  <a:pt x="437388" y="302894"/>
                </a:lnTo>
                <a:lnTo>
                  <a:pt x="433070" y="300608"/>
                </a:lnTo>
                <a:lnTo>
                  <a:pt x="429513" y="297687"/>
                </a:lnTo>
                <a:lnTo>
                  <a:pt x="426974" y="294131"/>
                </a:lnTo>
                <a:lnTo>
                  <a:pt x="424307" y="290575"/>
                </a:lnTo>
                <a:lnTo>
                  <a:pt x="423037" y="286384"/>
                </a:lnTo>
                <a:lnTo>
                  <a:pt x="423037" y="276732"/>
                </a:lnTo>
                <a:lnTo>
                  <a:pt x="424307" y="272414"/>
                </a:lnTo>
                <a:lnTo>
                  <a:pt x="426974" y="268985"/>
                </a:lnTo>
                <a:lnTo>
                  <a:pt x="429513" y="265556"/>
                </a:lnTo>
                <a:lnTo>
                  <a:pt x="463550" y="253618"/>
                </a:lnTo>
                <a:lnTo>
                  <a:pt x="550860" y="253618"/>
                </a:lnTo>
                <a:lnTo>
                  <a:pt x="550672" y="253237"/>
                </a:lnTo>
                <a:lnTo>
                  <a:pt x="517969" y="224742"/>
                </a:lnTo>
                <a:lnTo>
                  <a:pt x="477861" y="214790"/>
                </a:lnTo>
                <a:lnTo>
                  <a:pt x="469264" y="214502"/>
                </a:lnTo>
                <a:close/>
              </a:path>
              <a:path w="614679" h="349250">
                <a:moveTo>
                  <a:pt x="550860" y="253618"/>
                </a:moveTo>
                <a:lnTo>
                  <a:pt x="474852" y="253618"/>
                </a:lnTo>
                <a:lnTo>
                  <a:pt x="480568" y="254126"/>
                </a:lnTo>
                <a:lnTo>
                  <a:pt x="486028" y="255142"/>
                </a:lnTo>
                <a:lnTo>
                  <a:pt x="511428" y="268985"/>
                </a:lnTo>
                <a:lnTo>
                  <a:pt x="514096" y="272414"/>
                </a:lnTo>
                <a:lnTo>
                  <a:pt x="515365" y="276732"/>
                </a:lnTo>
                <a:lnTo>
                  <a:pt x="515365" y="286384"/>
                </a:lnTo>
                <a:lnTo>
                  <a:pt x="514096" y="290575"/>
                </a:lnTo>
                <a:lnTo>
                  <a:pt x="511428" y="294131"/>
                </a:lnTo>
                <a:lnTo>
                  <a:pt x="508888" y="297687"/>
                </a:lnTo>
                <a:lnTo>
                  <a:pt x="505333" y="300608"/>
                </a:lnTo>
                <a:lnTo>
                  <a:pt x="501014" y="302894"/>
                </a:lnTo>
                <a:lnTo>
                  <a:pt x="496570" y="305307"/>
                </a:lnTo>
                <a:lnTo>
                  <a:pt x="491616" y="307085"/>
                </a:lnTo>
                <a:lnTo>
                  <a:pt x="480568" y="309117"/>
                </a:lnTo>
                <a:lnTo>
                  <a:pt x="474852" y="309752"/>
                </a:lnTo>
                <a:lnTo>
                  <a:pt x="550672" y="309752"/>
                </a:lnTo>
                <a:lnTo>
                  <a:pt x="553858" y="303295"/>
                </a:lnTo>
                <a:lnTo>
                  <a:pt x="556164" y="296481"/>
                </a:lnTo>
                <a:lnTo>
                  <a:pt x="557565" y="289286"/>
                </a:lnTo>
                <a:lnTo>
                  <a:pt x="558038" y="281685"/>
                </a:lnTo>
                <a:lnTo>
                  <a:pt x="557565" y="273901"/>
                </a:lnTo>
                <a:lnTo>
                  <a:pt x="556164" y="266557"/>
                </a:lnTo>
                <a:lnTo>
                  <a:pt x="553858" y="259665"/>
                </a:lnTo>
                <a:lnTo>
                  <a:pt x="550860" y="253618"/>
                </a:lnTo>
                <a:close/>
              </a:path>
              <a:path w="614679" h="349250">
                <a:moveTo>
                  <a:pt x="260350" y="217042"/>
                </a:moveTo>
                <a:lnTo>
                  <a:pt x="74295" y="217042"/>
                </a:lnTo>
                <a:lnTo>
                  <a:pt x="74295" y="251078"/>
                </a:lnTo>
                <a:lnTo>
                  <a:pt x="215519" y="251078"/>
                </a:lnTo>
                <a:lnTo>
                  <a:pt x="215519" y="262762"/>
                </a:lnTo>
                <a:lnTo>
                  <a:pt x="75311" y="262762"/>
                </a:lnTo>
                <a:lnTo>
                  <a:pt x="75311" y="340994"/>
                </a:lnTo>
                <a:lnTo>
                  <a:pt x="215264" y="340994"/>
                </a:lnTo>
                <a:lnTo>
                  <a:pt x="223714" y="340830"/>
                </a:lnTo>
                <a:lnTo>
                  <a:pt x="267898" y="333936"/>
                </a:lnTo>
                <a:lnTo>
                  <a:pt x="275589" y="332104"/>
                </a:lnTo>
                <a:lnTo>
                  <a:pt x="272847" y="306831"/>
                </a:lnTo>
                <a:lnTo>
                  <a:pt x="120014" y="306831"/>
                </a:lnTo>
                <a:lnTo>
                  <a:pt x="120014" y="294131"/>
                </a:lnTo>
                <a:lnTo>
                  <a:pt x="260350" y="294131"/>
                </a:lnTo>
                <a:lnTo>
                  <a:pt x="260350" y="217042"/>
                </a:lnTo>
                <a:close/>
              </a:path>
              <a:path w="614679" h="349250">
                <a:moveTo>
                  <a:pt x="272034" y="299338"/>
                </a:moveTo>
                <a:lnTo>
                  <a:pt x="231060" y="306324"/>
                </a:lnTo>
                <a:lnTo>
                  <a:pt x="215264" y="306831"/>
                </a:lnTo>
                <a:lnTo>
                  <a:pt x="272847" y="306831"/>
                </a:lnTo>
                <a:lnTo>
                  <a:pt x="272034" y="299338"/>
                </a:lnTo>
                <a:close/>
              </a:path>
              <a:path w="614679" h="349250">
                <a:moveTo>
                  <a:pt x="614426" y="163702"/>
                </a:moveTo>
                <a:lnTo>
                  <a:pt x="323976" y="163702"/>
                </a:lnTo>
                <a:lnTo>
                  <a:pt x="323976" y="202056"/>
                </a:lnTo>
                <a:lnTo>
                  <a:pt x="614426" y="202056"/>
                </a:lnTo>
                <a:lnTo>
                  <a:pt x="614426" y="163702"/>
                </a:lnTo>
                <a:close/>
              </a:path>
              <a:path w="614679" h="349250">
                <a:moveTo>
                  <a:pt x="469264" y="10413"/>
                </a:moveTo>
                <a:lnTo>
                  <a:pt x="423745" y="16984"/>
                </a:lnTo>
                <a:lnTo>
                  <a:pt x="390651" y="36829"/>
                </a:lnTo>
                <a:lnTo>
                  <a:pt x="374396" y="76453"/>
                </a:lnTo>
                <a:lnTo>
                  <a:pt x="374475" y="85598"/>
                </a:lnTo>
                <a:lnTo>
                  <a:pt x="376047" y="93090"/>
                </a:lnTo>
                <a:lnTo>
                  <a:pt x="382397" y="107060"/>
                </a:lnTo>
                <a:lnTo>
                  <a:pt x="386969" y="113156"/>
                </a:lnTo>
                <a:lnTo>
                  <a:pt x="392811" y="118617"/>
                </a:lnTo>
                <a:lnTo>
                  <a:pt x="392811" y="163702"/>
                </a:lnTo>
                <a:lnTo>
                  <a:pt x="438276" y="163702"/>
                </a:lnTo>
                <a:lnTo>
                  <a:pt x="438276" y="139573"/>
                </a:lnTo>
                <a:lnTo>
                  <a:pt x="545591" y="139573"/>
                </a:lnTo>
                <a:lnTo>
                  <a:pt x="545591" y="118617"/>
                </a:lnTo>
                <a:lnTo>
                  <a:pt x="551180" y="113156"/>
                </a:lnTo>
                <a:lnTo>
                  <a:pt x="555751" y="107060"/>
                </a:lnTo>
                <a:lnTo>
                  <a:pt x="557312" y="103758"/>
                </a:lnTo>
                <a:lnTo>
                  <a:pt x="462407" y="103758"/>
                </a:lnTo>
                <a:lnTo>
                  <a:pt x="455802" y="103250"/>
                </a:lnTo>
                <a:lnTo>
                  <a:pt x="449452" y="102107"/>
                </a:lnTo>
                <a:lnTo>
                  <a:pt x="443230" y="101091"/>
                </a:lnTo>
                <a:lnTo>
                  <a:pt x="437769" y="99440"/>
                </a:lnTo>
                <a:lnTo>
                  <a:pt x="417702" y="81406"/>
                </a:lnTo>
                <a:lnTo>
                  <a:pt x="417702" y="71374"/>
                </a:lnTo>
                <a:lnTo>
                  <a:pt x="432943" y="55499"/>
                </a:lnTo>
                <a:lnTo>
                  <a:pt x="437769" y="53339"/>
                </a:lnTo>
                <a:lnTo>
                  <a:pt x="443230" y="51688"/>
                </a:lnTo>
                <a:lnTo>
                  <a:pt x="455802" y="49656"/>
                </a:lnTo>
                <a:lnTo>
                  <a:pt x="462407" y="49022"/>
                </a:lnTo>
                <a:lnTo>
                  <a:pt x="557207" y="49022"/>
                </a:lnTo>
                <a:lnTo>
                  <a:pt x="556768" y="48132"/>
                </a:lnTo>
                <a:lnTo>
                  <a:pt x="522779" y="19923"/>
                </a:lnTo>
                <a:lnTo>
                  <a:pt x="479026" y="10675"/>
                </a:lnTo>
                <a:lnTo>
                  <a:pt x="469264" y="10413"/>
                </a:lnTo>
                <a:close/>
              </a:path>
              <a:path w="614679" h="349250">
                <a:moveTo>
                  <a:pt x="545591" y="139573"/>
                </a:moveTo>
                <a:lnTo>
                  <a:pt x="500125" y="139573"/>
                </a:lnTo>
                <a:lnTo>
                  <a:pt x="500125" y="163702"/>
                </a:lnTo>
                <a:lnTo>
                  <a:pt x="545591" y="163702"/>
                </a:lnTo>
                <a:lnTo>
                  <a:pt x="545591" y="139573"/>
                </a:lnTo>
                <a:close/>
              </a:path>
              <a:path w="614679" h="349250">
                <a:moveTo>
                  <a:pt x="500125" y="139573"/>
                </a:moveTo>
                <a:lnTo>
                  <a:pt x="438276" y="139573"/>
                </a:lnTo>
                <a:lnTo>
                  <a:pt x="445994" y="140833"/>
                </a:lnTo>
                <a:lnTo>
                  <a:pt x="453723" y="141747"/>
                </a:lnTo>
                <a:lnTo>
                  <a:pt x="461476" y="142305"/>
                </a:lnTo>
                <a:lnTo>
                  <a:pt x="469264" y="142493"/>
                </a:lnTo>
                <a:lnTo>
                  <a:pt x="477051" y="142305"/>
                </a:lnTo>
                <a:lnTo>
                  <a:pt x="484790" y="141747"/>
                </a:lnTo>
                <a:lnTo>
                  <a:pt x="492482" y="140833"/>
                </a:lnTo>
                <a:lnTo>
                  <a:pt x="500125" y="139573"/>
                </a:lnTo>
                <a:close/>
              </a:path>
              <a:path w="614679" h="349250">
                <a:moveTo>
                  <a:pt x="557207" y="49022"/>
                </a:moveTo>
                <a:lnTo>
                  <a:pt x="476376" y="49022"/>
                </a:lnTo>
                <a:lnTo>
                  <a:pt x="482981" y="49656"/>
                </a:lnTo>
                <a:lnTo>
                  <a:pt x="495300" y="51688"/>
                </a:lnTo>
                <a:lnTo>
                  <a:pt x="500761" y="53339"/>
                </a:lnTo>
                <a:lnTo>
                  <a:pt x="505460" y="55499"/>
                </a:lnTo>
                <a:lnTo>
                  <a:pt x="510159" y="57530"/>
                </a:lnTo>
                <a:lnTo>
                  <a:pt x="513841" y="60325"/>
                </a:lnTo>
                <a:lnTo>
                  <a:pt x="516636" y="63753"/>
                </a:lnTo>
                <a:lnTo>
                  <a:pt x="519302" y="67182"/>
                </a:lnTo>
                <a:lnTo>
                  <a:pt x="520700" y="71374"/>
                </a:lnTo>
                <a:lnTo>
                  <a:pt x="520700" y="81406"/>
                </a:lnTo>
                <a:lnTo>
                  <a:pt x="489076" y="102107"/>
                </a:lnTo>
                <a:lnTo>
                  <a:pt x="482981" y="103250"/>
                </a:lnTo>
                <a:lnTo>
                  <a:pt x="476376" y="103758"/>
                </a:lnTo>
                <a:lnTo>
                  <a:pt x="557312" y="103758"/>
                </a:lnTo>
                <a:lnTo>
                  <a:pt x="562356" y="93090"/>
                </a:lnTo>
                <a:lnTo>
                  <a:pt x="563927" y="85598"/>
                </a:lnTo>
                <a:lnTo>
                  <a:pt x="564007" y="76453"/>
                </a:lnTo>
                <a:lnTo>
                  <a:pt x="563554" y="68689"/>
                </a:lnTo>
                <a:lnTo>
                  <a:pt x="562197" y="61388"/>
                </a:lnTo>
                <a:lnTo>
                  <a:pt x="559935" y="54540"/>
                </a:lnTo>
                <a:lnTo>
                  <a:pt x="557207" y="49022"/>
                </a:lnTo>
                <a:close/>
              </a:path>
              <a:path w="614679" h="349250">
                <a:moveTo>
                  <a:pt x="196341" y="52577"/>
                </a:moveTo>
                <a:lnTo>
                  <a:pt x="5714" y="52577"/>
                </a:lnTo>
                <a:lnTo>
                  <a:pt x="5714" y="87756"/>
                </a:lnTo>
                <a:lnTo>
                  <a:pt x="33782" y="87756"/>
                </a:lnTo>
                <a:lnTo>
                  <a:pt x="31114" y="93472"/>
                </a:lnTo>
                <a:lnTo>
                  <a:pt x="29845" y="98932"/>
                </a:lnTo>
                <a:lnTo>
                  <a:pt x="29845" y="104139"/>
                </a:lnTo>
                <a:lnTo>
                  <a:pt x="50875" y="143230"/>
                </a:lnTo>
                <a:lnTo>
                  <a:pt x="78486" y="154177"/>
                </a:lnTo>
                <a:lnTo>
                  <a:pt x="78486" y="170560"/>
                </a:lnTo>
                <a:lnTo>
                  <a:pt x="0" y="170560"/>
                </a:lnTo>
                <a:lnTo>
                  <a:pt x="0" y="205358"/>
                </a:lnTo>
                <a:lnTo>
                  <a:pt x="56896" y="205358"/>
                </a:lnTo>
                <a:lnTo>
                  <a:pt x="77682" y="205146"/>
                </a:lnTo>
                <a:lnTo>
                  <a:pt x="117635" y="203483"/>
                </a:lnTo>
                <a:lnTo>
                  <a:pt x="172767" y="198056"/>
                </a:lnTo>
                <a:lnTo>
                  <a:pt x="205612" y="192150"/>
                </a:lnTo>
                <a:lnTo>
                  <a:pt x="200693" y="168782"/>
                </a:lnTo>
                <a:lnTo>
                  <a:pt x="123951" y="168782"/>
                </a:lnTo>
                <a:lnTo>
                  <a:pt x="123951" y="154177"/>
                </a:lnTo>
                <a:lnTo>
                  <a:pt x="158750" y="137286"/>
                </a:lnTo>
                <a:lnTo>
                  <a:pt x="167576" y="125094"/>
                </a:lnTo>
                <a:lnTo>
                  <a:pt x="92328" y="125094"/>
                </a:lnTo>
                <a:lnTo>
                  <a:pt x="84962" y="123189"/>
                </a:lnTo>
                <a:lnTo>
                  <a:pt x="72771" y="115824"/>
                </a:lnTo>
                <a:lnTo>
                  <a:pt x="69596" y="110743"/>
                </a:lnTo>
                <a:lnTo>
                  <a:pt x="69596" y="97281"/>
                </a:lnTo>
                <a:lnTo>
                  <a:pt x="72771" y="91948"/>
                </a:lnTo>
                <a:lnTo>
                  <a:pt x="84962" y="84581"/>
                </a:lnTo>
                <a:lnTo>
                  <a:pt x="92328" y="82803"/>
                </a:lnTo>
                <a:lnTo>
                  <a:pt x="196341" y="82803"/>
                </a:lnTo>
                <a:lnTo>
                  <a:pt x="196341" y="52577"/>
                </a:lnTo>
                <a:close/>
              </a:path>
              <a:path w="614679" h="349250">
                <a:moveTo>
                  <a:pt x="198500" y="158368"/>
                </a:moveTo>
                <a:lnTo>
                  <a:pt x="153384" y="165764"/>
                </a:lnTo>
                <a:lnTo>
                  <a:pt x="123951" y="168782"/>
                </a:lnTo>
                <a:lnTo>
                  <a:pt x="200693" y="168782"/>
                </a:lnTo>
                <a:lnTo>
                  <a:pt x="198500" y="158368"/>
                </a:lnTo>
                <a:close/>
              </a:path>
              <a:path w="614679" h="349250">
                <a:moveTo>
                  <a:pt x="196341" y="82803"/>
                </a:moveTo>
                <a:lnTo>
                  <a:pt x="109600" y="82803"/>
                </a:lnTo>
                <a:lnTo>
                  <a:pt x="117094" y="84581"/>
                </a:lnTo>
                <a:lnTo>
                  <a:pt x="123189" y="88264"/>
                </a:lnTo>
                <a:lnTo>
                  <a:pt x="129412" y="91948"/>
                </a:lnTo>
                <a:lnTo>
                  <a:pt x="132461" y="97281"/>
                </a:lnTo>
                <a:lnTo>
                  <a:pt x="132461" y="110743"/>
                </a:lnTo>
                <a:lnTo>
                  <a:pt x="129412" y="115824"/>
                </a:lnTo>
                <a:lnTo>
                  <a:pt x="123189" y="119506"/>
                </a:lnTo>
                <a:lnTo>
                  <a:pt x="117094" y="123189"/>
                </a:lnTo>
                <a:lnTo>
                  <a:pt x="109600" y="125094"/>
                </a:lnTo>
                <a:lnTo>
                  <a:pt x="167576" y="125094"/>
                </a:lnTo>
                <a:lnTo>
                  <a:pt x="168862" y="122713"/>
                </a:lnTo>
                <a:lnTo>
                  <a:pt x="171376" y="113926"/>
                </a:lnTo>
                <a:lnTo>
                  <a:pt x="172212" y="104139"/>
                </a:lnTo>
                <a:lnTo>
                  <a:pt x="172212" y="98932"/>
                </a:lnTo>
                <a:lnTo>
                  <a:pt x="170941" y="93472"/>
                </a:lnTo>
                <a:lnTo>
                  <a:pt x="168401" y="87756"/>
                </a:lnTo>
                <a:lnTo>
                  <a:pt x="196341" y="87756"/>
                </a:lnTo>
                <a:lnTo>
                  <a:pt x="196341" y="82803"/>
                </a:lnTo>
                <a:close/>
              </a:path>
              <a:path w="614679" h="349250">
                <a:moveTo>
                  <a:pt x="260350" y="13207"/>
                </a:moveTo>
                <a:lnTo>
                  <a:pt x="215264" y="13207"/>
                </a:lnTo>
                <a:lnTo>
                  <a:pt x="215264" y="202437"/>
                </a:lnTo>
                <a:lnTo>
                  <a:pt x="260350" y="202437"/>
                </a:lnTo>
                <a:lnTo>
                  <a:pt x="260350" y="123951"/>
                </a:lnTo>
                <a:lnTo>
                  <a:pt x="303275" y="123951"/>
                </a:lnTo>
                <a:lnTo>
                  <a:pt x="303275" y="86994"/>
                </a:lnTo>
                <a:lnTo>
                  <a:pt x="260350" y="86994"/>
                </a:lnTo>
                <a:lnTo>
                  <a:pt x="260350" y="13207"/>
                </a:lnTo>
                <a:close/>
              </a:path>
              <a:path w="614679" h="349250">
                <a:moveTo>
                  <a:pt x="46862" y="0"/>
                </a:moveTo>
                <a:lnTo>
                  <a:pt x="39115" y="35178"/>
                </a:lnTo>
                <a:lnTo>
                  <a:pt x="43561" y="36449"/>
                </a:lnTo>
                <a:lnTo>
                  <a:pt x="48768" y="37464"/>
                </a:lnTo>
                <a:lnTo>
                  <a:pt x="54737" y="38353"/>
                </a:lnTo>
                <a:lnTo>
                  <a:pt x="60578" y="39369"/>
                </a:lnTo>
                <a:lnTo>
                  <a:pt x="79628" y="41655"/>
                </a:lnTo>
                <a:lnTo>
                  <a:pt x="85978" y="42163"/>
                </a:lnTo>
                <a:lnTo>
                  <a:pt x="92328" y="42544"/>
                </a:lnTo>
                <a:lnTo>
                  <a:pt x="104775" y="43052"/>
                </a:lnTo>
                <a:lnTo>
                  <a:pt x="158369" y="43052"/>
                </a:lnTo>
                <a:lnTo>
                  <a:pt x="158369" y="7874"/>
                </a:lnTo>
                <a:lnTo>
                  <a:pt x="110489" y="7874"/>
                </a:lnTo>
                <a:lnTo>
                  <a:pt x="102582" y="7709"/>
                </a:lnTo>
                <a:lnTo>
                  <a:pt x="61325" y="2762"/>
                </a:lnTo>
                <a:lnTo>
                  <a:pt x="53861" y="1404"/>
                </a:lnTo>
                <a:lnTo>
                  <a:pt x="468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07408" y="162940"/>
            <a:ext cx="1126490" cy="271780"/>
          </a:xfrm>
          <a:custGeom>
            <a:avLst/>
            <a:gdLst/>
            <a:ahLst/>
            <a:cxnLst/>
            <a:rect l="l" t="t" r="r" b="b"/>
            <a:pathLst>
              <a:path w="1126489" h="271780">
                <a:moveTo>
                  <a:pt x="576199" y="144144"/>
                </a:moveTo>
                <a:lnTo>
                  <a:pt x="571500" y="144144"/>
                </a:lnTo>
                <a:lnTo>
                  <a:pt x="563449" y="144333"/>
                </a:lnTo>
                <a:lnTo>
                  <a:pt x="522541" y="151002"/>
                </a:lnTo>
                <a:lnTo>
                  <a:pt x="489979" y="171084"/>
                </a:lnTo>
                <a:lnTo>
                  <a:pt x="476376" y="209549"/>
                </a:lnTo>
                <a:lnTo>
                  <a:pt x="476710" y="216785"/>
                </a:lnTo>
                <a:lnTo>
                  <a:pt x="496569" y="255396"/>
                </a:lnTo>
                <a:lnTo>
                  <a:pt x="533050" y="270287"/>
                </a:lnTo>
                <a:lnTo>
                  <a:pt x="548131" y="271271"/>
                </a:lnTo>
                <a:lnTo>
                  <a:pt x="554626" y="271079"/>
                </a:lnTo>
                <a:lnTo>
                  <a:pt x="596011" y="258952"/>
                </a:lnTo>
                <a:lnTo>
                  <a:pt x="640333" y="258952"/>
                </a:lnTo>
                <a:lnTo>
                  <a:pt x="640333" y="235457"/>
                </a:lnTo>
                <a:lnTo>
                  <a:pt x="542163" y="235457"/>
                </a:lnTo>
                <a:lnTo>
                  <a:pt x="534796" y="233425"/>
                </a:lnTo>
                <a:lnTo>
                  <a:pt x="522986" y="225424"/>
                </a:lnTo>
                <a:lnTo>
                  <a:pt x="520064" y="218820"/>
                </a:lnTo>
                <a:lnTo>
                  <a:pt x="520064" y="203199"/>
                </a:lnTo>
                <a:lnTo>
                  <a:pt x="551433" y="181482"/>
                </a:lnTo>
                <a:lnTo>
                  <a:pt x="571372" y="179704"/>
                </a:lnTo>
                <a:lnTo>
                  <a:pt x="640333" y="179704"/>
                </a:lnTo>
                <a:lnTo>
                  <a:pt x="640333" y="156590"/>
                </a:lnTo>
                <a:lnTo>
                  <a:pt x="639550" y="145668"/>
                </a:lnTo>
                <a:lnTo>
                  <a:pt x="595629" y="145668"/>
                </a:lnTo>
                <a:lnTo>
                  <a:pt x="591819" y="145160"/>
                </a:lnTo>
                <a:lnTo>
                  <a:pt x="588137" y="144779"/>
                </a:lnTo>
                <a:lnTo>
                  <a:pt x="580516" y="144272"/>
                </a:lnTo>
                <a:lnTo>
                  <a:pt x="576199" y="144144"/>
                </a:lnTo>
                <a:close/>
              </a:path>
              <a:path w="1126489" h="271780">
                <a:moveTo>
                  <a:pt x="640333" y="258952"/>
                </a:moveTo>
                <a:lnTo>
                  <a:pt x="596011" y="258952"/>
                </a:lnTo>
                <a:lnTo>
                  <a:pt x="596011" y="269239"/>
                </a:lnTo>
                <a:lnTo>
                  <a:pt x="640333" y="269239"/>
                </a:lnTo>
                <a:lnTo>
                  <a:pt x="640333" y="258952"/>
                </a:lnTo>
                <a:close/>
              </a:path>
              <a:path w="1126489" h="271780">
                <a:moveTo>
                  <a:pt x="640333" y="179704"/>
                </a:moveTo>
                <a:lnTo>
                  <a:pt x="581151" y="179704"/>
                </a:lnTo>
                <a:lnTo>
                  <a:pt x="584453" y="179831"/>
                </a:lnTo>
                <a:lnTo>
                  <a:pt x="587501" y="179831"/>
                </a:lnTo>
                <a:lnTo>
                  <a:pt x="590550" y="179958"/>
                </a:lnTo>
                <a:lnTo>
                  <a:pt x="596011" y="180466"/>
                </a:lnTo>
                <a:lnTo>
                  <a:pt x="596011" y="215899"/>
                </a:lnTo>
                <a:lnTo>
                  <a:pt x="558291" y="235457"/>
                </a:lnTo>
                <a:lnTo>
                  <a:pt x="640333" y="235457"/>
                </a:lnTo>
                <a:lnTo>
                  <a:pt x="640333" y="179704"/>
                </a:lnTo>
                <a:close/>
              </a:path>
              <a:path w="1126489" h="271780">
                <a:moveTo>
                  <a:pt x="631396" y="115442"/>
                </a:moveTo>
                <a:lnTo>
                  <a:pt x="558038" y="115442"/>
                </a:lnTo>
                <a:lnTo>
                  <a:pt x="565896" y="115919"/>
                </a:lnTo>
                <a:lnTo>
                  <a:pt x="572897" y="117348"/>
                </a:lnTo>
                <a:lnTo>
                  <a:pt x="595629" y="145668"/>
                </a:lnTo>
                <a:lnTo>
                  <a:pt x="639550" y="145668"/>
                </a:lnTo>
                <a:lnTo>
                  <a:pt x="639048" y="138660"/>
                </a:lnTo>
                <a:lnTo>
                  <a:pt x="635190" y="123158"/>
                </a:lnTo>
                <a:lnTo>
                  <a:pt x="631396" y="115442"/>
                </a:lnTo>
                <a:close/>
              </a:path>
              <a:path w="1126489" h="271780">
                <a:moveTo>
                  <a:pt x="560451" y="80644"/>
                </a:moveTo>
                <a:lnTo>
                  <a:pt x="554354" y="80644"/>
                </a:lnTo>
                <a:lnTo>
                  <a:pt x="546734" y="81533"/>
                </a:lnTo>
                <a:lnTo>
                  <a:pt x="510413" y="92328"/>
                </a:lnTo>
                <a:lnTo>
                  <a:pt x="514350" y="125729"/>
                </a:lnTo>
                <a:lnTo>
                  <a:pt x="521493" y="122848"/>
                </a:lnTo>
                <a:lnTo>
                  <a:pt x="528065" y="120491"/>
                </a:lnTo>
                <a:lnTo>
                  <a:pt x="534066" y="118657"/>
                </a:lnTo>
                <a:lnTo>
                  <a:pt x="539495" y="117348"/>
                </a:lnTo>
                <a:lnTo>
                  <a:pt x="546353" y="116077"/>
                </a:lnTo>
                <a:lnTo>
                  <a:pt x="552576" y="115442"/>
                </a:lnTo>
                <a:lnTo>
                  <a:pt x="631396" y="115442"/>
                </a:lnTo>
                <a:lnTo>
                  <a:pt x="628761" y="110085"/>
                </a:lnTo>
                <a:lnTo>
                  <a:pt x="619759" y="99440"/>
                </a:lnTo>
                <a:lnTo>
                  <a:pt x="608349" y="91199"/>
                </a:lnTo>
                <a:lnTo>
                  <a:pt x="594677" y="85328"/>
                </a:lnTo>
                <a:lnTo>
                  <a:pt x="578719" y="81813"/>
                </a:lnTo>
                <a:lnTo>
                  <a:pt x="560451" y="80644"/>
                </a:lnTo>
                <a:close/>
              </a:path>
              <a:path w="1126489" h="271780">
                <a:moveTo>
                  <a:pt x="937132" y="85598"/>
                </a:moveTo>
                <a:lnTo>
                  <a:pt x="892301" y="85598"/>
                </a:lnTo>
                <a:lnTo>
                  <a:pt x="892301" y="269239"/>
                </a:lnTo>
                <a:lnTo>
                  <a:pt x="937132" y="269239"/>
                </a:lnTo>
                <a:lnTo>
                  <a:pt x="937132" y="85598"/>
                </a:lnTo>
                <a:close/>
              </a:path>
              <a:path w="1126489" h="271780">
                <a:moveTo>
                  <a:pt x="277240" y="85598"/>
                </a:moveTo>
                <a:lnTo>
                  <a:pt x="232409" y="85598"/>
                </a:lnTo>
                <a:lnTo>
                  <a:pt x="232409" y="269239"/>
                </a:lnTo>
                <a:lnTo>
                  <a:pt x="277240" y="269239"/>
                </a:lnTo>
                <a:lnTo>
                  <a:pt x="277240" y="85598"/>
                </a:lnTo>
                <a:close/>
              </a:path>
              <a:path w="1126489" h="271780">
                <a:moveTo>
                  <a:pt x="1068831" y="82423"/>
                </a:moveTo>
                <a:lnTo>
                  <a:pt x="1030731" y="89534"/>
                </a:lnTo>
                <a:lnTo>
                  <a:pt x="995505" y="115812"/>
                </a:lnTo>
                <a:lnTo>
                  <a:pt x="977185" y="157035"/>
                </a:lnTo>
                <a:lnTo>
                  <a:pt x="975487" y="176529"/>
                </a:lnTo>
                <a:lnTo>
                  <a:pt x="975917" y="186791"/>
                </a:lnTo>
                <a:lnTo>
                  <a:pt x="990742" y="231044"/>
                </a:lnTo>
                <a:lnTo>
                  <a:pt x="1023082" y="260355"/>
                </a:lnTo>
                <a:lnTo>
                  <a:pt x="1068831" y="271271"/>
                </a:lnTo>
                <a:lnTo>
                  <a:pt x="1073403" y="271271"/>
                </a:lnTo>
                <a:lnTo>
                  <a:pt x="1078229" y="271144"/>
                </a:lnTo>
                <a:lnTo>
                  <a:pt x="1088643" y="270128"/>
                </a:lnTo>
                <a:lnTo>
                  <a:pt x="1093851" y="269366"/>
                </a:lnTo>
                <a:lnTo>
                  <a:pt x="1098930" y="268096"/>
                </a:lnTo>
                <a:lnTo>
                  <a:pt x="1104011" y="266953"/>
                </a:lnTo>
                <a:lnTo>
                  <a:pt x="1108964" y="265429"/>
                </a:lnTo>
                <a:lnTo>
                  <a:pt x="1118615" y="261619"/>
                </a:lnTo>
                <a:lnTo>
                  <a:pt x="1122806" y="259206"/>
                </a:lnTo>
                <a:lnTo>
                  <a:pt x="1126363" y="256412"/>
                </a:lnTo>
                <a:lnTo>
                  <a:pt x="1123517" y="235838"/>
                </a:lnTo>
                <a:lnTo>
                  <a:pt x="1063878" y="235838"/>
                </a:lnTo>
                <a:lnTo>
                  <a:pt x="1056386" y="234187"/>
                </a:lnTo>
                <a:lnTo>
                  <a:pt x="1025905" y="206374"/>
                </a:lnTo>
                <a:lnTo>
                  <a:pt x="1020190" y="184530"/>
                </a:lnTo>
                <a:lnTo>
                  <a:pt x="1020190" y="168655"/>
                </a:lnTo>
                <a:lnTo>
                  <a:pt x="1021333" y="161289"/>
                </a:lnTo>
                <a:lnTo>
                  <a:pt x="1025905" y="147065"/>
                </a:lnTo>
                <a:lnTo>
                  <a:pt x="1029080" y="140842"/>
                </a:lnTo>
                <a:lnTo>
                  <a:pt x="1033399" y="135508"/>
                </a:lnTo>
                <a:lnTo>
                  <a:pt x="1037589" y="130175"/>
                </a:lnTo>
                <a:lnTo>
                  <a:pt x="1043051" y="125856"/>
                </a:lnTo>
                <a:lnTo>
                  <a:pt x="1056004" y="119506"/>
                </a:lnTo>
                <a:lnTo>
                  <a:pt x="1063625" y="117982"/>
                </a:lnTo>
                <a:lnTo>
                  <a:pt x="1117336" y="117982"/>
                </a:lnTo>
                <a:lnTo>
                  <a:pt x="1120013" y="91312"/>
                </a:lnTo>
                <a:lnTo>
                  <a:pt x="1106818" y="87405"/>
                </a:lnTo>
                <a:lnTo>
                  <a:pt x="1093898" y="84629"/>
                </a:lnTo>
                <a:lnTo>
                  <a:pt x="1081240" y="82972"/>
                </a:lnTo>
                <a:lnTo>
                  <a:pt x="1068831" y="82423"/>
                </a:lnTo>
                <a:close/>
              </a:path>
              <a:path w="1126489" h="271780">
                <a:moveTo>
                  <a:pt x="1121409" y="220598"/>
                </a:moveTo>
                <a:lnTo>
                  <a:pt x="1117218" y="223392"/>
                </a:lnTo>
                <a:lnTo>
                  <a:pt x="1112774" y="225805"/>
                </a:lnTo>
                <a:lnTo>
                  <a:pt x="1108075" y="227837"/>
                </a:lnTo>
                <a:lnTo>
                  <a:pt x="1103502" y="229869"/>
                </a:lnTo>
                <a:lnTo>
                  <a:pt x="1081913" y="235076"/>
                </a:lnTo>
                <a:lnTo>
                  <a:pt x="1077976" y="235584"/>
                </a:lnTo>
                <a:lnTo>
                  <a:pt x="1074801" y="235838"/>
                </a:lnTo>
                <a:lnTo>
                  <a:pt x="1123517" y="235838"/>
                </a:lnTo>
                <a:lnTo>
                  <a:pt x="1121409" y="220598"/>
                </a:lnTo>
                <a:close/>
              </a:path>
              <a:path w="1126489" h="271780">
                <a:moveTo>
                  <a:pt x="1117336" y="117982"/>
                </a:moveTo>
                <a:lnTo>
                  <a:pt x="1078991" y="117982"/>
                </a:lnTo>
                <a:lnTo>
                  <a:pt x="1085850" y="118490"/>
                </a:lnTo>
                <a:lnTo>
                  <a:pt x="1092707" y="119760"/>
                </a:lnTo>
                <a:lnTo>
                  <a:pt x="1099565" y="120903"/>
                </a:lnTo>
                <a:lnTo>
                  <a:pt x="1107439" y="123316"/>
                </a:lnTo>
                <a:lnTo>
                  <a:pt x="1116456" y="126745"/>
                </a:lnTo>
                <a:lnTo>
                  <a:pt x="1117336" y="117982"/>
                </a:lnTo>
                <a:close/>
              </a:path>
              <a:path w="1126489" h="271780">
                <a:moveTo>
                  <a:pt x="719074" y="85598"/>
                </a:moveTo>
                <a:lnTo>
                  <a:pt x="674751" y="85598"/>
                </a:lnTo>
                <a:lnTo>
                  <a:pt x="674751" y="269239"/>
                </a:lnTo>
                <a:lnTo>
                  <a:pt x="719074" y="269239"/>
                </a:lnTo>
                <a:lnTo>
                  <a:pt x="719074" y="139953"/>
                </a:lnTo>
                <a:lnTo>
                  <a:pt x="720725" y="137286"/>
                </a:lnTo>
                <a:lnTo>
                  <a:pt x="747267" y="119760"/>
                </a:lnTo>
                <a:lnTo>
                  <a:pt x="751458" y="118236"/>
                </a:lnTo>
                <a:lnTo>
                  <a:pt x="755522" y="117601"/>
                </a:lnTo>
                <a:lnTo>
                  <a:pt x="829594" y="117601"/>
                </a:lnTo>
                <a:lnTo>
                  <a:pt x="827307" y="113712"/>
                </a:lnTo>
                <a:lnTo>
                  <a:pt x="822832" y="107568"/>
                </a:lnTo>
                <a:lnTo>
                  <a:pt x="817685" y="102066"/>
                </a:lnTo>
                <a:lnTo>
                  <a:pt x="811942" y="97170"/>
                </a:lnTo>
                <a:lnTo>
                  <a:pt x="811731" y="97027"/>
                </a:lnTo>
                <a:lnTo>
                  <a:pt x="719074" y="97027"/>
                </a:lnTo>
                <a:lnTo>
                  <a:pt x="719074" y="85598"/>
                </a:lnTo>
                <a:close/>
              </a:path>
              <a:path w="1126489" h="271780">
                <a:moveTo>
                  <a:pt x="829594" y="117601"/>
                </a:moveTo>
                <a:lnTo>
                  <a:pt x="765937" y="117601"/>
                </a:lnTo>
                <a:lnTo>
                  <a:pt x="771525" y="118872"/>
                </a:lnTo>
                <a:lnTo>
                  <a:pt x="776477" y="121665"/>
                </a:lnTo>
                <a:lnTo>
                  <a:pt x="781303" y="124332"/>
                </a:lnTo>
                <a:lnTo>
                  <a:pt x="785240" y="128142"/>
                </a:lnTo>
                <a:lnTo>
                  <a:pt x="788288" y="132841"/>
                </a:lnTo>
                <a:lnTo>
                  <a:pt x="791463" y="137540"/>
                </a:lnTo>
                <a:lnTo>
                  <a:pt x="793750" y="143128"/>
                </a:lnTo>
                <a:lnTo>
                  <a:pt x="796797" y="155575"/>
                </a:lnTo>
                <a:lnTo>
                  <a:pt x="797559" y="162432"/>
                </a:lnTo>
                <a:lnTo>
                  <a:pt x="797559" y="269239"/>
                </a:lnTo>
                <a:lnTo>
                  <a:pt x="841882" y="269239"/>
                </a:lnTo>
                <a:lnTo>
                  <a:pt x="841882" y="168401"/>
                </a:lnTo>
                <a:lnTo>
                  <a:pt x="841595" y="159611"/>
                </a:lnTo>
                <a:lnTo>
                  <a:pt x="831199" y="120332"/>
                </a:lnTo>
                <a:lnTo>
                  <a:pt x="829594" y="117601"/>
                </a:lnTo>
                <a:close/>
              </a:path>
              <a:path w="1126489" h="271780">
                <a:moveTo>
                  <a:pt x="764539" y="82423"/>
                </a:moveTo>
                <a:lnTo>
                  <a:pt x="724788" y="92709"/>
                </a:lnTo>
                <a:lnTo>
                  <a:pt x="719074" y="97027"/>
                </a:lnTo>
                <a:lnTo>
                  <a:pt x="811731" y="97027"/>
                </a:lnTo>
                <a:lnTo>
                  <a:pt x="773965" y="82849"/>
                </a:lnTo>
                <a:lnTo>
                  <a:pt x="764539" y="82423"/>
                </a:lnTo>
                <a:close/>
              </a:path>
              <a:path w="1126489" h="271780">
                <a:moveTo>
                  <a:pt x="397382" y="128269"/>
                </a:moveTo>
                <a:lnTo>
                  <a:pt x="352932" y="128269"/>
                </a:lnTo>
                <a:lnTo>
                  <a:pt x="352932" y="226186"/>
                </a:lnTo>
                <a:lnTo>
                  <a:pt x="376427" y="262635"/>
                </a:lnTo>
                <a:lnTo>
                  <a:pt x="406400" y="271652"/>
                </a:lnTo>
                <a:lnTo>
                  <a:pt x="415416" y="271652"/>
                </a:lnTo>
                <a:lnTo>
                  <a:pt x="453136" y="266064"/>
                </a:lnTo>
                <a:lnTo>
                  <a:pt x="462661" y="261746"/>
                </a:lnTo>
                <a:lnTo>
                  <a:pt x="460051" y="237235"/>
                </a:lnTo>
                <a:lnTo>
                  <a:pt x="422147" y="237235"/>
                </a:lnTo>
                <a:lnTo>
                  <a:pt x="410082" y="235838"/>
                </a:lnTo>
                <a:lnTo>
                  <a:pt x="405638" y="233806"/>
                </a:lnTo>
                <a:lnTo>
                  <a:pt x="402336" y="230377"/>
                </a:lnTo>
                <a:lnTo>
                  <a:pt x="399033" y="226821"/>
                </a:lnTo>
                <a:lnTo>
                  <a:pt x="397382" y="220979"/>
                </a:lnTo>
                <a:lnTo>
                  <a:pt x="397382" y="128269"/>
                </a:lnTo>
                <a:close/>
              </a:path>
              <a:path w="1126489" h="271780">
                <a:moveTo>
                  <a:pt x="459104" y="228345"/>
                </a:moveTo>
                <a:lnTo>
                  <a:pt x="453008" y="231012"/>
                </a:lnTo>
                <a:lnTo>
                  <a:pt x="445769" y="233171"/>
                </a:lnTo>
                <a:lnTo>
                  <a:pt x="429513" y="236727"/>
                </a:lnTo>
                <a:lnTo>
                  <a:pt x="422147" y="237235"/>
                </a:lnTo>
                <a:lnTo>
                  <a:pt x="460051" y="237235"/>
                </a:lnTo>
                <a:lnTo>
                  <a:pt x="459104" y="228345"/>
                </a:lnTo>
                <a:close/>
              </a:path>
              <a:path w="1126489" h="271780">
                <a:moveTo>
                  <a:pt x="454532" y="84581"/>
                </a:moveTo>
                <a:lnTo>
                  <a:pt x="413750" y="91820"/>
                </a:lnTo>
                <a:lnTo>
                  <a:pt x="397382" y="92328"/>
                </a:lnTo>
                <a:lnTo>
                  <a:pt x="307086" y="92328"/>
                </a:lnTo>
                <a:lnTo>
                  <a:pt x="307086" y="128269"/>
                </a:lnTo>
                <a:lnTo>
                  <a:pt x="397637" y="128269"/>
                </a:lnTo>
                <a:lnTo>
                  <a:pt x="406586" y="128125"/>
                </a:lnTo>
                <a:lnTo>
                  <a:pt x="450824" y="121570"/>
                </a:lnTo>
                <a:lnTo>
                  <a:pt x="458088" y="119760"/>
                </a:lnTo>
                <a:lnTo>
                  <a:pt x="454532" y="84581"/>
                </a:lnTo>
                <a:close/>
              </a:path>
              <a:path w="1126489" h="271780">
                <a:moveTo>
                  <a:pt x="397382" y="30987"/>
                </a:moveTo>
                <a:lnTo>
                  <a:pt x="352932" y="30987"/>
                </a:lnTo>
                <a:lnTo>
                  <a:pt x="352932" y="92328"/>
                </a:lnTo>
                <a:lnTo>
                  <a:pt x="397382" y="92328"/>
                </a:lnTo>
                <a:lnTo>
                  <a:pt x="397382" y="30987"/>
                </a:lnTo>
                <a:close/>
              </a:path>
              <a:path w="1126489" h="271780">
                <a:moveTo>
                  <a:pt x="938149" y="6730"/>
                </a:moveTo>
                <a:lnTo>
                  <a:pt x="892047" y="6730"/>
                </a:lnTo>
                <a:lnTo>
                  <a:pt x="892047" y="59689"/>
                </a:lnTo>
                <a:lnTo>
                  <a:pt x="938149" y="59689"/>
                </a:lnTo>
                <a:lnTo>
                  <a:pt x="938149" y="6730"/>
                </a:lnTo>
                <a:close/>
              </a:path>
              <a:path w="1126489" h="271780">
                <a:moveTo>
                  <a:pt x="278256" y="6730"/>
                </a:moveTo>
                <a:lnTo>
                  <a:pt x="232155" y="6730"/>
                </a:lnTo>
                <a:lnTo>
                  <a:pt x="232155" y="59689"/>
                </a:lnTo>
                <a:lnTo>
                  <a:pt x="278256" y="59689"/>
                </a:lnTo>
                <a:lnTo>
                  <a:pt x="278256" y="6730"/>
                </a:lnTo>
                <a:close/>
              </a:path>
              <a:path w="1126489" h="271780">
                <a:moveTo>
                  <a:pt x="123189" y="44450"/>
                </a:moveTo>
                <a:lnTo>
                  <a:pt x="77724" y="44450"/>
                </a:lnTo>
                <a:lnTo>
                  <a:pt x="77724" y="269239"/>
                </a:lnTo>
                <a:lnTo>
                  <a:pt x="123189" y="269239"/>
                </a:lnTo>
                <a:lnTo>
                  <a:pt x="123189" y="44450"/>
                </a:lnTo>
                <a:close/>
              </a:path>
              <a:path w="1126489" h="271780">
                <a:moveTo>
                  <a:pt x="200278" y="0"/>
                </a:moveTo>
                <a:lnTo>
                  <a:pt x="158400" y="7318"/>
                </a:lnTo>
                <a:lnTo>
                  <a:pt x="141986" y="7874"/>
                </a:lnTo>
                <a:lnTo>
                  <a:pt x="0" y="7874"/>
                </a:lnTo>
                <a:lnTo>
                  <a:pt x="0" y="44450"/>
                </a:lnTo>
                <a:lnTo>
                  <a:pt x="141986" y="44450"/>
                </a:lnTo>
                <a:lnTo>
                  <a:pt x="151106" y="44307"/>
                </a:lnTo>
                <a:lnTo>
                  <a:pt x="196076" y="37770"/>
                </a:lnTo>
                <a:lnTo>
                  <a:pt x="203453" y="35940"/>
                </a:lnTo>
                <a:lnTo>
                  <a:pt x="2002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41594" y="159130"/>
            <a:ext cx="612140" cy="330835"/>
          </a:xfrm>
          <a:custGeom>
            <a:avLst/>
            <a:gdLst/>
            <a:ahLst/>
            <a:cxnLst/>
            <a:rect l="l" t="t" r="r" b="b"/>
            <a:pathLst>
              <a:path w="612139" h="330834">
                <a:moveTo>
                  <a:pt x="415925" y="209042"/>
                </a:moveTo>
                <a:lnTo>
                  <a:pt x="371093" y="209042"/>
                </a:lnTo>
                <a:lnTo>
                  <a:pt x="371093" y="330200"/>
                </a:lnTo>
                <a:lnTo>
                  <a:pt x="561466" y="330200"/>
                </a:lnTo>
                <a:lnTo>
                  <a:pt x="561466" y="294259"/>
                </a:lnTo>
                <a:lnTo>
                  <a:pt x="415925" y="294259"/>
                </a:lnTo>
                <a:lnTo>
                  <a:pt x="415925" y="273685"/>
                </a:lnTo>
                <a:lnTo>
                  <a:pt x="561466" y="273685"/>
                </a:lnTo>
                <a:lnTo>
                  <a:pt x="561466" y="240030"/>
                </a:lnTo>
                <a:lnTo>
                  <a:pt x="415925" y="240030"/>
                </a:lnTo>
                <a:lnTo>
                  <a:pt x="415925" y="209042"/>
                </a:lnTo>
                <a:close/>
              </a:path>
              <a:path w="612139" h="330834">
                <a:moveTo>
                  <a:pt x="561466" y="273685"/>
                </a:moveTo>
                <a:lnTo>
                  <a:pt x="516763" y="273685"/>
                </a:lnTo>
                <a:lnTo>
                  <a:pt x="516763" y="294259"/>
                </a:lnTo>
                <a:lnTo>
                  <a:pt x="561466" y="294259"/>
                </a:lnTo>
                <a:lnTo>
                  <a:pt x="561466" y="273685"/>
                </a:lnTo>
                <a:close/>
              </a:path>
              <a:path w="612139" h="330834">
                <a:moveTo>
                  <a:pt x="561466" y="209042"/>
                </a:moveTo>
                <a:lnTo>
                  <a:pt x="516763" y="209042"/>
                </a:lnTo>
                <a:lnTo>
                  <a:pt x="516763" y="240030"/>
                </a:lnTo>
                <a:lnTo>
                  <a:pt x="561466" y="240030"/>
                </a:lnTo>
                <a:lnTo>
                  <a:pt x="561466" y="209042"/>
                </a:lnTo>
                <a:close/>
              </a:path>
              <a:path w="612139" h="330834">
                <a:moveTo>
                  <a:pt x="269113" y="182499"/>
                </a:moveTo>
                <a:lnTo>
                  <a:pt x="84835" y="182499"/>
                </a:lnTo>
                <a:lnTo>
                  <a:pt x="84835" y="218694"/>
                </a:lnTo>
                <a:lnTo>
                  <a:pt x="224408" y="218694"/>
                </a:lnTo>
                <a:lnTo>
                  <a:pt x="224408" y="238252"/>
                </a:lnTo>
                <a:lnTo>
                  <a:pt x="85851" y="238252"/>
                </a:lnTo>
                <a:lnTo>
                  <a:pt x="85851" y="330581"/>
                </a:lnTo>
                <a:lnTo>
                  <a:pt x="224027" y="330581"/>
                </a:lnTo>
                <a:lnTo>
                  <a:pt x="232479" y="330416"/>
                </a:lnTo>
                <a:lnTo>
                  <a:pt x="276681" y="323522"/>
                </a:lnTo>
                <a:lnTo>
                  <a:pt x="284352" y="321691"/>
                </a:lnTo>
                <a:lnTo>
                  <a:pt x="281549" y="294259"/>
                </a:lnTo>
                <a:lnTo>
                  <a:pt x="130682" y="294259"/>
                </a:lnTo>
                <a:lnTo>
                  <a:pt x="130682" y="273050"/>
                </a:lnTo>
                <a:lnTo>
                  <a:pt x="269113" y="273050"/>
                </a:lnTo>
                <a:lnTo>
                  <a:pt x="269113" y="182499"/>
                </a:lnTo>
                <a:close/>
              </a:path>
              <a:path w="612139" h="330834">
                <a:moveTo>
                  <a:pt x="280796" y="286893"/>
                </a:moveTo>
                <a:lnTo>
                  <a:pt x="239871" y="293766"/>
                </a:lnTo>
                <a:lnTo>
                  <a:pt x="224027" y="294259"/>
                </a:lnTo>
                <a:lnTo>
                  <a:pt x="281549" y="294259"/>
                </a:lnTo>
                <a:lnTo>
                  <a:pt x="280796" y="286893"/>
                </a:lnTo>
                <a:close/>
              </a:path>
              <a:path w="612139" h="330834">
                <a:moveTo>
                  <a:pt x="611885" y="150495"/>
                </a:moveTo>
                <a:lnTo>
                  <a:pt x="321436" y="150495"/>
                </a:lnTo>
                <a:lnTo>
                  <a:pt x="321436" y="188849"/>
                </a:lnTo>
                <a:lnTo>
                  <a:pt x="611885" y="188849"/>
                </a:lnTo>
                <a:lnTo>
                  <a:pt x="611885" y="150495"/>
                </a:lnTo>
                <a:close/>
              </a:path>
              <a:path w="612139" h="330834">
                <a:moveTo>
                  <a:pt x="121030" y="5207"/>
                </a:moveTo>
                <a:lnTo>
                  <a:pt x="76707" y="5207"/>
                </a:lnTo>
                <a:lnTo>
                  <a:pt x="76613" y="36829"/>
                </a:lnTo>
                <a:lnTo>
                  <a:pt x="76517" y="40731"/>
                </a:lnTo>
                <a:lnTo>
                  <a:pt x="66837" y="79593"/>
                </a:lnTo>
                <a:lnTo>
                  <a:pt x="40512" y="113157"/>
                </a:lnTo>
                <a:lnTo>
                  <a:pt x="17144" y="132207"/>
                </a:lnTo>
                <a:lnTo>
                  <a:pt x="11175" y="136651"/>
                </a:lnTo>
                <a:lnTo>
                  <a:pt x="5460" y="140462"/>
                </a:lnTo>
                <a:lnTo>
                  <a:pt x="0" y="143764"/>
                </a:lnTo>
                <a:lnTo>
                  <a:pt x="25907" y="175387"/>
                </a:lnTo>
                <a:lnTo>
                  <a:pt x="60682" y="150391"/>
                </a:lnTo>
                <a:lnTo>
                  <a:pt x="90423" y="122300"/>
                </a:lnTo>
                <a:lnTo>
                  <a:pt x="99821" y="109727"/>
                </a:lnTo>
                <a:lnTo>
                  <a:pt x="167203" y="109727"/>
                </a:lnTo>
                <a:lnTo>
                  <a:pt x="117220" y="70230"/>
                </a:lnTo>
                <a:lnTo>
                  <a:pt x="118887" y="61922"/>
                </a:lnTo>
                <a:lnTo>
                  <a:pt x="120078" y="53578"/>
                </a:lnTo>
                <a:lnTo>
                  <a:pt x="120792" y="45210"/>
                </a:lnTo>
                <a:lnTo>
                  <a:pt x="120920" y="40731"/>
                </a:lnTo>
                <a:lnTo>
                  <a:pt x="121030" y="5207"/>
                </a:lnTo>
                <a:close/>
              </a:path>
              <a:path w="612139" h="330834">
                <a:moveTo>
                  <a:pt x="167203" y="109727"/>
                </a:moveTo>
                <a:lnTo>
                  <a:pt x="99821" y="109727"/>
                </a:lnTo>
                <a:lnTo>
                  <a:pt x="170814" y="165100"/>
                </a:lnTo>
                <a:lnTo>
                  <a:pt x="197738" y="133858"/>
                </a:lnTo>
                <a:lnTo>
                  <a:pt x="167203" y="109727"/>
                </a:lnTo>
                <a:close/>
              </a:path>
              <a:path w="612139" h="330834">
                <a:moveTo>
                  <a:pt x="269113" y="2794"/>
                </a:moveTo>
                <a:lnTo>
                  <a:pt x="224027" y="2794"/>
                </a:lnTo>
                <a:lnTo>
                  <a:pt x="224027" y="168275"/>
                </a:lnTo>
                <a:lnTo>
                  <a:pt x="269113" y="168275"/>
                </a:lnTo>
                <a:lnTo>
                  <a:pt x="269113" y="2794"/>
                </a:lnTo>
                <a:close/>
              </a:path>
              <a:path w="612139" h="330834">
                <a:moveTo>
                  <a:pt x="450341" y="0"/>
                </a:moveTo>
                <a:lnTo>
                  <a:pt x="450341" y="13843"/>
                </a:lnTo>
                <a:lnTo>
                  <a:pt x="449792" y="20177"/>
                </a:lnTo>
                <a:lnTo>
                  <a:pt x="424753" y="56253"/>
                </a:lnTo>
                <a:lnTo>
                  <a:pt x="392503" y="78011"/>
                </a:lnTo>
                <a:lnTo>
                  <a:pt x="351829" y="96952"/>
                </a:lnTo>
                <a:lnTo>
                  <a:pt x="340994" y="101092"/>
                </a:lnTo>
                <a:lnTo>
                  <a:pt x="361568" y="135890"/>
                </a:lnTo>
                <a:lnTo>
                  <a:pt x="404824" y="116994"/>
                </a:lnTo>
                <a:lnTo>
                  <a:pt x="443722" y="94170"/>
                </a:lnTo>
                <a:lnTo>
                  <a:pt x="464946" y="76580"/>
                </a:lnTo>
                <a:lnTo>
                  <a:pt x="549774" y="76580"/>
                </a:lnTo>
                <a:lnTo>
                  <a:pt x="489076" y="43307"/>
                </a:lnTo>
                <a:lnTo>
                  <a:pt x="491670" y="36687"/>
                </a:lnTo>
                <a:lnTo>
                  <a:pt x="493537" y="29972"/>
                </a:lnTo>
                <a:lnTo>
                  <a:pt x="494666" y="23161"/>
                </a:lnTo>
                <a:lnTo>
                  <a:pt x="495045" y="16255"/>
                </a:lnTo>
                <a:lnTo>
                  <a:pt x="495045" y="2032"/>
                </a:lnTo>
                <a:lnTo>
                  <a:pt x="450341" y="0"/>
                </a:lnTo>
                <a:close/>
              </a:path>
              <a:path w="612139" h="330834">
                <a:moveTo>
                  <a:pt x="549774" y="76580"/>
                </a:moveTo>
                <a:lnTo>
                  <a:pt x="464946" y="76580"/>
                </a:lnTo>
                <a:lnTo>
                  <a:pt x="571372" y="134112"/>
                </a:lnTo>
                <a:lnTo>
                  <a:pt x="594486" y="101092"/>
                </a:lnTo>
                <a:lnTo>
                  <a:pt x="549774" y="76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3728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>
                <a:solidFill>
                  <a:srgbClr val="FFD966"/>
                </a:solidFill>
              </a:rPr>
              <a:t>Decision</a:t>
            </a:r>
            <a:r>
              <a:rPr sz="2800" spc="-20" dirty="0">
                <a:solidFill>
                  <a:srgbClr val="FFD966"/>
                </a:solidFill>
              </a:rPr>
              <a:t> </a:t>
            </a:r>
            <a:r>
              <a:rPr sz="2800" spc="15" dirty="0">
                <a:solidFill>
                  <a:srgbClr val="FFD966"/>
                </a:solidFill>
              </a:rPr>
              <a:t>Tree(결정트리)</a:t>
            </a:r>
            <a:endParaRPr sz="28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410068-241C-44B2-ABC6-0EE906414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35" y="1989549"/>
            <a:ext cx="7640980" cy="42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4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3728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>
                <a:solidFill>
                  <a:srgbClr val="FFD966"/>
                </a:solidFill>
              </a:rPr>
              <a:t>Decision</a:t>
            </a:r>
            <a:r>
              <a:rPr sz="2800" spc="-20" dirty="0">
                <a:solidFill>
                  <a:srgbClr val="FFD966"/>
                </a:solidFill>
              </a:rPr>
              <a:t> </a:t>
            </a:r>
            <a:r>
              <a:rPr sz="2800" spc="15" dirty="0">
                <a:solidFill>
                  <a:srgbClr val="FFD966"/>
                </a:solidFill>
              </a:rPr>
              <a:t>Tree(결정트리)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145235" y="2130297"/>
            <a:ext cx="7541565" cy="2993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  <a:cs typeface="Times New Roman"/>
              </a:rPr>
              <a:t>Tree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  <a:cs typeface="Times New Roman"/>
              </a:rPr>
              <a:t>를 만들기 위해 예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  <a:cs typeface="Times New Roman"/>
              </a:rPr>
              <a:t>/</a:t>
            </a:r>
            <a:r>
              <a:rPr lang="ko-KR" altLang="en-US" sz="2400" dirty="0" err="1">
                <a:solidFill>
                  <a:schemeClr val="bg1"/>
                </a:solidFill>
                <a:latin typeface="+mj-ea"/>
                <a:ea typeface="+mj-ea"/>
                <a:cs typeface="Times New Roman"/>
              </a:rPr>
              <a:t>아니오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  <a:cs typeface="Times New Roman"/>
              </a:rPr>
              <a:t> 질문을 반복하며 학습</a:t>
            </a:r>
            <a:endParaRPr lang="en-US" altLang="ko-KR" sz="2400" dirty="0">
              <a:solidFill>
                <a:schemeClr val="bg1"/>
              </a:solidFill>
              <a:latin typeface="+mj-ea"/>
              <a:ea typeface="+mj-ea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endParaRPr lang="en-US" sz="2400" dirty="0">
              <a:solidFill>
                <a:schemeClr val="bg1"/>
              </a:solidFill>
              <a:latin typeface="+mj-ea"/>
              <a:ea typeface="+mj-ea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endParaRPr sz="2400" dirty="0">
              <a:solidFill>
                <a:schemeClr val="bg1"/>
              </a:solidFill>
              <a:latin typeface="+mj-ea"/>
              <a:ea typeface="+mj-ea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lang="ko-KR" altLang="en-US" sz="2400" b="0" spc="-25" dirty="0">
                <a:solidFill>
                  <a:srgbClr val="FFFFFF"/>
                </a:solidFill>
                <a:latin typeface="+mj-ea"/>
                <a:ea typeface="+mj-ea"/>
                <a:cs typeface="나눔스퀘어OTF Light"/>
              </a:rPr>
              <a:t>분류와 회귀에 모두 사용 가능</a:t>
            </a:r>
            <a:endParaRPr lang="en-US" sz="2400" b="0" spc="-25" dirty="0">
              <a:solidFill>
                <a:srgbClr val="FFFFFF"/>
              </a:solidFill>
              <a:latin typeface="+mj-ea"/>
              <a:ea typeface="+mj-ea"/>
              <a:cs typeface="나눔스퀘어OTF Light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endParaRPr lang="en-US" sz="2400" dirty="0">
              <a:latin typeface="+mj-ea"/>
              <a:ea typeface="+mj-ea"/>
              <a:cs typeface="나눔스퀘어OTF Light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endParaRPr lang="en-US" sz="2400" dirty="0">
              <a:latin typeface="+mj-ea"/>
              <a:ea typeface="+mj-ea"/>
              <a:cs typeface="나눔스퀘어OTF Light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  <a:cs typeface="나눔스퀘어OTF Light"/>
              </a:rPr>
              <a:t>매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  <a:cs typeface="나눔스퀘어OTF Light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+mj-ea"/>
                <a:ea typeface="+mj-ea"/>
                <a:cs typeface="나눔스퀘어OTF Light"/>
              </a:rPr>
              <a:t>팽귄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  <a:cs typeface="나눔스퀘어OTF Light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  <a:cs typeface="나눔스퀘어OTF Light"/>
              </a:rPr>
              <a:t>돌고래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  <a:cs typeface="나눔스퀘어OTF Light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  <a:cs typeface="나눔스퀘어OTF Light"/>
              </a:rPr>
              <a:t>곰을 구분해보자 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endParaRPr lang="en-US" sz="2400" dirty="0">
              <a:latin typeface="+mj-ea"/>
              <a:ea typeface="+mj-ea"/>
              <a:cs typeface="나눔스퀘어OTF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3728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>
                <a:solidFill>
                  <a:srgbClr val="FFD966"/>
                </a:solidFill>
              </a:rPr>
              <a:t>Decision</a:t>
            </a:r>
            <a:r>
              <a:rPr sz="2800" spc="-20" dirty="0">
                <a:solidFill>
                  <a:srgbClr val="FFD966"/>
                </a:solidFill>
              </a:rPr>
              <a:t> </a:t>
            </a:r>
            <a:r>
              <a:rPr sz="2800" spc="15" dirty="0">
                <a:solidFill>
                  <a:srgbClr val="FFD966"/>
                </a:solidFill>
              </a:rPr>
              <a:t>Tree(결정트리)</a:t>
            </a:r>
            <a:endParaRPr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EFBBCF-7CFC-4886-96A5-63982C1C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76681"/>
            <a:ext cx="6553200" cy="4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4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3728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>
                <a:solidFill>
                  <a:srgbClr val="FFD966"/>
                </a:solidFill>
              </a:rPr>
              <a:t>Decision</a:t>
            </a:r>
            <a:r>
              <a:rPr sz="2800" spc="-20" dirty="0">
                <a:solidFill>
                  <a:srgbClr val="FFD966"/>
                </a:solidFill>
              </a:rPr>
              <a:t> </a:t>
            </a:r>
            <a:r>
              <a:rPr sz="2800" spc="15" dirty="0">
                <a:solidFill>
                  <a:srgbClr val="FFD966"/>
                </a:solidFill>
              </a:rPr>
              <a:t>Tree(결정트리)</a:t>
            </a:r>
            <a:endParaRPr sz="280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AED967-3DA8-42DF-8DFF-1FBF30CB9106}"/>
              </a:ext>
            </a:extLst>
          </p:cNvPr>
          <p:cNvGrpSpPr/>
          <p:nvPr/>
        </p:nvGrpSpPr>
        <p:grpSpPr>
          <a:xfrm>
            <a:off x="533400" y="1752600"/>
            <a:ext cx="9065450" cy="4152888"/>
            <a:chOff x="533400" y="1752600"/>
            <a:chExt cx="9065450" cy="415288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91F49BD-0BCC-4055-B80C-95AE18CAC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1752600"/>
              <a:ext cx="9065450" cy="4152888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E2098D-8ECB-431C-AF78-2FCC37C2A6AB}"/>
                </a:ext>
              </a:extLst>
            </p:cNvPr>
            <p:cNvSpPr/>
            <p:nvPr/>
          </p:nvSpPr>
          <p:spPr>
            <a:xfrm>
              <a:off x="5867400" y="4572000"/>
              <a:ext cx="36576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973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3728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>
                <a:solidFill>
                  <a:srgbClr val="FFD966"/>
                </a:solidFill>
              </a:rPr>
              <a:t>Decision</a:t>
            </a:r>
            <a:r>
              <a:rPr sz="2800" spc="-20" dirty="0">
                <a:solidFill>
                  <a:srgbClr val="FFD966"/>
                </a:solidFill>
              </a:rPr>
              <a:t> </a:t>
            </a:r>
            <a:r>
              <a:rPr sz="2800" spc="15" dirty="0">
                <a:solidFill>
                  <a:srgbClr val="FFD966"/>
                </a:solidFill>
              </a:rPr>
              <a:t>Tree(결정트리)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145235" y="2130297"/>
            <a:ext cx="8064500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타깃 </a:t>
            </a:r>
            <a:r>
              <a:rPr sz="24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값이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한 개인 리프 노드를 순수 노드라고</a:t>
            </a:r>
            <a:r>
              <a:rPr sz="2400" b="0" spc="40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4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한다.</a:t>
            </a:r>
            <a:endParaRPr sz="2400" dirty="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모든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노드가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순수 노드가 될 때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까지 학습하면 복잡해지고</a:t>
            </a:r>
            <a:r>
              <a:rPr sz="2400" b="0" spc="45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4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과대</a:t>
            </a:r>
            <a:endParaRPr sz="2400" dirty="0">
              <a:latin typeface="나눔스퀘어OTF Light"/>
              <a:cs typeface="나눔스퀘어OTF Light"/>
            </a:endParaRPr>
          </a:p>
          <a:p>
            <a:pPr marL="355600">
              <a:lnSpc>
                <a:spcPct val="100000"/>
              </a:lnSpc>
            </a:pP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적합이</a:t>
            </a:r>
            <a:r>
              <a:rPr sz="2400" b="0" spc="4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된다.</a:t>
            </a:r>
            <a:endParaRPr sz="2400" dirty="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새로운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데이터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포인트가 들어오면 해당하는 노드를 찾아</a:t>
            </a:r>
            <a:r>
              <a:rPr sz="2400" b="0" spc="39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분류라</a:t>
            </a:r>
            <a:endParaRPr sz="2400" dirty="0">
              <a:latin typeface="나눔스퀘어OTF Light"/>
              <a:cs typeface="나눔스퀘어OTF Light"/>
            </a:endParaRPr>
          </a:p>
          <a:p>
            <a:pPr marL="355600">
              <a:lnSpc>
                <a:spcPct val="100000"/>
              </a:lnSpc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면 더 많은 클래스를 </a:t>
            </a:r>
            <a:r>
              <a:rPr sz="2400" b="0" spc="-1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선택하고,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회귀라면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평균을</a:t>
            </a:r>
            <a:r>
              <a:rPr sz="2400" b="0" spc="35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구한다.</a:t>
            </a:r>
            <a:endParaRPr sz="2400" dirty="0">
              <a:latin typeface="나눔스퀘어OTF Light"/>
              <a:cs typeface="나눔스퀘어OTF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621" y="162940"/>
            <a:ext cx="2152523" cy="2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3728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>
                <a:solidFill>
                  <a:srgbClr val="FFD966"/>
                </a:solidFill>
              </a:rPr>
              <a:t>Decision</a:t>
            </a:r>
            <a:r>
              <a:rPr sz="2800" spc="-20" dirty="0">
                <a:solidFill>
                  <a:srgbClr val="FFD966"/>
                </a:solidFill>
              </a:rPr>
              <a:t> </a:t>
            </a:r>
            <a:r>
              <a:rPr sz="2800" spc="15" dirty="0">
                <a:solidFill>
                  <a:srgbClr val="FFD966"/>
                </a:solidFill>
              </a:rPr>
              <a:t>Tree(결정트리)</a:t>
            </a:r>
            <a:endParaRPr sz="28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34AAFA-F913-4A5F-BA8F-B75C8B81C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70"/>
          <a:stretch/>
        </p:blipFill>
        <p:spPr>
          <a:xfrm>
            <a:off x="2094551" y="1752600"/>
            <a:ext cx="571689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6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2832</TotalTime>
  <Words>865</Words>
  <Application>Microsoft Office PowerPoint</Application>
  <PresentationFormat>A4 용지(210x297mm)</PresentationFormat>
  <Paragraphs>205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5" baseType="lpstr">
      <vt:lpstr>Calibri</vt:lpstr>
      <vt:lpstr>Arial Rounded MT Bold</vt:lpstr>
      <vt:lpstr>Arial</vt:lpstr>
      <vt:lpstr>나눔고딕</vt:lpstr>
      <vt:lpstr>나눔스퀘어OTF Light</vt:lpstr>
      <vt:lpstr>Times New Roman</vt:lpstr>
      <vt:lpstr>맑은 고딕</vt:lpstr>
      <vt:lpstr>Wingdings</vt:lpstr>
      <vt:lpstr>나눔스퀘어 Bold</vt:lpstr>
      <vt:lpstr>Office Theme</vt:lpstr>
      <vt:lpstr>디자인 사용자 지정</vt:lpstr>
      <vt:lpstr>Machine Learning</vt:lpstr>
      <vt:lpstr>학습목표</vt:lpstr>
      <vt:lpstr>Decision Tree</vt:lpstr>
      <vt:lpstr>Decision Tree(결정트리)</vt:lpstr>
      <vt:lpstr>Decision Tree(결정트리)</vt:lpstr>
      <vt:lpstr>Decision Tree(결정트리)</vt:lpstr>
      <vt:lpstr>Decision Tree(결정트리)</vt:lpstr>
      <vt:lpstr>Decision Tree(결정트리)</vt:lpstr>
      <vt:lpstr>Decision Tree(결정트리)</vt:lpstr>
      <vt:lpstr>Decision Tree(결정트리)</vt:lpstr>
      <vt:lpstr>Decision Tree(결정트리)</vt:lpstr>
      <vt:lpstr>Decision Tree(결정트리) 과대적합 제어</vt:lpstr>
      <vt:lpstr>Decision Tree(결정트리) 과대적합 제어</vt:lpstr>
      <vt:lpstr>주요 매개변수(Hyperparameter)</vt:lpstr>
      <vt:lpstr>장단점 및 주요 매개변수(Hyperparameter)</vt:lpstr>
      <vt:lpstr>장단점 및 주요 매개변수(Hyperparameter)</vt:lpstr>
      <vt:lpstr>장단점 및 주요 매개변수(Hyperparameter)</vt:lpstr>
      <vt:lpstr>Mushroom 데이터 활용 Decision Tree 분류 실습</vt:lpstr>
      <vt:lpstr>Machine  Learning</vt:lpstr>
      <vt:lpstr>Machine  Learning</vt:lpstr>
      <vt:lpstr>Machine  Learning</vt:lpstr>
      <vt:lpstr>Machine  Learning</vt:lpstr>
      <vt:lpstr>Machine  Learning</vt:lpstr>
      <vt:lpstr>Machine  Learning</vt:lpstr>
      <vt:lpstr>PowerPoint 프레젠테이션</vt:lpstr>
      <vt:lpstr>PowerPoint 프레젠테이션</vt:lpstr>
      <vt:lpstr>학습</vt:lpstr>
      <vt:lpstr>PowerPoint 프레젠테이션</vt:lpstr>
      <vt:lpstr>학습-평가 데이터 나누기를 여러 번 반복하여 일반화 에러를 평가하는 방법</vt:lpstr>
      <vt:lpstr>K-fold cross-validation 동작 방법</vt:lpstr>
      <vt:lpstr>K-fold cross-validation 동작 방법</vt:lpstr>
      <vt:lpstr>K-fold cross-validation 동작 방법</vt:lpstr>
      <vt:lpstr>cross-validation 장/단점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smhrd</cp:lastModifiedBy>
  <cp:revision>22</cp:revision>
  <dcterms:created xsi:type="dcterms:W3CDTF">2020-11-28T07:43:18Z</dcterms:created>
  <dcterms:modified xsi:type="dcterms:W3CDTF">2021-06-07T23:48:31Z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2020-11-28T00:00:00Z</vt:filetime>
  </property>
</Properties>
</file>