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g"/>
  <Override PartName="/ppt/media/image15.jpg" ContentType="image/jpg"/>
  <Override PartName="/ppt/media/image1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906000" cy="6858000" type="A4"/>
  <p:notesSz cx="9906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스퀘어OTF" panose="020B0600000101010101" pitchFamily="34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4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24130"/>
            <a:ext cx="95869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나눔스퀘어OTF"/>
                <a:cs typeface="나눔스퀘어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나눔스퀘어OTF"/>
                <a:cs typeface="나눔스퀘어OT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593715-9634-4722-BD05-C7D9F00AA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69" y="6156630"/>
            <a:ext cx="2590800" cy="674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나눔스퀘어OTF"/>
                <a:cs typeface="나눔스퀘어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나눔스퀘어OTF"/>
                <a:cs typeface="나눔스퀘어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0438" y="2852674"/>
            <a:ext cx="340512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나눔스퀘어OTF"/>
                <a:cs typeface="나눔스퀘어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714" y="2004821"/>
            <a:ext cx="8424570" cy="32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"/>
                <a:cs typeface="나눔스퀘어OT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4D900-DFC7-4FEA-A763-0F17D3D86E1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69" y="6156630"/>
            <a:ext cx="2590800" cy="674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634" y="2975190"/>
            <a:ext cx="1516875" cy="151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870" y="1168730"/>
            <a:ext cx="5670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5" dirty="0"/>
              <a:t>Machine</a:t>
            </a:r>
            <a:r>
              <a:rPr sz="5400" spc="-25" dirty="0"/>
              <a:t> </a:t>
            </a:r>
            <a:r>
              <a:rPr sz="5400" spc="90" dirty="0"/>
              <a:t>Learning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3328415" y="4640579"/>
            <a:ext cx="3189732" cy="1030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5679" y="4838700"/>
            <a:ext cx="2764790" cy="647700"/>
          </a:xfrm>
          <a:custGeom>
            <a:avLst/>
            <a:gdLst/>
            <a:ahLst/>
            <a:cxnLst/>
            <a:rect l="l" t="t" r="r" b="b"/>
            <a:pathLst>
              <a:path w="2764790" h="647700">
                <a:moveTo>
                  <a:pt x="2440686" y="0"/>
                </a:moveTo>
                <a:lnTo>
                  <a:pt x="323850" y="0"/>
                </a:ln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2440686" y="647700"/>
                </a:lnTo>
                <a:lnTo>
                  <a:pt x="2488532" y="644187"/>
                </a:lnTo>
                <a:lnTo>
                  <a:pt x="2534203" y="633985"/>
                </a:lnTo>
                <a:lnTo>
                  <a:pt x="2577195" y="617593"/>
                </a:lnTo>
                <a:lnTo>
                  <a:pt x="2617007" y="595515"/>
                </a:lnTo>
                <a:lnTo>
                  <a:pt x="2653138" y="568251"/>
                </a:lnTo>
                <a:lnTo>
                  <a:pt x="2685087" y="536302"/>
                </a:lnTo>
                <a:lnTo>
                  <a:pt x="2712351" y="500171"/>
                </a:lnTo>
                <a:lnTo>
                  <a:pt x="2734429" y="460359"/>
                </a:lnTo>
                <a:lnTo>
                  <a:pt x="2750821" y="417367"/>
                </a:lnTo>
                <a:lnTo>
                  <a:pt x="2761023" y="371696"/>
                </a:lnTo>
                <a:lnTo>
                  <a:pt x="2764536" y="323850"/>
                </a:lnTo>
                <a:lnTo>
                  <a:pt x="2761023" y="276003"/>
                </a:lnTo>
                <a:lnTo>
                  <a:pt x="2750821" y="230332"/>
                </a:lnTo>
                <a:lnTo>
                  <a:pt x="2734429" y="187340"/>
                </a:lnTo>
                <a:lnTo>
                  <a:pt x="2712351" y="147528"/>
                </a:lnTo>
                <a:lnTo>
                  <a:pt x="2685087" y="111397"/>
                </a:lnTo>
                <a:lnTo>
                  <a:pt x="2653138" y="79448"/>
                </a:lnTo>
                <a:lnTo>
                  <a:pt x="2617007" y="52184"/>
                </a:lnTo>
                <a:lnTo>
                  <a:pt x="2577195" y="30106"/>
                </a:lnTo>
                <a:lnTo>
                  <a:pt x="2534203" y="13714"/>
                </a:lnTo>
                <a:lnTo>
                  <a:pt x="2488532" y="3512"/>
                </a:lnTo>
                <a:lnTo>
                  <a:pt x="2440686" y="0"/>
                </a:lnTo>
                <a:close/>
              </a:path>
            </a:pathLst>
          </a:custGeom>
          <a:solidFill>
            <a:srgbClr val="202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7225" y="4956428"/>
            <a:ext cx="9029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1F1F1"/>
                </a:solidFill>
                <a:latin typeface="맑은 고딕"/>
                <a:cs typeface="맑은 고딕"/>
              </a:rPr>
              <a:t>S</a:t>
            </a:r>
            <a:r>
              <a:rPr sz="2500" spc="-210" dirty="0">
                <a:solidFill>
                  <a:srgbClr val="F1F1F1"/>
                </a:solidFill>
                <a:latin typeface="맑은 고딕"/>
                <a:cs typeface="맑은 고딕"/>
              </a:rPr>
              <a:t>T</a:t>
            </a:r>
            <a:r>
              <a:rPr sz="2500" spc="-10" dirty="0">
                <a:solidFill>
                  <a:srgbClr val="F1F1F1"/>
                </a:solidFill>
                <a:latin typeface="맑은 고딕"/>
                <a:cs typeface="맑은 고딕"/>
              </a:rPr>
              <a:t>A</a:t>
            </a:r>
            <a:r>
              <a:rPr sz="2500" spc="-80" dirty="0">
                <a:solidFill>
                  <a:srgbClr val="F1F1F1"/>
                </a:solidFill>
                <a:latin typeface="맑은 고딕"/>
                <a:cs typeface="맑은 고딕"/>
              </a:rPr>
              <a:t>R</a:t>
            </a:r>
            <a:r>
              <a:rPr sz="2500" spc="-5" dirty="0">
                <a:solidFill>
                  <a:srgbClr val="F1F1F1"/>
                </a:solidFill>
                <a:latin typeface="맑은 고딕"/>
                <a:cs typeface="맑은 고딕"/>
              </a:rPr>
              <a:t>T</a:t>
            </a:r>
            <a:endParaRPr sz="25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8076" y="2944367"/>
            <a:ext cx="1547748" cy="1547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5825" y="3420021"/>
            <a:ext cx="627145" cy="627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5297" y="2204084"/>
            <a:ext cx="584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0830" algn="l"/>
              </a:tabLst>
            </a:pPr>
            <a:r>
              <a:rPr sz="2400" spc="30" dirty="0">
                <a:solidFill>
                  <a:srgbClr val="FFD966"/>
                </a:solidFill>
                <a:latin typeface="나눔스퀘어OTF"/>
                <a:cs typeface="나눔스퀘어OTF"/>
              </a:rPr>
              <a:t>Chapter</a:t>
            </a:r>
            <a:r>
              <a:rPr sz="2400" spc="25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400" spc="-114" dirty="0">
                <a:solidFill>
                  <a:srgbClr val="FFD966"/>
                </a:solidFill>
                <a:latin typeface="나눔스퀘어OTF"/>
                <a:cs typeface="나눔스퀘어OTF"/>
              </a:rPr>
              <a:t>6	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지도 </a:t>
            </a:r>
            <a:r>
              <a:rPr sz="2400" spc="10" dirty="0">
                <a:solidFill>
                  <a:srgbClr val="FFFFFF"/>
                </a:solidFill>
                <a:latin typeface="나눔스퀘어OTF"/>
                <a:cs typeface="나눔스퀘어OTF"/>
              </a:rPr>
              <a:t>학습(Supervised</a:t>
            </a:r>
            <a:r>
              <a:rPr sz="240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나눔스퀘어OTF"/>
                <a:cs typeface="나눔스퀘어OTF"/>
              </a:rPr>
              <a:t>Learning)</a:t>
            </a:r>
            <a:endParaRPr sz="24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85" dirty="0">
                <a:solidFill>
                  <a:srgbClr val="FFD966"/>
                </a:solidFill>
              </a:rPr>
              <a:t> </a:t>
            </a:r>
            <a:r>
              <a:rPr sz="2800" spc="20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1911553"/>
            <a:ext cx="81451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텍스트 데이터와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같은 희소한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데이터에는 잘 </a:t>
            </a:r>
            <a:r>
              <a:rPr sz="2400" spc="-35" dirty="0">
                <a:solidFill>
                  <a:srgbClr val="FFFFFF"/>
                </a:solidFill>
                <a:latin typeface="나눔스퀘어OTF"/>
                <a:cs typeface="나눔스퀘어OTF"/>
              </a:rPr>
              <a:t>동작하지</a:t>
            </a:r>
            <a:r>
              <a:rPr sz="2400" spc="37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나눔스퀘어OTF"/>
                <a:cs typeface="나눔스퀘어OTF"/>
              </a:rPr>
              <a:t>않는다.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큰 데이터 세트에도 잘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동작하지만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훈련과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예측이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상대적으로 느  </a:t>
            </a:r>
            <a:r>
              <a:rPr sz="2400" spc="10" dirty="0">
                <a:solidFill>
                  <a:srgbClr val="FFFFFF"/>
                </a:solidFill>
                <a:latin typeface="나눔스퀘어OTF"/>
                <a:cs typeface="나눔스퀘어OTF"/>
              </a:rPr>
              <a:t>리다.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트리 개수가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많아질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수록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시간이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더 오래</a:t>
            </a:r>
            <a:r>
              <a:rPr sz="2400" spc="37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dirty="0">
                <a:solidFill>
                  <a:srgbClr val="FFFFFF"/>
                </a:solidFill>
                <a:latin typeface="나눔스퀘어OTF"/>
                <a:cs typeface="나눔스퀘어OTF"/>
              </a:rPr>
              <a:t>걸린다.</a:t>
            </a:r>
            <a:endParaRPr sz="24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2953" y="162687"/>
            <a:ext cx="2357120" cy="27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966" y="161544"/>
            <a:ext cx="2876296" cy="341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293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FFD966"/>
                </a:solidFill>
              </a:rPr>
              <a:t>G</a:t>
            </a:r>
            <a:r>
              <a:rPr sz="2800" spc="-100" dirty="0">
                <a:solidFill>
                  <a:srgbClr val="FFD966"/>
                </a:solidFill>
              </a:rPr>
              <a:t>r</a:t>
            </a:r>
            <a:r>
              <a:rPr sz="2800" spc="-5" dirty="0">
                <a:solidFill>
                  <a:srgbClr val="FFD966"/>
                </a:solidFill>
              </a:rPr>
              <a:t>a</a:t>
            </a:r>
            <a:r>
              <a:rPr sz="2800" spc="-70" dirty="0">
                <a:solidFill>
                  <a:srgbClr val="FFD966"/>
                </a:solidFill>
              </a:rPr>
              <a:t>d</a:t>
            </a:r>
            <a:r>
              <a:rPr sz="2800" spc="60" dirty="0">
                <a:solidFill>
                  <a:srgbClr val="FFD966"/>
                </a:solidFill>
              </a:rPr>
              <a:t>ie</a:t>
            </a:r>
            <a:r>
              <a:rPr sz="2800" spc="55" dirty="0">
                <a:solidFill>
                  <a:srgbClr val="FFD966"/>
                </a:solidFill>
              </a:rPr>
              <a:t>n</a:t>
            </a:r>
            <a:r>
              <a:rPr sz="2800" spc="70" dirty="0">
                <a:solidFill>
                  <a:srgbClr val="FFD966"/>
                </a:solidFill>
              </a:rPr>
              <a:t>tBo</a:t>
            </a:r>
            <a:r>
              <a:rPr sz="2800" spc="60" dirty="0">
                <a:solidFill>
                  <a:srgbClr val="FFD966"/>
                </a:solidFill>
              </a:rPr>
              <a:t>o</a:t>
            </a:r>
            <a:r>
              <a:rPr sz="2800" spc="80" dirty="0">
                <a:solidFill>
                  <a:srgbClr val="FFD966"/>
                </a:solidFill>
              </a:rPr>
              <a:t>st</a:t>
            </a:r>
            <a:r>
              <a:rPr sz="2800" dirty="0">
                <a:solidFill>
                  <a:srgbClr val="FFD966"/>
                </a:solidFill>
              </a:rPr>
              <a:t>i</a:t>
            </a:r>
            <a:r>
              <a:rPr sz="2800" spc="15" dirty="0">
                <a:solidFill>
                  <a:srgbClr val="FFD966"/>
                </a:solidFill>
              </a:rPr>
              <a:t>ng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09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9460" algn="l"/>
                <a:tab pos="760730" algn="l"/>
              </a:tabLst>
            </a:pPr>
            <a:r>
              <a:rPr spc="-30" dirty="0"/>
              <a:t>정확도가 낮더라도 얕은 </a:t>
            </a:r>
            <a:r>
              <a:rPr spc="-25" dirty="0"/>
              <a:t>깊이의 모델을 </a:t>
            </a:r>
            <a:r>
              <a:rPr spc="-35" dirty="0"/>
              <a:t>만든 </a:t>
            </a:r>
            <a:r>
              <a:rPr spc="-30" dirty="0"/>
              <a:t>뒤, </a:t>
            </a:r>
            <a:r>
              <a:rPr spc="-25" dirty="0"/>
              <a:t>나타난 </a:t>
            </a:r>
            <a:r>
              <a:rPr spc="-20" dirty="0"/>
              <a:t>예측 </a:t>
            </a:r>
            <a:r>
              <a:rPr spc="-25" dirty="0"/>
              <a:t>오  류를 두 번째 모델이</a:t>
            </a:r>
            <a:r>
              <a:rPr spc="170" dirty="0"/>
              <a:t> </a:t>
            </a:r>
            <a:r>
              <a:rPr spc="-10" dirty="0"/>
              <a:t>보완한다.</a:t>
            </a:r>
          </a:p>
          <a:p>
            <a:pPr marL="40449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760095" marR="158115" indent="-342900">
              <a:lnSpc>
                <a:spcPct val="100000"/>
              </a:lnSpc>
              <a:buFont typeface="Arial"/>
              <a:buChar char="•"/>
              <a:tabLst>
                <a:tab pos="759460" algn="l"/>
                <a:tab pos="760730" algn="l"/>
              </a:tabLst>
            </a:pPr>
            <a:r>
              <a:rPr spc="-25" dirty="0"/>
              <a:t>이전 트리의 </a:t>
            </a:r>
            <a:r>
              <a:rPr spc="-20" dirty="0"/>
              <a:t>예측 </a:t>
            </a:r>
            <a:r>
              <a:rPr spc="-25" dirty="0"/>
              <a:t>오류를 </a:t>
            </a:r>
            <a:r>
              <a:rPr spc="-35" dirty="0"/>
              <a:t>보완하여 </a:t>
            </a:r>
            <a:r>
              <a:rPr spc="-25" dirty="0"/>
              <a:t>다음 트리를 </a:t>
            </a:r>
            <a:r>
              <a:rPr spc="-30" dirty="0"/>
              <a:t>만드는 작업을  </a:t>
            </a:r>
            <a:r>
              <a:rPr spc="-10" dirty="0"/>
              <a:t>반복한다.</a:t>
            </a:r>
          </a:p>
          <a:p>
            <a:pPr marL="404495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60095" marR="83820" indent="-342900">
              <a:lnSpc>
                <a:spcPct val="100000"/>
              </a:lnSpc>
              <a:buFont typeface="Arial"/>
              <a:buChar char="•"/>
              <a:tabLst>
                <a:tab pos="759460" algn="l"/>
                <a:tab pos="760730" algn="l"/>
              </a:tabLst>
            </a:pPr>
            <a:r>
              <a:rPr spc="-35" dirty="0"/>
              <a:t>마지막까지 </a:t>
            </a:r>
            <a:r>
              <a:rPr spc="-25" dirty="0"/>
              <a:t>성능을 쥐어짜고 싶은 경우 </a:t>
            </a:r>
            <a:r>
              <a:rPr spc="-30" dirty="0"/>
              <a:t>사용한다, </a:t>
            </a:r>
            <a:r>
              <a:rPr spc="-25" dirty="0"/>
              <a:t>주로 경진 대  회에서 많이</a:t>
            </a:r>
            <a:r>
              <a:rPr spc="65" dirty="0"/>
              <a:t> </a:t>
            </a:r>
            <a:r>
              <a:rPr spc="5" dirty="0"/>
              <a:t>활용.</a:t>
            </a:r>
          </a:p>
          <a:p>
            <a:pPr marL="734060">
              <a:lnSpc>
                <a:spcPct val="100000"/>
              </a:lnSpc>
              <a:spcBef>
                <a:spcPts val="400"/>
              </a:spcBef>
            </a:pPr>
            <a:r>
              <a:rPr sz="2000" spc="25" dirty="0">
                <a:solidFill>
                  <a:srgbClr val="FFD966"/>
                </a:solidFill>
              </a:rPr>
              <a:t>(GradientBoosting을 </a:t>
            </a:r>
            <a:r>
              <a:rPr sz="2000" spc="-20" dirty="0">
                <a:solidFill>
                  <a:srgbClr val="FFD966"/>
                </a:solidFill>
              </a:rPr>
              <a:t>더 </a:t>
            </a:r>
            <a:r>
              <a:rPr sz="2000" spc="-25" dirty="0">
                <a:solidFill>
                  <a:srgbClr val="FFD966"/>
                </a:solidFill>
              </a:rPr>
              <a:t>발전시킨 </a:t>
            </a:r>
            <a:r>
              <a:rPr sz="2000" spc="25" dirty="0">
                <a:solidFill>
                  <a:srgbClr val="FFD966"/>
                </a:solidFill>
              </a:rPr>
              <a:t>XGBoost도 </a:t>
            </a:r>
            <a:r>
              <a:rPr sz="2000" spc="-5" dirty="0">
                <a:solidFill>
                  <a:srgbClr val="FFD966"/>
                </a:solidFill>
              </a:rPr>
              <a:t>있음)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85" dirty="0">
                <a:solidFill>
                  <a:srgbClr val="FFD966"/>
                </a:solidFill>
              </a:rPr>
              <a:t> </a:t>
            </a:r>
            <a:r>
              <a:rPr sz="2800" spc="20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1911553"/>
            <a:ext cx="795464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보통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트리의 깊이를 깊게하지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않기 때문에 </a:t>
            </a:r>
            <a:r>
              <a:rPr sz="2400" spc="-20" dirty="0">
                <a:solidFill>
                  <a:srgbClr val="FFFFFF"/>
                </a:solidFill>
                <a:latin typeface="나눔스퀘어OTF"/>
                <a:cs typeface="나눔스퀘어OTF"/>
              </a:rPr>
              <a:t>예측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속도는 비교적  </a:t>
            </a:r>
            <a:r>
              <a:rPr sz="2400" dirty="0">
                <a:solidFill>
                  <a:srgbClr val="FFFFFF"/>
                </a:solidFill>
                <a:latin typeface="나눔스퀘어OTF"/>
                <a:cs typeface="나눔스퀘어OTF"/>
              </a:rPr>
              <a:t>빠르다.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하지만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이전 트리의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오차를 반영해서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새로운 트리를 만  들기 때문에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학습속도가</a:t>
            </a:r>
            <a:r>
              <a:rPr sz="2400" spc="16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dirty="0">
                <a:solidFill>
                  <a:srgbClr val="FFFFFF"/>
                </a:solidFill>
                <a:latin typeface="나눔스퀘어OTF"/>
                <a:cs typeface="나눔스퀘어OTF"/>
              </a:rPr>
              <a:t>느리다.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특성의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스케일을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조정하지 않아도</a:t>
            </a:r>
            <a:r>
              <a:rPr sz="2400" spc="16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나눔스퀘어OTF"/>
                <a:cs typeface="나눔스퀘어OTF"/>
              </a:rPr>
              <a:t>된다.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희소한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고차원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데이터에는 잘 </a:t>
            </a:r>
            <a:r>
              <a:rPr sz="2400" spc="-35" dirty="0">
                <a:solidFill>
                  <a:srgbClr val="FFFFFF"/>
                </a:solidFill>
                <a:latin typeface="나눔스퀘어OTF"/>
                <a:cs typeface="나눔스퀘어OTF"/>
              </a:rPr>
              <a:t>동작하지</a:t>
            </a:r>
            <a:r>
              <a:rPr sz="2400" spc="27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dirty="0">
                <a:solidFill>
                  <a:srgbClr val="FFFFFF"/>
                </a:solidFill>
                <a:latin typeface="나눔스퀘어OTF"/>
                <a:cs typeface="나눔스퀘어OTF"/>
              </a:rPr>
              <a:t>않는다.</a:t>
            </a:r>
            <a:endParaRPr sz="24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7966" y="161544"/>
            <a:ext cx="2876296" cy="341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85" dirty="0">
                <a:solidFill>
                  <a:srgbClr val="FFD966"/>
                </a:solidFill>
              </a:rPr>
              <a:t> </a:t>
            </a:r>
            <a:r>
              <a:rPr sz="2800" spc="20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1769840"/>
            <a:ext cx="5435600" cy="28314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생성 할 트리의 개수 </a:t>
            </a:r>
            <a:r>
              <a:rPr sz="2400" spc="-65" dirty="0">
                <a:solidFill>
                  <a:srgbClr val="FFFFFF"/>
                </a:solidFill>
                <a:latin typeface="나눔스퀘어OTF"/>
                <a:cs typeface="나눔스퀘어OTF"/>
              </a:rPr>
              <a:t>:</a:t>
            </a:r>
            <a:r>
              <a:rPr sz="2400" spc="22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나눔스퀘어OTF"/>
                <a:cs typeface="나눔스퀘어OTF"/>
              </a:rPr>
              <a:t>n_estimators</a:t>
            </a:r>
            <a:endParaRPr sz="2400">
              <a:latin typeface="나눔스퀘어OTF"/>
              <a:cs typeface="나눔스퀘어OTF"/>
            </a:endParaRPr>
          </a:p>
          <a:p>
            <a:pPr marL="32956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FFD966"/>
                </a:solidFill>
                <a:latin typeface="나눔스퀘어OTF"/>
                <a:cs typeface="나눔스퀘어OTF"/>
              </a:rPr>
              <a:t>(트리가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많아질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수록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과대적합이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될 수</a:t>
            </a:r>
            <a:r>
              <a:rPr sz="2000" spc="175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000" spc="10" dirty="0">
                <a:solidFill>
                  <a:srgbClr val="FFD966"/>
                </a:solidFill>
                <a:latin typeface="나눔스퀘어OTF"/>
                <a:cs typeface="나눔스퀘어OTF"/>
              </a:rPr>
              <a:t>있다.)</a:t>
            </a:r>
            <a:endParaRPr sz="20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  <a:tab pos="3144520" algn="l"/>
              </a:tabLst>
            </a:pP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오차를</a:t>
            </a:r>
            <a:r>
              <a:rPr sz="2400" spc="5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보정하는</a:t>
            </a:r>
            <a:r>
              <a:rPr sz="2400" spc="5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정도	</a:t>
            </a:r>
            <a:r>
              <a:rPr sz="2400" spc="-65" dirty="0">
                <a:solidFill>
                  <a:srgbClr val="FFFFFF"/>
                </a:solidFill>
                <a:latin typeface="나눔스퀘어OTF"/>
                <a:cs typeface="나눔스퀘어OTF"/>
              </a:rPr>
              <a:t>:</a:t>
            </a:r>
            <a:r>
              <a:rPr sz="2400" spc="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나눔스퀘어OTF"/>
                <a:cs typeface="나눔스퀘어OTF"/>
              </a:rPr>
              <a:t>learning_rate</a:t>
            </a:r>
            <a:endParaRPr sz="2400">
              <a:latin typeface="나눔스퀘어OTF"/>
              <a:cs typeface="나눔스퀘어OTF"/>
            </a:endParaRPr>
          </a:p>
          <a:p>
            <a:pPr marL="329565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D966"/>
                </a:solidFill>
                <a:latin typeface="나눔스퀘어OTF"/>
                <a:cs typeface="나눔스퀘어OTF"/>
              </a:rPr>
              <a:t>(값이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높을 수록 오차를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많이 보정하려고 </a:t>
            </a:r>
            <a:r>
              <a:rPr sz="2000" spc="5" dirty="0">
                <a:solidFill>
                  <a:srgbClr val="FFD966"/>
                </a:solidFill>
                <a:latin typeface="나눔스퀘어OTF"/>
                <a:cs typeface="나눔스퀘어OTF"/>
              </a:rPr>
              <a:t>한다.</a:t>
            </a:r>
            <a:r>
              <a:rPr sz="2000" spc="204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000" spc="40" dirty="0">
                <a:solidFill>
                  <a:srgbClr val="FFD966"/>
                </a:solidFill>
                <a:latin typeface="나눔스퀘어OTF"/>
                <a:cs typeface="나눔스퀘어OTF"/>
              </a:rPr>
              <a:t>)</a:t>
            </a:r>
            <a:endParaRPr sz="20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트리의 깊이 </a:t>
            </a:r>
            <a:r>
              <a:rPr sz="2400" spc="-65" dirty="0">
                <a:solidFill>
                  <a:srgbClr val="FFFFFF"/>
                </a:solidFill>
                <a:latin typeface="나눔스퀘어OTF"/>
                <a:cs typeface="나눔스퀘어OTF"/>
              </a:rPr>
              <a:t>:</a:t>
            </a:r>
            <a:r>
              <a:rPr sz="2400" spc="12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나눔스퀘어OTF"/>
                <a:cs typeface="나눔스퀘어OTF"/>
              </a:rPr>
              <a:t>max_depth</a:t>
            </a:r>
            <a:endParaRPr sz="2400">
              <a:latin typeface="나눔스퀘어OTF"/>
              <a:cs typeface="나눔스퀘어OTF"/>
            </a:endParaRPr>
          </a:p>
          <a:p>
            <a:pPr marL="279400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solidFill>
                  <a:srgbClr val="FFD966"/>
                </a:solidFill>
                <a:latin typeface="나눔스퀘어OTF"/>
                <a:cs typeface="나눔스퀘어OTF"/>
              </a:rPr>
              <a:t>(일반적으로 </a:t>
            </a:r>
            <a:r>
              <a:rPr sz="2000" spc="-15" dirty="0">
                <a:solidFill>
                  <a:srgbClr val="FFD966"/>
                </a:solidFill>
                <a:latin typeface="나눔스퀘어OTF"/>
                <a:cs typeface="나눔스퀘어OTF"/>
              </a:rPr>
              <a:t>트리의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깊이를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깊게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설정하지</a:t>
            </a:r>
            <a:r>
              <a:rPr sz="2000" spc="85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000" dirty="0">
                <a:solidFill>
                  <a:srgbClr val="FFD966"/>
                </a:solidFill>
                <a:latin typeface="나눔스퀘어OTF"/>
                <a:cs typeface="나눔스퀘어OTF"/>
              </a:rPr>
              <a:t>않는다.)</a:t>
            </a:r>
            <a:endParaRPr sz="20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7966" y="161544"/>
            <a:ext cx="2876296" cy="341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2475" y="3137992"/>
            <a:ext cx="60979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3200" spc="75" dirty="0"/>
              <a:t>Titanic </a:t>
            </a:r>
            <a:r>
              <a:rPr sz="3200" spc="-35" dirty="0"/>
              <a:t>데이터</a:t>
            </a:r>
            <a:r>
              <a:rPr sz="3200" spc="-50" dirty="0"/>
              <a:t> </a:t>
            </a:r>
            <a:r>
              <a:rPr sz="3200" spc="-25" dirty="0"/>
              <a:t>활용</a:t>
            </a:r>
            <a:endParaRPr sz="32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10" dirty="0"/>
              <a:t>Decision </a:t>
            </a:r>
            <a:r>
              <a:rPr sz="3200" spc="5" dirty="0"/>
              <a:t>Tree </a:t>
            </a:r>
            <a:r>
              <a:rPr sz="3200" spc="-20" dirty="0"/>
              <a:t>Ensemble </a:t>
            </a:r>
            <a:r>
              <a:rPr sz="3200" spc="-35" dirty="0"/>
              <a:t>분류</a:t>
            </a:r>
            <a:r>
              <a:rPr sz="3200" spc="40" dirty="0"/>
              <a:t> </a:t>
            </a:r>
            <a:r>
              <a:rPr sz="3200" spc="-35" dirty="0"/>
              <a:t>실습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Grid</a:t>
            </a:r>
            <a:r>
              <a:rPr spc="-35" dirty="0"/>
              <a:t> </a:t>
            </a:r>
            <a:r>
              <a:rPr spc="-40" dirty="0"/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1345946" y="1291717"/>
            <a:ext cx="1547748" cy="154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207" y="161544"/>
            <a:ext cx="1873250" cy="272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727" y="2425192"/>
            <a:ext cx="2953257" cy="429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0407" y="3314700"/>
            <a:ext cx="6802120" cy="835660"/>
          </a:xfrm>
          <a:custGeom>
            <a:avLst/>
            <a:gdLst/>
            <a:ahLst/>
            <a:cxnLst/>
            <a:rect l="l" t="t" r="r" b="b"/>
            <a:pathLst>
              <a:path w="6802120" h="835660">
                <a:moveTo>
                  <a:pt x="0" y="835151"/>
                </a:moveTo>
                <a:lnTo>
                  <a:pt x="6801611" y="835151"/>
                </a:lnTo>
                <a:lnTo>
                  <a:pt x="6801611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9185" y="3337941"/>
            <a:ext cx="6544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0" marR="5080" indent="-9785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하이퍼파라미터를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여러 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조정하여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모델을 </a:t>
            </a:r>
            <a:r>
              <a:rPr sz="2400" spc="-35" dirty="0">
                <a:solidFill>
                  <a:srgbClr val="FFFFFF"/>
                </a:solidFill>
                <a:latin typeface="나눔스퀘어OTF"/>
                <a:cs typeface="나눔스퀘어OTF"/>
              </a:rPr>
              <a:t>만들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경우 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사용하는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방법 </a:t>
            </a:r>
            <a:r>
              <a:rPr sz="2400" spc="-20" dirty="0">
                <a:solidFill>
                  <a:srgbClr val="FFC000"/>
                </a:solidFill>
                <a:latin typeface="나눔스퀘어OTF"/>
                <a:cs typeface="나눔스퀘어OTF"/>
              </a:rPr>
              <a:t>(하이퍼파라미터</a:t>
            </a:r>
            <a:r>
              <a:rPr sz="2400" spc="180" dirty="0">
                <a:solidFill>
                  <a:srgbClr val="FFC000"/>
                </a:solidFill>
                <a:latin typeface="나눔스퀘어OTF"/>
                <a:cs typeface="나눔스퀘어OTF"/>
              </a:rPr>
              <a:t> </a:t>
            </a:r>
            <a:r>
              <a:rPr sz="2400" dirty="0">
                <a:solidFill>
                  <a:srgbClr val="FFC000"/>
                </a:solidFill>
                <a:latin typeface="나눔스퀘어OTF"/>
                <a:cs typeface="나눔스퀘어OTF"/>
              </a:rPr>
              <a:t>튜닝)</a:t>
            </a:r>
            <a:endParaRPr sz="24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207" y="161544"/>
            <a:ext cx="1873250" cy="272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1872" y="1857755"/>
            <a:ext cx="7638288" cy="3974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171" y="1109598"/>
            <a:ext cx="4470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  <a:latin typeface="나눔스퀘어OTF"/>
                <a:cs typeface="나눔스퀘어OTF"/>
              </a:rPr>
              <a:t>하이퍼파라미터 튜닝 전체</a:t>
            </a:r>
            <a:r>
              <a:rPr sz="2800" spc="175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800" spc="-35" dirty="0">
                <a:solidFill>
                  <a:srgbClr val="FFD966"/>
                </a:solidFill>
                <a:latin typeface="나눔스퀘어OTF"/>
                <a:cs typeface="나눔스퀘어OTF"/>
              </a:rPr>
              <a:t>과정</a:t>
            </a:r>
            <a:endParaRPr sz="28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207" y="161544"/>
            <a:ext cx="1873250" cy="272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171" y="1109598"/>
            <a:ext cx="4470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  <a:latin typeface="나눔스퀘어OTF"/>
                <a:cs typeface="나눔스퀘어OTF"/>
              </a:rPr>
              <a:t>하이퍼파라미터 튜닝 결과</a:t>
            </a:r>
            <a:r>
              <a:rPr sz="2800" spc="175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800" spc="-35" dirty="0">
                <a:solidFill>
                  <a:srgbClr val="FFD966"/>
                </a:solidFill>
                <a:latin typeface="나눔스퀘어OTF"/>
                <a:cs typeface="나눔스퀘어OTF"/>
              </a:rPr>
              <a:t>분석</a:t>
            </a:r>
            <a:endParaRPr sz="28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" y="1784604"/>
            <a:ext cx="9220200" cy="404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207" y="161544"/>
            <a:ext cx="1873250" cy="272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171" y="1109598"/>
            <a:ext cx="490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rgbClr val="FFD966"/>
                </a:solidFill>
                <a:latin typeface="나눔스퀘어OTF"/>
                <a:cs typeface="나눔스퀘어OTF"/>
              </a:rPr>
              <a:t>Grid </a:t>
            </a:r>
            <a:r>
              <a:rPr sz="2800" spc="-30" dirty="0">
                <a:solidFill>
                  <a:srgbClr val="FFD966"/>
                </a:solidFill>
                <a:latin typeface="나눔스퀘어OTF"/>
                <a:cs typeface="나눔스퀘어OTF"/>
              </a:rPr>
              <a:t>search </a:t>
            </a:r>
            <a:r>
              <a:rPr sz="2800" spc="-65" dirty="0">
                <a:solidFill>
                  <a:srgbClr val="FFD966"/>
                </a:solidFill>
                <a:latin typeface="나눔스퀘어OTF"/>
                <a:cs typeface="나눔스퀘어OTF"/>
              </a:rPr>
              <a:t>vs </a:t>
            </a:r>
            <a:r>
              <a:rPr sz="2800" spc="-5" dirty="0">
                <a:solidFill>
                  <a:srgbClr val="FFD966"/>
                </a:solidFill>
                <a:latin typeface="나눔스퀘어OTF"/>
                <a:cs typeface="나눔스퀘어OTF"/>
              </a:rPr>
              <a:t>Random</a:t>
            </a:r>
            <a:r>
              <a:rPr sz="2800" spc="20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800" spc="-30" dirty="0">
                <a:solidFill>
                  <a:srgbClr val="FFD966"/>
                </a:solidFill>
                <a:latin typeface="나눔스퀘어OTF"/>
                <a:cs typeface="나눔스퀘어OTF"/>
              </a:rPr>
              <a:t>search</a:t>
            </a:r>
            <a:endParaRPr sz="28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703" y="1816607"/>
            <a:ext cx="7968996" cy="404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263" y="40335"/>
            <a:ext cx="130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학습목표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3810" y="2144013"/>
            <a:ext cx="7890509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앙상블 개념을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이해 할 수</a:t>
            </a:r>
            <a:r>
              <a:rPr sz="2800" b="1" spc="114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0" dirty="0">
                <a:solidFill>
                  <a:srgbClr val="FFFFFF"/>
                </a:solidFill>
                <a:latin typeface="나눔고딕"/>
                <a:cs typeface="나눔고딕"/>
              </a:rPr>
              <a:t>Tree계열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앙상블 모델을 사용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할 수</a:t>
            </a:r>
            <a:r>
              <a:rPr sz="2800" b="1" spc="1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>
              <a:latin typeface="나눔고딕"/>
              <a:cs typeface="나눔고딕"/>
            </a:endParaRPr>
          </a:p>
          <a:p>
            <a:pPr marL="355600" marR="5080" indent="-342900">
              <a:lnSpc>
                <a:spcPts val="6720"/>
              </a:lnSpc>
              <a:spcBef>
                <a:spcPts val="7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Grid search를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이해하고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모델의 하이퍼파라미터를 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튜닝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할 수</a:t>
            </a:r>
            <a:r>
              <a:rPr sz="2800" b="1" spc="5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405" y="2852674"/>
            <a:ext cx="6073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Decision </a:t>
            </a:r>
            <a:r>
              <a:rPr spc="5" dirty="0"/>
              <a:t>Tree</a:t>
            </a:r>
            <a:r>
              <a:rPr spc="65" dirty="0"/>
              <a:t> </a:t>
            </a:r>
            <a:r>
              <a:rPr spc="-30" dirty="0"/>
              <a:t>Ensemble</a:t>
            </a:r>
          </a:p>
        </p:txBody>
      </p:sp>
      <p:sp>
        <p:nvSpPr>
          <p:cNvPr id="4" name="object 4"/>
          <p:cNvSpPr/>
          <p:nvPr/>
        </p:nvSpPr>
        <p:spPr>
          <a:xfrm>
            <a:off x="1345946" y="1291717"/>
            <a:ext cx="1547748" cy="154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0" y="1109598"/>
            <a:ext cx="6834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D966"/>
                </a:solidFill>
              </a:rPr>
              <a:t>Ensemble(</a:t>
            </a:r>
            <a:r>
              <a:rPr sz="2800" spc="-10" dirty="0" err="1">
                <a:solidFill>
                  <a:srgbClr val="FFD966"/>
                </a:solidFill>
              </a:rPr>
              <a:t>앙상블</a:t>
            </a:r>
            <a:r>
              <a:rPr sz="2800" spc="-10" dirty="0">
                <a:solidFill>
                  <a:srgbClr val="FFD966"/>
                </a:solidFill>
              </a:rPr>
              <a:t>)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45235" y="2119629"/>
            <a:ext cx="80340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1" spc="-5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앙상블(ensemble)은 </a:t>
            </a:r>
            <a:r>
              <a:rPr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여러 머신러닝 모델을 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연결하여</a:t>
            </a:r>
            <a:r>
              <a:rPr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더</a:t>
            </a:r>
            <a:endParaRPr lang="en-US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	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강력한</a:t>
            </a:r>
            <a:r>
              <a:rPr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모델을 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만드는</a:t>
            </a:r>
            <a:r>
              <a:rPr sz="2400" b="1" spc="15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기법</a:t>
            </a:r>
            <a:endParaRPr sz="2400" dirty="0">
              <a:latin typeface="나눔스퀘어 ExtraBold"/>
              <a:ea typeface="나눔스퀘어OTF" panose="020B0600000101010101"/>
              <a:cs typeface="나눔스퀘어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ED6B63-C592-4B3A-8FB5-0B22D6CE4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0" b="10669"/>
          <a:stretch/>
        </p:blipFill>
        <p:spPr>
          <a:xfrm>
            <a:off x="2238375" y="3050410"/>
            <a:ext cx="542925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0" y="1109598"/>
            <a:ext cx="6834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D966"/>
                </a:solidFill>
              </a:rPr>
              <a:t>Decision </a:t>
            </a:r>
            <a:r>
              <a:rPr sz="2800" dirty="0">
                <a:solidFill>
                  <a:srgbClr val="FFD966"/>
                </a:solidFill>
              </a:rPr>
              <a:t>Tree </a:t>
            </a:r>
            <a:r>
              <a:rPr sz="2800" spc="-20" dirty="0">
                <a:solidFill>
                  <a:srgbClr val="FFD966"/>
                </a:solidFill>
              </a:rPr>
              <a:t>Ensemble(결정트리</a:t>
            </a:r>
            <a:r>
              <a:rPr sz="2800" spc="40" dirty="0">
                <a:solidFill>
                  <a:srgbClr val="FFD966"/>
                </a:solidFill>
              </a:rPr>
              <a:t> </a:t>
            </a:r>
            <a:r>
              <a:rPr sz="2800" spc="-10" dirty="0">
                <a:solidFill>
                  <a:srgbClr val="FFD966"/>
                </a:solidFill>
              </a:rPr>
              <a:t>앙상블)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45235" y="2119629"/>
            <a:ext cx="803402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개별 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결정트리의</a:t>
            </a:r>
            <a:r>
              <a:rPr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과대적합되는</a:t>
            </a:r>
            <a:r>
              <a:rPr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단점을 </a:t>
            </a:r>
            <a:r>
              <a:rPr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보완하는</a:t>
            </a:r>
            <a:r>
              <a:rPr sz="2400" b="1" spc="15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</a:t>
            </a:r>
            <a:r>
              <a:rPr lang="ko-KR" alt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모델</a:t>
            </a:r>
            <a:endParaRPr lang="en-US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다수결 법칙 또는 평균등으로 통합하여 예측 정확성을 향상</a:t>
            </a:r>
            <a:endParaRPr lang="en-US" altLang="ko-KR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결정트리</a:t>
            </a:r>
            <a:r>
              <a:rPr lang="ko-KR" alt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모델들이 서로 독립적</a:t>
            </a:r>
            <a:endParaRPr lang="en-US" altLang="ko-KR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결정트리</a:t>
            </a:r>
            <a:r>
              <a:rPr lang="ko-KR" alt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 모델들이 무작위 예측을 수행하는 모델보다 성능이 </a:t>
            </a:r>
            <a:r>
              <a:rPr lang="ko-KR" altLang="en-US" sz="2400" b="1" dirty="0" err="1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좋을경우</a:t>
            </a:r>
            <a:endParaRPr lang="en-US" altLang="ko-KR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b="1" dirty="0">
              <a:solidFill>
                <a:srgbClr val="FFFFFF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6235" algn="l"/>
              </a:tabLst>
            </a:pPr>
            <a:r>
              <a:rPr lang="en-US" sz="2400" b="1" dirty="0">
                <a:solidFill>
                  <a:srgbClr val="FFFFFF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→ </a:t>
            </a:r>
            <a:r>
              <a:rPr lang="ko-KR" altLang="en-US" sz="2400" b="1" dirty="0">
                <a:solidFill>
                  <a:srgbClr val="FFFF00"/>
                </a:solidFill>
                <a:latin typeface="나눔스퀘어 ExtraBold"/>
                <a:ea typeface="나눔스퀘어OTF" panose="020B0600000101010101"/>
                <a:cs typeface="나눔스퀘어 ExtraBold"/>
              </a:rPr>
              <a:t>서로 독립적인 다양한 모델을 만들자</a:t>
            </a:r>
            <a:endParaRPr lang="en-US" sz="2400" b="1" dirty="0">
              <a:solidFill>
                <a:srgbClr val="FFFF00"/>
              </a:solidFill>
              <a:latin typeface="나눔스퀘어 ExtraBold"/>
              <a:ea typeface="나눔스퀘어OTF" panose="020B0600000101010101"/>
              <a:cs typeface="나눔스퀘어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171" y="1095883"/>
            <a:ext cx="575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D966"/>
                </a:solidFill>
                <a:latin typeface="나눔스퀘어 ExtraBold"/>
                <a:cs typeface="나눔스퀘어 ExtraBold"/>
              </a:rPr>
              <a:t>배깅(Bagging) VS</a:t>
            </a:r>
            <a:r>
              <a:rPr sz="2800" b="1" spc="-20" dirty="0">
                <a:solidFill>
                  <a:srgbClr val="FFD966"/>
                </a:solidFill>
                <a:latin typeface="나눔스퀘어 ExtraBold"/>
                <a:cs typeface="나눔스퀘어 ExtraBold"/>
              </a:rPr>
              <a:t> </a:t>
            </a:r>
            <a:r>
              <a:rPr sz="2800" b="1" spc="-5" dirty="0">
                <a:solidFill>
                  <a:srgbClr val="FFD966"/>
                </a:solidFill>
                <a:latin typeface="나눔스퀘어 ExtraBold"/>
                <a:cs typeface="나눔스퀘어 ExtraBold"/>
              </a:rPr>
              <a:t>부스팅(Boosting)</a:t>
            </a:r>
            <a:endParaRPr sz="2800">
              <a:latin typeface="나눔스퀘어 ExtraBold"/>
              <a:cs typeface="나눔스퀘어 Extra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3483" y="1882139"/>
            <a:ext cx="9019032" cy="3462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2953" y="162687"/>
            <a:ext cx="2357120" cy="27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D966"/>
                </a:solidFill>
              </a:rPr>
              <a:t>Ran</a:t>
            </a:r>
            <a:r>
              <a:rPr sz="2800" spc="-50" dirty="0">
                <a:solidFill>
                  <a:srgbClr val="FFD966"/>
                </a:solidFill>
              </a:rPr>
              <a:t>d</a:t>
            </a:r>
            <a:r>
              <a:rPr sz="2800" spc="-10" dirty="0">
                <a:solidFill>
                  <a:srgbClr val="FFD966"/>
                </a:solidFill>
              </a:rPr>
              <a:t>o</a:t>
            </a:r>
            <a:r>
              <a:rPr sz="2800" spc="-25" dirty="0">
                <a:solidFill>
                  <a:srgbClr val="FFD966"/>
                </a:solidFill>
              </a:rPr>
              <a:t>m</a:t>
            </a:r>
            <a:r>
              <a:rPr sz="2800" spc="-150" dirty="0">
                <a:solidFill>
                  <a:srgbClr val="FFD966"/>
                </a:solidFill>
              </a:rPr>
              <a:t>F</a:t>
            </a:r>
            <a:r>
              <a:rPr sz="2800" spc="80" dirty="0">
                <a:solidFill>
                  <a:srgbClr val="FFD966"/>
                </a:solidFill>
              </a:rPr>
              <a:t>o</a:t>
            </a:r>
            <a:r>
              <a:rPr sz="2800" spc="15" dirty="0">
                <a:solidFill>
                  <a:srgbClr val="FFD966"/>
                </a:solidFill>
              </a:rPr>
              <a:t>r</a:t>
            </a:r>
            <a:r>
              <a:rPr sz="2800" spc="25" dirty="0">
                <a:solidFill>
                  <a:srgbClr val="FFD966"/>
                </a:solidFill>
              </a:rPr>
              <a:t>est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145235" y="2004821"/>
            <a:ext cx="814514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서로 다른 방향으로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과대적합된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트리를 많이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만들고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평균을 내어 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일반화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시키는</a:t>
            </a:r>
            <a:r>
              <a:rPr sz="2400" spc="9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모델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다양한 트리를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만드는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방법 두</a:t>
            </a:r>
            <a:r>
              <a:rPr sz="2400" spc="254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가지</a:t>
            </a:r>
            <a:endParaRPr sz="2400">
              <a:latin typeface="나눔스퀘어OTF"/>
              <a:cs typeface="나눔스퀘어OTF"/>
            </a:endParaRPr>
          </a:p>
          <a:p>
            <a:pPr marL="647700" marR="564515" lvl="1" indent="-238760">
              <a:lnSpc>
                <a:spcPct val="100000"/>
              </a:lnSpc>
              <a:buChar char="-"/>
              <a:tabLst>
                <a:tab pos="699770" algn="l"/>
                <a:tab pos="70040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트리를 </a:t>
            </a:r>
            <a:r>
              <a:rPr sz="2400" spc="-35" dirty="0">
                <a:solidFill>
                  <a:srgbClr val="FFFFFF"/>
                </a:solidFill>
                <a:latin typeface="나눔스퀘어OTF"/>
                <a:cs typeface="나눔스퀘어OTF"/>
              </a:rPr>
              <a:t>만들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때 사용하는 데이터 포인트 샘플을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무작위로  </a:t>
            </a:r>
            <a:r>
              <a:rPr sz="2400" spc="-10" dirty="0">
                <a:solidFill>
                  <a:srgbClr val="FFFFFF"/>
                </a:solidFill>
                <a:latin typeface="나눔스퀘어OTF"/>
                <a:cs typeface="나눔스퀘어OTF"/>
              </a:rPr>
              <a:t>선택한다.</a:t>
            </a:r>
            <a:endParaRPr sz="2400">
              <a:latin typeface="나눔스퀘어OTF"/>
              <a:cs typeface="나눔스퀘어OTF"/>
            </a:endParaRPr>
          </a:p>
          <a:p>
            <a:pPr marL="647700" lvl="1" indent="-238760">
              <a:lnSpc>
                <a:spcPct val="100000"/>
              </a:lnSpc>
              <a:buChar char="-"/>
              <a:tabLst>
                <a:tab pos="699770" algn="l"/>
                <a:tab pos="70040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노드 구성시 기준이 되는 특성을 무작위로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선택하게</a:t>
            </a:r>
            <a:r>
              <a:rPr sz="2400" spc="34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나눔스퀘어OTF"/>
                <a:cs typeface="나눔스퀘어OTF"/>
              </a:rPr>
              <a:t>한다.</a:t>
            </a:r>
            <a:endParaRPr sz="24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85" dirty="0">
                <a:solidFill>
                  <a:srgbClr val="FFD966"/>
                </a:solidFill>
              </a:rPr>
              <a:t> </a:t>
            </a:r>
            <a:r>
              <a:rPr sz="2800" spc="20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1748154"/>
            <a:ext cx="692340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생성 할 트리의 개수 </a:t>
            </a:r>
            <a:r>
              <a:rPr sz="2400" spc="-65" dirty="0">
                <a:solidFill>
                  <a:srgbClr val="FFFFFF"/>
                </a:solidFill>
                <a:latin typeface="나눔스퀘어OTF"/>
                <a:cs typeface="나눔스퀘어OTF"/>
              </a:rPr>
              <a:t>:</a:t>
            </a:r>
            <a:r>
              <a:rPr sz="2400" spc="22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나눔스퀘어OTF"/>
                <a:cs typeface="나눔스퀘어OTF"/>
              </a:rPr>
              <a:t>n_estimators</a:t>
            </a:r>
            <a:endParaRPr sz="2400">
              <a:latin typeface="나눔스퀘어OTF"/>
              <a:cs typeface="나눔스퀘어OTF"/>
            </a:endParaRPr>
          </a:p>
          <a:p>
            <a:pPr marL="279400" indent="-2667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5" dirty="0">
                <a:solidFill>
                  <a:srgbClr val="FFFFFF"/>
                </a:solidFill>
                <a:latin typeface="나눔스퀘어OTF"/>
                <a:cs typeface="나눔스퀘어OTF"/>
              </a:rPr>
              <a:t>n개의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데이터 부트스트랩 샘플</a:t>
            </a:r>
            <a:r>
              <a:rPr sz="2400" spc="15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구성</a:t>
            </a:r>
            <a:endParaRPr sz="2400">
              <a:latin typeface="나눔스퀘어OTF"/>
              <a:cs typeface="나눔스퀘어OTF"/>
            </a:endParaRPr>
          </a:p>
          <a:p>
            <a:pPr marL="346075" marR="53340" indent="-17145">
              <a:lnSpc>
                <a:spcPct val="104000"/>
              </a:lnSpc>
              <a:spcBef>
                <a:spcPts val="305"/>
              </a:spcBef>
            </a:pPr>
            <a:r>
              <a:rPr sz="2000" dirty="0">
                <a:solidFill>
                  <a:srgbClr val="FFD966"/>
                </a:solidFill>
                <a:latin typeface="나눔스퀘어OTF"/>
                <a:cs typeface="나눔스퀘어OTF"/>
              </a:rPr>
              <a:t>(n개의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데이터 포인트 중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무작위로 </a:t>
            </a:r>
            <a:r>
              <a:rPr sz="2000" spc="10" dirty="0">
                <a:solidFill>
                  <a:srgbClr val="FFD966"/>
                </a:solidFill>
                <a:latin typeface="나눔스퀘어OTF"/>
                <a:cs typeface="나눔스퀘어OTF"/>
              </a:rPr>
              <a:t>n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횟수만큼 반복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추출, </a:t>
            </a:r>
            <a:r>
              <a:rPr sz="2000" spc="-15" dirty="0">
                <a:solidFill>
                  <a:srgbClr val="FFD966"/>
                </a:solidFill>
                <a:latin typeface="나눔스퀘어OTF"/>
                <a:cs typeface="나눔스퀘어OTF"/>
              </a:rPr>
              <a:t>중복된 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데이터가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들어 있을 수</a:t>
            </a:r>
            <a:r>
              <a:rPr sz="2000" spc="130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000" spc="10" dirty="0">
                <a:solidFill>
                  <a:srgbClr val="FFD966"/>
                </a:solidFill>
                <a:latin typeface="나눔스퀘어OTF"/>
                <a:cs typeface="나눔스퀘어OTF"/>
              </a:rPr>
              <a:t>있다.)</a:t>
            </a:r>
            <a:endParaRPr sz="20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9400" marR="5080" indent="-266700">
              <a:lnSpc>
                <a:spcPct val="1002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무작위로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선택될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후보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특성의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개수 </a:t>
            </a:r>
            <a:r>
              <a:rPr sz="2400" spc="-65" dirty="0">
                <a:solidFill>
                  <a:srgbClr val="FFFFFF"/>
                </a:solidFill>
                <a:latin typeface="나눔스퀘어OTF"/>
                <a:cs typeface="나눔스퀘어OTF"/>
              </a:rPr>
              <a:t>: </a:t>
            </a:r>
            <a:r>
              <a:rPr sz="2400" spc="10" dirty="0">
                <a:solidFill>
                  <a:srgbClr val="FFFFFF"/>
                </a:solidFill>
                <a:latin typeface="나눔스퀘어OTF"/>
                <a:cs typeface="나눔스퀘어OTF"/>
              </a:rPr>
              <a:t>max_features </a:t>
            </a:r>
            <a:r>
              <a:rPr sz="2400" spc="10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000" spc="10" dirty="0">
                <a:solidFill>
                  <a:srgbClr val="FFD966"/>
                </a:solidFill>
                <a:latin typeface="나눔스퀘어OTF"/>
                <a:cs typeface="나눔스퀘어OTF"/>
              </a:rPr>
              <a:t>(각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노드 별로 </a:t>
            </a:r>
            <a:r>
              <a:rPr sz="2000" spc="10" dirty="0">
                <a:solidFill>
                  <a:srgbClr val="FFD966"/>
                </a:solidFill>
                <a:latin typeface="나눔스퀘어OTF"/>
                <a:cs typeface="나눔스퀘어OTF"/>
              </a:rPr>
              <a:t>max_features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개수 만큼 </a:t>
            </a:r>
            <a:r>
              <a:rPr sz="2000" spc="-25" dirty="0">
                <a:solidFill>
                  <a:srgbClr val="FFD966"/>
                </a:solidFill>
                <a:latin typeface="나눔스퀘어OTF"/>
                <a:cs typeface="나눔스퀘어OTF"/>
              </a:rPr>
              <a:t>무작위로 </a:t>
            </a:r>
            <a:r>
              <a:rPr sz="2000" spc="-20" dirty="0">
                <a:solidFill>
                  <a:srgbClr val="FFD966"/>
                </a:solidFill>
                <a:latin typeface="나눔스퀘어OTF"/>
                <a:cs typeface="나눔스퀘어OTF"/>
              </a:rPr>
              <a:t>특성을 고른 뒤  최선의 특성을</a:t>
            </a:r>
            <a:r>
              <a:rPr sz="2000" spc="45" dirty="0">
                <a:solidFill>
                  <a:srgbClr val="FFD966"/>
                </a:solidFill>
                <a:latin typeface="나눔스퀘어OTF"/>
                <a:cs typeface="나눔스퀘어OTF"/>
              </a:rPr>
              <a:t> </a:t>
            </a:r>
            <a:r>
              <a:rPr sz="2000" dirty="0">
                <a:solidFill>
                  <a:srgbClr val="FFD966"/>
                </a:solidFill>
                <a:latin typeface="나눔스퀘어OTF"/>
                <a:cs typeface="나눔스퀘어OTF"/>
              </a:rPr>
              <a:t>찾는다.)</a:t>
            </a:r>
            <a:endParaRPr sz="20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5" dirty="0">
                <a:solidFill>
                  <a:srgbClr val="FFFFFF"/>
                </a:solidFill>
                <a:latin typeface="나눔스퀘어OTF"/>
                <a:cs typeface="나눔스퀘어OTF"/>
              </a:rPr>
              <a:t>max_features를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높이면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트리들이</a:t>
            </a:r>
            <a:r>
              <a:rPr sz="2400" spc="7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나눔스퀘어OTF"/>
                <a:cs typeface="나눔스퀘어OTF"/>
              </a:rPr>
              <a:t>비슷해진다.</a:t>
            </a:r>
            <a:endParaRPr sz="24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2953" y="162687"/>
            <a:ext cx="2357120" cy="27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33E50"/>
                </a:solidFill>
                <a:latin typeface="나눔스퀘어OTF"/>
                <a:cs typeface="나눔스퀘어OTF"/>
              </a:rPr>
              <a:t>Machine  </a:t>
            </a:r>
            <a:r>
              <a:rPr sz="1800" spc="45" dirty="0">
                <a:solidFill>
                  <a:srgbClr val="333E50"/>
                </a:solidFill>
                <a:latin typeface="나눔스퀘어OTF"/>
                <a:cs typeface="나눔스퀘어OTF"/>
              </a:rPr>
              <a:t>Learn</a:t>
            </a:r>
            <a:r>
              <a:rPr sz="1800" spc="-10" dirty="0">
                <a:solidFill>
                  <a:srgbClr val="333E50"/>
                </a:solidFill>
                <a:latin typeface="나눔스퀘어OTF"/>
                <a:cs typeface="나눔스퀘어OTF"/>
              </a:rPr>
              <a:t>i</a:t>
            </a:r>
            <a:r>
              <a:rPr sz="1800" spc="10" dirty="0">
                <a:solidFill>
                  <a:srgbClr val="333E50"/>
                </a:solidFill>
                <a:latin typeface="나눔스퀘어OTF"/>
                <a:cs typeface="나눔스퀘어OTF"/>
              </a:rPr>
              <a:t>ng</a:t>
            </a:r>
            <a:endParaRPr sz="1800">
              <a:latin typeface="나눔스퀘어OTF"/>
              <a:cs typeface="나눔스퀘어OT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85" dirty="0">
                <a:solidFill>
                  <a:srgbClr val="FFD966"/>
                </a:solidFill>
              </a:rPr>
              <a:t> </a:t>
            </a:r>
            <a:r>
              <a:rPr sz="2800" spc="20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1911553"/>
            <a:ext cx="806577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결정트리의 단점을 보완하고 장점은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그대로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가지고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있는</a:t>
            </a:r>
            <a:r>
              <a:rPr sz="2400" spc="37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모델이</a:t>
            </a:r>
            <a:endParaRPr sz="2400">
              <a:latin typeface="나눔스퀘어OTF"/>
              <a:cs typeface="나눔스퀘어OT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어서 별다른 조정 없이도 괜찮을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결과를</a:t>
            </a:r>
            <a:r>
              <a:rPr sz="2400" spc="30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나눔스퀘어OTF"/>
                <a:cs typeface="나눔스퀘어OTF"/>
              </a:rPr>
              <a:t>만들어낸다.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트리가 여러 개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만들어지기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때문에 비전문가에게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예측과정을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보 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여주기는</a:t>
            </a:r>
            <a:r>
              <a:rPr sz="2400" spc="30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나눔스퀘어OTF"/>
                <a:cs typeface="나눔스퀘어OTF"/>
              </a:rPr>
              <a:t>어렵다.</a:t>
            </a:r>
            <a:endParaRPr sz="24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1358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랜덤하게 만들어지기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때문에 </a:t>
            </a:r>
            <a:r>
              <a:rPr sz="2400" spc="5" dirty="0">
                <a:solidFill>
                  <a:srgbClr val="FFFFFF"/>
                </a:solidFill>
                <a:latin typeface="나눔스퀘어OTF"/>
                <a:cs typeface="나눔스퀘어OTF"/>
              </a:rPr>
              <a:t>random_state를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고정해야 </a:t>
            </a:r>
            <a:r>
              <a:rPr sz="2400" spc="-40" dirty="0">
                <a:solidFill>
                  <a:srgbClr val="FFFFFF"/>
                </a:solidFill>
                <a:latin typeface="나눔스퀘어OTF"/>
                <a:cs typeface="나눔스퀘어OTF"/>
              </a:rPr>
              <a:t>같은  </a:t>
            </a:r>
            <a:r>
              <a:rPr sz="2400" spc="-30" dirty="0">
                <a:solidFill>
                  <a:srgbClr val="FFFFFF"/>
                </a:solidFill>
                <a:latin typeface="나눔스퀘어OTF"/>
                <a:cs typeface="나눔스퀘어OTF"/>
              </a:rPr>
              <a:t>결과를 </a:t>
            </a:r>
            <a:r>
              <a:rPr sz="2400" spc="-25" dirty="0">
                <a:solidFill>
                  <a:srgbClr val="FFFFFF"/>
                </a:solidFill>
                <a:latin typeface="나눔스퀘어OTF"/>
                <a:cs typeface="나눔스퀘어OTF"/>
              </a:rPr>
              <a:t>볼 수</a:t>
            </a:r>
            <a:r>
              <a:rPr sz="2400" spc="135" dirty="0">
                <a:solidFill>
                  <a:srgbClr val="FFFFFF"/>
                </a:solidFill>
                <a:latin typeface="나눔스퀘어OTF"/>
                <a:cs typeface="나눔스퀘어OT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나눔스퀘어OTF"/>
                <a:cs typeface="나눔스퀘어OTF"/>
              </a:rPr>
              <a:t>있다.</a:t>
            </a:r>
            <a:endParaRPr sz="24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687"/>
            <a:ext cx="3804539" cy="27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396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2953" y="162687"/>
            <a:ext cx="2357120" cy="27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527</Words>
  <Application>Microsoft Office PowerPoint</Application>
  <PresentationFormat>A4 용지(210x297mm)</PresentationFormat>
  <Paragraphs>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Calibri</vt:lpstr>
      <vt:lpstr>Wingdings</vt:lpstr>
      <vt:lpstr>맑은 고딕</vt:lpstr>
      <vt:lpstr>나눔고딕</vt:lpstr>
      <vt:lpstr>Arial</vt:lpstr>
      <vt:lpstr>나눔스퀘어 ExtraBold</vt:lpstr>
      <vt:lpstr>나눔스퀘어OTF</vt:lpstr>
      <vt:lpstr>Times New Roman</vt:lpstr>
      <vt:lpstr>Office Theme</vt:lpstr>
      <vt:lpstr>Machine Learning</vt:lpstr>
      <vt:lpstr>학습목표</vt:lpstr>
      <vt:lpstr>Decision Tree Ensemble</vt:lpstr>
      <vt:lpstr>Ensemble(앙상블)</vt:lpstr>
      <vt:lpstr>Decision Tree Ensemble(결정트리 앙상블)</vt:lpstr>
      <vt:lpstr>PowerPoint 프레젠테이션</vt:lpstr>
      <vt:lpstr>RandomForest</vt:lpstr>
      <vt:lpstr>장단점 및 주요 매개변수(Hyperparameter)</vt:lpstr>
      <vt:lpstr>장단점 및 주요 매개변수(Hyperparameter)</vt:lpstr>
      <vt:lpstr>장단점 및 주요 매개변수(Hyperparameter)</vt:lpstr>
      <vt:lpstr>GradientBoosting</vt:lpstr>
      <vt:lpstr>장단점 및 주요 매개변수(Hyperparameter)</vt:lpstr>
      <vt:lpstr>장단점 및 주요 매개변수(Hyperparameter)</vt:lpstr>
      <vt:lpstr>Titanic 데이터 활용 Decision Tree Ensemble 분류 실습</vt:lpstr>
      <vt:lpstr>Grid Search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이명훈</cp:lastModifiedBy>
  <cp:revision>4</cp:revision>
  <dcterms:created xsi:type="dcterms:W3CDTF">2021-01-02T07:17:17Z</dcterms:created>
  <dcterms:modified xsi:type="dcterms:W3CDTF">2021-03-13T05:55:05Z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2021-01-02T00:00:00Z</vt:filetime>
  </property>
</Properties>
</file>