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299" r:id="rId3"/>
    <p:sldId id="300" r:id="rId4"/>
    <p:sldId id="915" r:id="rId5"/>
    <p:sldId id="301" r:id="rId6"/>
    <p:sldId id="302" r:id="rId7"/>
    <p:sldId id="303" r:id="rId8"/>
  </p:sldIdLst>
  <p:sldSz cx="9144000" cy="6858000" type="screen4x3"/>
  <p:notesSz cx="6794500" cy="99187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00FF"/>
    <a:srgbClr val="FFFF00"/>
    <a:srgbClr val="FF99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8120" autoAdjust="0"/>
  </p:normalViewPr>
  <p:slideViewPr>
    <p:cSldViewPr>
      <p:cViewPr varScale="1">
        <p:scale>
          <a:sx n="110" d="100"/>
          <a:sy n="110" d="100"/>
        </p:scale>
        <p:origin x="11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3258" y="-84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3A278E-B9E7-442C-B0E7-CB931D4DDE91}" type="datetimeFigureOut">
              <a:rPr lang="ko-KR" altLang="en-US"/>
              <a:pPr>
                <a:defRPr/>
              </a:pPr>
              <a:t>2021-07-09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CBF913E-B4C3-4830-BE08-40334BFBB8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56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D9DCF9-B929-45CF-B776-11EA147BFFEF}" type="datetimeFigureOut">
              <a:rPr lang="ko-KR" altLang="en-US"/>
              <a:pPr>
                <a:defRPr/>
              </a:pPr>
              <a:t>2021-07-09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8" y="4711105"/>
            <a:ext cx="5435924" cy="4463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67237EF-CB28-4A1F-A774-C605C5FEFC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34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4626" y="9361821"/>
            <a:ext cx="2919565" cy="493391"/>
          </a:xfrm>
          <a:prstGeom prst="rect">
            <a:avLst/>
          </a:prstGeom>
          <a:noFill/>
        </p:spPr>
        <p:txBody>
          <a:bodyPr lIns="90718" tIns="45359" rIns="90718" bIns="45359"/>
          <a:lstStyle/>
          <a:p>
            <a:fld id="{0755951B-45B6-4719-AB6D-E1EBA05B0038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4</a:t>
            </a:fld>
            <a:endParaRPr lang="en-US" altLang="ko-KR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57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23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78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38" t="67679" r="51712"/>
          <a:stretch/>
        </p:blipFill>
        <p:spPr>
          <a:xfrm>
            <a:off x="0" y="16462"/>
            <a:ext cx="9144000" cy="6841538"/>
          </a:xfrm>
          <a:prstGeom prst="rect">
            <a:avLst/>
          </a:prstGeom>
        </p:spPr>
      </p:pic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3929066"/>
            <a:ext cx="8858312" cy="228601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10" name="Picture 162" descr="Untitled-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42938"/>
            <a:ext cx="2944813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2"/>
          <p:cNvSpPr txBox="1"/>
          <p:nvPr userDrawn="1"/>
        </p:nvSpPr>
        <p:spPr>
          <a:xfrm>
            <a:off x="214282" y="785775"/>
            <a:ext cx="2500330" cy="12144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ine 173"/>
          <p:cNvSpPr>
            <a:spLocks noChangeShapeType="1"/>
          </p:cNvSpPr>
          <p:nvPr userDrawn="1"/>
        </p:nvSpPr>
        <p:spPr bwMode="auto">
          <a:xfrm>
            <a:off x="3238500" y="2500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Line 174"/>
          <p:cNvSpPr>
            <a:spLocks noChangeShapeType="1"/>
          </p:cNvSpPr>
          <p:nvPr userDrawn="1"/>
        </p:nvSpPr>
        <p:spPr bwMode="auto">
          <a:xfrm>
            <a:off x="3238500" y="19288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4" name="Line 175"/>
          <p:cNvSpPr>
            <a:spLocks noChangeShapeType="1"/>
          </p:cNvSpPr>
          <p:nvPr userDrawn="1"/>
        </p:nvSpPr>
        <p:spPr bwMode="auto">
          <a:xfrm>
            <a:off x="3238500" y="1357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5" name="Line 173"/>
          <p:cNvSpPr>
            <a:spLocks noChangeShapeType="1"/>
          </p:cNvSpPr>
          <p:nvPr userDrawn="1"/>
        </p:nvSpPr>
        <p:spPr bwMode="auto">
          <a:xfrm>
            <a:off x="3244850" y="3000375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6" name="Line 173"/>
          <p:cNvSpPr>
            <a:spLocks noChangeShapeType="1"/>
          </p:cNvSpPr>
          <p:nvPr userDrawn="1"/>
        </p:nvSpPr>
        <p:spPr bwMode="auto">
          <a:xfrm>
            <a:off x="3214688" y="35718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7" name="Line 173"/>
          <p:cNvSpPr>
            <a:spLocks noChangeShapeType="1"/>
          </p:cNvSpPr>
          <p:nvPr userDrawn="1"/>
        </p:nvSpPr>
        <p:spPr bwMode="auto">
          <a:xfrm>
            <a:off x="3214688" y="41433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8" name="Line 173"/>
          <p:cNvSpPr>
            <a:spLocks noChangeShapeType="1"/>
          </p:cNvSpPr>
          <p:nvPr userDrawn="1"/>
        </p:nvSpPr>
        <p:spPr bwMode="auto">
          <a:xfrm>
            <a:off x="3214688" y="4643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9" name="Line 173"/>
          <p:cNvSpPr>
            <a:spLocks noChangeShapeType="1"/>
          </p:cNvSpPr>
          <p:nvPr userDrawn="1"/>
        </p:nvSpPr>
        <p:spPr bwMode="auto">
          <a:xfrm>
            <a:off x="3214688" y="52149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0" name="Line 173"/>
          <p:cNvSpPr>
            <a:spLocks noChangeShapeType="1"/>
          </p:cNvSpPr>
          <p:nvPr userDrawn="1"/>
        </p:nvSpPr>
        <p:spPr bwMode="auto">
          <a:xfrm>
            <a:off x="3214688" y="5786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3"/>
          </p:nvPr>
        </p:nvSpPr>
        <p:spPr>
          <a:xfrm>
            <a:off x="3214678" y="928670"/>
            <a:ext cx="5429288" cy="2723823"/>
          </a:xfr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4"/>
          </p:nvPr>
        </p:nvSpPr>
        <p:spPr>
          <a:xfrm>
            <a:off x="214282" y="785795"/>
            <a:ext cx="2500330" cy="1214446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5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6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5643602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0BDF5A50-FEA7-4531-911E-E701FBDB2E7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거버닝메시지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500174"/>
            <a:ext cx="8858312" cy="4786346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142906" y="642918"/>
            <a:ext cx="8858250" cy="785818"/>
          </a:xfrm>
          <a:noFill/>
        </p:spPr>
        <p:txBody>
          <a:bodyPr rtlCol="0" anchor="ctr">
            <a:noAutofit/>
          </a:bodyPr>
          <a:lstStyle>
            <a:lvl1pPr marL="0" algn="l" defTabSz="914400" rtl="0" eaLnBrk="1" latinLnBrk="0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1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C5DA1DBC-530B-4A1B-90B7-596FC5C9C29E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흐름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흐름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흐름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AFD3DC40-532E-4519-8D87-A2DAC8F7E3B1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18ACF31E-6D26-48BF-ABB1-B7583F89092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242093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운영 정책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46228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1" name="Rectangle 45"/>
          <p:cNvSpPr>
            <a:spLocks noChangeArrowheads="1"/>
          </p:cNvSpPr>
          <p:nvPr userDrawn="1"/>
        </p:nvSpPr>
        <p:spPr bwMode="auto">
          <a:xfrm>
            <a:off x="7215188" y="35560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참고 </a:t>
            </a:r>
            <a:r>
              <a:rPr kumimoji="0" lang="en-US" altLang="ko-KR" sz="1000" b="1">
                <a:latin typeface="+mn-lt"/>
                <a:ea typeface="+mn-ea"/>
              </a:rPr>
              <a:t>URL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9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727147"/>
            <a:ext cx="1872000" cy="76519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0" name="표 개체 틀 19"/>
          <p:cNvSpPr>
            <a:spLocks noGrp="1"/>
          </p:cNvSpPr>
          <p:nvPr>
            <p:ph type="tbl" sz="quarter" idx="13"/>
          </p:nvPr>
        </p:nvSpPr>
        <p:spPr>
          <a:xfrm>
            <a:off x="7215206" y="4934040"/>
            <a:ext cx="1872000" cy="178110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41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7215332" y="3862474"/>
            <a:ext cx="1872000" cy="688752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1688884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6051588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78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지막장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0" descr="20%"/>
          <p:cNvSpPr>
            <a:spLocks noChangeArrowheads="1"/>
          </p:cNvSpPr>
          <p:nvPr userDrawn="1"/>
        </p:nvSpPr>
        <p:spPr bwMode="auto">
          <a:xfrm>
            <a:off x="142875" y="2928938"/>
            <a:ext cx="8858250" cy="1000125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32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+mn-lt"/>
              <a:ea typeface="+mn-ea"/>
            </a:endParaRPr>
          </a:p>
        </p:txBody>
      </p:sp>
      <p:pic>
        <p:nvPicPr>
          <p:cNvPr id="5" name="Picture 84" descr="logo_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5429250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 Box 69"/>
          <p:cNvSpPr txBox="1">
            <a:spLocks noChangeArrowheads="1"/>
          </p:cNvSpPr>
          <p:nvPr userDrawn="1"/>
        </p:nvSpPr>
        <p:spPr bwMode="auto">
          <a:xfrm>
            <a:off x="6286500" y="276225"/>
            <a:ext cx="247491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8" name="Picture 86" descr="Untitled-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8713" y="142875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3200" b="1"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5857892"/>
            <a:ext cx="8858312" cy="85725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Master subtitle style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C10B129-34A8-46F2-9132-64C4A0AD0CBF}" type="datetime1">
              <a:rPr lang="ko-KR" altLang="en-US"/>
              <a:pPr>
                <a:defRPr/>
              </a:pPr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19442C-89ED-482C-B5AD-D703B4610E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77" r:id="rId8"/>
    <p:sldLayoutId id="2147483664" r:id="rId9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132856"/>
            <a:ext cx="8858312" cy="1796210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성향과 환경에 따른 애완동물 추천 및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유기견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매칭 서비스</a:t>
            </a:r>
            <a:br>
              <a:rPr lang="en-US" altLang="ko-KR" sz="2800" dirty="0"/>
            </a:br>
            <a:r>
              <a:rPr lang="ko-KR" altLang="en-US" sz="2800" dirty="0"/>
              <a:t>화면 설계서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err="1">
                <a:solidFill>
                  <a:schemeClr val="tx1"/>
                </a:solidFill>
              </a:rPr>
              <a:t>팀명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2018. 00. 00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8" name="직선 연결선 28">
            <a:extLst>
              <a:ext uri="{FF2B5EF4-FFF2-40B4-BE49-F238E27FC236}">
                <a16:creationId xmlns:a16="http://schemas.microsoft.com/office/drawing/2014/main" id="{C1FF1CF4-4014-4451-B166-545457D754FA}"/>
              </a:ext>
            </a:extLst>
          </p:cNvPr>
          <p:cNvCxnSpPr>
            <a:cxnSpLocks/>
            <a:stCxn id="309" idx="3"/>
            <a:endCxn id="366" idx="1"/>
          </p:cNvCxnSpPr>
          <p:nvPr/>
        </p:nvCxnSpPr>
        <p:spPr>
          <a:xfrm flipV="1">
            <a:off x="3855888" y="1893561"/>
            <a:ext cx="3366680" cy="1891919"/>
          </a:xfrm>
          <a:prstGeom prst="bentConnector3">
            <a:avLst>
              <a:gd name="adj1" fmla="val 10941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직선 연결선 28">
            <a:extLst>
              <a:ext uri="{FF2B5EF4-FFF2-40B4-BE49-F238E27FC236}">
                <a16:creationId xmlns:a16="http://schemas.microsoft.com/office/drawing/2014/main" id="{69B307DB-CB24-42CD-AA93-71CEA258A6EC}"/>
              </a:ext>
            </a:extLst>
          </p:cNvPr>
          <p:cNvCxnSpPr>
            <a:cxnSpLocks/>
            <a:stCxn id="240" idx="2"/>
            <a:endCxn id="366" idx="0"/>
          </p:cNvCxnSpPr>
          <p:nvPr/>
        </p:nvCxnSpPr>
        <p:spPr>
          <a:xfrm flipH="1">
            <a:off x="7691822" y="1428072"/>
            <a:ext cx="5814" cy="28548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직선 연결선 28">
            <a:extLst>
              <a:ext uri="{FF2B5EF4-FFF2-40B4-BE49-F238E27FC236}">
                <a16:creationId xmlns:a16="http://schemas.microsoft.com/office/drawing/2014/main" id="{60C5A1B4-B699-4739-9BC2-03F1FB6216D2}"/>
              </a:ext>
            </a:extLst>
          </p:cNvPr>
          <p:cNvCxnSpPr>
            <a:cxnSpLocks/>
            <a:stCxn id="239" idx="2"/>
            <a:endCxn id="364" idx="0"/>
          </p:cNvCxnSpPr>
          <p:nvPr/>
        </p:nvCxnSpPr>
        <p:spPr>
          <a:xfrm>
            <a:off x="6606729" y="1435073"/>
            <a:ext cx="4555" cy="26893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직선 연결선 28">
            <a:extLst>
              <a:ext uri="{FF2B5EF4-FFF2-40B4-BE49-F238E27FC236}">
                <a16:creationId xmlns:a16="http://schemas.microsoft.com/office/drawing/2014/main" id="{800F7BFF-3650-4096-A176-9F15636F029B}"/>
              </a:ext>
            </a:extLst>
          </p:cNvPr>
          <p:cNvCxnSpPr>
            <a:cxnSpLocks/>
            <a:stCxn id="241" idx="2"/>
            <a:endCxn id="361" idx="0"/>
          </p:cNvCxnSpPr>
          <p:nvPr/>
        </p:nvCxnSpPr>
        <p:spPr>
          <a:xfrm>
            <a:off x="5515822" y="1428072"/>
            <a:ext cx="2252" cy="28165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제목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서비스 흐름도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-4211" y="6368192"/>
            <a:ext cx="8858250" cy="365125"/>
          </a:xfrm>
        </p:spPr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4" name="직선 화살표 연결선 33"/>
          <p:cNvCxnSpPr>
            <a:cxnSpLocks/>
            <a:stCxn id="3" idx="2"/>
            <a:endCxn id="15" idx="0"/>
          </p:cNvCxnSpPr>
          <p:nvPr/>
        </p:nvCxnSpPr>
        <p:spPr>
          <a:xfrm>
            <a:off x="1288643" y="4654277"/>
            <a:ext cx="3760" cy="210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43" idx="2"/>
            <a:endCxn id="13" idx="0"/>
          </p:cNvCxnSpPr>
          <p:nvPr/>
        </p:nvCxnSpPr>
        <p:spPr>
          <a:xfrm>
            <a:off x="1030001" y="2222863"/>
            <a:ext cx="1815" cy="255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2234693" y="1697806"/>
            <a:ext cx="88751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회원가입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8376" y="2478522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홈페이지 이동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3" name="순서도: 판단 2"/>
          <p:cNvSpPr/>
          <p:nvPr/>
        </p:nvSpPr>
        <p:spPr>
          <a:xfrm>
            <a:off x="455359" y="3960685"/>
            <a:ext cx="1666567" cy="693592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설문조사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실행여부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8963" y="486456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설문조사 실시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8963" y="5414058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설문결과 제공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937843" y="4491825"/>
            <a:ext cx="1346879" cy="4133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반려견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매칭</a:t>
            </a:r>
          </a:p>
        </p:txBody>
      </p:sp>
      <p:cxnSp>
        <p:nvCxnSpPr>
          <p:cNvPr id="29" name="직선 연결선 28"/>
          <p:cNvCxnSpPr>
            <a:cxnSpLocks/>
            <a:stCxn id="13" idx="2"/>
            <a:endCxn id="143" idx="0"/>
          </p:cNvCxnSpPr>
          <p:nvPr/>
        </p:nvCxnSpPr>
        <p:spPr>
          <a:xfrm flipH="1">
            <a:off x="1030001" y="2838522"/>
            <a:ext cx="1815" cy="17536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2979" y="4489152"/>
            <a:ext cx="447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Yes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78613" y="4619694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No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56" name="꺾인 연결선 55"/>
          <p:cNvCxnSpPr>
            <a:cxnSpLocks/>
            <a:stCxn id="367" idx="2"/>
            <a:endCxn id="27" idx="0"/>
          </p:cNvCxnSpPr>
          <p:nvPr/>
        </p:nvCxnSpPr>
        <p:spPr>
          <a:xfrm rot="5400000">
            <a:off x="6268821" y="3062739"/>
            <a:ext cx="1771549" cy="1086623"/>
          </a:xfrm>
          <a:prstGeom prst="bentConnector3">
            <a:avLst>
              <a:gd name="adj1" fmla="val 66714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순서도: 판단 42">
            <a:extLst>
              <a:ext uri="{FF2B5EF4-FFF2-40B4-BE49-F238E27FC236}">
                <a16:creationId xmlns:a16="http://schemas.microsoft.com/office/drawing/2014/main" id="{CBB836D1-488A-4F61-A203-3AAF850156B7}"/>
              </a:ext>
            </a:extLst>
          </p:cNvPr>
          <p:cNvSpPr/>
          <p:nvPr/>
        </p:nvSpPr>
        <p:spPr>
          <a:xfrm>
            <a:off x="196717" y="1529271"/>
            <a:ext cx="1666567" cy="693592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회원가입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여부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761C260-6B73-414E-938B-28634306D75D}"/>
              </a:ext>
            </a:extLst>
          </p:cNvPr>
          <p:cNvCxnSpPr>
            <a:cxnSpLocks/>
            <a:stCxn id="43" idx="3"/>
            <a:endCxn id="11" idx="1"/>
          </p:cNvCxnSpPr>
          <p:nvPr/>
        </p:nvCxnSpPr>
        <p:spPr>
          <a:xfrm>
            <a:off x="1863284" y="1876067"/>
            <a:ext cx="371409" cy="1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꺾인 연결선 41">
            <a:extLst>
              <a:ext uri="{FF2B5EF4-FFF2-40B4-BE49-F238E27FC236}">
                <a16:creationId xmlns:a16="http://schemas.microsoft.com/office/drawing/2014/main" id="{956D5804-45E6-475E-966A-C5019C29AFD9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1980024" y="999382"/>
            <a:ext cx="480394" cy="9164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7BAB36E-BAFF-4FD0-A448-D1556B42DFA8}"/>
              </a:ext>
            </a:extLst>
          </p:cNvPr>
          <p:cNvSpPr txBox="1"/>
          <p:nvPr/>
        </p:nvSpPr>
        <p:spPr>
          <a:xfrm>
            <a:off x="1073390" y="2073561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Yes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82CFFAD-AB40-41EF-82EB-EA81C34FE007}"/>
              </a:ext>
            </a:extLst>
          </p:cNvPr>
          <p:cNvSpPr txBox="1"/>
          <p:nvPr/>
        </p:nvSpPr>
        <p:spPr>
          <a:xfrm>
            <a:off x="1908432" y="1863663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No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71" name="꺾인 연결선 41">
            <a:extLst>
              <a:ext uri="{FF2B5EF4-FFF2-40B4-BE49-F238E27FC236}">
                <a16:creationId xmlns:a16="http://schemas.microsoft.com/office/drawing/2014/main" id="{D400739A-6EC3-4DD0-842D-FBE03ED53838}"/>
              </a:ext>
            </a:extLst>
          </p:cNvPr>
          <p:cNvCxnSpPr>
            <a:cxnSpLocks/>
            <a:stCxn id="3" idx="1"/>
            <a:endCxn id="84" idx="1"/>
          </p:cNvCxnSpPr>
          <p:nvPr/>
        </p:nvCxnSpPr>
        <p:spPr>
          <a:xfrm rot="10800000" flipH="1" flipV="1">
            <a:off x="455358" y="4307480"/>
            <a:ext cx="159843" cy="1807691"/>
          </a:xfrm>
          <a:prstGeom prst="bentConnector3">
            <a:avLst>
              <a:gd name="adj1" fmla="val -14301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모서리가 둥근 직사각형 16">
            <a:extLst>
              <a:ext uri="{FF2B5EF4-FFF2-40B4-BE49-F238E27FC236}">
                <a16:creationId xmlns:a16="http://schemas.microsoft.com/office/drawing/2014/main" id="{3691E6EA-6A4F-42DC-AF5D-F61B47147BD8}"/>
              </a:ext>
            </a:extLst>
          </p:cNvPr>
          <p:cNvSpPr/>
          <p:nvPr/>
        </p:nvSpPr>
        <p:spPr>
          <a:xfrm>
            <a:off x="615202" y="5935172"/>
            <a:ext cx="134687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추천 정보확인</a:t>
            </a: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74C04AD5-85FF-4961-8878-13DFA02B0F62}"/>
              </a:ext>
            </a:extLst>
          </p:cNvPr>
          <p:cNvSpPr/>
          <p:nvPr/>
        </p:nvSpPr>
        <p:spPr>
          <a:xfrm>
            <a:off x="615202" y="3013891"/>
            <a:ext cx="829597" cy="749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white"/>
                </a:solidFill>
                <a:latin typeface="가는둥근제목체" pitchFamily="18" charset="-127"/>
                <a:ea typeface="가는둥근제목체" pitchFamily="18" charset="-127"/>
              </a:rPr>
              <a:t>메뉴선택</a:t>
            </a:r>
          </a:p>
        </p:txBody>
      </p:sp>
      <p:grpSp>
        <p:nvGrpSpPr>
          <p:cNvPr id="431" name="그룹 430">
            <a:extLst>
              <a:ext uri="{FF2B5EF4-FFF2-40B4-BE49-F238E27FC236}">
                <a16:creationId xmlns:a16="http://schemas.microsoft.com/office/drawing/2014/main" id="{CFE0684D-F3DB-45EB-BF91-087D1772A9AC}"/>
              </a:ext>
            </a:extLst>
          </p:cNvPr>
          <p:cNvGrpSpPr/>
          <p:nvPr/>
        </p:nvGrpSpPr>
        <p:grpSpPr>
          <a:xfrm>
            <a:off x="293394" y="809884"/>
            <a:ext cx="1461030" cy="570085"/>
            <a:chOff x="293394" y="809884"/>
            <a:chExt cx="1461030" cy="570085"/>
          </a:xfrm>
        </p:grpSpPr>
        <p:sp>
          <p:nvSpPr>
            <p:cNvPr id="417" name="모서리가 둥근 직사각형 16">
              <a:extLst>
                <a:ext uri="{FF2B5EF4-FFF2-40B4-BE49-F238E27FC236}">
                  <a16:creationId xmlns:a16="http://schemas.microsoft.com/office/drawing/2014/main" id="{983793D0-380C-4736-8A03-C30DC212D33C}"/>
                </a:ext>
              </a:extLst>
            </p:cNvPr>
            <p:cNvSpPr/>
            <p:nvPr/>
          </p:nvSpPr>
          <p:spPr>
            <a:xfrm>
              <a:off x="293394" y="809884"/>
              <a:ext cx="1461030" cy="57008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endParaRPr>
            </a:p>
          </p:txBody>
        </p:sp>
        <p:sp>
          <p:nvSpPr>
            <p:cNvPr id="167" name="모서리가 둥근 직사각형 26">
              <a:extLst>
                <a:ext uri="{FF2B5EF4-FFF2-40B4-BE49-F238E27FC236}">
                  <a16:creationId xmlns:a16="http://schemas.microsoft.com/office/drawing/2014/main" id="{4980415B-312E-45DC-A491-275842720597}"/>
                </a:ext>
              </a:extLst>
            </p:cNvPr>
            <p:cNvSpPr/>
            <p:nvPr/>
          </p:nvSpPr>
          <p:spPr>
            <a:xfrm>
              <a:off x="347853" y="880690"/>
              <a:ext cx="1346879" cy="413386"/>
            </a:xfrm>
            <a:prstGeom prst="round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200" b="1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‘Dog service’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200" b="1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시작</a:t>
              </a:r>
            </a:p>
          </p:txBody>
        </p:sp>
      </p:grpSp>
      <p:sp>
        <p:nvSpPr>
          <p:cNvPr id="235" name="모서리가 둥근 직사각형 10">
            <a:extLst>
              <a:ext uri="{FF2B5EF4-FFF2-40B4-BE49-F238E27FC236}">
                <a16:creationId xmlns:a16="http://schemas.microsoft.com/office/drawing/2014/main" id="{AFB3F7DB-9203-49D0-8A0C-27A4A59F2224}"/>
              </a:ext>
            </a:extLst>
          </p:cNvPr>
          <p:cNvSpPr/>
          <p:nvPr/>
        </p:nvSpPr>
        <p:spPr>
          <a:xfrm>
            <a:off x="3955661" y="1068072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서비스소개</a:t>
            </a:r>
          </a:p>
        </p:txBody>
      </p:sp>
      <p:sp>
        <p:nvSpPr>
          <p:cNvPr id="239" name="모서리가 둥근 직사각형 10">
            <a:extLst>
              <a:ext uri="{FF2B5EF4-FFF2-40B4-BE49-F238E27FC236}">
                <a16:creationId xmlns:a16="http://schemas.microsoft.com/office/drawing/2014/main" id="{D96C4B23-5409-488A-AB8E-6B739C8DA233}"/>
              </a:ext>
            </a:extLst>
          </p:cNvPr>
          <p:cNvSpPr/>
          <p:nvPr/>
        </p:nvSpPr>
        <p:spPr>
          <a:xfrm>
            <a:off x="6137475" y="1075073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견종백과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40" name="모서리가 둥근 직사각형 10">
            <a:extLst>
              <a:ext uri="{FF2B5EF4-FFF2-40B4-BE49-F238E27FC236}">
                <a16:creationId xmlns:a16="http://schemas.microsoft.com/office/drawing/2014/main" id="{69721E02-E066-4C83-AFEA-D8B71126D7D4}"/>
              </a:ext>
            </a:extLst>
          </p:cNvPr>
          <p:cNvSpPr/>
          <p:nvPr/>
        </p:nvSpPr>
        <p:spPr>
          <a:xfrm>
            <a:off x="7228382" y="1068072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사료정보</a:t>
            </a:r>
          </a:p>
        </p:txBody>
      </p:sp>
      <p:sp>
        <p:nvSpPr>
          <p:cNvPr id="241" name="모서리가 둥근 직사각형 10">
            <a:extLst>
              <a:ext uri="{FF2B5EF4-FFF2-40B4-BE49-F238E27FC236}">
                <a16:creationId xmlns:a16="http://schemas.microsoft.com/office/drawing/2014/main" id="{6169C1D9-2C1F-420D-87C2-577A3771C82F}"/>
              </a:ext>
            </a:extLst>
          </p:cNvPr>
          <p:cNvSpPr/>
          <p:nvPr/>
        </p:nvSpPr>
        <p:spPr>
          <a:xfrm>
            <a:off x="5046568" y="1068072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유기견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센터</a:t>
            </a:r>
          </a:p>
        </p:txBody>
      </p:sp>
      <p:cxnSp>
        <p:nvCxnSpPr>
          <p:cNvPr id="242" name="꺾인 연결선 41">
            <a:extLst>
              <a:ext uri="{FF2B5EF4-FFF2-40B4-BE49-F238E27FC236}">
                <a16:creationId xmlns:a16="http://schemas.microsoft.com/office/drawing/2014/main" id="{25481B50-4302-46DF-A93E-81155F4FE3A9}"/>
              </a:ext>
            </a:extLst>
          </p:cNvPr>
          <p:cNvCxnSpPr>
            <a:cxnSpLocks/>
            <a:stCxn id="143" idx="6"/>
            <a:endCxn id="235" idx="0"/>
          </p:cNvCxnSpPr>
          <p:nvPr/>
        </p:nvCxnSpPr>
        <p:spPr>
          <a:xfrm flipV="1">
            <a:off x="1444799" y="1068072"/>
            <a:ext cx="2980116" cy="2320469"/>
          </a:xfrm>
          <a:prstGeom prst="bentConnector4">
            <a:avLst>
              <a:gd name="adj1" fmla="val 78655"/>
              <a:gd name="adj2" fmla="val 10985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꺾인 연결선 41">
            <a:extLst>
              <a:ext uri="{FF2B5EF4-FFF2-40B4-BE49-F238E27FC236}">
                <a16:creationId xmlns:a16="http://schemas.microsoft.com/office/drawing/2014/main" id="{4CF762E7-03A3-449D-988C-67B1BA25C0A8}"/>
              </a:ext>
            </a:extLst>
          </p:cNvPr>
          <p:cNvCxnSpPr>
            <a:cxnSpLocks/>
            <a:stCxn id="143" idx="6"/>
            <a:endCxn id="241" idx="0"/>
          </p:cNvCxnSpPr>
          <p:nvPr/>
        </p:nvCxnSpPr>
        <p:spPr>
          <a:xfrm flipV="1">
            <a:off x="1444799" y="1068072"/>
            <a:ext cx="4071023" cy="2320469"/>
          </a:xfrm>
          <a:prstGeom prst="bentConnector4">
            <a:avLst>
              <a:gd name="adj1" fmla="val 57714"/>
              <a:gd name="adj2" fmla="val 10985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꺾인 연결선 41">
            <a:extLst>
              <a:ext uri="{FF2B5EF4-FFF2-40B4-BE49-F238E27FC236}">
                <a16:creationId xmlns:a16="http://schemas.microsoft.com/office/drawing/2014/main" id="{BA8360DB-7617-4DCB-BE62-5FB1930BECB9}"/>
              </a:ext>
            </a:extLst>
          </p:cNvPr>
          <p:cNvCxnSpPr>
            <a:cxnSpLocks/>
            <a:stCxn id="143" idx="6"/>
            <a:endCxn id="239" idx="0"/>
          </p:cNvCxnSpPr>
          <p:nvPr/>
        </p:nvCxnSpPr>
        <p:spPr>
          <a:xfrm flipV="1">
            <a:off x="1444799" y="1075073"/>
            <a:ext cx="5161930" cy="2313468"/>
          </a:xfrm>
          <a:prstGeom prst="bentConnector4">
            <a:avLst>
              <a:gd name="adj1" fmla="val 45455"/>
              <a:gd name="adj2" fmla="val 10988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꺾인 연결선 41">
            <a:extLst>
              <a:ext uri="{FF2B5EF4-FFF2-40B4-BE49-F238E27FC236}">
                <a16:creationId xmlns:a16="http://schemas.microsoft.com/office/drawing/2014/main" id="{83622F06-D604-4A71-9699-15C777800110}"/>
              </a:ext>
            </a:extLst>
          </p:cNvPr>
          <p:cNvCxnSpPr>
            <a:cxnSpLocks/>
            <a:stCxn id="143" idx="6"/>
            <a:endCxn id="240" idx="0"/>
          </p:cNvCxnSpPr>
          <p:nvPr/>
        </p:nvCxnSpPr>
        <p:spPr>
          <a:xfrm flipV="1">
            <a:off x="1444799" y="1068072"/>
            <a:ext cx="6252837" cy="2320469"/>
          </a:xfrm>
          <a:prstGeom prst="bentConnector4">
            <a:avLst>
              <a:gd name="adj1" fmla="val 37474"/>
              <a:gd name="adj2" fmla="val 10985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모서리가 둥근 직사각형 10">
            <a:extLst>
              <a:ext uri="{FF2B5EF4-FFF2-40B4-BE49-F238E27FC236}">
                <a16:creationId xmlns:a16="http://schemas.microsoft.com/office/drawing/2014/main" id="{1DFD822B-801C-404D-8EE2-898B6725266C}"/>
              </a:ext>
            </a:extLst>
          </p:cNvPr>
          <p:cNvSpPr/>
          <p:nvPr/>
        </p:nvSpPr>
        <p:spPr>
          <a:xfrm>
            <a:off x="2917381" y="3605480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설문결과</a:t>
            </a:r>
          </a:p>
        </p:txBody>
      </p:sp>
      <p:cxnSp>
        <p:nvCxnSpPr>
          <p:cNvPr id="310" name="직선 연결선 28">
            <a:extLst>
              <a:ext uri="{FF2B5EF4-FFF2-40B4-BE49-F238E27FC236}">
                <a16:creationId xmlns:a16="http://schemas.microsoft.com/office/drawing/2014/main" id="{14C83F31-D98C-4374-AD0A-FE43D060ECAB}"/>
              </a:ext>
            </a:extLst>
          </p:cNvPr>
          <p:cNvCxnSpPr>
            <a:cxnSpLocks/>
            <a:stCxn id="3" idx="0"/>
            <a:endCxn id="143" idx="4"/>
          </p:cNvCxnSpPr>
          <p:nvPr/>
        </p:nvCxnSpPr>
        <p:spPr>
          <a:xfrm rot="16200000" flipV="1">
            <a:off x="1060575" y="3732617"/>
            <a:ext cx="197494" cy="258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꺾인 연결선 71">
            <a:extLst>
              <a:ext uri="{FF2B5EF4-FFF2-40B4-BE49-F238E27FC236}">
                <a16:creationId xmlns:a16="http://schemas.microsoft.com/office/drawing/2014/main" id="{88488543-856C-464D-8648-C46077BC6908}"/>
              </a:ext>
            </a:extLst>
          </p:cNvPr>
          <p:cNvCxnSpPr>
            <a:cxnSpLocks/>
            <a:stCxn id="84" idx="3"/>
            <a:endCxn id="309" idx="2"/>
          </p:cNvCxnSpPr>
          <p:nvPr/>
        </p:nvCxnSpPr>
        <p:spPr>
          <a:xfrm flipV="1">
            <a:off x="1962081" y="3965480"/>
            <a:ext cx="1424554" cy="2149692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화살표 연결선 351">
            <a:extLst>
              <a:ext uri="{FF2B5EF4-FFF2-40B4-BE49-F238E27FC236}">
                <a16:creationId xmlns:a16="http://schemas.microsoft.com/office/drawing/2014/main" id="{915734CE-E22A-4579-A3A6-C52E981C1AAD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292403" y="5224564"/>
            <a:ext cx="0" cy="189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직선 화살표 연결선 354">
            <a:extLst>
              <a:ext uri="{FF2B5EF4-FFF2-40B4-BE49-F238E27FC236}">
                <a16:creationId xmlns:a16="http://schemas.microsoft.com/office/drawing/2014/main" id="{F6914EAA-1633-4D9F-8B72-2ED6F9186A05}"/>
              </a:ext>
            </a:extLst>
          </p:cNvPr>
          <p:cNvCxnSpPr>
            <a:cxnSpLocks/>
            <a:stCxn id="16" idx="2"/>
            <a:endCxn id="84" idx="0"/>
          </p:cNvCxnSpPr>
          <p:nvPr/>
        </p:nvCxnSpPr>
        <p:spPr>
          <a:xfrm flipH="1">
            <a:off x="1288642" y="5774058"/>
            <a:ext cx="3761" cy="161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모서리가 둥근 직사각형 10">
            <a:extLst>
              <a:ext uri="{FF2B5EF4-FFF2-40B4-BE49-F238E27FC236}">
                <a16:creationId xmlns:a16="http://schemas.microsoft.com/office/drawing/2014/main" id="{B93509E3-14BE-4836-975D-3C152D884E16}"/>
              </a:ext>
            </a:extLst>
          </p:cNvPr>
          <p:cNvSpPr/>
          <p:nvPr/>
        </p:nvSpPr>
        <p:spPr>
          <a:xfrm>
            <a:off x="5048820" y="1709726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필터링</a:t>
            </a:r>
          </a:p>
        </p:txBody>
      </p:sp>
      <p:sp>
        <p:nvSpPr>
          <p:cNvPr id="362" name="모서리가 둥근 직사각형 10">
            <a:extLst>
              <a:ext uri="{FF2B5EF4-FFF2-40B4-BE49-F238E27FC236}">
                <a16:creationId xmlns:a16="http://schemas.microsoft.com/office/drawing/2014/main" id="{773C21C0-DE96-4518-9BDE-4F77D41A0B0D}"/>
              </a:ext>
            </a:extLst>
          </p:cNvPr>
          <p:cNvSpPr/>
          <p:nvPr/>
        </p:nvSpPr>
        <p:spPr>
          <a:xfrm>
            <a:off x="5042014" y="2323337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필터링한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센터조회</a:t>
            </a:r>
          </a:p>
        </p:txBody>
      </p:sp>
      <p:sp>
        <p:nvSpPr>
          <p:cNvPr id="364" name="모서리가 둥근 직사각형 10">
            <a:extLst>
              <a:ext uri="{FF2B5EF4-FFF2-40B4-BE49-F238E27FC236}">
                <a16:creationId xmlns:a16="http://schemas.microsoft.com/office/drawing/2014/main" id="{9692166E-14BF-425A-AC65-40AF30483ECA}"/>
              </a:ext>
            </a:extLst>
          </p:cNvPr>
          <p:cNvSpPr/>
          <p:nvPr/>
        </p:nvSpPr>
        <p:spPr>
          <a:xfrm>
            <a:off x="6142030" y="1704009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필터링</a:t>
            </a:r>
          </a:p>
        </p:txBody>
      </p:sp>
      <p:sp>
        <p:nvSpPr>
          <p:cNvPr id="365" name="모서리가 둥근 직사각형 10">
            <a:extLst>
              <a:ext uri="{FF2B5EF4-FFF2-40B4-BE49-F238E27FC236}">
                <a16:creationId xmlns:a16="http://schemas.microsoft.com/office/drawing/2014/main" id="{C8443238-1438-484F-8805-022E135F4101}"/>
              </a:ext>
            </a:extLst>
          </p:cNvPr>
          <p:cNvSpPr/>
          <p:nvPr/>
        </p:nvSpPr>
        <p:spPr>
          <a:xfrm>
            <a:off x="6135172" y="2323337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필터링한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견종조회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366" name="모서리가 둥근 직사각형 10">
            <a:extLst>
              <a:ext uri="{FF2B5EF4-FFF2-40B4-BE49-F238E27FC236}">
                <a16:creationId xmlns:a16="http://schemas.microsoft.com/office/drawing/2014/main" id="{A1413192-A12E-4EB7-A742-2350116C3020}"/>
              </a:ext>
            </a:extLst>
          </p:cNvPr>
          <p:cNvSpPr/>
          <p:nvPr/>
        </p:nvSpPr>
        <p:spPr>
          <a:xfrm>
            <a:off x="7222568" y="1713561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유형별</a:t>
            </a:r>
            <a:r>
              <a:rPr kumimoji="0" lang="en-US" altLang="ko-KR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</a:t>
            </a:r>
            <a:r>
              <a:rPr kumimoji="0" lang="ko-KR" altLang="en-US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사료 정보제공</a:t>
            </a:r>
          </a:p>
        </p:txBody>
      </p:sp>
      <p:sp>
        <p:nvSpPr>
          <p:cNvPr id="367" name="모서리가 둥근 직사각형 10">
            <a:extLst>
              <a:ext uri="{FF2B5EF4-FFF2-40B4-BE49-F238E27FC236}">
                <a16:creationId xmlns:a16="http://schemas.microsoft.com/office/drawing/2014/main" id="{216A9882-49CE-43DC-AFB5-A4C828982A0A}"/>
              </a:ext>
            </a:extLst>
          </p:cNvPr>
          <p:cNvSpPr/>
          <p:nvPr/>
        </p:nvSpPr>
        <p:spPr>
          <a:xfrm>
            <a:off x="7228652" y="2360276"/>
            <a:ext cx="938507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사료구매</a:t>
            </a:r>
            <a:endParaRPr kumimoji="0" lang="en-US" altLang="ko-KR" sz="105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5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페이지 이동</a:t>
            </a:r>
          </a:p>
        </p:txBody>
      </p:sp>
      <p:cxnSp>
        <p:nvCxnSpPr>
          <p:cNvPr id="397" name="꺾인 연결선 55">
            <a:extLst>
              <a:ext uri="{FF2B5EF4-FFF2-40B4-BE49-F238E27FC236}">
                <a16:creationId xmlns:a16="http://schemas.microsoft.com/office/drawing/2014/main" id="{7FFAF7BB-B3E7-4784-BEDF-E156EEEA3D1A}"/>
              </a:ext>
            </a:extLst>
          </p:cNvPr>
          <p:cNvCxnSpPr>
            <a:cxnSpLocks/>
            <a:stCxn id="365" idx="2"/>
            <a:endCxn id="27" idx="0"/>
          </p:cNvCxnSpPr>
          <p:nvPr/>
        </p:nvCxnSpPr>
        <p:spPr>
          <a:xfrm>
            <a:off x="6604426" y="2683337"/>
            <a:ext cx="6857" cy="1808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꺾인 연결선 55">
            <a:extLst>
              <a:ext uri="{FF2B5EF4-FFF2-40B4-BE49-F238E27FC236}">
                <a16:creationId xmlns:a16="http://schemas.microsoft.com/office/drawing/2014/main" id="{17C56476-1F6E-468B-B29A-90AE71D4FD76}"/>
              </a:ext>
            </a:extLst>
          </p:cNvPr>
          <p:cNvCxnSpPr>
            <a:cxnSpLocks/>
            <a:stCxn id="362" idx="2"/>
            <a:endCxn id="27" idx="0"/>
          </p:cNvCxnSpPr>
          <p:nvPr/>
        </p:nvCxnSpPr>
        <p:spPr>
          <a:xfrm rot="16200000" flipH="1">
            <a:off x="5157031" y="3037573"/>
            <a:ext cx="1808488" cy="1100015"/>
          </a:xfrm>
          <a:prstGeom prst="bentConnector3">
            <a:avLst>
              <a:gd name="adj1" fmla="val 66854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0" name="그룹 429">
            <a:extLst>
              <a:ext uri="{FF2B5EF4-FFF2-40B4-BE49-F238E27FC236}">
                <a16:creationId xmlns:a16="http://schemas.microsoft.com/office/drawing/2014/main" id="{8BB94368-B3F0-4BEE-8A9A-2AA02C74585F}"/>
              </a:ext>
            </a:extLst>
          </p:cNvPr>
          <p:cNvGrpSpPr/>
          <p:nvPr/>
        </p:nvGrpSpPr>
        <p:grpSpPr>
          <a:xfrm>
            <a:off x="5885817" y="5309015"/>
            <a:ext cx="1461030" cy="570085"/>
            <a:chOff x="5912648" y="5310066"/>
            <a:chExt cx="1461030" cy="570085"/>
          </a:xfrm>
        </p:grpSpPr>
        <p:sp>
          <p:nvSpPr>
            <p:cNvPr id="428" name="모서리가 둥근 직사각형 16">
              <a:extLst>
                <a:ext uri="{FF2B5EF4-FFF2-40B4-BE49-F238E27FC236}">
                  <a16:creationId xmlns:a16="http://schemas.microsoft.com/office/drawing/2014/main" id="{BE1F2FB4-9F26-4154-9807-5D73937C0EBE}"/>
                </a:ext>
              </a:extLst>
            </p:cNvPr>
            <p:cNvSpPr/>
            <p:nvPr/>
          </p:nvSpPr>
          <p:spPr>
            <a:xfrm>
              <a:off x="5912648" y="5310066"/>
              <a:ext cx="1461030" cy="57008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endParaRPr>
            </a:p>
          </p:txBody>
        </p:sp>
        <p:sp>
          <p:nvSpPr>
            <p:cNvPr id="429" name="모서리가 둥근 직사각형 26">
              <a:extLst>
                <a:ext uri="{FF2B5EF4-FFF2-40B4-BE49-F238E27FC236}">
                  <a16:creationId xmlns:a16="http://schemas.microsoft.com/office/drawing/2014/main" id="{77422CAF-E436-4A54-BAE9-3AEA03F17841}"/>
                </a:ext>
              </a:extLst>
            </p:cNvPr>
            <p:cNvSpPr/>
            <p:nvPr/>
          </p:nvSpPr>
          <p:spPr>
            <a:xfrm>
              <a:off x="5967107" y="5389581"/>
              <a:ext cx="1346879" cy="413386"/>
            </a:xfrm>
            <a:prstGeom prst="roundRect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200" b="1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완료</a:t>
              </a:r>
            </a:p>
          </p:txBody>
        </p:sp>
      </p:grpSp>
      <p:cxnSp>
        <p:nvCxnSpPr>
          <p:cNvPr id="432" name="직선 화살표 연결선 431">
            <a:extLst>
              <a:ext uri="{FF2B5EF4-FFF2-40B4-BE49-F238E27FC236}">
                <a16:creationId xmlns:a16="http://schemas.microsoft.com/office/drawing/2014/main" id="{A9F1EE37-384C-404D-A1D9-E5F8F302096C}"/>
              </a:ext>
            </a:extLst>
          </p:cNvPr>
          <p:cNvCxnSpPr>
            <a:cxnSpLocks/>
            <a:stCxn id="27" idx="2"/>
            <a:endCxn id="428" idx="0"/>
          </p:cNvCxnSpPr>
          <p:nvPr/>
        </p:nvCxnSpPr>
        <p:spPr>
          <a:xfrm>
            <a:off x="6611283" y="4905211"/>
            <a:ext cx="5049" cy="403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직선 연결선 28">
            <a:extLst>
              <a:ext uri="{FF2B5EF4-FFF2-40B4-BE49-F238E27FC236}">
                <a16:creationId xmlns:a16="http://schemas.microsoft.com/office/drawing/2014/main" id="{EBA0A1FE-1A42-4258-9D19-5E7A16C792E5}"/>
              </a:ext>
            </a:extLst>
          </p:cNvPr>
          <p:cNvCxnSpPr>
            <a:cxnSpLocks/>
            <a:stCxn id="361" idx="2"/>
            <a:endCxn id="362" idx="0"/>
          </p:cNvCxnSpPr>
          <p:nvPr/>
        </p:nvCxnSpPr>
        <p:spPr>
          <a:xfrm flipH="1">
            <a:off x="5511268" y="2069726"/>
            <a:ext cx="6806" cy="253611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직선 연결선 28">
            <a:extLst>
              <a:ext uri="{FF2B5EF4-FFF2-40B4-BE49-F238E27FC236}">
                <a16:creationId xmlns:a16="http://schemas.microsoft.com/office/drawing/2014/main" id="{1BB56F07-05D3-4588-AF03-E27A81782C6D}"/>
              </a:ext>
            </a:extLst>
          </p:cNvPr>
          <p:cNvCxnSpPr>
            <a:cxnSpLocks/>
            <a:stCxn id="364" idx="2"/>
            <a:endCxn id="365" idx="0"/>
          </p:cNvCxnSpPr>
          <p:nvPr/>
        </p:nvCxnSpPr>
        <p:spPr>
          <a:xfrm flipH="1">
            <a:off x="6604426" y="2064009"/>
            <a:ext cx="6858" cy="259328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직선 연결선 28">
            <a:extLst>
              <a:ext uri="{FF2B5EF4-FFF2-40B4-BE49-F238E27FC236}">
                <a16:creationId xmlns:a16="http://schemas.microsoft.com/office/drawing/2014/main" id="{F2A2784B-83E4-4E5E-A5C2-9E54F52925AB}"/>
              </a:ext>
            </a:extLst>
          </p:cNvPr>
          <p:cNvCxnSpPr>
            <a:cxnSpLocks/>
            <a:stCxn id="366" idx="2"/>
            <a:endCxn id="367" idx="0"/>
          </p:cNvCxnSpPr>
          <p:nvPr/>
        </p:nvCxnSpPr>
        <p:spPr>
          <a:xfrm>
            <a:off x="7691822" y="2073561"/>
            <a:ext cx="6084" cy="286715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직선 연결선 28">
            <a:extLst>
              <a:ext uri="{FF2B5EF4-FFF2-40B4-BE49-F238E27FC236}">
                <a16:creationId xmlns:a16="http://schemas.microsoft.com/office/drawing/2014/main" id="{D760C660-9F82-4069-825B-3E771D5E8E33}"/>
              </a:ext>
            </a:extLst>
          </p:cNvPr>
          <p:cNvCxnSpPr>
            <a:cxnSpLocks/>
            <a:stCxn id="417" idx="2"/>
            <a:endCxn id="43" idx="0"/>
          </p:cNvCxnSpPr>
          <p:nvPr/>
        </p:nvCxnSpPr>
        <p:spPr>
          <a:xfrm>
            <a:off x="1023909" y="1379969"/>
            <a:ext cx="6092" cy="14930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>
            <a:stCxn id="12" idx="3"/>
            <a:endCxn id="20" idx="1"/>
          </p:cNvCxnSpPr>
          <p:nvPr/>
        </p:nvCxnSpPr>
        <p:spPr>
          <a:xfrm flipV="1">
            <a:off x="3021324" y="3791547"/>
            <a:ext cx="483393" cy="4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메뉴구성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54188" y="843752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‘Dog service’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74447" y="1439064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메인화면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74447" y="1974506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서비스소개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74447" y="3582410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견종찾기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74447" y="4625357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설문조사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88351" y="5294855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상품추천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78347" y="2008588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서비스소개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78347" y="2477238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공지사항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04719" y="361154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견종백과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04719" y="405604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주요질병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078484" y="361154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특징별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정보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3922" y="5327459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사료추천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339493" y="5771753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견종별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사료추천</a:t>
            </a:r>
          </a:p>
        </p:txBody>
      </p:sp>
      <p:cxnSp>
        <p:nvCxnSpPr>
          <p:cNvPr id="9" name="꺾인 연결선 8"/>
          <p:cNvCxnSpPr>
            <a:stCxn id="3" idx="2"/>
            <a:endCxn id="14" idx="1"/>
          </p:cNvCxnSpPr>
          <p:nvPr/>
        </p:nvCxnSpPr>
        <p:spPr>
          <a:xfrm rot="16200000" flipH="1">
            <a:off x="-710520" y="3110070"/>
            <a:ext cx="4237018" cy="56072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1" idx="3"/>
            <a:endCxn id="16" idx="1"/>
          </p:cNvCxnSpPr>
          <p:nvPr/>
        </p:nvCxnSpPr>
        <p:spPr>
          <a:xfrm>
            <a:off x="3021325" y="2188592"/>
            <a:ext cx="457021" cy="4686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1" idx="3"/>
            <a:endCxn id="15" idx="1"/>
          </p:cNvCxnSpPr>
          <p:nvPr/>
        </p:nvCxnSpPr>
        <p:spPr>
          <a:xfrm flipV="1">
            <a:off x="3021325" y="2188591"/>
            <a:ext cx="45702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cxnSpLocks/>
            <a:endCxn id="28" idx="1"/>
          </p:cNvCxnSpPr>
          <p:nvPr/>
        </p:nvCxnSpPr>
        <p:spPr>
          <a:xfrm>
            <a:off x="4860801" y="5508735"/>
            <a:ext cx="478691" cy="443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4" idx="3"/>
            <a:endCxn id="27" idx="1"/>
          </p:cNvCxnSpPr>
          <p:nvPr/>
        </p:nvCxnSpPr>
        <p:spPr>
          <a:xfrm flipV="1">
            <a:off x="3035230" y="5507462"/>
            <a:ext cx="478691" cy="1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10" idx="1"/>
          </p:cNvCxnSpPr>
          <p:nvPr/>
        </p:nvCxnSpPr>
        <p:spPr>
          <a:xfrm>
            <a:off x="1131970" y="1653149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133424" y="2189295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cxnSpLocks/>
            <a:stCxn id="3" idx="2"/>
            <a:endCxn id="12" idx="1"/>
          </p:cNvCxnSpPr>
          <p:nvPr/>
        </p:nvCxnSpPr>
        <p:spPr>
          <a:xfrm rot="16200000" flipH="1">
            <a:off x="138751" y="2260799"/>
            <a:ext cx="2524573" cy="54681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  <a:endCxn id="13" idx="1"/>
          </p:cNvCxnSpPr>
          <p:nvPr/>
        </p:nvCxnSpPr>
        <p:spPr>
          <a:xfrm>
            <a:off x="1120077" y="4839179"/>
            <a:ext cx="554370" cy="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1661049" y="2990231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유기견센터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찾기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1133424" y="3204316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3504719" y="3024313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지역입력</a:t>
            </a:r>
          </a:p>
        </p:txBody>
      </p:sp>
      <p:cxnSp>
        <p:nvCxnSpPr>
          <p:cNvPr id="55" name="꺾인 연결선 54"/>
          <p:cNvCxnSpPr>
            <a:stCxn id="38" idx="3"/>
            <a:endCxn id="54" idx="1"/>
          </p:cNvCxnSpPr>
          <p:nvPr/>
        </p:nvCxnSpPr>
        <p:spPr>
          <a:xfrm flipV="1">
            <a:off x="3007926" y="3204313"/>
            <a:ext cx="496791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cxnSpLocks/>
            <a:stCxn id="54" idx="3"/>
            <a:endCxn id="40" idx="1"/>
          </p:cNvCxnSpPr>
          <p:nvPr/>
        </p:nvCxnSpPr>
        <p:spPr>
          <a:xfrm>
            <a:off x="4851598" y="3204313"/>
            <a:ext cx="226885" cy="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38E312A-CA12-4C0A-AAED-C8A2EF1E7806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4851598" y="3791544"/>
            <a:ext cx="226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21">
            <a:extLst>
              <a:ext uri="{FF2B5EF4-FFF2-40B4-BE49-F238E27FC236}">
                <a16:creationId xmlns:a16="http://schemas.microsoft.com/office/drawing/2014/main" id="{68EB38D7-DCD4-47E0-A763-7935A6C9393A}"/>
              </a:ext>
            </a:extLst>
          </p:cNvPr>
          <p:cNvSpPr/>
          <p:nvPr/>
        </p:nvSpPr>
        <p:spPr>
          <a:xfrm>
            <a:off x="5083213" y="4057107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견종별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주요질병정보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F9BC474-D8C0-49F9-A526-090F113CDBB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856327" y="4237107"/>
            <a:ext cx="226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61">
            <a:extLst>
              <a:ext uri="{FF2B5EF4-FFF2-40B4-BE49-F238E27FC236}">
                <a16:creationId xmlns:a16="http://schemas.microsoft.com/office/drawing/2014/main" id="{92118797-E207-4920-9782-D93A78EC3C09}"/>
              </a:ext>
            </a:extLst>
          </p:cNvPr>
          <p:cNvSpPr/>
          <p:nvPr/>
        </p:nvSpPr>
        <p:spPr>
          <a:xfrm>
            <a:off x="5317822" y="5327459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유형별 사료추천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7DE452-D305-4702-92B9-E153CB61DC4E}"/>
              </a:ext>
            </a:extLst>
          </p:cNvPr>
          <p:cNvCxnSpPr>
            <a:endCxn id="52" idx="1"/>
          </p:cNvCxnSpPr>
          <p:nvPr/>
        </p:nvCxnSpPr>
        <p:spPr>
          <a:xfrm>
            <a:off x="4864049" y="5507254"/>
            <a:ext cx="453773" cy="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53">
            <a:extLst>
              <a:ext uri="{FF2B5EF4-FFF2-40B4-BE49-F238E27FC236}">
                <a16:creationId xmlns:a16="http://schemas.microsoft.com/office/drawing/2014/main" id="{4DE0DE1E-C150-41C3-B066-1D8AD46C4D80}"/>
              </a:ext>
            </a:extLst>
          </p:cNvPr>
          <p:cNvSpPr/>
          <p:nvPr/>
        </p:nvSpPr>
        <p:spPr>
          <a:xfrm>
            <a:off x="5078483" y="3025043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인근 센터 조회</a:t>
            </a:r>
          </a:p>
        </p:txBody>
      </p:sp>
      <p:cxnSp>
        <p:nvCxnSpPr>
          <p:cNvPr id="41" name="꺾인 연결선 30">
            <a:extLst>
              <a:ext uri="{FF2B5EF4-FFF2-40B4-BE49-F238E27FC236}">
                <a16:creationId xmlns:a16="http://schemas.microsoft.com/office/drawing/2014/main" id="{B6FD4859-376C-442B-B789-8EF0AD4EF75B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3021326" y="3796496"/>
            <a:ext cx="483393" cy="4395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12">
            <a:extLst>
              <a:ext uri="{FF2B5EF4-FFF2-40B4-BE49-F238E27FC236}">
                <a16:creationId xmlns:a16="http://schemas.microsoft.com/office/drawing/2014/main" id="{D3CC51CE-134B-4B8E-826C-7DB6F3EBB4B8}"/>
              </a:ext>
            </a:extLst>
          </p:cNvPr>
          <p:cNvSpPr/>
          <p:nvPr/>
        </p:nvSpPr>
        <p:spPr>
          <a:xfrm>
            <a:off x="3493920" y="4625357"/>
            <a:ext cx="1346879" cy="4266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설문결과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E24DB6D-0C8B-4B8E-BC25-F8871FB9271D}"/>
              </a:ext>
            </a:extLst>
          </p:cNvPr>
          <p:cNvCxnSpPr>
            <a:cxnSpLocks/>
            <a:stCxn id="56" idx="1"/>
            <a:endCxn id="13" idx="3"/>
          </p:cNvCxnSpPr>
          <p:nvPr/>
        </p:nvCxnSpPr>
        <p:spPr>
          <a:xfrm flipH="1">
            <a:off x="3021326" y="4838703"/>
            <a:ext cx="472594" cy="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B55196-0917-43BF-865A-A49186120C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25297"/>
            <a:ext cx="4676351" cy="2947919"/>
          </a:xfrm>
          <a:prstGeom prst="rect">
            <a:avLst/>
          </a:prstGeom>
        </p:spPr>
      </p:pic>
      <p:graphicFrame>
        <p:nvGraphicFramePr>
          <p:cNvPr id="25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014455"/>
              </p:ext>
            </p:extLst>
          </p:nvPr>
        </p:nvGraphicFramePr>
        <p:xfrm>
          <a:off x="5119025" y="1767277"/>
          <a:ext cx="3706986" cy="1401913"/>
        </p:xfrm>
        <a:graphic>
          <a:graphicData uri="http://schemas.openxmlformats.org/drawingml/2006/table">
            <a:tbl>
              <a:tblPr/>
              <a:tblGrid>
                <a:gridCol w="370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화면설명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55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사용자가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굼금해하는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견종에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대해 검색하고 정보를 제공하는 페이지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검색창에는 사용자가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알고싶어하는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견종을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’ button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클릭 시 사용자가 원하는 견종정보가 검색된다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콤보박스를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선택하면 전체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소형견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중형견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대형견으로 분류되어 있다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콤보박스에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메뉴를 선택하면 해당 메뉴에 맞는 페이지가 제공된다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7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견종정보는 </a:t>
                      </a:r>
                      <a:r>
                        <a:rPr lang="ko-KR" altLang="en-US" sz="700" dirty="0" err="1">
                          <a:latin typeface="맑은 고딕" pitchFamily="50" charset="-127"/>
                          <a:ea typeface="맑은 고딕" pitchFamily="50" charset="-127"/>
                        </a:rPr>
                        <a:t>견종이미지와</a:t>
                      </a:r>
                      <a:r>
                        <a:rPr lang="ko-KR" altLang="en-US" sz="700" dirty="0">
                          <a:latin typeface="맑은 고딕" pitchFamily="50" charset="-127"/>
                          <a:ea typeface="맑은 고딕" pitchFamily="50" charset="-127"/>
                        </a:rPr>
                        <a:t> 견종정보에 관한 테이블을 제공한다</a:t>
                      </a:r>
                      <a:r>
                        <a:rPr lang="en-US" altLang="ko-KR" sz="7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485265"/>
              </p:ext>
            </p:extLst>
          </p:nvPr>
        </p:nvGraphicFramePr>
        <p:xfrm>
          <a:off x="5085398" y="3861048"/>
          <a:ext cx="3706986" cy="2368678"/>
        </p:xfrm>
        <a:graphic>
          <a:graphicData uri="http://schemas.openxmlformats.org/drawingml/2006/table">
            <a:tbl>
              <a:tblPr/>
              <a:tblGrid>
                <a:gridCol w="236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8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Component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Function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견종정보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dirty="0">
                          <a:solidFill>
                            <a:srgbClr val="4D4D4D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견종정보 페이지로 넘어간다</a:t>
                      </a:r>
                      <a:r>
                        <a:rPr kumimoji="0" lang="en-US" altLang="ko-KR" sz="700" b="0" dirty="0">
                          <a:solidFill>
                            <a:srgbClr val="4D4D4D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콤보박스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소형견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중형견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대형견으로 분류되어 있고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콤보박스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메뉴를 선택하면</a:t>
                      </a:r>
                      <a:endParaRPr kumimoji="0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해당 메뉴에 따른 </a:t>
                      </a: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견종이미지와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정보가 생성된다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 입력 창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견종의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이름을 입력한다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06995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검색버튼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견종의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정보를 불러온다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753524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견종의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이미지를 보여준다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937680"/>
                  </a:ext>
                </a:extLst>
              </a:tr>
              <a:tr h="309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 </a:t>
                      </a:r>
                    </a:p>
                  </a:txBody>
                  <a:tcPr marL="0" marR="0" marT="43187" marB="43187" anchor="ctr" horzOverflow="overflow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견종정보</a:t>
                      </a:r>
                    </a:p>
                  </a:txBody>
                  <a:tcPr marL="0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견종정보를 테이블로 보여준다</a:t>
                      </a: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462" marR="0" marT="43187" marB="43187" anchor="ctr" horzOverflow="overflow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686275"/>
                  </a:ext>
                </a:extLst>
              </a:tr>
            </a:tbl>
          </a:graphicData>
        </a:graphic>
      </p:graphicFrame>
      <p:graphicFrame>
        <p:nvGraphicFramePr>
          <p:cNvPr id="38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22969"/>
              </p:ext>
            </p:extLst>
          </p:nvPr>
        </p:nvGraphicFramePr>
        <p:xfrm>
          <a:off x="392347" y="1768405"/>
          <a:ext cx="4726677" cy="378034"/>
        </p:xfrm>
        <a:graphic>
          <a:graphicData uri="http://schemas.openxmlformats.org/drawingml/2006/table">
            <a:tbl>
              <a:tblPr/>
              <a:tblGrid>
                <a:gridCol w="4726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034">
                <a:tc>
                  <a:txBody>
                    <a:bodyPr/>
                    <a:lstStyle/>
                    <a:p>
                      <a:pPr marL="533400" marR="0" lvl="0" indent="-533400" algn="l" defTabSz="-13873163" rtl="0" eaLnBrk="0" fontAlgn="base" latinLnBrk="1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1. 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 레이아웃</a:t>
                      </a: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</a:p>
                  </a:txBody>
                  <a:tcPr marL="84406" marR="84406" marT="42198" marB="421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58235"/>
              </p:ext>
            </p:extLst>
          </p:nvPr>
        </p:nvGraphicFramePr>
        <p:xfrm>
          <a:off x="392724" y="871905"/>
          <a:ext cx="8440616" cy="703828"/>
        </p:xfrm>
        <a:graphic>
          <a:graphicData uri="http://schemas.openxmlformats.org/drawingml/2006/table">
            <a:tbl>
              <a:tblPr/>
              <a:tblGrid>
                <a:gridCol w="7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7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itchFamily="50" charset="-127"/>
                          <a:ea typeface="맑은 고딕" pitchFamily="50" charset="-127"/>
                        </a:rPr>
                        <a:t>화면설계서</a:t>
                      </a:r>
                    </a:p>
                  </a:txBody>
                  <a:tcPr marL="84406" marR="84406" marT="42230" marB="4223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E_SC_001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UC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E_UC_004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견종정보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과제명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임대진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marT="42230" marB="42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val 100"/>
          <p:cNvSpPr>
            <a:spLocks noChangeAspect="1" noChangeArrowheads="1"/>
          </p:cNvSpPr>
          <p:nvPr/>
        </p:nvSpPr>
        <p:spPr bwMode="auto">
          <a:xfrm>
            <a:off x="63869" y="3590400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cxnSp>
        <p:nvCxnSpPr>
          <p:cNvPr id="13" name="직선 연결선 57"/>
          <p:cNvCxnSpPr>
            <a:cxnSpLocks noChangeShapeType="1"/>
          </p:cNvCxnSpPr>
          <p:nvPr/>
        </p:nvCxnSpPr>
        <p:spPr bwMode="auto">
          <a:xfrm>
            <a:off x="283194" y="3700099"/>
            <a:ext cx="483836" cy="12156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00"/>
          <p:cNvSpPr>
            <a:spLocks noChangeAspect="1" noChangeArrowheads="1"/>
          </p:cNvSpPr>
          <p:nvPr/>
        </p:nvSpPr>
        <p:spPr bwMode="auto">
          <a:xfrm>
            <a:off x="767030" y="2991713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15" name="직선 연결선 57"/>
          <p:cNvCxnSpPr>
            <a:cxnSpLocks noChangeShapeType="1"/>
          </p:cNvCxnSpPr>
          <p:nvPr/>
        </p:nvCxnSpPr>
        <p:spPr bwMode="auto">
          <a:xfrm>
            <a:off x="1056508" y="3087516"/>
            <a:ext cx="1067220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E644F7-7633-4BA9-BC55-60CA1960961C}"/>
              </a:ext>
            </a:extLst>
          </p:cNvPr>
          <p:cNvSpPr/>
          <p:nvPr/>
        </p:nvSpPr>
        <p:spPr>
          <a:xfrm>
            <a:off x="2016536" y="2963122"/>
            <a:ext cx="504056" cy="248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C1F346-DC79-423B-A7BA-18E1F62720AE}"/>
              </a:ext>
            </a:extLst>
          </p:cNvPr>
          <p:cNvSpPr/>
          <p:nvPr/>
        </p:nvSpPr>
        <p:spPr>
          <a:xfrm>
            <a:off x="683569" y="3563463"/>
            <a:ext cx="504055" cy="7384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E9435A-330C-4E63-B1D7-365A999BB7B6}"/>
              </a:ext>
            </a:extLst>
          </p:cNvPr>
          <p:cNvSpPr/>
          <p:nvPr/>
        </p:nvSpPr>
        <p:spPr>
          <a:xfrm>
            <a:off x="4178798" y="3563463"/>
            <a:ext cx="504056" cy="2975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2E7A6D-E294-420E-B685-839D532831CA}"/>
              </a:ext>
            </a:extLst>
          </p:cNvPr>
          <p:cNvSpPr/>
          <p:nvPr/>
        </p:nvSpPr>
        <p:spPr>
          <a:xfrm>
            <a:off x="1176558" y="3563463"/>
            <a:ext cx="3002240" cy="2975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9C5CF8B-6209-490A-A845-3ACBE5B72C53}"/>
              </a:ext>
            </a:extLst>
          </p:cNvPr>
          <p:cNvSpPr/>
          <p:nvPr/>
        </p:nvSpPr>
        <p:spPr>
          <a:xfrm>
            <a:off x="611560" y="4301880"/>
            <a:ext cx="1008112" cy="1071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4CC46F-5033-4916-AC45-AEBC26D243D7}"/>
              </a:ext>
            </a:extLst>
          </p:cNvPr>
          <p:cNvSpPr/>
          <p:nvPr/>
        </p:nvSpPr>
        <p:spPr>
          <a:xfrm>
            <a:off x="1619672" y="4301880"/>
            <a:ext cx="3168352" cy="1071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2"/>
              </a:solidFill>
            </a:endParaRPr>
          </a:p>
        </p:txBody>
      </p:sp>
      <p:cxnSp>
        <p:nvCxnSpPr>
          <p:cNvPr id="36" name="직선 연결선 57">
            <a:extLst>
              <a:ext uri="{FF2B5EF4-FFF2-40B4-BE49-F238E27FC236}">
                <a16:creationId xmlns:a16="http://schemas.microsoft.com/office/drawing/2014/main" id="{3CFD6B84-F070-4338-AC87-42BE31E3AD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9642" y="4419990"/>
            <a:ext cx="483836" cy="12156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직선 연결선 57">
            <a:extLst>
              <a:ext uri="{FF2B5EF4-FFF2-40B4-BE49-F238E27FC236}">
                <a16:creationId xmlns:a16="http://schemas.microsoft.com/office/drawing/2014/main" id="{3C1B92BF-E69A-4654-AFB7-CC9431D112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2347" y="4837548"/>
            <a:ext cx="1333253" cy="12156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직선 연결선 57">
            <a:extLst>
              <a:ext uri="{FF2B5EF4-FFF2-40B4-BE49-F238E27FC236}">
                <a16:creationId xmlns:a16="http://schemas.microsoft.com/office/drawing/2014/main" id="{3631B80D-B097-43EC-A1C0-35C18EF643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37247" y="3417956"/>
            <a:ext cx="1" cy="282143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직선 연결선 57">
            <a:extLst>
              <a:ext uri="{FF2B5EF4-FFF2-40B4-BE49-F238E27FC236}">
                <a16:creationId xmlns:a16="http://schemas.microsoft.com/office/drawing/2014/main" id="{E460FED5-6C5E-4CDF-8C00-9F828061A8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87824" y="3430112"/>
            <a:ext cx="1" cy="282143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 type="triangle" w="med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100">
            <a:extLst>
              <a:ext uri="{FF2B5EF4-FFF2-40B4-BE49-F238E27FC236}">
                <a16:creationId xmlns:a16="http://schemas.microsoft.com/office/drawing/2014/main" id="{4BBAAC10-04EA-432E-BA38-4243C02495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74256" y="3186631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6" name="Oval 100">
            <a:extLst>
              <a:ext uri="{FF2B5EF4-FFF2-40B4-BE49-F238E27FC236}">
                <a16:creationId xmlns:a16="http://schemas.microsoft.com/office/drawing/2014/main" id="{CA4E63EE-4A03-4F78-BC2A-A1822B35E3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3679" y="3159546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7" name="Oval 100">
            <a:extLst>
              <a:ext uri="{FF2B5EF4-FFF2-40B4-BE49-F238E27FC236}">
                <a16:creationId xmlns:a16="http://schemas.microsoft.com/office/drawing/2014/main" id="{655B11DA-F19E-4332-91B6-31EDD40711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9450" y="4301880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8" name="Oval 100">
            <a:extLst>
              <a:ext uri="{FF2B5EF4-FFF2-40B4-BE49-F238E27FC236}">
                <a16:creationId xmlns:a16="http://schemas.microsoft.com/office/drawing/2014/main" id="{DD97545F-24F2-48D1-A515-9E9D9E076A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032" y="4723981"/>
            <a:ext cx="227135" cy="227133"/>
          </a:xfrm>
          <a:prstGeom prst="ellipse">
            <a:avLst/>
          </a:prstGeom>
          <a:solidFill>
            <a:srgbClr val="FF3300"/>
          </a:solidFill>
          <a:ln w="6350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>
              <a:buClr>
                <a:srgbClr val="808080"/>
              </a:buClr>
              <a:buSzPct val="75000"/>
            </a:pPr>
            <a:r>
              <a:rPr lang="en-US" altLang="ko-KR" sz="1662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13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sz="7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329481506"/>
              </p:ext>
            </p:extLst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6665" y="2641605"/>
            <a:ext cx="2183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b="1" dirty="0">
                <a:solidFill>
                  <a:prstClr val="white"/>
                </a:solidFill>
                <a:latin typeface="+mn-ea"/>
                <a:ea typeface="+mn-ea"/>
              </a:rPr>
              <a:t>Hello </a:t>
            </a:r>
            <a:r>
              <a:rPr kumimoji="0" lang="en-US" altLang="ko-KR" sz="3200" b="1" dirty="0" err="1">
                <a:solidFill>
                  <a:prstClr val="white"/>
                </a:solidFill>
                <a:latin typeface="+mn-ea"/>
                <a:ea typeface="+mn-ea"/>
              </a:rPr>
              <a:t>Ziny</a:t>
            </a:r>
            <a:endParaRPr kumimoji="0" lang="ko-KR" altLang="en-US" sz="3200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2475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sz="7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6665" y="2641605"/>
            <a:ext cx="2183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b="1" dirty="0">
                <a:solidFill>
                  <a:prstClr val="white"/>
                </a:solidFill>
                <a:latin typeface="+mn-ea"/>
                <a:ea typeface="+mn-ea"/>
              </a:rPr>
              <a:t>Hello </a:t>
            </a:r>
            <a:r>
              <a:rPr kumimoji="0" lang="en-US" altLang="ko-KR" sz="3200" b="1" dirty="0" err="1">
                <a:solidFill>
                  <a:prstClr val="white"/>
                </a:solidFill>
                <a:latin typeface="+mn-ea"/>
                <a:ea typeface="+mn-ea"/>
              </a:rPr>
              <a:t>Ziny</a:t>
            </a:r>
            <a:endParaRPr kumimoji="0" lang="ko-KR" altLang="en-US" sz="3200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2434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sz="7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6665" y="2641605"/>
            <a:ext cx="2183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200" b="1" dirty="0">
                <a:solidFill>
                  <a:prstClr val="white"/>
                </a:solidFill>
                <a:latin typeface="+mn-ea"/>
                <a:ea typeface="+mn-ea"/>
              </a:rPr>
              <a:t>Hello </a:t>
            </a:r>
            <a:r>
              <a:rPr kumimoji="0" lang="en-US" altLang="ko-KR" sz="3200" b="1" dirty="0" err="1">
                <a:solidFill>
                  <a:prstClr val="white"/>
                </a:solidFill>
                <a:latin typeface="+mn-ea"/>
                <a:ea typeface="+mn-ea"/>
              </a:rPr>
              <a:t>Ziny</a:t>
            </a:r>
            <a:endParaRPr kumimoji="0" lang="ko-KR" altLang="en-US" sz="3200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81803504"/>
      </p:ext>
    </p:extLst>
  </p:cSld>
  <p:clrMapOvr>
    <a:masterClrMapping/>
  </p:clrMapOvr>
</p:sld>
</file>

<file path=ppt/theme/theme1.xml><?xml version="1.0" encoding="utf-8"?>
<a:theme xmlns:a="http://schemas.openxmlformats.org/drawingml/2006/main" name="컨설팅본부_프리젠테이션_기본 v2009062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/>
      </a:spPr>
      <a:bodyPr rtlCol="0" anchor="ctr"/>
      <a:lstStyle>
        <a:defPPr algn="ctr">
          <a:defRPr sz="11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컨설팅본부_프리젠테이션_기본 v20090629</Template>
  <TotalTime>51393</TotalTime>
  <Words>265</Words>
  <Application>Microsoft Office PowerPoint</Application>
  <PresentationFormat>화면 슬라이드 쇼(4:3)</PresentationFormat>
  <Paragraphs>124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가는둥근제목체</vt:lpstr>
      <vt:lpstr>굴림</vt:lpstr>
      <vt:lpstr>나눔고딕</vt:lpstr>
      <vt:lpstr>나눔고딕 Bold</vt:lpstr>
      <vt:lpstr>맑은 고딕</vt:lpstr>
      <vt:lpstr>Arial</vt:lpstr>
      <vt:lpstr>Verdana</vt:lpstr>
      <vt:lpstr>Wingdings</vt:lpstr>
      <vt:lpstr>컨설팅본부_프리젠테이션_기본 v20090629</vt:lpstr>
      <vt:lpstr>성향과 환경에 따른 애완동물 추천 및 유기견 매칭 서비스 화면 설계서 </vt:lpstr>
      <vt:lpstr>서비스 흐름도</vt:lpstr>
      <vt:lpstr>메뉴구성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상황기반 스마트폰 통역 서비스 개발</dc:title>
  <dc:creator>Qlaser</dc:creator>
  <cp:lastModifiedBy>SM2127</cp:lastModifiedBy>
  <cp:revision>1373</cp:revision>
  <cp:lastPrinted>2012-12-06T06:18:09Z</cp:lastPrinted>
  <dcterms:created xsi:type="dcterms:W3CDTF">2009-06-30T03:37:15Z</dcterms:created>
  <dcterms:modified xsi:type="dcterms:W3CDTF">2021-07-09T08:35:33Z</dcterms:modified>
</cp:coreProperties>
</file>