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5" r:id="rId2"/>
    <p:sldId id="299" r:id="rId3"/>
    <p:sldId id="300" r:id="rId4"/>
    <p:sldId id="915" r:id="rId5"/>
    <p:sldId id="916" r:id="rId6"/>
    <p:sldId id="922" r:id="rId7"/>
    <p:sldId id="917" r:id="rId8"/>
    <p:sldId id="918" r:id="rId9"/>
    <p:sldId id="919" r:id="rId10"/>
    <p:sldId id="923" r:id="rId11"/>
  </p:sldIdLst>
  <p:sldSz cx="9144000" cy="6858000" type="screen4x3"/>
  <p:notesSz cx="6794500" cy="99187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3A3A"/>
    <a:srgbClr val="595959"/>
    <a:srgbClr val="0000FF"/>
    <a:srgbClr val="FFFF00"/>
    <a:srgbClr val="FF99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50" autoAdjust="0"/>
    <p:restoredTop sz="98120" autoAdjust="0"/>
  </p:normalViewPr>
  <p:slideViewPr>
    <p:cSldViewPr>
      <p:cViewPr varScale="1">
        <p:scale>
          <a:sx n="110" d="100"/>
          <a:sy n="110" d="100"/>
        </p:scale>
        <p:origin x="189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7" d="100"/>
          <a:sy n="77" d="100"/>
        </p:scale>
        <p:origin x="-3258" y="-84"/>
      </p:cViewPr>
      <p:guideLst>
        <p:guide orient="horz" pos="3124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3582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300" y="0"/>
            <a:ext cx="2943582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13A278E-B9E7-442C-B0E7-CB931D4DDE91}" type="datetimeFigureOut">
              <a:rPr lang="ko-KR" altLang="en-US"/>
              <a:pPr>
                <a:defRPr/>
              </a:pPr>
              <a:t>2021-07-10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0624"/>
            <a:ext cx="2943582" cy="4964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300" y="9420624"/>
            <a:ext cx="2943582" cy="4964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DCBF913E-B4C3-4830-BE08-40334BFBB89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356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3582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300" y="0"/>
            <a:ext cx="2943582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0D9DCF9-B929-45CF-B776-11EA147BFFEF}" type="datetimeFigureOut">
              <a:rPr lang="ko-KR" altLang="en-US"/>
              <a:pPr>
                <a:defRPr/>
              </a:pPr>
              <a:t>2021-07-10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59350" cy="3719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288" y="4711105"/>
            <a:ext cx="5435924" cy="4463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0624"/>
            <a:ext cx="2943582" cy="4964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300" y="9420624"/>
            <a:ext cx="2943582" cy="4964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67237EF-CB28-4A1F-A774-C605C5FEFCB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0343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00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121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14626" y="9361821"/>
            <a:ext cx="2919565" cy="493391"/>
          </a:xfrm>
          <a:prstGeom prst="rect">
            <a:avLst/>
          </a:prstGeom>
          <a:noFill/>
        </p:spPr>
        <p:txBody>
          <a:bodyPr lIns="90718" tIns="45359" rIns="90718" bIns="45359"/>
          <a:lstStyle/>
          <a:p>
            <a:fld id="{0755951B-45B6-4719-AB6D-E1EBA05B0038}" type="slidenum">
              <a:rPr lang="en-US" altLang="ko-KR" smtClean="0">
                <a:latin typeface="굴림" pitchFamily="50" charset="-127"/>
                <a:ea typeface="굴림" pitchFamily="50" charset="-127"/>
              </a:rPr>
              <a:pPr/>
              <a:t>4</a:t>
            </a:fld>
            <a:endParaRPr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dirty="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14626" y="9361821"/>
            <a:ext cx="2919565" cy="493391"/>
          </a:xfrm>
          <a:prstGeom prst="rect">
            <a:avLst/>
          </a:prstGeom>
          <a:noFill/>
        </p:spPr>
        <p:txBody>
          <a:bodyPr lIns="90718" tIns="45359" rIns="90718" bIns="45359"/>
          <a:lstStyle/>
          <a:p>
            <a:fld id="{0755951B-45B6-4719-AB6D-E1EBA05B0038}" type="slidenum">
              <a:rPr lang="en-US" altLang="ko-KR" smtClean="0">
                <a:latin typeface="굴림" pitchFamily="50" charset="-127"/>
                <a:ea typeface="굴림" pitchFamily="50" charset="-127"/>
              </a:rPr>
              <a:pPr/>
              <a:t>5</a:t>
            </a:fld>
            <a:endParaRPr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dirty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2846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14626" y="9361821"/>
            <a:ext cx="2919565" cy="493391"/>
          </a:xfrm>
          <a:prstGeom prst="rect">
            <a:avLst/>
          </a:prstGeom>
          <a:noFill/>
        </p:spPr>
        <p:txBody>
          <a:bodyPr lIns="90718" tIns="45359" rIns="90718" bIns="45359"/>
          <a:lstStyle/>
          <a:p>
            <a:fld id="{0755951B-45B6-4719-AB6D-E1EBA05B0038}" type="slidenum">
              <a:rPr lang="en-US" altLang="ko-KR" smtClean="0">
                <a:latin typeface="굴림" pitchFamily="50" charset="-127"/>
                <a:ea typeface="굴림" pitchFamily="50" charset="-127"/>
              </a:rPr>
              <a:pPr/>
              <a:t>6</a:t>
            </a:fld>
            <a:endParaRPr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dirty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3454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14626" y="9361821"/>
            <a:ext cx="2919565" cy="493391"/>
          </a:xfrm>
          <a:prstGeom prst="rect">
            <a:avLst/>
          </a:prstGeom>
          <a:noFill/>
        </p:spPr>
        <p:txBody>
          <a:bodyPr lIns="90718" tIns="45359" rIns="90718" bIns="45359"/>
          <a:lstStyle/>
          <a:p>
            <a:fld id="{0755951B-45B6-4719-AB6D-E1EBA05B0038}" type="slidenum">
              <a:rPr lang="en-US" altLang="ko-KR" smtClean="0">
                <a:latin typeface="굴림" pitchFamily="50" charset="-127"/>
                <a:ea typeface="굴림" pitchFamily="50" charset="-127"/>
              </a:rPr>
              <a:pPr/>
              <a:t>7</a:t>
            </a:fld>
            <a:endParaRPr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dirty="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14626" y="9361821"/>
            <a:ext cx="2919565" cy="493391"/>
          </a:xfrm>
          <a:prstGeom prst="rect">
            <a:avLst/>
          </a:prstGeom>
          <a:noFill/>
        </p:spPr>
        <p:txBody>
          <a:bodyPr lIns="90718" tIns="45359" rIns="90718" bIns="45359"/>
          <a:lstStyle/>
          <a:p>
            <a:fld id="{0755951B-45B6-4719-AB6D-E1EBA05B0038}" type="slidenum">
              <a:rPr lang="en-US" altLang="ko-KR" smtClean="0">
                <a:latin typeface="굴림" pitchFamily="50" charset="-127"/>
                <a:ea typeface="굴림" pitchFamily="50" charset="-127"/>
              </a:rPr>
              <a:pPr/>
              <a:t>8</a:t>
            </a:fld>
            <a:endParaRPr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dirty="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14626" y="9361821"/>
            <a:ext cx="2919565" cy="493391"/>
          </a:xfrm>
          <a:prstGeom prst="rect">
            <a:avLst/>
          </a:prstGeom>
          <a:noFill/>
        </p:spPr>
        <p:txBody>
          <a:bodyPr lIns="90718" tIns="45359" rIns="90718" bIns="45359"/>
          <a:lstStyle/>
          <a:p>
            <a:fld id="{0755951B-45B6-4719-AB6D-E1EBA05B0038}" type="slidenum">
              <a:rPr lang="en-US" altLang="ko-KR" smtClean="0">
                <a:latin typeface="굴림" pitchFamily="50" charset="-127"/>
                <a:ea typeface="굴림" pitchFamily="50" charset="-127"/>
              </a:rPr>
              <a:pPr/>
              <a:t>9</a:t>
            </a:fld>
            <a:endParaRPr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dirty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5215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14626" y="9361821"/>
            <a:ext cx="2919565" cy="493391"/>
          </a:xfrm>
          <a:prstGeom prst="rect">
            <a:avLst/>
          </a:prstGeom>
          <a:noFill/>
        </p:spPr>
        <p:txBody>
          <a:bodyPr lIns="90718" tIns="45359" rIns="90718" bIns="45359"/>
          <a:lstStyle/>
          <a:p>
            <a:fld id="{0755951B-45B6-4719-AB6D-E1EBA05B0038}" type="slidenum">
              <a:rPr lang="en-US" altLang="ko-KR" smtClean="0">
                <a:latin typeface="굴림" pitchFamily="50" charset="-127"/>
                <a:ea typeface="굴림" pitchFamily="50" charset="-127"/>
              </a:rPr>
              <a:pPr/>
              <a:t>10</a:t>
            </a:fld>
            <a:endParaRPr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dirty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4784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038" t="67679" r="51712"/>
          <a:stretch/>
        </p:blipFill>
        <p:spPr>
          <a:xfrm>
            <a:off x="0" y="16462"/>
            <a:ext cx="9144000" cy="6841538"/>
          </a:xfrm>
          <a:prstGeom prst="rect">
            <a:avLst/>
          </a:prstGeom>
        </p:spPr>
      </p:pic>
      <p:sp>
        <p:nvSpPr>
          <p:cNvPr id="6" name="Rectangle 56"/>
          <p:cNvSpPr>
            <a:spLocks noChangeArrowheads="1"/>
          </p:cNvSpPr>
          <p:nvPr userDrawn="1"/>
        </p:nvSpPr>
        <p:spPr bwMode="auto">
          <a:xfrm>
            <a:off x="142875" y="142875"/>
            <a:ext cx="8858250" cy="657225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2928934"/>
            <a:ext cx="8858312" cy="1000132"/>
          </a:xfrm>
        </p:spPr>
        <p:txBody>
          <a:bodyPr>
            <a:normAutofit/>
          </a:bodyPr>
          <a:lstStyle>
            <a:lvl1pPr latinLnBrk="0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2844" y="3929066"/>
            <a:ext cx="8858312" cy="2286016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5000" contrast="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73" y="3140968"/>
            <a:ext cx="3145536" cy="3145536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5" name="Rectangle 74" descr="20%"/>
          <p:cNvSpPr>
            <a:spLocks noChangeArrowheads="1"/>
          </p:cNvSpPr>
          <p:nvPr userDrawn="1"/>
        </p:nvSpPr>
        <p:spPr bwMode="auto">
          <a:xfrm>
            <a:off x="0" y="71438"/>
            <a:ext cx="9136063" cy="514350"/>
          </a:xfrm>
          <a:prstGeom prst="rect">
            <a:avLst/>
          </a:prstGeom>
          <a:pattFill prst="pct20">
            <a:fgClr>
              <a:srgbClr val="C0C0C0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sp>
        <p:nvSpPr>
          <p:cNvPr id="6" name="Text Box 69"/>
          <p:cNvSpPr txBox="1">
            <a:spLocks noChangeArrowheads="1"/>
          </p:cNvSpPr>
          <p:nvPr userDrawn="1"/>
        </p:nvSpPr>
        <p:spPr bwMode="auto">
          <a:xfrm>
            <a:off x="6429375" y="204788"/>
            <a:ext cx="247491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fontAlgn="auto" latinLnBrk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300" kern="0" dirty="0">
                <a:solidFill>
                  <a:srgbClr val="000000"/>
                </a:solidFill>
                <a:latin typeface="Verdana" pitchFamily="34" charset="0"/>
                <a:ea typeface="+mn-ea"/>
              </a:rPr>
              <a:t>Communicating Knowledge</a:t>
            </a:r>
          </a:p>
        </p:txBody>
      </p:sp>
      <p:pic>
        <p:nvPicPr>
          <p:cNvPr id="7" name="Picture 86" descr="Untitled-7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91588" y="71438"/>
            <a:ext cx="25241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4" descr="logo_1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29563" y="6429375"/>
            <a:ext cx="10668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ine 68"/>
          <p:cNvSpPr>
            <a:spLocks noChangeShapeType="1"/>
          </p:cNvSpPr>
          <p:nvPr userDrawn="1"/>
        </p:nvSpPr>
        <p:spPr bwMode="auto">
          <a:xfrm>
            <a:off x="0" y="571500"/>
            <a:ext cx="9142413" cy="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pic>
        <p:nvPicPr>
          <p:cNvPr id="10" name="Picture 162" descr="Untitled-2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642938"/>
            <a:ext cx="2944813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2"/>
          <p:cNvSpPr txBox="1"/>
          <p:nvPr userDrawn="1"/>
        </p:nvSpPr>
        <p:spPr>
          <a:xfrm>
            <a:off x="214282" y="785775"/>
            <a:ext cx="2500330" cy="121444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Line 173"/>
          <p:cNvSpPr>
            <a:spLocks noChangeShapeType="1"/>
          </p:cNvSpPr>
          <p:nvPr userDrawn="1"/>
        </p:nvSpPr>
        <p:spPr bwMode="auto">
          <a:xfrm>
            <a:off x="3238500" y="2500313"/>
            <a:ext cx="5399088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3" name="Line 174"/>
          <p:cNvSpPr>
            <a:spLocks noChangeShapeType="1"/>
          </p:cNvSpPr>
          <p:nvPr userDrawn="1"/>
        </p:nvSpPr>
        <p:spPr bwMode="auto">
          <a:xfrm>
            <a:off x="3238500" y="1928813"/>
            <a:ext cx="5399088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4" name="Line 175"/>
          <p:cNvSpPr>
            <a:spLocks noChangeShapeType="1"/>
          </p:cNvSpPr>
          <p:nvPr userDrawn="1"/>
        </p:nvSpPr>
        <p:spPr bwMode="auto">
          <a:xfrm>
            <a:off x="3238500" y="1357313"/>
            <a:ext cx="5399088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5" name="Line 173"/>
          <p:cNvSpPr>
            <a:spLocks noChangeShapeType="1"/>
          </p:cNvSpPr>
          <p:nvPr userDrawn="1"/>
        </p:nvSpPr>
        <p:spPr bwMode="auto">
          <a:xfrm>
            <a:off x="3244850" y="3000375"/>
            <a:ext cx="5399088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6" name="Line 173"/>
          <p:cNvSpPr>
            <a:spLocks noChangeShapeType="1"/>
          </p:cNvSpPr>
          <p:nvPr userDrawn="1"/>
        </p:nvSpPr>
        <p:spPr bwMode="auto">
          <a:xfrm>
            <a:off x="3214688" y="3571875"/>
            <a:ext cx="5399087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7" name="Line 173"/>
          <p:cNvSpPr>
            <a:spLocks noChangeShapeType="1"/>
          </p:cNvSpPr>
          <p:nvPr userDrawn="1"/>
        </p:nvSpPr>
        <p:spPr bwMode="auto">
          <a:xfrm>
            <a:off x="3214688" y="4143375"/>
            <a:ext cx="5399087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8" name="Line 173"/>
          <p:cNvSpPr>
            <a:spLocks noChangeShapeType="1"/>
          </p:cNvSpPr>
          <p:nvPr userDrawn="1"/>
        </p:nvSpPr>
        <p:spPr bwMode="auto">
          <a:xfrm>
            <a:off x="3214688" y="4643438"/>
            <a:ext cx="5399087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9" name="Line 173"/>
          <p:cNvSpPr>
            <a:spLocks noChangeShapeType="1"/>
          </p:cNvSpPr>
          <p:nvPr userDrawn="1"/>
        </p:nvSpPr>
        <p:spPr bwMode="auto">
          <a:xfrm>
            <a:off x="3214688" y="5214938"/>
            <a:ext cx="5399087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20" name="Line 173"/>
          <p:cNvSpPr>
            <a:spLocks noChangeShapeType="1"/>
          </p:cNvSpPr>
          <p:nvPr userDrawn="1"/>
        </p:nvSpPr>
        <p:spPr bwMode="auto">
          <a:xfrm>
            <a:off x="3214688" y="5786438"/>
            <a:ext cx="5399087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71414"/>
            <a:ext cx="6357982" cy="500066"/>
          </a:xfrm>
        </p:spPr>
        <p:txBody>
          <a:bodyPr>
            <a:normAutofit/>
          </a:bodyPr>
          <a:lstStyle>
            <a:lvl1pPr algn="l" latinLnBrk="0">
              <a:defRPr sz="2000" b="1">
                <a:solidFill>
                  <a:srgbClr val="0000FF"/>
                </a:solidFill>
                <a:effectLst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25" name="텍스트 개체 틀 24"/>
          <p:cNvSpPr>
            <a:spLocks noGrp="1"/>
          </p:cNvSpPr>
          <p:nvPr>
            <p:ph type="body" sz="quarter" idx="13"/>
          </p:nvPr>
        </p:nvSpPr>
        <p:spPr>
          <a:xfrm>
            <a:off x="3214678" y="928670"/>
            <a:ext cx="5429288" cy="2723823"/>
          </a:xfr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50000"/>
              </a:spcBef>
              <a:buNone/>
              <a:defRPr lang="ko-KR" altLang="en-US" sz="1800" b="1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0" indent="0" algn="l" defTabSz="914400" rtl="0" eaLnBrk="1" latinLnBrk="0" hangingPunct="1">
              <a:lnSpc>
                <a:spcPct val="150000"/>
              </a:lnSpc>
              <a:spcBef>
                <a:spcPct val="50000"/>
              </a:spcBef>
              <a:buNone/>
              <a:defRPr lang="ko-KR" altLang="en-US" sz="1800" b="1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0" indent="0" algn="l" defTabSz="914400" rtl="0" eaLnBrk="1" latinLnBrk="0" hangingPunct="1">
              <a:lnSpc>
                <a:spcPct val="150000"/>
              </a:lnSpc>
              <a:spcBef>
                <a:spcPct val="50000"/>
              </a:spcBef>
              <a:buNone/>
              <a:defRPr lang="ko-KR" altLang="en-US" sz="1800" b="1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0" indent="0" algn="l" defTabSz="914400" rtl="0" eaLnBrk="1" latinLnBrk="0" hangingPunct="1">
              <a:lnSpc>
                <a:spcPct val="150000"/>
              </a:lnSpc>
              <a:spcBef>
                <a:spcPct val="50000"/>
              </a:spcBef>
              <a:buNone/>
              <a:defRPr lang="ko-KR" altLang="en-US" sz="1800" b="1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0" indent="0" algn="l" defTabSz="914400" rtl="0" eaLnBrk="1" latinLnBrk="0" hangingPunct="1">
              <a:lnSpc>
                <a:spcPct val="150000"/>
              </a:lnSpc>
              <a:spcBef>
                <a:spcPct val="50000"/>
              </a:spcBef>
              <a:buNone/>
              <a:defRPr lang="ko-KR" altLang="en-US" sz="1800" b="1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14"/>
          </p:nvPr>
        </p:nvSpPr>
        <p:spPr>
          <a:xfrm>
            <a:off x="214282" y="785795"/>
            <a:ext cx="2500330" cy="1214446"/>
          </a:xfrm>
        </p:spPr>
        <p:txBody>
          <a:bodyPr anchor="ctr">
            <a:noAutofit/>
          </a:bodyPr>
          <a:lstStyle>
            <a:lvl1pPr marL="0" algn="ctr" defTabSz="914400" rtl="0" eaLnBrk="1" latinLnBrk="0" hangingPunct="1">
              <a:buNone/>
              <a:defRPr lang="ko-KR" altLang="en-US" sz="18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0" algn="ctr" defTabSz="914400" rtl="0" eaLnBrk="1" latinLnBrk="1" hangingPunct="1">
              <a:buNone/>
              <a:defRPr lang="ko-KR" altLang="en-US" sz="18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0" algn="ctr" defTabSz="914400" rtl="0" eaLnBrk="1" latinLnBrk="1" hangingPunct="1">
              <a:buNone/>
              <a:defRPr lang="ko-KR" altLang="en-US" sz="18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0" algn="ctr" defTabSz="914400" rtl="0" eaLnBrk="1" latinLnBrk="1" hangingPunct="1">
              <a:buNone/>
              <a:defRPr lang="ko-KR" altLang="en-US" sz="18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0" algn="ctr" defTabSz="914400" rtl="0" eaLnBrk="1" latinLnBrk="1" hangingPunct="1">
              <a:buNone/>
              <a:defRPr lang="ko-KR" altLang="en-US" sz="18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22" name="슬라이드 번호 개체 틀 5"/>
          <p:cNvSpPr>
            <a:spLocks noGrp="1"/>
          </p:cNvSpPr>
          <p:nvPr>
            <p:ph type="sldNum" sz="quarter" idx="15"/>
          </p:nvPr>
        </p:nvSpPr>
        <p:spPr>
          <a:xfrm>
            <a:off x="142875" y="6357938"/>
            <a:ext cx="8858250" cy="365125"/>
          </a:xfrm>
        </p:spPr>
        <p:txBody>
          <a:bodyPr/>
          <a:lstStyle>
            <a:lvl1pPr algn="ctr" latinLnBrk="0">
              <a:defRPr smtClean="0"/>
            </a:lvl1pPr>
          </a:lstStyle>
          <a:p>
            <a:pPr>
              <a:defRPr/>
            </a:pPr>
            <a:fld id="{4A91FC48-8A96-4FB9-BA72-0388FB2898FB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+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5000" contrast="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73" y="3140968"/>
            <a:ext cx="3145536" cy="3145536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4" name="Rectangle 74" descr="20%"/>
          <p:cNvSpPr>
            <a:spLocks noChangeArrowheads="1"/>
          </p:cNvSpPr>
          <p:nvPr userDrawn="1"/>
        </p:nvSpPr>
        <p:spPr bwMode="auto">
          <a:xfrm>
            <a:off x="0" y="71438"/>
            <a:ext cx="9136063" cy="514350"/>
          </a:xfrm>
          <a:prstGeom prst="rect">
            <a:avLst/>
          </a:prstGeom>
          <a:pattFill prst="pct20">
            <a:fgClr>
              <a:srgbClr val="C0C0C0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sp>
        <p:nvSpPr>
          <p:cNvPr id="5" name="Text Box 69"/>
          <p:cNvSpPr txBox="1">
            <a:spLocks noChangeArrowheads="1"/>
          </p:cNvSpPr>
          <p:nvPr userDrawn="1"/>
        </p:nvSpPr>
        <p:spPr bwMode="auto">
          <a:xfrm>
            <a:off x="6429375" y="204788"/>
            <a:ext cx="247491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fontAlgn="auto" latinLnBrk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300" kern="0" dirty="0">
                <a:solidFill>
                  <a:srgbClr val="000000"/>
                </a:solidFill>
                <a:latin typeface="Verdana" pitchFamily="34" charset="0"/>
                <a:ea typeface="+mn-ea"/>
              </a:rPr>
              <a:t>Communicating Knowledge</a:t>
            </a:r>
          </a:p>
        </p:txBody>
      </p:sp>
      <p:pic>
        <p:nvPicPr>
          <p:cNvPr id="6" name="Picture 86" descr="Untitled-7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91588" y="71438"/>
            <a:ext cx="25241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ine 68"/>
          <p:cNvSpPr>
            <a:spLocks noChangeShapeType="1"/>
          </p:cNvSpPr>
          <p:nvPr userDrawn="1"/>
        </p:nvSpPr>
        <p:spPr bwMode="auto">
          <a:xfrm>
            <a:off x="0" y="571500"/>
            <a:ext cx="9142413" cy="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2844" y="642918"/>
            <a:ext cx="8858312" cy="5643602"/>
          </a:xfrm>
        </p:spPr>
        <p:txBody>
          <a:bodyPr/>
          <a:lstStyle>
            <a:lvl1pPr latinLnBrk="0">
              <a:lnSpc>
                <a:spcPct val="150000"/>
              </a:lnSpc>
              <a:defRPr sz="1800" b="1">
                <a:solidFill>
                  <a:schemeClr val="accent1"/>
                </a:solidFill>
              </a:defRPr>
            </a:lvl1pPr>
            <a:lvl2pPr latinLnBrk="0">
              <a:lnSpc>
                <a:spcPct val="150000"/>
              </a:lnSpc>
              <a:defRPr sz="1800"/>
            </a:lvl2pPr>
            <a:lvl3pPr latinLnBrk="0">
              <a:lnSpc>
                <a:spcPct val="150000"/>
              </a:lnSpc>
              <a:defRPr sz="1600"/>
            </a:lvl3pPr>
            <a:lvl4pPr latinLnBrk="0">
              <a:lnSpc>
                <a:spcPct val="150000"/>
              </a:lnSpc>
              <a:defRPr sz="1400"/>
            </a:lvl4pPr>
            <a:lvl5pPr latinLnBrk="0">
              <a:lnSpc>
                <a:spcPct val="150000"/>
              </a:lnSpc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71414"/>
            <a:ext cx="6357982" cy="500066"/>
          </a:xfrm>
        </p:spPr>
        <p:txBody>
          <a:bodyPr>
            <a:normAutofit/>
          </a:bodyPr>
          <a:lstStyle>
            <a:lvl1pPr algn="l" latinLnBrk="0">
              <a:defRPr sz="2000" b="1">
                <a:solidFill>
                  <a:srgbClr val="0000FF"/>
                </a:solidFill>
                <a:effectLst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142875" y="6357938"/>
            <a:ext cx="8858250" cy="365125"/>
          </a:xfrm>
        </p:spPr>
        <p:txBody>
          <a:bodyPr/>
          <a:lstStyle>
            <a:lvl1pPr algn="ctr" latinLnBrk="0">
              <a:defRPr smtClean="0"/>
            </a:lvl1pPr>
          </a:lstStyle>
          <a:p>
            <a:pPr>
              <a:defRPr/>
            </a:pPr>
            <a:fld id="{0BDF5A50-FEA7-4531-911E-E701FBDB2E78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+거버닝메시지+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5000" contrast="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73" y="3140968"/>
            <a:ext cx="3145536" cy="3145536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5" name="Rectangle 74" descr="20%"/>
          <p:cNvSpPr>
            <a:spLocks noChangeArrowheads="1"/>
          </p:cNvSpPr>
          <p:nvPr userDrawn="1"/>
        </p:nvSpPr>
        <p:spPr bwMode="auto">
          <a:xfrm>
            <a:off x="0" y="71438"/>
            <a:ext cx="9136063" cy="514350"/>
          </a:xfrm>
          <a:prstGeom prst="rect">
            <a:avLst/>
          </a:prstGeom>
          <a:pattFill prst="pct20">
            <a:fgClr>
              <a:srgbClr val="C0C0C0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sp>
        <p:nvSpPr>
          <p:cNvPr id="6" name="Text Box 69"/>
          <p:cNvSpPr txBox="1">
            <a:spLocks noChangeArrowheads="1"/>
          </p:cNvSpPr>
          <p:nvPr userDrawn="1"/>
        </p:nvSpPr>
        <p:spPr bwMode="auto">
          <a:xfrm>
            <a:off x="6429375" y="204788"/>
            <a:ext cx="247491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fontAlgn="auto" latinLnBrk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300" kern="0" dirty="0">
                <a:solidFill>
                  <a:srgbClr val="000000"/>
                </a:solidFill>
                <a:latin typeface="Verdana" pitchFamily="34" charset="0"/>
                <a:ea typeface="+mn-ea"/>
              </a:rPr>
              <a:t>Communicating Knowledge</a:t>
            </a:r>
          </a:p>
        </p:txBody>
      </p:sp>
      <p:pic>
        <p:nvPicPr>
          <p:cNvPr id="7" name="Picture 86" descr="Untitled-7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91588" y="71438"/>
            <a:ext cx="25241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4" descr="logo_1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29563" y="6429375"/>
            <a:ext cx="10668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2844" y="1500174"/>
            <a:ext cx="8858312" cy="4786346"/>
          </a:xfrm>
        </p:spPr>
        <p:txBody>
          <a:bodyPr/>
          <a:lstStyle>
            <a:lvl1pPr latinLnBrk="0">
              <a:lnSpc>
                <a:spcPct val="150000"/>
              </a:lnSpc>
              <a:defRPr sz="1800" b="1">
                <a:solidFill>
                  <a:schemeClr val="accent1"/>
                </a:solidFill>
              </a:defRPr>
            </a:lvl1pPr>
            <a:lvl2pPr latinLnBrk="0">
              <a:lnSpc>
                <a:spcPct val="150000"/>
              </a:lnSpc>
              <a:defRPr sz="1800"/>
            </a:lvl2pPr>
            <a:lvl3pPr latinLnBrk="0">
              <a:lnSpc>
                <a:spcPct val="150000"/>
              </a:lnSpc>
              <a:defRPr sz="1600"/>
            </a:lvl3pPr>
            <a:lvl4pPr latinLnBrk="0">
              <a:lnSpc>
                <a:spcPct val="150000"/>
              </a:lnSpc>
              <a:defRPr sz="1400"/>
            </a:lvl4pPr>
            <a:lvl5pPr latinLnBrk="0">
              <a:lnSpc>
                <a:spcPct val="150000"/>
              </a:lnSpc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71414"/>
            <a:ext cx="6357982" cy="500066"/>
          </a:xfrm>
        </p:spPr>
        <p:txBody>
          <a:bodyPr>
            <a:normAutofit/>
          </a:bodyPr>
          <a:lstStyle>
            <a:lvl1pPr algn="l" latinLnBrk="0">
              <a:defRPr sz="2000" b="1">
                <a:solidFill>
                  <a:srgbClr val="0000FF"/>
                </a:solidFill>
                <a:effectLst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3"/>
          </p:nvPr>
        </p:nvSpPr>
        <p:spPr>
          <a:xfrm>
            <a:off x="142906" y="642918"/>
            <a:ext cx="8858250" cy="785818"/>
          </a:xfrm>
          <a:noFill/>
        </p:spPr>
        <p:txBody>
          <a:bodyPr rtlCol="0" anchor="ctr">
            <a:noAutofit/>
          </a:bodyPr>
          <a:lstStyle>
            <a:lvl1pPr marL="0" algn="l" defTabSz="914400" rtl="0" eaLnBrk="1" latinLnBrk="0" hangingPunct="1">
              <a:buNone/>
              <a:defRPr lang="ko-KR" altLang="en-US" sz="1800" b="1" kern="1200" dirty="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1" hangingPunct="1">
              <a:buNone/>
              <a:defRPr lang="ko-KR" altLang="en-US" sz="1800" b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1" hangingPunct="1">
              <a:buNone/>
              <a:defRPr lang="ko-KR" altLang="en-US" sz="1800" b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1" hangingPunct="1">
              <a:buNone/>
              <a:defRPr lang="ko-KR" altLang="en-US" sz="1800" b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1" hangingPunct="1">
              <a:buNone/>
              <a:defRPr lang="ko-KR" altLang="en-US" sz="1800" b="1" kern="1200" dirty="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42875" y="6357938"/>
            <a:ext cx="8858250" cy="365125"/>
          </a:xfrm>
        </p:spPr>
        <p:txBody>
          <a:bodyPr/>
          <a:lstStyle>
            <a:lvl1pPr algn="ctr" latinLnBrk="0">
              <a:defRPr smtClean="0"/>
            </a:lvl1pPr>
          </a:lstStyle>
          <a:p>
            <a:pPr>
              <a:defRPr/>
            </a:pPr>
            <a:fld id="{C5DA1DBC-530B-4A1B-90B7-596FC5C9C29E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흐름기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0"/>
          <p:cNvSpPr txBox="1">
            <a:spLocks noChangeArrowheads="1"/>
          </p:cNvSpPr>
          <p:nvPr userDrawn="1"/>
        </p:nvSpPr>
        <p:spPr bwMode="auto">
          <a:xfrm>
            <a:off x="642938" y="-3175"/>
            <a:ext cx="1500187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8" name="직사각형 17"/>
          <p:cNvSpPr/>
          <p:nvPr userDrawn="1"/>
        </p:nvSpPr>
        <p:spPr>
          <a:xfrm>
            <a:off x="-6350" y="1588"/>
            <a:ext cx="9144000" cy="27781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>
            <a:off x="0" y="-1588"/>
            <a:ext cx="642938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err="1">
                <a:latin typeface="+mn-lt"/>
                <a:ea typeface="+mn-ea"/>
              </a:rPr>
              <a:t>과제명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2143125" y="-1588"/>
            <a:ext cx="785813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화면 흐름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1" name="Rectangle 6"/>
          <p:cNvSpPr>
            <a:spLocks noChangeArrowheads="1"/>
          </p:cNvSpPr>
          <p:nvPr userDrawn="1"/>
        </p:nvSpPr>
        <p:spPr bwMode="auto">
          <a:xfrm>
            <a:off x="6500813" y="-3175"/>
            <a:ext cx="500062" cy="274638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작성일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 userDrawn="1"/>
        </p:nvSpPr>
        <p:spPr bwMode="auto">
          <a:xfrm>
            <a:off x="7000875" y="0"/>
            <a:ext cx="1000125" cy="271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rIns="72000"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3" name="Rectangle 6"/>
          <p:cNvSpPr>
            <a:spLocks noChangeArrowheads="1"/>
          </p:cNvSpPr>
          <p:nvPr userDrawn="1"/>
        </p:nvSpPr>
        <p:spPr bwMode="auto">
          <a:xfrm>
            <a:off x="4714875" y="0"/>
            <a:ext cx="714375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흐름 번호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4" name="Rectangle 6"/>
          <p:cNvSpPr>
            <a:spLocks noChangeArrowheads="1"/>
          </p:cNvSpPr>
          <p:nvPr userDrawn="1"/>
        </p:nvSpPr>
        <p:spPr bwMode="auto">
          <a:xfrm>
            <a:off x="8001000" y="0"/>
            <a:ext cx="571500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+mn-lt"/>
                <a:ea typeface="+mn-ea"/>
              </a:rPr>
              <a:t>Page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7" name="Rectangle 45"/>
          <p:cNvSpPr>
            <a:spLocks noChangeArrowheads="1"/>
          </p:cNvSpPr>
          <p:nvPr userDrawn="1"/>
        </p:nvSpPr>
        <p:spPr bwMode="auto">
          <a:xfrm>
            <a:off x="7215188" y="2008188"/>
            <a:ext cx="1871662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>
                <a:latin typeface="+mn-lt"/>
                <a:ea typeface="+mn-ea"/>
              </a:rPr>
              <a:t>유의사항</a:t>
            </a:r>
            <a:endParaRPr kumimoji="0" lang="ko-KR" altLang="en-US" sz="1000" b="1" dirty="0">
              <a:latin typeface="+mn-lt"/>
              <a:ea typeface="+mn-ea"/>
            </a:endParaRPr>
          </a:p>
        </p:txBody>
      </p:sp>
      <p:sp>
        <p:nvSpPr>
          <p:cNvPr id="18" name="직사각형 30"/>
          <p:cNvSpPr/>
          <p:nvPr userDrawn="1"/>
        </p:nvSpPr>
        <p:spPr>
          <a:xfrm>
            <a:off x="71438" y="357188"/>
            <a:ext cx="7072312" cy="6357937"/>
          </a:xfrm>
          <a:prstGeom prst="rect">
            <a:avLst/>
          </a:prstGeom>
          <a:noFill/>
          <a:ln w="9525" cmpd="sng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9" name="Rectangle 45"/>
          <p:cNvSpPr>
            <a:spLocks noChangeArrowheads="1"/>
          </p:cNvSpPr>
          <p:nvPr userDrawn="1"/>
        </p:nvSpPr>
        <p:spPr bwMode="auto">
          <a:xfrm>
            <a:off x="7215188" y="357188"/>
            <a:ext cx="1871662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latin typeface="+mn-lt"/>
                <a:ea typeface="+mn-ea"/>
              </a:rPr>
              <a:t>화면 흐름 설명</a:t>
            </a:r>
          </a:p>
        </p:txBody>
      </p:sp>
      <p:sp>
        <p:nvSpPr>
          <p:cNvPr id="20" name="Rectangle 46"/>
          <p:cNvSpPr>
            <a:spLocks noChangeArrowheads="1"/>
          </p:cNvSpPr>
          <p:nvPr userDrawn="1"/>
        </p:nvSpPr>
        <p:spPr bwMode="auto">
          <a:xfrm>
            <a:off x="7218363" y="3813175"/>
            <a:ext cx="1871662" cy="252413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latin typeface="+mn-lt"/>
                <a:ea typeface="+mn-ea"/>
              </a:rPr>
              <a:t>화면 설명</a:t>
            </a:r>
            <a:endParaRPr kumimoji="0" lang="en-US" altLang="ko-KR" sz="1000" b="1" dirty="0">
              <a:latin typeface="+mn-lt"/>
              <a:ea typeface="+mn-ea"/>
            </a:endParaRPr>
          </a:p>
        </p:txBody>
      </p:sp>
      <p:sp>
        <p:nvSpPr>
          <p:cNvPr id="28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5429256" y="0"/>
            <a:ext cx="1071570" cy="273026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spcBef>
                <a:spcPct val="0"/>
              </a:spcBef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3" name="텍스트 개체 틀 12"/>
          <p:cNvSpPr>
            <a:spLocks noGrp="1"/>
          </p:cNvSpPr>
          <p:nvPr>
            <p:ph type="body" sz="quarter" idx="11"/>
          </p:nvPr>
        </p:nvSpPr>
        <p:spPr>
          <a:xfrm>
            <a:off x="7215206" y="2339381"/>
            <a:ext cx="1872000" cy="1395309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>
            <a:lvl1pPr marL="0" indent="-144000" algn="l" defTabSz="914400" rtl="0" eaLnBrk="1" latinLnBrk="0" hangingPunct="1"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latinLnBrk="0" hangingPunct="1"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latinLnBrk="0" hangingPunct="1"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34" name="텍스트 개체 틀 12"/>
          <p:cNvSpPr>
            <a:spLocks noGrp="1"/>
          </p:cNvSpPr>
          <p:nvPr>
            <p:ph type="body" sz="quarter" idx="13"/>
          </p:nvPr>
        </p:nvSpPr>
        <p:spPr>
          <a:xfrm>
            <a:off x="7215332" y="687738"/>
            <a:ext cx="1872000" cy="1242955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>
            <a:lvl1pPr marL="0" indent="-144000" algn="l" defTabSz="914400" rtl="0" eaLnBrk="1" latinLnBrk="0" hangingPunct="1"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latinLnBrk="0" hangingPunct="1"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latinLnBrk="0" hangingPunct="1"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36" name="표 개체 틀 19"/>
          <p:cNvSpPr>
            <a:spLocks noGrp="1"/>
          </p:cNvSpPr>
          <p:nvPr>
            <p:ph type="tbl" sz="quarter" idx="14"/>
          </p:nvPr>
        </p:nvSpPr>
        <p:spPr>
          <a:xfrm>
            <a:off x="7215206" y="4143380"/>
            <a:ext cx="1872000" cy="2571768"/>
          </a:xfrm>
          <a:prstGeom prst="rect">
            <a:avLst/>
          </a:prstGeom>
          <a:ln w="9525">
            <a:solidFill>
              <a:srgbClr val="B2B2B2"/>
            </a:solidFill>
          </a:ln>
        </p:spPr>
        <p:txBody>
          <a:bodyPr rtlCol="0">
            <a:normAutofit/>
          </a:bodyPr>
          <a:lstStyle>
            <a:lvl1pPr latinLnBrk="0">
              <a:defRPr lang="ko-KR" altLang="en-US" sz="1000" kern="1200" dirty="0" smtClean="0">
                <a:ln>
                  <a:solidFill>
                    <a:srgbClr val="969696"/>
                  </a:solidFill>
                  <a:prstDash val="solid"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noProof="0"/>
              <a:t>표를 추가하려면 아이콘을 클릭하십시오</a:t>
            </a:r>
            <a:endParaRPr lang="ko-KR" altLang="en-US" noProof="0" dirty="0"/>
          </a:p>
        </p:txBody>
      </p:sp>
      <p:sp>
        <p:nvSpPr>
          <p:cNvPr id="23" name="슬라이드 번호 개체 틀 5"/>
          <p:cNvSpPr>
            <a:spLocks noGrp="1"/>
          </p:cNvSpPr>
          <p:nvPr>
            <p:ph type="sldNum" sz="quarter" idx="15"/>
          </p:nvPr>
        </p:nvSpPr>
        <p:spPr>
          <a:xfrm>
            <a:off x="8572500" y="0"/>
            <a:ext cx="571500" cy="285750"/>
          </a:xfrm>
        </p:spPr>
        <p:txBody>
          <a:bodyPr/>
          <a:lstStyle>
            <a:lvl1pPr algn="ctr" latinLnBrk="0">
              <a:defRPr smtClean="0"/>
            </a:lvl1pPr>
          </a:lstStyle>
          <a:p>
            <a:pPr>
              <a:defRPr/>
            </a:pPr>
            <a:fld id="{AFD3DC40-532E-4519-8D87-A2DAC8F7E3B1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기획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0"/>
          <p:cNvSpPr txBox="1">
            <a:spLocks noChangeArrowheads="1"/>
          </p:cNvSpPr>
          <p:nvPr userDrawn="1"/>
        </p:nvSpPr>
        <p:spPr bwMode="auto">
          <a:xfrm>
            <a:off x="642938" y="-3175"/>
            <a:ext cx="1500187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8" name="직사각형 17"/>
          <p:cNvSpPr/>
          <p:nvPr userDrawn="1"/>
        </p:nvSpPr>
        <p:spPr>
          <a:xfrm>
            <a:off x="-6350" y="1588"/>
            <a:ext cx="9144000" cy="27781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>
            <a:off x="0" y="-1588"/>
            <a:ext cx="642938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err="1">
                <a:latin typeface="+mn-lt"/>
                <a:ea typeface="+mn-ea"/>
              </a:rPr>
              <a:t>과제명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2143125" y="-1588"/>
            <a:ext cx="785813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화면 제목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1" name="Rectangle 6"/>
          <p:cNvSpPr>
            <a:spLocks noChangeArrowheads="1"/>
          </p:cNvSpPr>
          <p:nvPr userDrawn="1"/>
        </p:nvSpPr>
        <p:spPr bwMode="auto">
          <a:xfrm>
            <a:off x="6500813" y="-3175"/>
            <a:ext cx="500062" cy="274638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작성일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 userDrawn="1"/>
        </p:nvSpPr>
        <p:spPr bwMode="auto">
          <a:xfrm>
            <a:off x="7000875" y="0"/>
            <a:ext cx="1000125" cy="271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rIns="72000"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3" name="Rectangle 6"/>
          <p:cNvSpPr>
            <a:spLocks noChangeArrowheads="1"/>
          </p:cNvSpPr>
          <p:nvPr userDrawn="1"/>
        </p:nvSpPr>
        <p:spPr bwMode="auto">
          <a:xfrm>
            <a:off x="4714875" y="0"/>
            <a:ext cx="714375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화면 번호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4" name="Rectangle 6"/>
          <p:cNvSpPr>
            <a:spLocks noChangeArrowheads="1"/>
          </p:cNvSpPr>
          <p:nvPr userDrawn="1"/>
        </p:nvSpPr>
        <p:spPr bwMode="auto">
          <a:xfrm>
            <a:off x="8001000" y="0"/>
            <a:ext cx="571500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+mn-lt"/>
                <a:ea typeface="+mn-ea"/>
              </a:rPr>
              <a:t>Page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5" name="Text Box 10"/>
          <p:cNvSpPr txBox="1">
            <a:spLocks noChangeArrowheads="1"/>
          </p:cNvSpPr>
          <p:nvPr userDrawn="1"/>
        </p:nvSpPr>
        <p:spPr bwMode="auto">
          <a:xfrm>
            <a:off x="642938" y="0"/>
            <a:ext cx="1500187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WBS </a:t>
            </a:r>
            <a:r>
              <a:rPr kumimoji="0" lang="ko-KR" altLang="en-US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동시통역과제</a:t>
            </a:r>
          </a:p>
        </p:txBody>
      </p:sp>
      <p:sp>
        <p:nvSpPr>
          <p:cNvPr id="16" name="Text Box 10"/>
          <p:cNvSpPr txBox="1">
            <a:spLocks noChangeArrowheads="1"/>
          </p:cNvSpPr>
          <p:nvPr userDrawn="1"/>
        </p:nvSpPr>
        <p:spPr bwMode="auto">
          <a:xfrm>
            <a:off x="7000875" y="0"/>
            <a:ext cx="1000125" cy="285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2013-01-12</a:t>
            </a: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7" name="Rectangle 45"/>
          <p:cNvSpPr>
            <a:spLocks noChangeArrowheads="1"/>
          </p:cNvSpPr>
          <p:nvPr userDrawn="1"/>
        </p:nvSpPr>
        <p:spPr bwMode="auto">
          <a:xfrm>
            <a:off x="7215188" y="2008188"/>
            <a:ext cx="1871662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>
                <a:latin typeface="+mn-lt"/>
                <a:ea typeface="+mn-ea"/>
              </a:rPr>
              <a:t>유의사항</a:t>
            </a:r>
            <a:endParaRPr kumimoji="0" lang="ko-KR" altLang="en-US" sz="1000" b="1" dirty="0">
              <a:latin typeface="+mn-lt"/>
              <a:ea typeface="+mn-ea"/>
            </a:endParaRPr>
          </a:p>
        </p:txBody>
      </p:sp>
      <p:sp>
        <p:nvSpPr>
          <p:cNvPr id="18" name="직사각형 30"/>
          <p:cNvSpPr/>
          <p:nvPr userDrawn="1"/>
        </p:nvSpPr>
        <p:spPr>
          <a:xfrm>
            <a:off x="71438" y="357188"/>
            <a:ext cx="7072312" cy="6357937"/>
          </a:xfrm>
          <a:prstGeom prst="rect">
            <a:avLst/>
          </a:prstGeom>
          <a:noFill/>
          <a:ln w="9525" cmpd="sng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9" name="Rectangle 45"/>
          <p:cNvSpPr>
            <a:spLocks noChangeArrowheads="1"/>
          </p:cNvSpPr>
          <p:nvPr userDrawn="1"/>
        </p:nvSpPr>
        <p:spPr bwMode="auto">
          <a:xfrm>
            <a:off x="7215188" y="357188"/>
            <a:ext cx="1871662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latin typeface="+mn-lt"/>
                <a:ea typeface="+mn-ea"/>
              </a:rPr>
              <a:t>화면 설명</a:t>
            </a:r>
          </a:p>
        </p:txBody>
      </p:sp>
      <p:sp>
        <p:nvSpPr>
          <p:cNvPr id="20" name="Rectangle 46"/>
          <p:cNvSpPr>
            <a:spLocks noChangeArrowheads="1"/>
          </p:cNvSpPr>
          <p:nvPr userDrawn="1"/>
        </p:nvSpPr>
        <p:spPr bwMode="auto">
          <a:xfrm>
            <a:off x="7218363" y="3813175"/>
            <a:ext cx="1871662" cy="252413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latin typeface="+mn-lt"/>
                <a:ea typeface="+mn-ea"/>
              </a:rPr>
              <a:t>기능 설명</a:t>
            </a:r>
            <a:endParaRPr kumimoji="0" lang="en-US" altLang="ko-KR" sz="1000" b="1" dirty="0">
              <a:latin typeface="+mn-lt"/>
              <a:ea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28926" y="0"/>
            <a:ext cx="1785950" cy="285728"/>
          </a:xfrm>
        </p:spPr>
        <p:txBody>
          <a:bodyPr>
            <a:normAutofit/>
          </a:bodyPr>
          <a:lstStyle>
            <a:lvl1pPr algn="l" latinLnBrk="0">
              <a:defRPr sz="1000" b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28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5429256" y="0"/>
            <a:ext cx="1071570" cy="273026"/>
          </a:xfrm>
          <a:prstGeom prst="rect">
            <a:avLst/>
          </a:prstGeom>
        </p:spPr>
        <p:txBody>
          <a:bodyPr>
            <a:normAutofit/>
          </a:bodyPr>
          <a:lstStyle>
            <a:lvl1pPr marL="0" algn="ctr" defTabSz="914400" rtl="0" eaLnBrk="1" latinLnBrk="0" hangingPunct="1">
              <a:spcBef>
                <a:spcPct val="0"/>
              </a:spcBef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3" name="텍스트 개체 틀 12"/>
          <p:cNvSpPr>
            <a:spLocks noGrp="1"/>
          </p:cNvSpPr>
          <p:nvPr>
            <p:ph type="body" sz="quarter" idx="11"/>
          </p:nvPr>
        </p:nvSpPr>
        <p:spPr>
          <a:xfrm>
            <a:off x="7215206" y="2339381"/>
            <a:ext cx="1872000" cy="1395309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>
            <a:lvl1pPr marL="0" indent="-144000" algn="l" defTabSz="914400" rtl="0" eaLnBrk="1" latinLnBrk="0" hangingPunct="1"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latinLnBrk="0" hangingPunct="1"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latinLnBrk="0" hangingPunct="1"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34" name="텍스트 개체 틀 12"/>
          <p:cNvSpPr>
            <a:spLocks noGrp="1"/>
          </p:cNvSpPr>
          <p:nvPr>
            <p:ph type="body" sz="quarter" idx="13"/>
          </p:nvPr>
        </p:nvSpPr>
        <p:spPr>
          <a:xfrm>
            <a:off x="7215332" y="687738"/>
            <a:ext cx="1872000" cy="1242955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>
            <a:lvl1pPr marL="0" indent="-144000" algn="l" defTabSz="914400" rtl="0" eaLnBrk="1" latinLnBrk="0" hangingPunct="1"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latinLnBrk="0" hangingPunct="1"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latinLnBrk="0" hangingPunct="1"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36" name="표 개체 틀 19"/>
          <p:cNvSpPr>
            <a:spLocks noGrp="1"/>
          </p:cNvSpPr>
          <p:nvPr>
            <p:ph type="tbl" sz="quarter" idx="14"/>
          </p:nvPr>
        </p:nvSpPr>
        <p:spPr>
          <a:xfrm>
            <a:off x="7215206" y="4143380"/>
            <a:ext cx="1872000" cy="2571768"/>
          </a:xfrm>
          <a:prstGeom prst="rect">
            <a:avLst/>
          </a:prstGeom>
          <a:ln w="9525">
            <a:solidFill>
              <a:srgbClr val="B2B2B2"/>
            </a:solidFill>
          </a:ln>
        </p:spPr>
        <p:txBody>
          <a:bodyPr rtlCol="0">
            <a:normAutofit/>
          </a:bodyPr>
          <a:lstStyle>
            <a:lvl1pPr latinLnBrk="0">
              <a:defRPr lang="ko-KR" altLang="en-US" sz="1000" kern="1200" dirty="0" smtClean="0">
                <a:ln>
                  <a:solidFill>
                    <a:srgbClr val="969696"/>
                  </a:solidFill>
                  <a:prstDash val="solid"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noProof="0"/>
              <a:t>표를 추가하려면 아이콘을 클릭하십시오</a:t>
            </a:r>
            <a:endParaRPr lang="ko-KR" altLang="en-US" noProof="0" dirty="0"/>
          </a:p>
        </p:txBody>
      </p:sp>
      <p:sp>
        <p:nvSpPr>
          <p:cNvPr id="21" name="슬라이드 번호 개체 틀 5"/>
          <p:cNvSpPr>
            <a:spLocks noGrp="1"/>
          </p:cNvSpPr>
          <p:nvPr>
            <p:ph type="sldNum" sz="quarter" idx="15"/>
          </p:nvPr>
        </p:nvSpPr>
        <p:spPr>
          <a:xfrm>
            <a:off x="8572500" y="0"/>
            <a:ext cx="571500" cy="285750"/>
          </a:xfrm>
        </p:spPr>
        <p:txBody>
          <a:bodyPr/>
          <a:lstStyle>
            <a:lvl1pPr algn="ctr" latinLnBrk="0">
              <a:defRPr smtClean="0"/>
            </a:lvl1pPr>
          </a:lstStyle>
          <a:p>
            <a:pPr>
              <a:defRPr/>
            </a:pPr>
            <a:fld id="{18ACF31E-6D26-48BF-ABB1-B7583F890928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기획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0"/>
          <p:cNvSpPr txBox="1">
            <a:spLocks noChangeArrowheads="1"/>
          </p:cNvSpPr>
          <p:nvPr userDrawn="1"/>
        </p:nvSpPr>
        <p:spPr bwMode="auto">
          <a:xfrm>
            <a:off x="642938" y="-3175"/>
            <a:ext cx="1500187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9" name="직사각형 17"/>
          <p:cNvSpPr/>
          <p:nvPr userDrawn="1"/>
        </p:nvSpPr>
        <p:spPr>
          <a:xfrm>
            <a:off x="-6350" y="1588"/>
            <a:ext cx="9144000" cy="27781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0" y="-1588"/>
            <a:ext cx="642938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err="1">
                <a:latin typeface="+mn-lt"/>
                <a:ea typeface="+mn-ea"/>
              </a:rPr>
              <a:t>과제명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1" name="Rectangle 6"/>
          <p:cNvSpPr>
            <a:spLocks noChangeArrowheads="1"/>
          </p:cNvSpPr>
          <p:nvPr userDrawn="1"/>
        </p:nvSpPr>
        <p:spPr bwMode="auto">
          <a:xfrm>
            <a:off x="2143125" y="-1588"/>
            <a:ext cx="785813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화면 제목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2" name="Rectangle 6"/>
          <p:cNvSpPr>
            <a:spLocks noChangeArrowheads="1"/>
          </p:cNvSpPr>
          <p:nvPr userDrawn="1"/>
        </p:nvSpPr>
        <p:spPr bwMode="auto">
          <a:xfrm>
            <a:off x="6500813" y="-3175"/>
            <a:ext cx="500062" cy="274638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작성일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 userDrawn="1"/>
        </p:nvSpPr>
        <p:spPr bwMode="auto">
          <a:xfrm>
            <a:off x="7000875" y="0"/>
            <a:ext cx="1000125" cy="271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rIns="72000"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4" name="Rectangle 6"/>
          <p:cNvSpPr>
            <a:spLocks noChangeArrowheads="1"/>
          </p:cNvSpPr>
          <p:nvPr userDrawn="1"/>
        </p:nvSpPr>
        <p:spPr bwMode="auto">
          <a:xfrm>
            <a:off x="4714875" y="0"/>
            <a:ext cx="714375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화면 번호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5" name="Rectangle 6"/>
          <p:cNvSpPr>
            <a:spLocks noChangeArrowheads="1"/>
          </p:cNvSpPr>
          <p:nvPr userDrawn="1"/>
        </p:nvSpPr>
        <p:spPr bwMode="auto">
          <a:xfrm>
            <a:off x="8001000" y="0"/>
            <a:ext cx="571500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+mn-lt"/>
                <a:ea typeface="+mn-ea"/>
              </a:rPr>
              <a:t>Page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6" name="Text Box 10"/>
          <p:cNvSpPr txBox="1">
            <a:spLocks noChangeArrowheads="1"/>
          </p:cNvSpPr>
          <p:nvPr userDrawn="1"/>
        </p:nvSpPr>
        <p:spPr bwMode="auto">
          <a:xfrm>
            <a:off x="642938" y="0"/>
            <a:ext cx="1500187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WBS </a:t>
            </a:r>
            <a:r>
              <a:rPr kumimoji="0" lang="ko-KR" altLang="en-US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동시통역과제</a:t>
            </a:r>
          </a:p>
        </p:txBody>
      </p:sp>
      <p:sp>
        <p:nvSpPr>
          <p:cNvPr id="17" name="Text Box 10"/>
          <p:cNvSpPr txBox="1">
            <a:spLocks noChangeArrowheads="1"/>
          </p:cNvSpPr>
          <p:nvPr userDrawn="1"/>
        </p:nvSpPr>
        <p:spPr bwMode="auto">
          <a:xfrm>
            <a:off x="7000875" y="0"/>
            <a:ext cx="1000125" cy="285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2013-01-12</a:t>
            </a: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8" name="직사각형 30"/>
          <p:cNvSpPr/>
          <p:nvPr userDrawn="1"/>
        </p:nvSpPr>
        <p:spPr>
          <a:xfrm>
            <a:off x="71438" y="357188"/>
            <a:ext cx="7072312" cy="6357937"/>
          </a:xfrm>
          <a:prstGeom prst="rect">
            <a:avLst/>
          </a:prstGeom>
          <a:noFill/>
          <a:ln w="9525" cmpd="sng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9" name="Rectangle 45"/>
          <p:cNvSpPr>
            <a:spLocks noChangeArrowheads="1"/>
          </p:cNvSpPr>
          <p:nvPr userDrawn="1"/>
        </p:nvSpPr>
        <p:spPr bwMode="auto">
          <a:xfrm>
            <a:off x="7215188" y="2420938"/>
            <a:ext cx="1871662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latin typeface="+mn-lt"/>
                <a:ea typeface="+mn-ea"/>
              </a:rPr>
              <a:t>운영 정책</a:t>
            </a:r>
          </a:p>
        </p:txBody>
      </p:sp>
      <p:sp>
        <p:nvSpPr>
          <p:cNvPr id="20" name="Rectangle 46"/>
          <p:cNvSpPr>
            <a:spLocks noChangeArrowheads="1"/>
          </p:cNvSpPr>
          <p:nvPr userDrawn="1"/>
        </p:nvSpPr>
        <p:spPr bwMode="auto">
          <a:xfrm>
            <a:off x="7218363" y="4622800"/>
            <a:ext cx="1871662" cy="252413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latin typeface="+mn-lt"/>
                <a:ea typeface="+mn-ea"/>
              </a:rPr>
              <a:t>기능 설명</a:t>
            </a:r>
            <a:endParaRPr kumimoji="0" lang="en-US" altLang="ko-KR" sz="1000" b="1" dirty="0">
              <a:latin typeface="+mn-lt"/>
              <a:ea typeface="+mn-ea"/>
            </a:endParaRPr>
          </a:p>
        </p:txBody>
      </p:sp>
      <p:sp>
        <p:nvSpPr>
          <p:cNvPr id="21" name="Rectangle 45"/>
          <p:cNvSpPr>
            <a:spLocks noChangeArrowheads="1"/>
          </p:cNvSpPr>
          <p:nvPr userDrawn="1"/>
        </p:nvSpPr>
        <p:spPr bwMode="auto">
          <a:xfrm>
            <a:off x="7215188" y="3556000"/>
            <a:ext cx="1871662" cy="252413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>
                <a:latin typeface="+mn-lt"/>
                <a:ea typeface="+mn-ea"/>
              </a:rPr>
              <a:t>참고 </a:t>
            </a:r>
            <a:r>
              <a:rPr kumimoji="0" lang="en-US" altLang="ko-KR" sz="1000" b="1">
                <a:latin typeface="+mn-lt"/>
                <a:ea typeface="+mn-ea"/>
              </a:rPr>
              <a:t>URL</a:t>
            </a:r>
            <a:endParaRPr kumimoji="0" lang="ko-KR" altLang="en-US" sz="1000" b="1" dirty="0">
              <a:latin typeface="+mn-lt"/>
              <a:ea typeface="+mn-ea"/>
            </a:endParaRPr>
          </a:p>
        </p:txBody>
      </p:sp>
      <p:sp>
        <p:nvSpPr>
          <p:cNvPr id="22" name="Rectangle 45"/>
          <p:cNvSpPr>
            <a:spLocks noChangeArrowheads="1"/>
          </p:cNvSpPr>
          <p:nvPr userDrawn="1"/>
        </p:nvSpPr>
        <p:spPr bwMode="auto">
          <a:xfrm>
            <a:off x="7215188" y="357188"/>
            <a:ext cx="1871662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latin typeface="+mn-lt"/>
                <a:ea typeface="+mn-ea"/>
              </a:rPr>
              <a:t>화면 설명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28926" y="0"/>
            <a:ext cx="1785950" cy="285728"/>
          </a:xfrm>
        </p:spPr>
        <p:txBody>
          <a:bodyPr>
            <a:normAutofit/>
          </a:bodyPr>
          <a:lstStyle>
            <a:lvl1pPr algn="l" latinLnBrk="0">
              <a:defRPr sz="1000" b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28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5429256" y="0"/>
            <a:ext cx="1071570" cy="273026"/>
          </a:xfrm>
          <a:prstGeom prst="rect">
            <a:avLst/>
          </a:prstGeom>
        </p:spPr>
        <p:txBody>
          <a:bodyPr>
            <a:normAutofit/>
          </a:bodyPr>
          <a:lstStyle>
            <a:lvl1pPr marL="0" algn="ctr" defTabSz="914400" rtl="0" eaLnBrk="1" latinLnBrk="0" hangingPunct="1">
              <a:spcBef>
                <a:spcPct val="0"/>
              </a:spcBef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9" name="텍스트 개체 틀 12"/>
          <p:cNvSpPr>
            <a:spLocks noGrp="1"/>
          </p:cNvSpPr>
          <p:nvPr>
            <p:ph type="body" sz="quarter" idx="11"/>
          </p:nvPr>
        </p:nvSpPr>
        <p:spPr>
          <a:xfrm>
            <a:off x="7215206" y="2727147"/>
            <a:ext cx="1872000" cy="765199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>
            <a:lvl1pPr marL="0" indent="-144000" algn="l" defTabSz="914400" rtl="0" eaLnBrk="1" latinLnBrk="0" hangingPunct="1"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latinLnBrk="0" hangingPunct="1"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latinLnBrk="0" hangingPunct="1"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0" name="표 개체 틀 19"/>
          <p:cNvSpPr>
            <a:spLocks noGrp="1"/>
          </p:cNvSpPr>
          <p:nvPr>
            <p:ph type="tbl" sz="quarter" idx="13"/>
          </p:nvPr>
        </p:nvSpPr>
        <p:spPr>
          <a:xfrm>
            <a:off x="7215206" y="4934040"/>
            <a:ext cx="1872000" cy="1781108"/>
          </a:xfrm>
          <a:prstGeom prst="rect">
            <a:avLst/>
          </a:prstGeom>
          <a:ln w="9525">
            <a:solidFill>
              <a:srgbClr val="B2B2B2"/>
            </a:solidFill>
          </a:ln>
        </p:spPr>
        <p:txBody>
          <a:bodyPr rtlCol="0">
            <a:normAutofit/>
          </a:bodyPr>
          <a:lstStyle>
            <a:lvl1pPr latinLnBrk="0">
              <a:defRPr lang="ko-KR" altLang="en-US" sz="1000" kern="1200" dirty="0" smtClean="0">
                <a:ln>
                  <a:solidFill>
                    <a:srgbClr val="969696"/>
                  </a:solidFill>
                  <a:prstDash val="solid"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noProof="0"/>
              <a:t>표를 추가하려면 아이콘을 클릭하십시오</a:t>
            </a:r>
            <a:endParaRPr lang="ko-KR" altLang="en-US" noProof="0" dirty="0"/>
          </a:p>
        </p:txBody>
      </p:sp>
      <p:sp>
        <p:nvSpPr>
          <p:cNvPr id="41" name="텍스트 개체 틀 12"/>
          <p:cNvSpPr>
            <a:spLocks noGrp="1"/>
          </p:cNvSpPr>
          <p:nvPr>
            <p:ph type="body" sz="quarter" idx="14"/>
          </p:nvPr>
        </p:nvSpPr>
        <p:spPr>
          <a:xfrm>
            <a:off x="7215332" y="3862474"/>
            <a:ext cx="1872000" cy="688752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>
            <a:lvl1pPr marL="0" indent="-144000" algn="l" defTabSz="914400" rtl="0" eaLnBrk="1" latinLnBrk="0" hangingPunct="1"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latinLnBrk="0" hangingPunct="1"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latinLnBrk="0" hangingPunct="1"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2" name="텍스트 개체 틀 12"/>
          <p:cNvSpPr>
            <a:spLocks noGrp="1"/>
          </p:cNvSpPr>
          <p:nvPr>
            <p:ph type="body" sz="quarter" idx="15"/>
          </p:nvPr>
        </p:nvSpPr>
        <p:spPr>
          <a:xfrm>
            <a:off x="7215332" y="663537"/>
            <a:ext cx="1872000" cy="1688884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>
            <a:lvl1pPr marL="0" indent="-144000" algn="l" defTabSz="914400" rtl="0" eaLnBrk="1" latinLnBrk="0" hangingPunct="1"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latinLnBrk="0" hangingPunct="1"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latinLnBrk="0" hangingPunct="1"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24" name="슬라이드 번호 개체 틀 5"/>
          <p:cNvSpPr>
            <a:spLocks noGrp="1"/>
          </p:cNvSpPr>
          <p:nvPr>
            <p:ph type="sldNum" sz="quarter" idx="16"/>
          </p:nvPr>
        </p:nvSpPr>
        <p:spPr>
          <a:xfrm>
            <a:off x="8572500" y="0"/>
            <a:ext cx="571500" cy="285750"/>
          </a:xfrm>
        </p:spPr>
        <p:txBody>
          <a:bodyPr/>
          <a:lstStyle>
            <a:lvl1pPr algn="ctr" latinLnBrk="0">
              <a:defRPr smtClean="0"/>
            </a:lvl1pPr>
          </a:lstStyle>
          <a:p>
            <a:pPr>
              <a:defRPr/>
            </a:pPr>
            <a:fld id="{D48B456B-E52E-43D7-A9D5-B6F82724111B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화면기획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0"/>
          <p:cNvSpPr txBox="1">
            <a:spLocks noChangeArrowheads="1"/>
          </p:cNvSpPr>
          <p:nvPr userDrawn="1"/>
        </p:nvSpPr>
        <p:spPr bwMode="auto">
          <a:xfrm>
            <a:off x="642938" y="-3175"/>
            <a:ext cx="1500187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9" name="직사각형 17"/>
          <p:cNvSpPr/>
          <p:nvPr userDrawn="1"/>
        </p:nvSpPr>
        <p:spPr>
          <a:xfrm>
            <a:off x="-6350" y="1588"/>
            <a:ext cx="9144000" cy="27781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0" y="-1588"/>
            <a:ext cx="642938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err="1">
                <a:latin typeface="+mn-lt"/>
                <a:ea typeface="+mn-ea"/>
              </a:rPr>
              <a:t>과제명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1" name="Rectangle 6"/>
          <p:cNvSpPr>
            <a:spLocks noChangeArrowheads="1"/>
          </p:cNvSpPr>
          <p:nvPr userDrawn="1"/>
        </p:nvSpPr>
        <p:spPr bwMode="auto">
          <a:xfrm>
            <a:off x="2143125" y="-1588"/>
            <a:ext cx="785813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화면 제목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2" name="Rectangle 6"/>
          <p:cNvSpPr>
            <a:spLocks noChangeArrowheads="1"/>
          </p:cNvSpPr>
          <p:nvPr userDrawn="1"/>
        </p:nvSpPr>
        <p:spPr bwMode="auto">
          <a:xfrm>
            <a:off x="6500813" y="-3175"/>
            <a:ext cx="500062" cy="274638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작성일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 userDrawn="1"/>
        </p:nvSpPr>
        <p:spPr bwMode="auto">
          <a:xfrm>
            <a:off x="7000875" y="0"/>
            <a:ext cx="1000125" cy="271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rIns="72000"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4" name="Rectangle 6"/>
          <p:cNvSpPr>
            <a:spLocks noChangeArrowheads="1"/>
          </p:cNvSpPr>
          <p:nvPr userDrawn="1"/>
        </p:nvSpPr>
        <p:spPr bwMode="auto">
          <a:xfrm>
            <a:off x="4714875" y="0"/>
            <a:ext cx="714375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화면 번호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5" name="Rectangle 6"/>
          <p:cNvSpPr>
            <a:spLocks noChangeArrowheads="1"/>
          </p:cNvSpPr>
          <p:nvPr userDrawn="1"/>
        </p:nvSpPr>
        <p:spPr bwMode="auto">
          <a:xfrm>
            <a:off x="8001000" y="0"/>
            <a:ext cx="571500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+mn-lt"/>
                <a:ea typeface="+mn-ea"/>
              </a:rPr>
              <a:t>Page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6" name="Text Box 10"/>
          <p:cNvSpPr txBox="1">
            <a:spLocks noChangeArrowheads="1"/>
          </p:cNvSpPr>
          <p:nvPr userDrawn="1"/>
        </p:nvSpPr>
        <p:spPr bwMode="auto">
          <a:xfrm>
            <a:off x="642938" y="0"/>
            <a:ext cx="1500187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WBS </a:t>
            </a:r>
            <a:r>
              <a:rPr kumimoji="0" lang="ko-KR" altLang="en-US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동시통역과제</a:t>
            </a:r>
          </a:p>
        </p:txBody>
      </p:sp>
      <p:sp>
        <p:nvSpPr>
          <p:cNvPr id="17" name="Text Box 10"/>
          <p:cNvSpPr txBox="1">
            <a:spLocks noChangeArrowheads="1"/>
          </p:cNvSpPr>
          <p:nvPr userDrawn="1"/>
        </p:nvSpPr>
        <p:spPr bwMode="auto">
          <a:xfrm>
            <a:off x="7000875" y="0"/>
            <a:ext cx="1000125" cy="285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2013-01-12</a:t>
            </a: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8" name="직사각형 30"/>
          <p:cNvSpPr/>
          <p:nvPr userDrawn="1"/>
        </p:nvSpPr>
        <p:spPr>
          <a:xfrm>
            <a:off x="71438" y="357188"/>
            <a:ext cx="7072312" cy="6357937"/>
          </a:xfrm>
          <a:prstGeom prst="rect">
            <a:avLst/>
          </a:prstGeom>
          <a:noFill/>
          <a:ln w="9525" cmpd="sng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2" name="Rectangle 45"/>
          <p:cNvSpPr>
            <a:spLocks noChangeArrowheads="1"/>
          </p:cNvSpPr>
          <p:nvPr userDrawn="1"/>
        </p:nvSpPr>
        <p:spPr bwMode="auto">
          <a:xfrm>
            <a:off x="7215188" y="357188"/>
            <a:ext cx="1871662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latin typeface="+mn-lt"/>
                <a:ea typeface="+mn-ea"/>
              </a:rPr>
              <a:t>화면 설명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28926" y="0"/>
            <a:ext cx="1785950" cy="285728"/>
          </a:xfrm>
        </p:spPr>
        <p:txBody>
          <a:bodyPr>
            <a:normAutofit/>
          </a:bodyPr>
          <a:lstStyle>
            <a:lvl1pPr algn="l" latinLnBrk="0">
              <a:defRPr sz="1000" b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28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5429256" y="0"/>
            <a:ext cx="1071570" cy="273026"/>
          </a:xfrm>
          <a:prstGeom prst="rect">
            <a:avLst/>
          </a:prstGeom>
        </p:spPr>
        <p:txBody>
          <a:bodyPr>
            <a:normAutofit/>
          </a:bodyPr>
          <a:lstStyle>
            <a:lvl1pPr marL="0" algn="ctr" defTabSz="914400" rtl="0" eaLnBrk="1" latinLnBrk="0" hangingPunct="1">
              <a:spcBef>
                <a:spcPct val="0"/>
              </a:spcBef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2" name="텍스트 개체 틀 12"/>
          <p:cNvSpPr>
            <a:spLocks noGrp="1"/>
          </p:cNvSpPr>
          <p:nvPr>
            <p:ph type="body" sz="quarter" idx="15"/>
          </p:nvPr>
        </p:nvSpPr>
        <p:spPr>
          <a:xfrm>
            <a:off x="7215332" y="663537"/>
            <a:ext cx="1872000" cy="6051588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>
            <a:lvl1pPr marL="0" indent="-144000" algn="l" defTabSz="914400" rtl="0" eaLnBrk="1" latinLnBrk="0" hangingPunct="1"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latinLnBrk="0" hangingPunct="1"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latinLnBrk="0" hangingPunct="1"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4" name="슬라이드 번호 개체 틀 5"/>
          <p:cNvSpPr>
            <a:spLocks noGrp="1"/>
          </p:cNvSpPr>
          <p:nvPr>
            <p:ph type="sldNum" sz="quarter" idx="16"/>
          </p:nvPr>
        </p:nvSpPr>
        <p:spPr>
          <a:xfrm>
            <a:off x="8572500" y="0"/>
            <a:ext cx="571500" cy="285750"/>
          </a:xfrm>
        </p:spPr>
        <p:txBody>
          <a:bodyPr/>
          <a:lstStyle>
            <a:lvl1pPr algn="ctr" latinLnBrk="0">
              <a:defRPr smtClean="0"/>
            </a:lvl1pPr>
          </a:lstStyle>
          <a:p>
            <a:pPr>
              <a:defRPr/>
            </a:pPr>
            <a:fld id="{D48B456B-E52E-43D7-A9D5-B6F82724111B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3784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마지막장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0" descr="20%"/>
          <p:cNvSpPr>
            <a:spLocks noChangeArrowheads="1"/>
          </p:cNvSpPr>
          <p:nvPr userDrawn="1"/>
        </p:nvSpPr>
        <p:spPr bwMode="auto">
          <a:xfrm>
            <a:off x="142875" y="2928938"/>
            <a:ext cx="8858250" cy="1000125"/>
          </a:xfrm>
          <a:prstGeom prst="rect">
            <a:avLst/>
          </a:prstGeom>
          <a:pattFill prst="pct20">
            <a:fgClr>
              <a:srgbClr val="B2B2B2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sz="3200" dirty="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+mn-lt"/>
              <a:ea typeface="+mn-ea"/>
            </a:endParaRPr>
          </a:p>
        </p:txBody>
      </p:sp>
      <p:pic>
        <p:nvPicPr>
          <p:cNvPr id="5" name="Picture 84" descr="logo_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5429250"/>
            <a:ext cx="10668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6"/>
          <p:cNvSpPr>
            <a:spLocks noChangeArrowheads="1"/>
          </p:cNvSpPr>
          <p:nvPr userDrawn="1"/>
        </p:nvSpPr>
        <p:spPr bwMode="auto">
          <a:xfrm>
            <a:off x="142875" y="142875"/>
            <a:ext cx="8858250" cy="657225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7" name="Text Box 69"/>
          <p:cNvSpPr txBox="1">
            <a:spLocks noChangeArrowheads="1"/>
          </p:cNvSpPr>
          <p:nvPr userDrawn="1"/>
        </p:nvSpPr>
        <p:spPr bwMode="auto">
          <a:xfrm>
            <a:off x="6286500" y="276225"/>
            <a:ext cx="2474913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fontAlgn="auto" latinLnBrk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300" kern="0" dirty="0">
                <a:solidFill>
                  <a:srgbClr val="000000"/>
                </a:solidFill>
                <a:latin typeface="Verdana" pitchFamily="34" charset="0"/>
                <a:ea typeface="+mn-ea"/>
              </a:rPr>
              <a:t>Communicating Knowledge</a:t>
            </a:r>
          </a:p>
        </p:txBody>
      </p:sp>
      <p:pic>
        <p:nvPicPr>
          <p:cNvPr id="8" name="Picture 86" descr="Untitled-7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48713" y="142875"/>
            <a:ext cx="25241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2928934"/>
            <a:ext cx="8858312" cy="1000132"/>
          </a:xfrm>
        </p:spPr>
        <p:txBody>
          <a:bodyPr>
            <a:normAutofit/>
          </a:bodyPr>
          <a:lstStyle>
            <a:lvl1pPr latinLnBrk="0">
              <a:defRPr sz="3200" b="1"/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2844" y="5857892"/>
            <a:ext cx="8858312" cy="857256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Click to edit Master subtitle style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C10B129-34A8-46F2-9132-64C4A0AD0CBF}" type="datetime1">
              <a:rPr lang="ko-KR" altLang="en-US"/>
              <a:pPr>
                <a:defRPr/>
              </a:pPr>
              <a:t>2021-07-10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519442C-89ED-482C-B5AD-D703B4610EA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77" r:id="rId8"/>
    <p:sldLayoutId id="2147483664" r:id="rId9"/>
  </p:sldLayoutIdLst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2132856"/>
            <a:ext cx="8858312" cy="1796210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ko-KR" altLang="en-US" sz="2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성향과 환경에 따른 애완동물 추천 및 </a:t>
            </a:r>
            <a:r>
              <a:rPr lang="ko-KR" altLang="en-US" sz="24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유기견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매칭 서비스</a:t>
            </a:r>
            <a:br>
              <a:rPr lang="en-US" altLang="ko-KR" sz="2800" dirty="0"/>
            </a:br>
            <a:r>
              <a:rPr lang="ko-KR" altLang="en-US" sz="2800" dirty="0"/>
              <a:t>화면 설계서</a:t>
            </a:r>
            <a:br>
              <a:rPr lang="en-US" altLang="ko-KR" sz="2800" dirty="0"/>
            </a:br>
            <a:endParaRPr lang="ko-KR" altLang="en-US" sz="2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 err="1">
                <a:solidFill>
                  <a:schemeClr val="tx1"/>
                </a:solidFill>
              </a:rPr>
              <a:t>팀명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endParaRPr lang="en-US" altLang="ko-KR" sz="2000" b="1" dirty="0">
              <a:solidFill>
                <a:schemeClr val="tx1"/>
              </a:solidFill>
            </a:endParaRPr>
          </a:p>
          <a:p>
            <a:r>
              <a:rPr lang="en-US" altLang="ko-KR" sz="2000" b="1" dirty="0">
                <a:solidFill>
                  <a:schemeClr val="tx1"/>
                </a:solidFill>
              </a:rPr>
              <a:t>2018. 00. 00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96967E3-3FC2-4463-87CC-45E3134F4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870" y="2324841"/>
            <a:ext cx="2837840" cy="3661254"/>
          </a:xfrm>
          <a:prstGeom prst="rect">
            <a:avLst/>
          </a:prstGeom>
        </p:spPr>
      </p:pic>
      <p:graphicFrame>
        <p:nvGraphicFramePr>
          <p:cNvPr id="25" name="Group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199431"/>
              </p:ext>
            </p:extLst>
          </p:nvPr>
        </p:nvGraphicFramePr>
        <p:xfrm>
          <a:off x="4572000" y="1767277"/>
          <a:ext cx="4254011" cy="1401913"/>
        </p:xfrm>
        <a:graphic>
          <a:graphicData uri="http://schemas.openxmlformats.org/drawingml/2006/table">
            <a:tbl>
              <a:tblPr/>
              <a:tblGrid>
                <a:gridCol w="4254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034">
                <a:tc>
                  <a:txBody>
                    <a:bodyPr/>
                    <a:lstStyle/>
                    <a:p>
                      <a:pPr marL="533400" marR="0" lvl="0" indent="-533400" algn="l" defTabSz="-13873163" rtl="0" eaLnBrk="0" fontAlgn="base" latinLnBrk="1" hangingPunct="0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화면설명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</a:t>
                      </a:r>
                    </a:p>
                  </a:txBody>
                  <a:tcPr marL="84406" marR="84406" marT="42198" marB="421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0555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번    </a:t>
                      </a:r>
                      <a:r>
                        <a:rPr lang="ko-KR" altLang="en-US" sz="700" dirty="0" err="1">
                          <a:latin typeface="맑은 고딕" pitchFamily="50" charset="-127"/>
                          <a:ea typeface="+mn-ea"/>
                        </a:rPr>
                        <a:t>번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     </a:t>
                      </a:r>
                      <a:r>
                        <a:rPr lang="ko-KR" altLang="en-US" sz="700" dirty="0" err="1">
                          <a:latin typeface="맑은 고딕" pitchFamily="50" charset="-127"/>
                          <a:ea typeface="+mn-ea"/>
                        </a:rPr>
                        <a:t>번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     </a:t>
                      </a:r>
                      <a:r>
                        <a:rPr lang="ko-KR" altLang="en-US" sz="700" dirty="0" err="1">
                          <a:latin typeface="맑은 고딕" pitchFamily="50" charset="-127"/>
                          <a:ea typeface="+mn-ea"/>
                        </a:rPr>
                        <a:t>번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텍스트 박스에 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새로운 비밀번호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전화번호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주소를 입력합니다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번 버튼을 클릭하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면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(1,2,3,4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입력값이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정상일 경우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회원가입이 진행되며   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E_SC_001</a:t>
                      </a: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kumimoji="0" lang="ko-KR" altLang="en-US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로그인페이지</a:t>
                      </a: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)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로 돌아갑니다</a:t>
                      </a: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번 이미지를 클릭했을 때 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E_SC_001</a:t>
                      </a: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kumimoji="0" lang="ko-KR" altLang="en-US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로그인페이지</a:t>
                      </a: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)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로 돌아갑니다</a:t>
                      </a: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 번 텍스트는 현재 로그인하고 있는 회원의 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+mn-ea"/>
                        </a:rPr>
                        <a:t>ID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를 표시합니다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+mn-ea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198" marB="421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Group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987324"/>
              </p:ext>
            </p:extLst>
          </p:nvPr>
        </p:nvGraphicFramePr>
        <p:xfrm>
          <a:off x="4572000" y="3608382"/>
          <a:ext cx="4254011" cy="2500631"/>
        </p:xfrm>
        <a:graphic>
          <a:graphicData uri="http://schemas.openxmlformats.org/drawingml/2006/table">
            <a:tbl>
              <a:tblPr/>
              <a:tblGrid>
                <a:gridCol w="2718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911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38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 </a:t>
                      </a:r>
                    </a:p>
                  </a:txBody>
                  <a:tcPr marL="0" marR="0" marT="43187" marB="43187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Component</a:t>
                      </a: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Function</a:t>
                      </a: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43187" marB="43187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textbox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새로운 비밀번호 입력상자</a:t>
                      </a:r>
                      <a:endParaRPr kumimoji="0" lang="en-US" altLang="ko-KR" sz="700" b="0" dirty="0">
                        <a:solidFill>
                          <a:srgbClr val="4D4D4D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462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43187" marB="43187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textbox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새로운 전화번호  입력상자</a:t>
                      </a:r>
                      <a:endParaRPr kumimoji="0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462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43187" marB="43187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textbox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새로운 이메일 입력상자</a:t>
                      </a:r>
                      <a:endParaRPr kumimoji="0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462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7260368"/>
                  </a:ext>
                </a:extLst>
              </a:tr>
              <a:tr h="309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43187" marB="43187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Selectbox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주소 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선택상자</a:t>
                      </a:r>
                      <a:endParaRPr kumimoji="0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462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5716536"/>
                  </a:ext>
                </a:extLst>
              </a:tr>
              <a:tr h="309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0" marR="0" marT="43187" marB="43187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image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전화번호 입력상자</a:t>
                      </a:r>
                      <a:endParaRPr kumimoji="0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462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0941007"/>
                  </a:ext>
                </a:extLst>
              </a:tr>
              <a:tr h="309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0" marR="0" marT="43187" marB="43187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text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주소 선택상자</a:t>
                      </a:r>
                      <a:endParaRPr kumimoji="0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462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556718"/>
                  </a:ext>
                </a:extLst>
              </a:tr>
              <a:tr h="309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0" marR="0" marT="43187" marB="43187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button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회원가입 기능을 가진 버튼</a:t>
                      </a:r>
                      <a:endParaRPr kumimoji="0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462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182705"/>
                  </a:ext>
                </a:extLst>
              </a:tr>
            </a:tbl>
          </a:graphicData>
        </a:graphic>
      </p:graphicFrame>
      <p:graphicFrame>
        <p:nvGraphicFramePr>
          <p:cNvPr id="38" name="Group 80"/>
          <p:cNvGraphicFramePr>
            <a:graphicFrameLocks noGrp="1"/>
          </p:cNvGraphicFramePr>
          <p:nvPr/>
        </p:nvGraphicFramePr>
        <p:xfrm>
          <a:off x="392348" y="1768405"/>
          <a:ext cx="4179652" cy="378034"/>
        </p:xfrm>
        <a:graphic>
          <a:graphicData uri="http://schemas.openxmlformats.org/drawingml/2006/table">
            <a:tbl>
              <a:tblPr/>
              <a:tblGrid>
                <a:gridCol w="4179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034">
                <a:tc>
                  <a:txBody>
                    <a:bodyPr/>
                    <a:lstStyle/>
                    <a:p>
                      <a:pPr marL="533400" marR="0" lvl="0" indent="-533400" algn="l" defTabSz="-13873163" rtl="0" eaLnBrk="0" fontAlgn="base" latinLnBrk="1" hangingPunct="0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1. </a:t>
                      </a: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화면 레이아웃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</a:t>
                      </a:r>
                    </a:p>
                  </a:txBody>
                  <a:tcPr marL="84406" marR="84406" marT="42198" marB="421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773926"/>
              </p:ext>
            </p:extLst>
          </p:nvPr>
        </p:nvGraphicFramePr>
        <p:xfrm>
          <a:off x="392724" y="871905"/>
          <a:ext cx="8440616" cy="703828"/>
        </p:xfrm>
        <a:graphic>
          <a:graphicData uri="http://schemas.openxmlformats.org/drawingml/2006/table">
            <a:tbl>
              <a:tblPr/>
              <a:tblGrid>
                <a:gridCol w="756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1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33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1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968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3378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맑은 고딕" pitchFamily="50" charset="-127"/>
                          <a:ea typeface="맑은 고딕" pitchFamily="50" charset="-127"/>
                        </a:rPr>
                        <a:t>화면설계서</a:t>
                      </a:r>
                    </a:p>
                  </a:txBody>
                  <a:tcPr marL="84406" marR="84406" marT="42230" marB="4223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2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E_SC_008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관련</a:t>
                      </a:r>
                      <a:r>
                        <a:rPr lang="ko-KR" altLang="en-US" sz="9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UC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E_UC_008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내 정보 수정</a:t>
                      </a: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2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‘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과제명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’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서민규</a:t>
                      </a: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3" name="직선 연결선 57"/>
          <p:cNvCxnSpPr>
            <a:cxnSpLocks noChangeShapeType="1"/>
          </p:cNvCxnSpPr>
          <p:nvPr/>
        </p:nvCxnSpPr>
        <p:spPr bwMode="auto">
          <a:xfrm>
            <a:off x="443821" y="4959543"/>
            <a:ext cx="527779" cy="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 type="triangle" w="med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Oval 100"/>
          <p:cNvSpPr>
            <a:spLocks noChangeAspect="1" noChangeArrowheads="1"/>
          </p:cNvSpPr>
          <p:nvPr/>
        </p:nvSpPr>
        <p:spPr bwMode="auto">
          <a:xfrm>
            <a:off x="208539" y="4395250"/>
            <a:ext cx="227135" cy="227133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662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cxnSp>
        <p:nvCxnSpPr>
          <p:cNvPr id="15" name="직선 연결선 57"/>
          <p:cNvCxnSpPr>
            <a:cxnSpLocks noChangeShapeType="1"/>
          </p:cNvCxnSpPr>
          <p:nvPr/>
        </p:nvCxnSpPr>
        <p:spPr bwMode="auto">
          <a:xfrm flipV="1">
            <a:off x="443821" y="4522641"/>
            <a:ext cx="527779" cy="1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 type="triangle" w="med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Oval 100">
            <a:extLst>
              <a:ext uri="{FF2B5EF4-FFF2-40B4-BE49-F238E27FC236}">
                <a16:creationId xmlns:a16="http://schemas.microsoft.com/office/drawing/2014/main" id="{3289A37E-E0A8-4F1E-B245-852991339D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8539" y="4856070"/>
            <a:ext cx="227135" cy="227133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662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1" name="Oval 100">
            <a:extLst>
              <a:ext uri="{FF2B5EF4-FFF2-40B4-BE49-F238E27FC236}">
                <a16:creationId xmlns:a16="http://schemas.microsoft.com/office/drawing/2014/main" id="{FD09960A-43B3-4B35-9692-90C420249D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88024" y="2204864"/>
            <a:ext cx="123927" cy="123926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6" name="Oval 100">
            <a:extLst>
              <a:ext uri="{FF2B5EF4-FFF2-40B4-BE49-F238E27FC236}">
                <a16:creationId xmlns:a16="http://schemas.microsoft.com/office/drawing/2014/main" id="{AFF555FC-C883-4830-808F-3C7AE12A8C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06851" y="2204864"/>
            <a:ext cx="123927" cy="123926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9" name="Oval 100">
            <a:extLst>
              <a:ext uri="{FF2B5EF4-FFF2-40B4-BE49-F238E27FC236}">
                <a16:creationId xmlns:a16="http://schemas.microsoft.com/office/drawing/2014/main" id="{F8CF5658-D639-41B5-9222-2AE260C2DC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88023" y="2688208"/>
            <a:ext cx="123927" cy="123926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29" name="Oval 100">
            <a:extLst>
              <a:ext uri="{FF2B5EF4-FFF2-40B4-BE49-F238E27FC236}">
                <a16:creationId xmlns:a16="http://schemas.microsoft.com/office/drawing/2014/main" id="{D5E2F9C5-4E61-4E72-A2B2-D3080EA48A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3989" y="3513865"/>
            <a:ext cx="227135" cy="227133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662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cxnSp>
        <p:nvCxnSpPr>
          <p:cNvPr id="30" name="직선 연결선 57">
            <a:extLst>
              <a:ext uri="{FF2B5EF4-FFF2-40B4-BE49-F238E27FC236}">
                <a16:creationId xmlns:a16="http://schemas.microsoft.com/office/drawing/2014/main" id="{97252A0D-36EC-415D-9610-B1D6C3CC9AC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3821" y="3627432"/>
            <a:ext cx="527779" cy="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 type="triangle" w="med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Oval 100">
            <a:extLst>
              <a:ext uri="{FF2B5EF4-FFF2-40B4-BE49-F238E27FC236}">
                <a16:creationId xmlns:a16="http://schemas.microsoft.com/office/drawing/2014/main" id="{D0A3FC0A-915D-4BAF-8979-5EA426625E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17618" y="5313511"/>
            <a:ext cx="227135" cy="227133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662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cxnSp>
        <p:nvCxnSpPr>
          <p:cNvPr id="33" name="직선 연결선 57">
            <a:extLst>
              <a:ext uri="{FF2B5EF4-FFF2-40B4-BE49-F238E27FC236}">
                <a16:creationId xmlns:a16="http://schemas.microsoft.com/office/drawing/2014/main" id="{7D9FA9D1-1C5D-4D84-8196-54440FFCC790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533764" y="5427078"/>
            <a:ext cx="1246148" cy="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 type="triangle" w="med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Oval 100">
            <a:extLst>
              <a:ext uri="{FF2B5EF4-FFF2-40B4-BE49-F238E27FC236}">
                <a16:creationId xmlns:a16="http://schemas.microsoft.com/office/drawing/2014/main" id="{EE079965-E8FE-4B88-82D5-77E437AD29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8949" y="3966508"/>
            <a:ext cx="227135" cy="227133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662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cxnSp>
        <p:nvCxnSpPr>
          <p:cNvPr id="37" name="직선 연결선 57">
            <a:extLst>
              <a:ext uri="{FF2B5EF4-FFF2-40B4-BE49-F238E27FC236}">
                <a16:creationId xmlns:a16="http://schemas.microsoft.com/office/drawing/2014/main" id="{E2580D64-E79F-4037-99C7-99BD0197D61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3821" y="4077529"/>
            <a:ext cx="527779" cy="2545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 type="triangle" w="med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직선 연결선 57">
            <a:extLst>
              <a:ext uri="{FF2B5EF4-FFF2-40B4-BE49-F238E27FC236}">
                <a16:creationId xmlns:a16="http://schemas.microsoft.com/office/drawing/2014/main" id="{5EE6014E-DFA5-4C4A-955C-A031799E04FD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721507" y="3196745"/>
            <a:ext cx="1166446" cy="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 type="triangle" w="med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Oval 100">
            <a:extLst>
              <a:ext uri="{FF2B5EF4-FFF2-40B4-BE49-F238E27FC236}">
                <a16:creationId xmlns:a16="http://schemas.microsoft.com/office/drawing/2014/main" id="{9F34C0A6-91C7-4C6B-90B0-F451F652FD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45472" y="2204864"/>
            <a:ext cx="123927" cy="123926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7" name="Oval 100">
            <a:extLst>
              <a:ext uri="{FF2B5EF4-FFF2-40B4-BE49-F238E27FC236}">
                <a16:creationId xmlns:a16="http://schemas.microsoft.com/office/drawing/2014/main" id="{136FADE3-79B7-4B04-AC03-F7A3CECE50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80546" y="2204864"/>
            <a:ext cx="123927" cy="123926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50" name="Oval 100">
            <a:extLst>
              <a:ext uri="{FF2B5EF4-FFF2-40B4-BE49-F238E27FC236}">
                <a16:creationId xmlns:a16="http://schemas.microsoft.com/office/drawing/2014/main" id="{4529AF55-695E-4E9F-B0BD-EE8B8F203B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88024" y="2867019"/>
            <a:ext cx="123927" cy="123926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51" name="Oval 100">
            <a:extLst>
              <a:ext uri="{FF2B5EF4-FFF2-40B4-BE49-F238E27FC236}">
                <a16:creationId xmlns:a16="http://schemas.microsoft.com/office/drawing/2014/main" id="{759A1AAF-26C5-4E55-8378-C03497E6865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02499" y="2573332"/>
            <a:ext cx="227135" cy="227133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662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cxnSp>
        <p:nvCxnSpPr>
          <p:cNvPr id="52" name="직선 연결선 57">
            <a:extLst>
              <a:ext uri="{FF2B5EF4-FFF2-40B4-BE49-F238E27FC236}">
                <a16:creationId xmlns:a16="http://schemas.microsoft.com/office/drawing/2014/main" id="{A9D82BDD-152B-4D76-A828-85365217C3ED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3045543" y="2686898"/>
            <a:ext cx="842410" cy="1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 type="triangle" w="med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" name="Oval 100">
            <a:extLst>
              <a:ext uri="{FF2B5EF4-FFF2-40B4-BE49-F238E27FC236}">
                <a16:creationId xmlns:a16="http://schemas.microsoft.com/office/drawing/2014/main" id="{6B912595-E6E6-4624-ADCF-68C7D4FCF78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02191" y="3079005"/>
            <a:ext cx="227135" cy="227133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662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24E64F4D-E95C-425E-898F-985C6FFEB62D}"/>
              </a:ext>
            </a:extLst>
          </p:cNvPr>
          <p:cNvSpPr/>
          <p:nvPr/>
        </p:nvSpPr>
        <p:spPr>
          <a:xfrm>
            <a:off x="2533764" y="3720133"/>
            <a:ext cx="94020" cy="45719"/>
          </a:xfrm>
          <a:prstGeom prst="rect">
            <a:avLst/>
          </a:prstGeom>
          <a:solidFill>
            <a:srgbClr val="3A3A3A"/>
          </a:solidFill>
          <a:ln w="9525">
            <a:solidFill>
              <a:srgbClr val="3A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2"/>
              </a:solidFill>
            </a:endParaRPr>
          </a:p>
        </p:txBody>
      </p:sp>
      <p:sp>
        <p:nvSpPr>
          <p:cNvPr id="74" name="Oval 100">
            <a:extLst>
              <a:ext uri="{FF2B5EF4-FFF2-40B4-BE49-F238E27FC236}">
                <a16:creationId xmlns:a16="http://schemas.microsoft.com/office/drawing/2014/main" id="{50596685-5285-407C-9937-4937EA2D7A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88024" y="2365547"/>
            <a:ext cx="123927" cy="123926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529729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8" name="직선 연결선 28">
            <a:extLst>
              <a:ext uri="{FF2B5EF4-FFF2-40B4-BE49-F238E27FC236}">
                <a16:creationId xmlns:a16="http://schemas.microsoft.com/office/drawing/2014/main" id="{C1FF1CF4-4014-4451-B166-545457D754FA}"/>
              </a:ext>
            </a:extLst>
          </p:cNvPr>
          <p:cNvCxnSpPr>
            <a:cxnSpLocks/>
            <a:stCxn id="309" idx="3"/>
            <a:endCxn id="366" idx="1"/>
          </p:cNvCxnSpPr>
          <p:nvPr/>
        </p:nvCxnSpPr>
        <p:spPr>
          <a:xfrm flipV="1">
            <a:off x="3855888" y="1893561"/>
            <a:ext cx="3366680" cy="1891919"/>
          </a:xfrm>
          <a:prstGeom prst="bentConnector3">
            <a:avLst>
              <a:gd name="adj1" fmla="val 10941"/>
            </a:avLst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6" name="직선 연결선 28">
            <a:extLst>
              <a:ext uri="{FF2B5EF4-FFF2-40B4-BE49-F238E27FC236}">
                <a16:creationId xmlns:a16="http://schemas.microsoft.com/office/drawing/2014/main" id="{69B307DB-CB24-42CD-AA93-71CEA258A6EC}"/>
              </a:ext>
            </a:extLst>
          </p:cNvPr>
          <p:cNvCxnSpPr>
            <a:cxnSpLocks/>
            <a:stCxn id="240" idx="2"/>
            <a:endCxn id="366" idx="0"/>
          </p:cNvCxnSpPr>
          <p:nvPr/>
        </p:nvCxnSpPr>
        <p:spPr>
          <a:xfrm flipH="1">
            <a:off x="7691822" y="1428072"/>
            <a:ext cx="5814" cy="285489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3" name="직선 연결선 28">
            <a:extLst>
              <a:ext uri="{FF2B5EF4-FFF2-40B4-BE49-F238E27FC236}">
                <a16:creationId xmlns:a16="http://schemas.microsoft.com/office/drawing/2014/main" id="{60C5A1B4-B699-4739-9BC2-03F1FB6216D2}"/>
              </a:ext>
            </a:extLst>
          </p:cNvPr>
          <p:cNvCxnSpPr>
            <a:cxnSpLocks/>
            <a:stCxn id="239" idx="2"/>
            <a:endCxn id="364" idx="0"/>
          </p:cNvCxnSpPr>
          <p:nvPr/>
        </p:nvCxnSpPr>
        <p:spPr>
          <a:xfrm>
            <a:off x="6606729" y="1435073"/>
            <a:ext cx="4555" cy="268936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0" name="직선 연결선 28">
            <a:extLst>
              <a:ext uri="{FF2B5EF4-FFF2-40B4-BE49-F238E27FC236}">
                <a16:creationId xmlns:a16="http://schemas.microsoft.com/office/drawing/2014/main" id="{800F7BFF-3650-4096-A176-9F15636F029B}"/>
              </a:ext>
            </a:extLst>
          </p:cNvPr>
          <p:cNvCxnSpPr>
            <a:cxnSpLocks/>
            <a:stCxn id="241" idx="2"/>
            <a:endCxn id="361" idx="0"/>
          </p:cNvCxnSpPr>
          <p:nvPr/>
        </p:nvCxnSpPr>
        <p:spPr>
          <a:xfrm>
            <a:off x="5515822" y="1428072"/>
            <a:ext cx="2252" cy="281654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제목 3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서비스 흐름도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-4211" y="6368192"/>
            <a:ext cx="8858250" cy="365125"/>
          </a:xfrm>
        </p:spPr>
        <p:txBody>
          <a:bodyPr/>
          <a:lstStyle/>
          <a:p>
            <a:fld id="{C518CC33-6E2E-4EAA-B8D3-F72194D6DF3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34" name="직선 화살표 연결선 33"/>
          <p:cNvCxnSpPr>
            <a:cxnSpLocks/>
            <a:stCxn id="3" idx="2"/>
            <a:endCxn id="15" idx="0"/>
          </p:cNvCxnSpPr>
          <p:nvPr/>
        </p:nvCxnSpPr>
        <p:spPr>
          <a:xfrm>
            <a:off x="1288643" y="4654277"/>
            <a:ext cx="3760" cy="210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cxnSpLocks/>
            <a:stCxn id="43" idx="2"/>
            <a:endCxn id="13" idx="0"/>
          </p:cNvCxnSpPr>
          <p:nvPr/>
        </p:nvCxnSpPr>
        <p:spPr>
          <a:xfrm>
            <a:off x="1030001" y="2222863"/>
            <a:ext cx="1815" cy="2556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2234693" y="1697806"/>
            <a:ext cx="887510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회원가입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58376" y="2478522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홈페이지 이동</a:t>
            </a:r>
            <a:endParaRPr kumimoji="0" lang="en-US" altLang="ko-KR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3" name="순서도: 판단 2"/>
          <p:cNvSpPr/>
          <p:nvPr/>
        </p:nvSpPr>
        <p:spPr>
          <a:xfrm>
            <a:off x="455359" y="3960685"/>
            <a:ext cx="1666567" cy="693592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설문조사</a:t>
            </a:r>
            <a:endParaRPr kumimoji="0" lang="en-US" altLang="ko-KR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실행여부</a:t>
            </a:r>
            <a:endParaRPr kumimoji="0" lang="en-US" altLang="ko-KR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18963" y="4864564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설문조사 실시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18963" y="5414058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설문결과 제공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5937843" y="4491825"/>
            <a:ext cx="1346879" cy="41338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반려견</a:t>
            </a:r>
            <a:endParaRPr kumimoji="0" lang="en-US" altLang="ko-KR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매칭</a:t>
            </a:r>
          </a:p>
        </p:txBody>
      </p:sp>
      <p:cxnSp>
        <p:nvCxnSpPr>
          <p:cNvPr id="29" name="직선 연결선 28"/>
          <p:cNvCxnSpPr>
            <a:cxnSpLocks/>
            <a:stCxn id="13" idx="2"/>
            <a:endCxn id="143" idx="0"/>
          </p:cNvCxnSpPr>
          <p:nvPr/>
        </p:nvCxnSpPr>
        <p:spPr>
          <a:xfrm flipH="1">
            <a:off x="1030001" y="2838522"/>
            <a:ext cx="1815" cy="175369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2979" y="4489152"/>
            <a:ext cx="447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Yes</a:t>
            </a:r>
            <a:endParaRPr kumimoji="0" lang="ko-KR" altLang="en-US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578613" y="4619694"/>
            <a:ext cx="385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No</a:t>
            </a:r>
            <a:endParaRPr kumimoji="0" lang="ko-KR" altLang="en-US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cxnSp>
        <p:nvCxnSpPr>
          <p:cNvPr id="56" name="꺾인 연결선 55"/>
          <p:cNvCxnSpPr>
            <a:cxnSpLocks/>
            <a:stCxn id="367" idx="2"/>
            <a:endCxn id="27" idx="0"/>
          </p:cNvCxnSpPr>
          <p:nvPr/>
        </p:nvCxnSpPr>
        <p:spPr>
          <a:xfrm rot="5400000">
            <a:off x="6268821" y="3062739"/>
            <a:ext cx="1771549" cy="1086623"/>
          </a:xfrm>
          <a:prstGeom prst="bentConnector3">
            <a:avLst>
              <a:gd name="adj1" fmla="val 66714"/>
            </a:avLst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순서도: 판단 42">
            <a:extLst>
              <a:ext uri="{FF2B5EF4-FFF2-40B4-BE49-F238E27FC236}">
                <a16:creationId xmlns:a16="http://schemas.microsoft.com/office/drawing/2014/main" id="{CBB836D1-488A-4F61-A203-3AAF850156B7}"/>
              </a:ext>
            </a:extLst>
          </p:cNvPr>
          <p:cNvSpPr/>
          <p:nvPr/>
        </p:nvSpPr>
        <p:spPr>
          <a:xfrm>
            <a:off x="196717" y="1529271"/>
            <a:ext cx="1666567" cy="693592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회원가입</a:t>
            </a:r>
            <a:endParaRPr kumimoji="0" lang="en-US" altLang="ko-KR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여부</a:t>
            </a: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B761C260-6B73-414E-938B-28634306D75D}"/>
              </a:ext>
            </a:extLst>
          </p:cNvPr>
          <p:cNvCxnSpPr>
            <a:cxnSpLocks/>
            <a:stCxn id="43" idx="3"/>
            <a:endCxn id="11" idx="1"/>
          </p:cNvCxnSpPr>
          <p:nvPr/>
        </p:nvCxnSpPr>
        <p:spPr>
          <a:xfrm>
            <a:off x="1863284" y="1876067"/>
            <a:ext cx="371409" cy="17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꺾인 연결선 41">
            <a:extLst>
              <a:ext uri="{FF2B5EF4-FFF2-40B4-BE49-F238E27FC236}">
                <a16:creationId xmlns:a16="http://schemas.microsoft.com/office/drawing/2014/main" id="{956D5804-45E6-475E-966A-C5019C29AFD9}"/>
              </a:ext>
            </a:extLst>
          </p:cNvPr>
          <p:cNvCxnSpPr>
            <a:cxnSpLocks/>
            <a:stCxn id="11" idx="0"/>
          </p:cNvCxnSpPr>
          <p:nvPr/>
        </p:nvCxnSpPr>
        <p:spPr>
          <a:xfrm rot="16200000" flipV="1">
            <a:off x="1980024" y="999382"/>
            <a:ext cx="480394" cy="91645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7BAB36E-BAFF-4FD0-A448-D1556B42DFA8}"/>
              </a:ext>
            </a:extLst>
          </p:cNvPr>
          <p:cNvSpPr txBox="1"/>
          <p:nvPr/>
        </p:nvSpPr>
        <p:spPr>
          <a:xfrm>
            <a:off x="1073390" y="2073561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Yes</a:t>
            </a:r>
            <a:endParaRPr kumimoji="0" lang="ko-KR" altLang="en-US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82CFFAD-AB40-41EF-82EB-EA81C34FE007}"/>
              </a:ext>
            </a:extLst>
          </p:cNvPr>
          <p:cNvSpPr txBox="1"/>
          <p:nvPr/>
        </p:nvSpPr>
        <p:spPr>
          <a:xfrm>
            <a:off x="1908432" y="1863663"/>
            <a:ext cx="385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No</a:t>
            </a:r>
            <a:endParaRPr kumimoji="0" lang="ko-KR" altLang="en-US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cxnSp>
        <p:nvCxnSpPr>
          <p:cNvPr id="71" name="꺾인 연결선 41">
            <a:extLst>
              <a:ext uri="{FF2B5EF4-FFF2-40B4-BE49-F238E27FC236}">
                <a16:creationId xmlns:a16="http://schemas.microsoft.com/office/drawing/2014/main" id="{D400739A-6EC3-4DD0-842D-FBE03ED53838}"/>
              </a:ext>
            </a:extLst>
          </p:cNvPr>
          <p:cNvCxnSpPr>
            <a:cxnSpLocks/>
            <a:stCxn id="3" idx="1"/>
            <a:endCxn id="84" idx="1"/>
          </p:cNvCxnSpPr>
          <p:nvPr/>
        </p:nvCxnSpPr>
        <p:spPr>
          <a:xfrm rot="10800000" flipH="1" flipV="1">
            <a:off x="455358" y="4307480"/>
            <a:ext cx="159843" cy="1807691"/>
          </a:xfrm>
          <a:prstGeom prst="bentConnector3">
            <a:avLst>
              <a:gd name="adj1" fmla="val -143015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모서리가 둥근 직사각형 16">
            <a:extLst>
              <a:ext uri="{FF2B5EF4-FFF2-40B4-BE49-F238E27FC236}">
                <a16:creationId xmlns:a16="http://schemas.microsoft.com/office/drawing/2014/main" id="{3691E6EA-6A4F-42DC-AF5D-F61B47147BD8}"/>
              </a:ext>
            </a:extLst>
          </p:cNvPr>
          <p:cNvSpPr/>
          <p:nvPr/>
        </p:nvSpPr>
        <p:spPr>
          <a:xfrm>
            <a:off x="615202" y="5935172"/>
            <a:ext cx="1346879" cy="360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추천 정보확인</a:t>
            </a:r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74C04AD5-85FF-4961-8878-13DFA02B0F62}"/>
              </a:ext>
            </a:extLst>
          </p:cNvPr>
          <p:cNvSpPr/>
          <p:nvPr/>
        </p:nvSpPr>
        <p:spPr>
          <a:xfrm>
            <a:off x="615202" y="3013891"/>
            <a:ext cx="829597" cy="749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white"/>
                </a:solidFill>
                <a:latin typeface="가는둥근제목체" pitchFamily="18" charset="-127"/>
                <a:ea typeface="가는둥근제목체" pitchFamily="18" charset="-127"/>
              </a:rPr>
              <a:t>메뉴선택</a:t>
            </a:r>
          </a:p>
        </p:txBody>
      </p:sp>
      <p:grpSp>
        <p:nvGrpSpPr>
          <p:cNvPr id="431" name="그룹 430">
            <a:extLst>
              <a:ext uri="{FF2B5EF4-FFF2-40B4-BE49-F238E27FC236}">
                <a16:creationId xmlns:a16="http://schemas.microsoft.com/office/drawing/2014/main" id="{CFE0684D-F3DB-45EB-BF91-087D1772A9AC}"/>
              </a:ext>
            </a:extLst>
          </p:cNvPr>
          <p:cNvGrpSpPr/>
          <p:nvPr/>
        </p:nvGrpSpPr>
        <p:grpSpPr>
          <a:xfrm>
            <a:off x="293394" y="809884"/>
            <a:ext cx="1461030" cy="570085"/>
            <a:chOff x="293394" y="809884"/>
            <a:chExt cx="1461030" cy="570085"/>
          </a:xfrm>
        </p:grpSpPr>
        <p:sp>
          <p:nvSpPr>
            <p:cNvPr id="417" name="모서리가 둥근 직사각형 16">
              <a:extLst>
                <a:ext uri="{FF2B5EF4-FFF2-40B4-BE49-F238E27FC236}">
                  <a16:creationId xmlns:a16="http://schemas.microsoft.com/office/drawing/2014/main" id="{983793D0-380C-4736-8A03-C30DC212D33C}"/>
                </a:ext>
              </a:extLst>
            </p:cNvPr>
            <p:cNvSpPr/>
            <p:nvPr/>
          </p:nvSpPr>
          <p:spPr>
            <a:xfrm>
              <a:off x="293394" y="809884"/>
              <a:ext cx="1461030" cy="570085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endParaRPr>
            </a:p>
          </p:txBody>
        </p:sp>
        <p:sp>
          <p:nvSpPr>
            <p:cNvPr id="167" name="모서리가 둥근 직사각형 26">
              <a:extLst>
                <a:ext uri="{FF2B5EF4-FFF2-40B4-BE49-F238E27FC236}">
                  <a16:creationId xmlns:a16="http://schemas.microsoft.com/office/drawing/2014/main" id="{4980415B-312E-45DC-A491-275842720597}"/>
                </a:ext>
              </a:extLst>
            </p:cNvPr>
            <p:cNvSpPr/>
            <p:nvPr/>
          </p:nvSpPr>
          <p:spPr>
            <a:xfrm>
              <a:off x="347853" y="880690"/>
              <a:ext cx="1346879" cy="413386"/>
            </a:xfrm>
            <a:prstGeom prst="roundRect">
              <a:avLst/>
            </a:prstGeom>
            <a:solidFill>
              <a:schemeClr val="accent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200" b="1" dirty="0">
                  <a:solidFill>
                    <a:prstClr val="black"/>
                  </a:solidFill>
                  <a:latin typeface="가는둥근제목체" pitchFamily="18" charset="-127"/>
                  <a:ea typeface="가는둥근제목체" pitchFamily="18" charset="-127"/>
                </a:rPr>
                <a:t>‘Dog service’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1200" b="1" dirty="0">
                  <a:solidFill>
                    <a:prstClr val="black"/>
                  </a:solidFill>
                  <a:latin typeface="가는둥근제목체" pitchFamily="18" charset="-127"/>
                  <a:ea typeface="가는둥근제목체" pitchFamily="18" charset="-127"/>
                </a:rPr>
                <a:t>시작</a:t>
              </a:r>
            </a:p>
          </p:txBody>
        </p:sp>
      </p:grpSp>
      <p:sp>
        <p:nvSpPr>
          <p:cNvPr id="235" name="모서리가 둥근 직사각형 10">
            <a:extLst>
              <a:ext uri="{FF2B5EF4-FFF2-40B4-BE49-F238E27FC236}">
                <a16:creationId xmlns:a16="http://schemas.microsoft.com/office/drawing/2014/main" id="{AFB3F7DB-9203-49D0-8A0C-27A4A59F2224}"/>
              </a:ext>
            </a:extLst>
          </p:cNvPr>
          <p:cNvSpPr/>
          <p:nvPr/>
        </p:nvSpPr>
        <p:spPr>
          <a:xfrm>
            <a:off x="3955661" y="1068072"/>
            <a:ext cx="938507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1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서비스소개</a:t>
            </a:r>
          </a:p>
        </p:txBody>
      </p:sp>
      <p:sp>
        <p:nvSpPr>
          <p:cNvPr id="239" name="모서리가 둥근 직사각형 10">
            <a:extLst>
              <a:ext uri="{FF2B5EF4-FFF2-40B4-BE49-F238E27FC236}">
                <a16:creationId xmlns:a16="http://schemas.microsoft.com/office/drawing/2014/main" id="{D96C4B23-5409-488A-AB8E-6B739C8DA233}"/>
              </a:ext>
            </a:extLst>
          </p:cNvPr>
          <p:cNvSpPr/>
          <p:nvPr/>
        </p:nvSpPr>
        <p:spPr>
          <a:xfrm>
            <a:off x="6137475" y="1075073"/>
            <a:ext cx="938507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견종백과</a:t>
            </a:r>
            <a:endParaRPr kumimoji="0" lang="ko-KR" altLang="en-US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240" name="모서리가 둥근 직사각형 10">
            <a:extLst>
              <a:ext uri="{FF2B5EF4-FFF2-40B4-BE49-F238E27FC236}">
                <a16:creationId xmlns:a16="http://schemas.microsoft.com/office/drawing/2014/main" id="{69721E02-E066-4C83-AFEA-D8B71126D7D4}"/>
              </a:ext>
            </a:extLst>
          </p:cNvPr>
          <p:cNvSpPr/>
          <p:nvPr/>
        </p:nvSpPr>
        <p:spPr>
          <a:xfrm>
            <a:off x="7228382" y="1068072"/>
            <a:ext cx="938507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사료정보</a:t>
            </a:r>
          </a:p>
        </p:txBody>
      </p:sp>
      <p:sp>
        <p:nvSpPr>
          <p:cNvPr id="241" name="모서리가 둥근 직사각형 10">
            <a:extLst>
              <a:ext uri="{FF2B5EF4-FFF2-40B4-BE49-F238E27FC236}">
                <a16:creationId xmlns:a16="http://schemas.microsoft.com/office/drawing/2014/main" id="{6169C1D9-2C1F-420D-87C2-577A3771C82F}"/>
              </a:ext>
            </a:extLst>
          </p:cNvPr>
          <p:cNvSpPr/>
          <p:nvPr/>
        </p:nvSpPr>
        <p:spPr>
          <a:xfrm>
            <a:off x="5046568" y="1068072"/>
            <a:ext cx="938507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유기견</a:t>
            </a:r>
            <a:endParaRPr kumimoji="0" lang="en-US" altLang="ko-KR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센터</a:t>
            </a:r>
          </a:p>
        </p:txBody>
      </p:sp>
      <p:cxnSp>
        <p:nvCxnSpPr>
          <p:cNvPr id="242" name="꺾인 연결선 41">
            <a:extLst>
              <a:ext uri="{FF2B5EF4-FFF2-40B4-BE49-F238E27FC236}">
                <a16:creationId xmlns:a16="http://schemas.microsoft.com/office/drawing/2014/main" id="{25481B50-4302-46DF-A93E-81155F4FE3A9}"/>
              </a:ext>
            </a:extLst>
          </p:cNvPr>
          <p:cNvCxnSpPr>
            <a:cxnSpLocks/>
            <a:stCxn id="143" idx="6"/>
            <a:endCxn id="235" idx="0"/>
          </p:cNvCxnSpPr>
          <p:nvPr/>
        </p:nvCxnSpPr>
        <p:spPr>
          <a:xfrm flipV="1">
            <a:off x="1444799" y="1068072"/>
            <a:ext cx="2980116" cy="2320469"/>
          </a:xfrm>
          <a:prstGeom prst="bentConnector4">
            <a:avLst>
              <a:gd name="adj1" fmla="val 78655"/>
              <a:gd name="adj2" fmla="val 109851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5" name="꺾인 연결선 41">
            <a:extLst>
              <a:ext uri="{FF2B5EF4-FFF2-40B4-BE49-F238E27FC236}">
                <a16:creationId xmlns:a16="http://schemas.microsoft.com/office/drawing/2014/main" id="{4CF762E7-03A3-449D-988C-67B1BA25C0A8}"/>
              </a:ext>
            </a:extLst>
          </p:cNvPr>
          <p:cNvCxnSpPr>
            <a:cxnSpLocks/>
            <a:stCxn id="143" idx="6"/>
            <a:endCxn id="241" idx="0"/>
          </p:cNvCxnSpPr>
          <p:nvPr/>
        </p:nvCxnSpPr>
        <p:spPr>
          <a:xfrm flipV="1">
            <a:off x="1444799" y="1068072"/>
            <a:ext cx="4071023" cy="2320469"/>
          </a:xfrm>
          <a:prstGeom prst="bentConnector4">
            <a:avLst>
              <a:gd name="adj1" fmla="val 57714"/>
              <a:gd name="adj2" fmla="val 109851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꺾인 연결선 41">
            <a:extLst>
              <a:ext uri="{FF2B5EF4-FFF2-40B4-BE49-F238E27FC236}">
                <a16:creationId xmlns:a16="http://schemas.microsoft.com/office/drawing/2014/main" id="{BA8360DB-7617-4DCB-BE62-5FB1930BECB9}"/>
              </a:ext>
            </a:extLst>
          </p:cNvPr>
          <p:cNvCxnSpPr>
            <a:cxnSpLocks/>
            <a:stCxn id="143" idx="6"/>
            <a:endCxn id="239" idx="0"/>
          </p:cNvCxnSpPr>
          <p:nvPr/>
        </p:nvCxnSpPr>
        <p:spPr>
          <a:xfrm flipV="1">
            <a:off x="1444799" y="1075073"/>
            <a:ext cx="5161930" cy="2313468"/>
          </a:xfrm>
          <a:prstGeom prst="bentConnector4">
            <a:avLst>
              <a:gd name="adj1" fmla="val 45455"/>
              <a:gd name="adj2" fmla="val 109881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꺾인 연결선 41">
            <a:extLst>
              <a:ext uri="{FF2B5EF4-FFF2-40B4-BE49-F238E27FC236}">
                <a16:creationId xmlns:a16="http://schemas.microsoft.com/office/drawing/2014/main" id="{83622F06-D604-4A71-9699-15C777800110}"/>
              </a:ext>
            </a:extLst>
          </p:cNvPr>
          <p:cNvCxnSpPr>
            <a:cxnSpLocks/>
            <a:stCxn id="143" idx="6"/>
            <a:endCxn id="240" idx="0"/>
          </p:cNvCxnSpPr>
          <p:nvPr/>
        </p:nvCxnSpPr>
        <p:spPr>
          <a:xfrm flipV="1">
            <a:off x="1444799" y="1068072"/>
            <a:ext cx="6252837" cy="2320469"/>
          </a:xfrm>
          <a:prstGeom prst="bentConnector4">
            <a:avLst>
              <a:gd name="adj1" fmla="val 37474"/>
              <a:gd name="adj2" fmla="val 109851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9" name="모서리가 둥근 직사각형 10">
            <a:extLst>
              <a:ext uri="{FF2B5EF4-FFF2-40B4-BE49-F238E27FC236}">
                <a16:creationId xmlns:a16="http://schemas.microsoft.com/office/drawing/2014/main" id="{1DFD822B-801C-404D-8EE2-898B6725266C}"/>
              </a:ext>
            </a:extLst>
          </p:cNvPr>
          <p:cNvSpPr/>
          <p:nvPr/>
        </p:nvSpPr>
        <p:spPr>
          <a:xfrm>
            <a:off x="2917381" y="3605480"/>
            <a:ext cx="938507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설문결과</a:t>
            </a:r>
          </a:p>
        </p:txBody>
      </p:sp>
      <p:cxnSp>
        <p:nvCxnSpPr>
          <p:cNvPr id="310" name="직선 연결선 28">
            <a:extLst>
              <a:ext uri="{FF2B5EF4-FFF2-40B4-BE49-F238E27FC236}">
                <a16:creationId xmlns:a16="http://schemas.microsoft.com/office/drawing/2014/main" id="{14C83F31-D98C-4374-AD0A-FE43D060ECAB}"/>
              </a:ext>
            </a:extLst>
          </p:cNvPr>
          <p:cNvCxnSpPr>
            <a:cxnSpLocks/>
            <a:stCxn id="3" idx="0"/>
            <a:endCxn id="143" idx="4"/>
          </p:cNvCxnSpPr>
          <p:nvPr/>
        </p:nvCxnSpPr>
        <p:spPr>
          <a:xfrm rot="16200000" flipV="1">
            <a:off x="1060575" y="3732617"/>
            <a:ext cx="197494" cy="25864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꺾인 연결선 71">
            <a:extLst>
              <a:ext uri="{FF2B5EF4-FFF2-40B4-BE49-F238E27FC236}">
                <a16:creationId xmlns:a16="http://schemas.microsoft.com/office/drawing/2014/main" id="{88488543-856C-464D-8648-C46077BC6908}"/>
              </a:ext>
            </a:extLst>
          </p:cNvPr>
          <p:cNvCxnSpPr>
            <a:cxnSpLocks/>
            <a:stCxn id="84" idx="3"/>
            <a:endCxn id="309" idx="2"/>
          </p:cNvCxnSpPr>
          <p:nvPr/>
        </p:nvCxnSpPr>
        <p:spPr>
          <a:xfrm flipV="1">
            <a:off x="1962081" y="3965480"/>
            <a:ext cx="1424554" cy="2149692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직선 화살표 연결선 351">
            <a:extLst>
              <a:ext uri="{FF2B5EF4-FFF2-40B4-BE49-F238E27FC236}">
                <a16:creationId xmlns:a16="http://schemas.microsoft.com/office/drawing/2014/main" id="{915734CE-E22A-4579-A3A6-C52E981C1AAD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1292403" y="5224564"/>
            <a:ext cx="0" cy="189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5" name="직선 화살표 연결선 354">
            <a:extLst>
              <a:ext uri="{FF2B5EF4-FFF2-40B4-BE49-F238E27FC236}">
                <a16:creationId xmlns:a16="http://schemas.microsoft.com/office/drawing/2014/main" id="{F6914EAA-1633-4D9F-8B72-2ED6F9186A05}"/>
              </a:ext>
            </a:extLst>
          </p:cNvPr>
          <p:cNvCxnSpPr>
            <a:cxnSpLocks/>
            <a:stCxn id="16" idx="2"/>
            <a:endCxn id="84" idx="0"/>
          </p:cNvCxnSpPr>
          <p:nvPr/>
        </p:nvCxnSpPr>
        <p:spPr>
          <a:xfrm flipH="1">
            <a:off x="1288642" y="5774058"/>
            <a:ext cx="3761" cy="1611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1" name="모서리가 둥근 직사각형 10">
            <a:extLst>
              <a:ext uri="{FF2B5EF4-FFF2-40B4-BE49-F238E27FC236}">
                <a16:creationId xmlns:a16="http://schemas.microsoft.com/office/drawing/2014/main" id="{B93509E3-14BE-4836-975D-3C152D884E16}"/>
              </a:ext>
            </a:extLst>
          </p:cNvPr>
          <p:cNvSpPr/>
          <p:nvPr/>
        </p:nvSpPr>
        <p:spPr>
          <a:xfrm>
            <a:off x="5048820" y="1709726"/>
            <a:ext cx="938507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검색</a:t>
            </a:r>
            <a:endParaRPr kumimoji="0" lang="en-US" altLang="ko-KR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필터링</a:t>
            </a:r>
          </a:p>
        </p:txBody>
      </p:sp>
      <p:sp>
        <p:nvSpPr>
          <p:cNvPr id="362" name="모서리가 둥근 직사각형 10">
            <a:extLst>
              <a:ext uri="{FF2B5EF4-FFF2-40B4-BE49-F238E27FC236}">
                <a16:creationId xmlns:a16="http://schemas.microsoft.com/office/drawing/2014/main" id="{773C21C0-DE96-4518-9BDE-4F77D41A0B0D}"/>
              </a:ext>
            </a:extLst>
          </p:cNvPr>
          <p:cNvSpPr/>
          <p:nvPr/>
        </p:nvSpPr>
        <p:spPr>
          <a:xfrm>
            <a:off x="5042014" y="2323337"/>
            <a:ext cx="938507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필터링한</a:t>
            </a:r>
            <a:endParaRPr kumimoji="0" lang="en-US" altLang="ko-KR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센터조회</a:t>
            </a:r>
          </a:p>
        </p:txBody>
      </p:sp>
      <p:sp>
        <p:nvSpPr>
          <p:cNvPr id="364" name="모서리가 둥근 직사각형 10">
            <a:extLst>
              <a:ext uri="{FF2B5EF4-FFF2-40B4-BE49-F238E27FC236}">
                <a16:creationId xmlns:a16="http://schemas.microsoft.com/office/drawing/2014/main" id="{9692166E-14BF-425A-AC65-40AF30483ECA}"/>
              </a:ext>
            </a:extLst>
          </p:cNvPr>
          <p:cNvSpPr/>
          <p:nvPr/>
        </p:nvSpPr>
        <p:spPr>
          <a:xfrm>
            <a:off x="6142030" y="1704009"/>
            <a:ext cx="938507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검색</a:t>
            </a:r>
            <a:endParaRPr kumimoji="0" lang="en-US" altLang="ko-KR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필터링</a:t>
            </a:r>
          </a:p>
        </p:txBody>
      </p:sp>
      <p:sp>
        <p:nvSpPr>
          <p:cNvPr id="365" name="모서리가 둥근 직사각형 10">
            <a:extLst>
              <a:ext uri="{FF2B5EF4-FFF2-40B4-BE49-F238E27FC236}">
                <a16:creationId xmlns:a16="http://schemas.microsoft.com/office/drawing/2014/main" id="{C8443238-1438-484F-8805-022E135F4101}"/>
              </a:ext>
            </a:extLst>
          </p:cNvPr>
          <p:cNvSpPr/>
          <p:nvPr/>
        </p:nvSpPr>
        <p:spPr>
          <a:xfrm>
            <a:off x="6135172" y="2323337"/>
            <a:ext cx="938507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필터링한</a:t>
            </a:r>
            <a:endParaRPr kumimoji="0" lang="en-US" altLang="ko-KR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견종조회</a:t>
            </a:r>
            <a:endParaRPr kumimoji="0" lang="ko-KR" altLang="en-US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366" name="모서리가 둥근 직사각형 10">
            <a:extLst>
              <a:ext uri="{FF2B5EF4-FFF2-40B4-BE49-F238E27FC236}">
                <a16:creationId xmlns:a16="http://schemas.microsoft.com/office/drawing/2014/main" id="{A1413192-A12E-4EB7-A742-2350116C3020}"/>
              </a:ext>
            </a:extLst>
          </p:cNvPr>
          <p:cNvSpPr/>
          <p:nvPr/>
        </p:nvSpPr>
        <p:spPr>
          <a:xfrm>
            <a:off x="7222568" y="1713561"/>
            <a:ext cx="938507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05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유형별</a:t>
            </a:r>
            <a:r>
              <a:rPr kumimoji="0" lang="en-US" altLang="ko-KR" sz="105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 </a:t>
            </a:r>
            <a:r>
              <a:rPr kumimoji="0" lang="ko-KR" altLang="en-US" sz="105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사료 정보제공</a:t>
            </a:r>
          </a:p>
        </p:txBody>
      </p:sp>
      <p:sp>
        <p:nvSpPr>
          <p:cNvPr id="367" name="모서리가 둥근 직사각형 10">
            <a:extLst>
              <a:ext uri="{FF2B5EF4-FFF2-40B4-BE49-F238E27FC236}">
                <a16:creationId xmlns:a16="http://schemas.microsoft.com/office/drawing/2014/main" id="{216A9882-49CE-43DC-AFB5-A4C828982A0A}"/>
              </a:ext>
            </a:extLst>
          </p:cNvPr>
          <p:cNvSpPr/>
          <p:nvPr/>
        </p:nvSpPr>
        <p:spPr>
          <a:xfrm>
            <a:off x="7228652" y="2360276"/>
            <a:ext cx="938507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05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사료구매</a:t>
            </a:r>
            <a:endParaRPr kumimoji="0" lang="en-US" altLang="ko-KR" sz="105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05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페이지 이동</a:t>
            </a:r>
          </a:p>
        </p:txBody>
      </p:sp>
      <p:cxnSp>
        <p:nvCxnSpPr>
          <p:cNvPr id="397" name="꺾인 연결선 55">
            <a:extLst>
              <a:ext uri="{FF2B5EF4-FFF2-40B4-BE49-F238E27FC236}">
                <a16:creationId xmlns:a16="http://schemas.microsoft.com/office/drawing/2014/main" id="{7FFAF7BB-B3E7-4784-BEDF-E156EEEA3D1A}"/>
              </a:ext>
            </a:extLst>
          </p:cNvPr>
          <p:cNvCxnSpPr>
            <a:cxnSpLocks/>
            <a:stCxn id="365" idx="2"/>
            <a:endCxn id="27" idx="0"/>
          </p:cNvCxnSpPr>
          <p:nvPr/>
        </p:nvCxnSpPr>
        <p:spPr>
          <a:xfrm>
            <a:off x="6604426" y="2683337"/>
            <a:ext cx="6857" cy="180848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0" name="꺾인 연결선 55">
            <a:extLst>
              <a:ext uri="{FF2B5EF4-FFF2-40B4-BE49-F238E27FC236}">
                <a16:creationId xmlns:a16="http://schemas.microsoft.com/office/drawing/2014/main" id="{17C56476-1F6E-468B-B29A-90AE71D4FD76}"/>
              </a:ext>
            </a:extLst>
          </p:cNvPr>
          <p:cNvCxnSpPr>
            <a:cxnSpLocks/>
            <a:stCxn id="362" idx="2"/>
            <a:endCxn id="27" idx="0"/>
          </p:cNvCxnSpPr>
          <p:nvPr/>
        </p:nvCxnSpPr>
        <p:spPr>
          <a:xfrm rot="16200000" flipH="1">
            <a:off x="5157031" y="3037573"/>
            <a:ext cx="1808488" cy="1100015"/>
          </a:xfrm>
          <a:prstGeom prst="bentConnector3">
            <a:avLst>
              <a:gd name="adj1" fmla="val 66854"/>
            </a:avLst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0" name="그룹 429">
            <a:extLst>
              <a:ext uri="{FF2B5EF4-FFF2-40B4-BE49-F238E27FC236}">
                <a16:creationId xmlns:a16="http://schemas.microsoft.com/office/drawing/2014/main" id="{8BB94368-B3F0-4BEE-8A9A-2AA02C74585F}"/>
              </a:ext>
            </a:extLst>
          </p:cNvPr>
          <p:cNvGrpSpPr/>
          <p:nvPr/>
        </p:nvGrpSpPr>
        <p:grpSpPr>
          <a:xfrm>
            <a:off x="5885817" y="5309015"/>
            <a:ext cx="1461030" cy="570085"/>
            <a:chOff x="5912648" y="5310066"/>
            <a:chExt cx="1461030" cy="570085"/>
          </a:xfrm>
        </p:grpSpPr>
        <p:sp>
          <p:nvSpPr>
            <p:cNvPr id="428" name="모서리가 둥근 직사각형 16">
              <a:extLst>
                <a:ext uri="{FF2B5EF4-FFF2-40B4-BE49-F238E27FC236}">
                  <a16:creationId xmlns:a16="http://schemas.microsoft.com/office/drawing/2014/main" id="{BE1F2FB4-9F26-4154-9807-5D73937C0EBE}"/>
                </a:ext>
              </a:extLst>
            </p:cNvPr>
            <p:cNvSpPr/>
            <p:nvPr/>
          </p:nvSpPr>
          <p:spPr>
            <a:xfrm>
              <a:off x="5912648" y="5310066"/>
              <a:ext cx="1461030" cy="570085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endParaRPr>
            </a:p>
          </p:txBody>
        </p:sp>
        <p:sp>
          <p:nvSpPr>
            <p:cNvPr id="429" name="모서리가 둥근 직사각형 26">
              <a:extLst>
                <a:ext uri="{FF2B5EF4-FFF2-40B4-BE49-F238E27FC236}">
                  <a16:creationId xmlns:a16="http://schemas.microsoft.com/office/drawing/2014/main" id="{77422CAF-E436-4A54-BAE9-3AEA03F17841}"/>
                </a:ext>
              </a:extLst>
            </p:cNvPr>
            <p:cNvSpPr/>
            <p:nvPr/>
          </p:nvSpPr>
          <p:spPr>
            <a:xfrm>
              <a:off x="5967107" y="5389581"/>
              <a:ext cx="1346879" cy="413386"/>
            </a:xfrm>
            <a:prstGeom prst="roundRect">
              <a:avLst/>
            </a:prstGeom>
            <a:solidFill>
              <a:srgbClr val="00B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1200" b="1" dirty="0">
                  <a:solidFill>
                    <a:prstClr val="black"/>
                  </a:solidFill>
                  <a:latin typeface="가는둥근제목체" pitchFamily="18" charset="-127"/>
                  <a:ea typeface="가는둥근제목체" pitchFamily="18" charset="-127"/>
                </a:rPr>
                <a:t>완료</a:t>
              </a:r>
            </a:p>
          </p:txBody>
        </p:sp>
      </p:grpSp>
      <p:cxnSp>
        <p:nvCxnSpPr>
          <p:cNvPr id="432" name="직선 화살표 연결선 431">
            <a:extLst>
              <a:ext uri="{FF2B5EF4-FFF2-40B4-BE49-F238E27FC236}">
                <a16:creationId xmlns:a16="http://schemas.microsoft.com/office/drawing/2014/main" id="{A9F1EE37-384C-404D-A1D9-E5F8F302096C}"/>
              </a:ext>
            </a:extLst>
          </p:cNvPr>
          <p:cNvCxnSpPr>
            <a:cxnSpLocks/>
            <a:stCxn id="27" idx="2"/>
            <a:endCxn id="428" idx="0"/>
          </p:cNvCxnSpPr>
          <p:nvPr/>
        </p:nvCxnSpPr>
        <p:spPr>
          <a:xfrm>
            <a:off x="6611283" y="4905211"/>
            <a:ext cx="5049" cy="4038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7" name="직선 연결선 28">
            <a:extLst>
              <a:ext uri="{FF2B5EF4-FFF2-40B4-BE49-F238E27FC236}">
                <a16:creationId xmlns:a16="http://schemas.microsoft.com/office/drawing/2014/main" id="{EBA0A1FE-1A42-4258-9D19-5E7A16C792E5}"/>
              </a:ext>
            </a:extLst>
          </p:cNvPr>
          <p:cNvCxnSpPr>
            <a:cxnSpLocks/>
            <a:stCxn id="361" idx="2"/>
            <a:endCxn id="362" idx="0"/>
          </p:cNvCxnSpPr>
          <p:nvPr/>
        </p:nvCxnSpPr>
        <p:spPr>
          <a:xfrm flipH="1">
            <a:off x="5511268" y="2069726"/>
            <a:ext cx="6806" cy="253611"/>
          </a:xfrm>
          <a:prstGeom prst="straightConnector1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0" name="직선 연결선 28">
            <a:extLst>
              <a:ext uri="{FF2B5EF4-FFF2-40B4-BE49-F238E27FC236}">
                <a16:creationId xmlns:a16="http://schemas.microsoft.com/office/drawing/2014/main" id="{1BB56F07-05D3-4588-AF03-E27A81782C6D}"/>
              </a:ext>
            </a:extLst>
          </p:cNvPr>
          <p:cNvCxnSpPr>
            <a:cxnSpLocks/>
            <a:stCxn id="364" idx="2"/>
            <a:endCxn id="365" idx="0"/>
          </p:cNvCxnSpPr>
          <p:nvPr/>
        </p:nvCxnSpPr>
        <p:spPr>
          <a:xfrm flipH="1">
            <a:off x="6604426" y="2064009"/>
            <a:ext cx="6858" cy="259328"/>
          </a:xfrm>
          <a:prstGeom prst="straightConnector1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3" name="직선 연결선 28">
            <a:extLst>
              <a:ext uri="{FF2B5EF4-FFF2-40B4-BE49-F238E27FC236}">
                <a16:creationId xmlns:a16="http://schemas.microsoft.com/office/drawing/2014/main" id="{F2A2784B-83E4-4E5E-A5C2-9E54F52925AB}"/>
              </a:ext>
            </a:extLst>
          </p:cNvPr>
          <p:cNvCxnSpPr>
            <a:cxnSpLocks/>
            <a:stCxn id="366" idx="2"/>
            <a:endCxn id="367" idx="0"/>
          </p:cNvCxnSpPr>
          <p:nvPr/>
        </p:nvCxnSpPr>
        <p:spPr>
          <a:xfrm>
            <a:off x="7691822" y="2073561"/>
            <a:ext cx="6084" cy="286715"/>
          </a:xfrm>
          <a:prstGeom prst="straightConnector1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6" name="직선 연결선 28">
            <a:extLst>
              <a:ext uri="{FF2B5EF4-FFF2-40B4-BE49-F238E27FC236}">
                <a16:creationId xmlns:a16="http://schemas.microsoft.com/office/drawing/2014/main" id="{D760C660-9F82-4069-825B-3E771D5E8E33}"/>
              </a:ext>
            </a:extLst>
          </p:cNvPr>
          <p:cNvCxnSpPr>
            <a:cxnSpLocks/>
            <a:stCxn id="417" idx="2"/>
            <a:endCxn id="43" idx="0"/>
          </p:cNvCxnSpPr>
          <p:nvPr/>
        </p:nvCxnSpPr>
        <p:spPr>
          <a:xfrm>
            <a:off x="1023909" y="1379969"/>
            <a:ext cx="6092" cy="149302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003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직선 연결선 36"/>
          <p:cNvCxnSpPr>
            <a:stCxn id="12" idx="3"/>
            <a:endCxn id="20" idx="1"/>
          </p:cNvCxnSpPr>
          <p:nvPr/>
        </p:nvCxnSpPr>
        <p:spPr>
          <a:xfrm flipV="1">
            <a:off x="3021324" y="3791547"/>
            <a:ext cx="483393" cy="49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메뉴구성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8CC33-6E2E-4EAA-B8D3-F72194D6DF3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454188" y="843752"/>
            <a:ext cx="1346879" cy="4281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‘Dog service’</a:t>
            </a:r>
            <a:r>
              <a:rPr kumimoji="0" lang="ko-KR" altLang="en-US" sz="14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메뉴</a:t>
            </a:r>
            <a:endParaRPr kumimoji="0" lang="en-US" altLang="ko-KR" sz="14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674447" y="1439064"/>
            <a:ext cx="1346879" cy="4281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메인화면</a:t>
            </a:r>
            <a:endParaRPr kumimoji="0" lang="ko-KR" altLang="en-US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674447" y="1974506"/>
            <a:ext cx="1346879" cy="4281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서비스소개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674447" y="3582410"/>
            <a:ext cx="1346879" cy="4281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견종찾기</a:t>
            </a:r>
            <a:endParaRPr kumimoji="0" lang="ko-KR" altLang="en-US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674447" y="4625357"/>
            <a:ext cx="1346879" cy="4281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설문조사</a:t>
            </a:r>
            <a:endParaRPr kumimoji="0" lang="en-US" altLang="ko-KR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688351" y="5294855"/>
            <a:ext cx="1346879" cy="4281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상품추천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478347" y="2008588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서비스소개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478347" y="2477238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공지사항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504719" y="3611544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견종백과</a:t>
            </a:r>
            <a:endParaRPr kumimoji="0" lang="ko-KR" altLang="en-US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504719" y="4056044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주요질병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5078484" y="3611544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특징별</a:t>
            </a: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 정보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513922" y="5327459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사료추천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5339493" y="5771753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견종별</a:t>
            </a: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 사료추천</a:t>
            </a:r>
          </a:p>
        </p:txBody>
      </p:sp>
      <p:cxnSp>
        <p:nvCxnSpPr>
          <p:cNvPr id="9" name="꺾인 연결선 8"/>
          <p:cNvCxnSpPr>
            <a:stCxn id="3" idx="2"/>
            <a:endCxn id="14" idx="1"/>
          </p:cNvCxnSpPr>
          <p:nvPr/>
        </p:nvCxnSpPr>
        <p:spPr>
          <a:xfrm rot="16200000" flipH="1">
            <a:off x="-710520" y="3110070"/>
            <a:ext cx="4237018" cy="56072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11" idx="3"/>
            <a:endCxn id="16" idx="1"/>
          </p:cNvCxnSpPr>
          <p:nvPr/>
        </p:nvCxnSpPr>
        <p:spPr>
          <a:xfrm>
            <a:off x="3021325" y="2188592"/>
            <a:ext cx="457021" cy="46864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1" idx="3"/>
            <a:endCxn id="15" idx="1"/>
          </p:cNvCxnSpPr>
          <p:nvPr/>
        </p:nvCxnSpPr>
        <p:spPr>
          <a:xfrm flipV="1">
            <a:off x="3021325" y="2188591"/>
            <a:ext cx="45702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cxnSpLocks/>
            <a:endCxn id="28" idx="1"/>
          </p:cNvCxnSpPr>
          <p:nvPr/>
        </p:nvCxnSpPr>
        <p:spPr>
          <a:xfrm>
            <a:off x="4860801" y="5508735"/>
            <a:ext cx="478691" cy="44302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14" idx="3"/>
            <a:endCxn id="27" idx="1"/>
          </p:cNvCxnSpPr>
          <p:nvPr/>
        </p:nvCxnSpPr>
        <p:spPr>
          <a:xfrm flipV="1">
            <a:off x="3035230" y="5507462"/>
            <a:ext cx="478691" cy="14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endCxn id="10" idx="1"/>
          </p:cNvCxnSpPr>
          <p:nvPr/>
        </p:nvCxnSpPr>
        <p:spPr>
          <a:xfrm>
            <a:off x="1131970" y="1653149"/>
            <a:ext cx="54247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1133424" y="2189295"/>
            <a:ext cx="54247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cxnSpLocks/>
            <a:stCxn id="3" idx="2"/>
            <a:endCxn id="12" idx="1"/>
          </p:cNvCxnSpPr>
          <p:nvPr/>
        </p:nvCxnSpPr>
        <p:spPr>
          <a:xfrm rot="16200000" flipH="1">
            <a:off x="138751" y="2260799"/>
            <a:ext cx="2524573" cy="54681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cxnSpLocks/>
            <a:endCxn id="13" idx="1"/>
          </p:cNvCxnSpPr>
          <p:nvPr/>
        </p:nvCxnSpPr>
        <p:spPr>
          <a:xfrm>
            <a:off x="1120077" y="4839179"/>
            <a:ext cx="554370" cy="2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1661049" y="2990231"/>
            <a:ext cx="1346879" cy="4281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유기견센터</a:t>
            </a: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 찾기</a:t>
            </a:r>
          </a:p>
        </p:txBody>
      </p:sp>
      <p:cxnSp>
        <p:nvCxnSpPr>
          <p:cNvPr id="39" name="직선 연결선 38"/>
          <p:cNvCxnSpPr/>
          <p:nvPr/>
        </p:nvCxnSpPr>
        <p:spPr>
          <a:xfrm>
            <a:off x="1133424" y="3204316"/>
            <a:ext cx="54247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직사각형 53"/>
          <p:cNvSpPr/>
          <p:nvPr/>
        </p:nvSpPr>
        <p:spPr>
          <a:xfrm>
            <a:off x="3504719" y="3024313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지역입력</a:t>
            </a:r>
          </a:p>
        </p:txBody>
      </p:sp>
      <p:cxnSp>
        <p:nvCxnSpPr>
          <p:cNvPr id="55" name="꺾인 연결선 54"/>
          <p:cNvCxnSpPr>
            <a:stCxn id="38" idx="3"/>
            <a:endCxn id="54" idx="1"/>
          </p:cNvCxnSpPr>
          <p:nvPr/>
        </p:nvCxnSpPr>
        <p:spPr>
          <a:xfrm flipV="1">
            <a:off x="3007926" y="3204313"/>
            <a:ext cx="496791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cxnSpLocks/>
            <a:stCxn id="54" idx="3"/>
            <a:endCxn id="40" idx="1"/>
          </p:cNvCxnSpPr>
          <p:nvPr/>
        </p:nvCxnSpPr>
        <p:spPr>
          <a:xfrm>
            <a:off x="4851598" y="3204313"/>
            <a:ext cx="226885" cy="7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740352" y="189015"/>
            <a:ext cx="1251250" cy="30646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srgbClr val="C00000"/>
                </a:solidFill>
                <a:latin typeface="나눔고딕 Bold" pitchFamily="50" charset="-127"/>
                <a:ea typeface="나눔고딕 Bold" pitchFamily="50" charset="-127"/>
              </a:rPr>
              <a:t>Confidential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238E312A-CA12-4C0A-AAED-C8A2EF1E7806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4851598" y="3791544"/>
            <a:ext cx="226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21">
            <a:extLst>
              <a:ext uri="{FF2B5EF4-FFF2-40B4-BE49-F238E27FC236}">
                <a16:creationId xmlns:a16="http://schemas.microsoft.com/office/drawing/2014/main" id="{68EB38D7-DCD4-47E0-A763-7935A6C9393A}"/>
              </a:ext>
            </a:extLst>
          </p:cNvPr>
          <p:cNvSpPr/>
          <p:nvPr/>
        </p:nvSpPr>
        <p:spPr>
          <a:xfrm>
            <a:off x="5083213" y="4057107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견종별</a:t>
            </a: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 주요질병정보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6F9BC474-D8C0-49F9-A526-090F113CDBB7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4856327" y="4237107"/>
            <a:ext cx="226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모서리가 둥근 직사각형 61">
            <a:extLst>
              <a:ext uri="{FF2B5EF4-FFF2-40B4-BE49-F238E27FC236}">
                <a16:creationId xmlns:a16="http://schemas.microsoft.com/office/drawing/2014/main" id="{92118797-E207-4920-9782-D93A78EC3C09}"/>
              </a:ext>
            </a:extLst>
          </p:cNvPr>
          <p:cNvSpPr/>
          <p:nvPr/>
        </p:nvSpPr>
        <p:spPr>
          <a:xfrm>
            <a:off x="5317822" y="5327459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유형별 사료추천</a:t>
            </a: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E87DE452-D305-4702-92B9-E153CB61DC4E}"/>
              </a:ext>
            </a:extLst>
          </p:cNvPr>
          <p:cNvCxnSpPr>
            <a:endCxn id="52" idx="1"/>
          </p:cNvCxnSpPr>
          <p:nvPr/>
        </p:nvCxnSpPr>
        <p:spPr>
          <a:xfrm>
            <a:off x="4864049" y="5507254"/>
            <a:ext cx="453773" cy="2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53">
            <a:extLst>
              <a:ext uri="{FF2B5EF4-FFF2-40B4-BE49-F238E27FC236}">
                <a16:creationId xmlns:a16="http://schemas.microsoft.com/office/drawing/2014/main" id="{4DE0DE1E-C150-41C3-B066-1D8AD46C4D80}"/>
              </a:ext>
            </a:extLst>
          </p:cNvPr>
          <p:cNvSpPr/>
          <p:nvPr/>
        </p:nvSpPr>
        <p:spPr>
          <a:xfrm>
            <a:off x="5078483" y="3025043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인근 센터 조회</a:t>
            </a:r>
          </a:p>
        </p:txBody>
      </p:sp>
      <p:cxnSp>
        <p:nvCxnSpPr>
          <p:cNvPr id="41" name="꺾인 연결선 30">
            <a:extLst>
              <a:ext uri="{FF2B5EF4-FFF2-40B4-BE49-F238E27FC236}">
                <a16:creationId xmlns:a16="http://schemas.microsoft.com/office/drawing/2014/main" id="{B6FD4859-376C-442B-B789-8EF0AD4EF75B}"/>
              </a:ext>
            </a:extLst>
          </p:cNvPr>
          <p:cNvCxnSpPr>
            <a:cxnSpLocks/>
            <a:stCxn id="12" idx="3"/>
            <a:endCxn id="21" idx="1"/>
          </p:cNvCxnSpPr>
          <p:nvPr/>
        </p:nvCxnSpPr>
        <p:spPr>
          <a:xfrm>
            <a:off x="3021326" y="3796496"/>
            <a:ext cx="483393" cy="43954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모서리가 둥근 직사각형 12">
            <a:extLst>
              <a:ext uri="{FF2B5EF4-FFF2-40B4-BE49-F238E27FC236}">
                <a16:creationId xmlns:a16="http://schemas.microsoft.com/office/drawing/2014/main" id="{D3CC51CE-134B-4B8E-826C-7DB6F3EBB4B8}"/>
              </a:ext>
            </a:extLst>
          </p:cNvPr>
          <p:cNvSpPr/>
          <p:nvPr/>
        </p:nvSpPr>
        <p:spPr>
          <a:xfrm>
            <a:off x="3493920" y="4625357"/>
            <a:ext cx="1346879" cy="42669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설문결과</a:t>
            </a:r>
            <a:endParaRPr kumimoji="0" lang="en-US" altLang="ko-KR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3E24DB6D-0C8B-4B8E-BC25-F8871FB9271D}"/>
              </a:ext>
            </a:extLst>
          </p:cNvPr>
          <p:cNvCxnSpPr>
            <a:cxnSpLocks/>
            <a:stCxn id="56" idx="1"/>
            <a:endCxn id="13" idx="3"/>
          </p:cNvCxnSpPr>
          <p:nvPr/>
        </p:nvCxnSpPr>
        <p:spPr>
          <a:xfrm flipH="1">
            <a:off x="3021326" y="4838703"/>
            <a:ext cx="472594" cy="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548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736F17E-8CF7-4411-85C9-FA167419E1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098"/>
          <a:stretch/>
        </p:blipFill>
        <p:spPr>
          <a:xfrm>
            <a:off x="654130" y="2538357"/>
            <a:ext cx="2839952" cy="2877039"/>
          </a:xfrm>
          <a:prstGeom prst="rect">
            <a:avLst/>
          </a:prstGeom>
        </p:spPr>
      </p:pic>
      <p:graphicFrame>
        <p:nvGraphicFramePr>
          <p:cNvPr id="25" name="Group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179476"/>
              </p:ext>
            </p:extLst>
          </p:nvPr>
        </p:nvGraphicFramePr>
        <p:xfrm>
          <a:off x="4572000" y="1767277"/>
          <a:ext cx="4254011" cy="1767673"/>
        </p:xfrm>
        <a:graphic>
          <a:graphicData uri="http://schemas.openxmlformats.org/drawingml/2006/table">
            <a:tbl>
              <a:tblPr/>
              <a:tblGrid>
                <a:gridCol w="4254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034">
                <a:tc>
                  <a:txBody>
                    <a:bodyPr/>
                    <a:lstStyle/>
                    <a:p>
                      <a:pPr marL="533400" marR="0" lvl="0" indent="-533400" algn="l" defTabSz="-13873163" rtl="0" eaLnBrk="0" fontAlgn="base" latinLnBrk="1" hangingPunct="0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화면설명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</a:t>
                      </a:r>
                    </a:p>
                  </a:txBody>
                  <a:tcPr marL="84406" marR="84406" marT="42198" marB="421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0555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번    </a:t>
                      </a:r>
                      <a:r>
                        <a:rPr lang="ko-KR" altLang="en-US" sz="700" dirty="0" err="1">
                          <a:latin typeface="맑은 고딕" pitchFamily="50" charset="-127"/>
                          <a:ea typeface="+mn-ea"/>
                        </a:rPr>
                        <a:t>번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   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텍스트 박스에 각각 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ID, PW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를 입력한다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en-US" altLang="ko-KR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 번 버튼을 </a:t>
                      </a:r>
                      <a:r>
                        <a:rPr lang="ko-KR" altLang="en-US" sz="700" dirty="0" err="1">
                          <a:latin typeface="맑은 고딕" pitchFamily="50" charset="-127"/>
                          <a:ea typeface="+mn-ea"/>
                        </a:rPr>
                        <a:t>클릭했을때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 로그인기능을 불러오며 데이터 베이스에 일치하는 데이터가 있다면 서비스 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E_SC_004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소개 페이지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+mn-ea"/>
                        </a:rPr>
                        <a:t>)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로 전환되어 회원이만 서비스를 이용할 수 있음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+mn-ea"/>
                        </a:rPr>
                        <a:t>. 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일치하는 데이터가 없다면 초기페이지로 </a:t>
                      </a:r>
                      <a:r>
                        <a:rPr lang="ko-KR" altLang="en-US" sz="700" dirty="0" err="1">
                          <a:latin typeface="맑은 고딕" pitchFamily="50" charset="-127"/>
                          <a:ea typeface="+mn-ea"/>
                        </a:rPr>
                        <a:t>돌아감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+mn-ea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번 버튼을 누르면 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E_SC_002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회원가입 페이지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+mn-ea"/>
                        </a:rPr>
                        <a:t>)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로 전환되며 회원가입 절차를 진행할 수 있음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+mn-ea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700" dirty="0">
                        <a:latin typeface="맑은 고딕" pitchFamily="50" charset="-127"/>
                        <a:ea typeface="+mn-ea"/>
                      </a:endParaRP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198" marB="421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Group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085775"/>
              </p:ext>
            </p:extLst>
          </p:nvPr>
        </p:nvGraphicFramePr>
        <p:xfrm>
          <a:off x="4572000" y="3635677"/>
          <a:ext cx="4254011" cy="1881555"/>
        </p:xfrm>
        <a:graphic>
          <a:graphicData uri="http://schemas.openxmlformats.org/drawingml/2006/table">
            <a:tbl>
              <a:tblPr/>
              <a:tblGrid>
                <a:gridCol w="2718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911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38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 </a:t>
                      </a:r>
                    </a:p>
                  </a:txBody>
                  <a:tcPr marL="0" marR="0" marT="43187" marB="43187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Component</a:t>
                      </a: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Function</a:t>
                      </a: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43187" marB="43187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textbox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로그인입력상자</a:t>
                      </a:r>
                      <a:endParaRPr kumimoji="0" lang="en-US" altLang="ko-KR" sz="700" b="0" dirty="0">
                        <a:solidFill>
                          <a:srgbClr val="4D4D4D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462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43187" marB="43187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textbox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회원가입입력상자</a:t>
                      </a:r>
                      <a:endParaRPr kumimoji="0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462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43187" marB="43187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image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kumimoji="0" lang="ko-KR" altLang="en-US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로그인창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이미지</a:t>
                      </a:r>
                      <a:endParaRPr kumimoji="0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462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7260368"/>
                  </a:ext>
                </a:extLst>
              </a:tr>
              <a:tr h="309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43187" marB="43187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기능을 가진 버튼</a:t>
                      </a:r>
                      <a:endParaRPr kumimoji="0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462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5716536"/>
                  </a:ext>
                </a:extLst>
              </a:tr>
              <a:tr h="309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0" marR="0" marT="43187" marB="43187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button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회원가입페이지로 전환하는 버튼</a:t>
                      </a:r>
                      <a:endParaRPr kumimoji="0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462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556718"/>
                  </a:ext>
                </a:extLst>
              </a:tr>
            </a:tbl>
          </a:graphicData>
        </a:graphic>
      </p:graphicFrame>
      <p:graphicFrame>
        <p:nvGraphicFramePr>
          <p:cNvPr id="38" name="Group 80"/>
          <p:cNvGraphicFramePr>
            <a:graphicFrameLocks noGrp="1"/>
          </p:cNvGraphicFramePr>
          <p:nvPr/>
        </p:nvGraphicFramePr>
        <p:xfrm>
          <a:off x="392348" y="1768405"/>
          <a:ext cx="4179652" cy="378034"/>
        </p:xfrm>
        <a:graphic>
          <a:graphicData uri="http://schemas.openxmlformats.org/drawingml/2006/table">
            <a:tbl>
              <a:tblPr/>
              <a:tblGrid>
                <a:gridCol w="4179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034">
                <a:tc>
                  <a:txBody>
                    <a:bodyPr/>
                    <a:lstStyle/>
                    <a:p>
                      <a:pPr marL="533400" marR="0" lvl="0" indent="-533400" algn="l" defTabSz="-13873163" rtl="0" eaLnBrk="0" fontAlgn="base" latinLnBrk="1" hangingPunct="0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1. </a:t>
                      </a: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화면 레이아웃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</a:t>
                      </a:r>
                    </a:p>
                  </a:txBody>
                  <a:tcPr marL="84406" marR="84406" marT="42198" marB="421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602726"/>
              </p:ext>
            </p:extLst>
          </p:nvPr>
        </p:nvGraphicFramePr>
        <p:xfrm>
          <a:off x="392724" y="871905"/>
          <a:ext cx="8440616" cy="703828"/>
        </p:xfrm>
        <a:graphic>
          <a:graphicData uri="http://schemas.openxmlformats.org/drawingml/2006/table">
            <a:tbl>
              <a:tblPr/>
              <a:tblGrid>
                <a:gridCol w="756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1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33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1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968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3378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맑은 고딕" pitchFamily="50" charset="-127"/>
                          <a:ea typeface="맑은 고딕" pitchFamily="50" charset="-127"/>
                        </a:rPr>
                        <a:t>화면설계서</a:t>
                      </a:r>
                    </a:p>
                  </a:txBody>
                  <a:tcPr marL="84406" marR="84406" marT="42230" marB="4223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2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E_SC_001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관련</a:t>
                      </a:r>
                      <a:r>
                        <a:rPr lang="ko-KR" altLang="en-US" sz="9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UC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E_UC_001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2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‘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과제명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’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서민규</a:t>
                      </a: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3" name="직선 연결선 57"/>
          <p:cNvCxnSpPr>
            <a:cxnSpLocks noChangeShapeType="1"/>
          </p:cNvCxnSpPr>
          <p:nvPr/>
        </p:nvCxnSpPr>
        <p:spPr bwMode="auto">
          <a:xfrm>
            <a:off x="530200" y="4229048"/>
            <a:ext cx="803644" cy="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 type="triangle" w="med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Oval 100"/>
          <p:cNvSpPr>
            <a:spLocks noChangeAspect="1" noChangeArrowheads="1"/>
          </p:cNvSpPr>
          <p:nvPr/>
        </p:nvSpPr>
        <p:spPr bwMode="auto">
          <a:xfrm>
            <a:off x="294918" y="3733657"/>
            <a:ext cx="227135" cy="227133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662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cxnSp>
        <p:nvCxnSpPr>
          <p:cNvPr id="15" name="직선 연결선 57"/>
          <p:cNvCxnSpPr>
            <a:cxnSpLocks noChangeShapeType="1"/>
          </p:cNvCxnSpPr>
          <p:nvPr/>
        </p:nvCxnSpPr>
        <p:spPr bwMode="auto">
          <a:xfrm>
            <a:off x="530200" y="3861048"/>
            <a:ext cx="803644" cy="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 type="triangle" w="med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Oval 100">
            <a:extLst>
              <a:ext uri="{FF2B5EF4-FFF2-40B4-BE49-F238E27FC236}">
                <a16:creationId xmlns:a16="http://schemas.microsoft.com/office/drawing/2014/main" id="{3289A37E-E0A8-4F1E-B245-852991339D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4918" y="4125575"/>
            <a:ext cx="227135" cy="227133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662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6" name="Oval 100">
            <a:extLst>
              <a:ext uri="{FF2B5EF4-FFF2-40B4-BE49-F238E27FC236}">
                <a16:creationId xmlns:a16="http://schemas.microsoft.com/office/drawing/2014/main" id="{AB70B19B-53D2-4F34-B1EA-A816656DC8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54946" y="3318607"/>
            <a:ext cx="227135" cy="227133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662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7" name="Oval 100">
            <a:extLst>
              <a:ext uri="{FF2B5EF4-FFF2-40B4-BE49-F238E27FC236}">
                <a16:creationId xmlns:a16="http://schemas.microsoft.com/office/drawing/2014/main" id="{DAC2166C-9366-4A40-959C-D62F579EA46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91679" y="5610951"/>
            <a:ext cx="227135" cy="227133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662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8" name="Oval 100">
            <a:extLst>
              <a:ext uri="{FF2B5EF4-FFF2-40B4-BE49-F238E27FC236}">
                <a16:creationId xmlns:a16="http://schemas.microsoft.com/office/drawing/2014/main" id="{7A7DBDB7-4FA4-45FB-AE67-B6EADA1E90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99494" y="5610951"/>
            <a:ext cx="227135" cy="227133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662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cxnSp>
        <p:nvCxnSpPr>
          <p:cNvPr id="19" name="직선 연결선 57">
            <a:extLst>
              <a:ext uri="{FF2B5EF4-FFF2-40B4-BE49-F238E27FC236}">
                <a16:creationId xmlns:a16="http://schemas.microsoft.com/office/drawing/2014/main" id="{2F1E7F93-E954-4560-BC85-63907684909A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483768" y="3429000"/>
            <a:ext cx="1142391" cy="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 type="triangle" w="med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직선 연결선 57">
            <a:extLst>
              <a:ext uri="{FF2B5EF4-FFF2-40B4-BE49-F238E27FC236}">
                <a16:creationId xmlns:a16="http://schemas.microsoft.com/office/drawing/2014/main" id="{50CF3823-E7E3-46BC-9867-ED81CFB80EB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805246" y="4653136"/>
            <a:ext cx="0" cy="864096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 type="triangle" w="med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직선 연결선 57">
            <a:extLst>
              <a:ext uri="{FF2B5EF4-FFF2-40B4-BE49-F238E27FC236}">
                <a16:creationId xmlns:a16="http://schemas.microsoft.com/office/drawing/2014/main" id="{D7B55528-BC82-4C2E-B2AC-8F739177194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411760" y="4653136"/>
            <a:ext cx="0" cy="864096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 type="triangle" w="med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Oval 100">
            <a:extLst>
              <a:ext uri="{FF2B5EF4-FFF2-40B4-BE49-F238E27FC236}">
                <a16:creationId xmlns:a16="http://schemas.microsoft.com/office/drawing/2014/main" id="{FD09960A-43B3-4B35-9692-90C420249D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88024" y="2204864"/>
            <a:ext cx="123927" cy="123926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6" name="Oval 100">
            <a:extLst>
              <a:ext uri="{FF2B5EF4-FFF2-40B4-BE49-F238E27FC236}">
                <a16:creationId xmlns:a16="http://schemas.microsoft.com/office/drawing/2014/main" id="{AFF555FC-C883-4830-808F-3C7AE12A8C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16376" y="2204864"/>
            <a:ext cx="123927" cy="123926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9" name="Oval 100">
            <a:extLst>
              <a:ext uri="{FF2B5EF4-FFF2-40B4-BE49-F238E27FC236}">
                <a16:creationId xmlns:a16="http://schemas.microsoft.com/office/drawing/2014/main" id="{F8CF5658-D639-41B5-9222-2AE260C2DC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88023" y="2525657"/>
            <a:ext cx="123927" cy="123926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138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932EA97-3637-43EC-8E19-33C3DBB78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076" y="2291668"/>
            <a:ext cx="3172915" cy="3943736"/>
          </a:xfrm>
          <a:prstGeom prst="rect">
            <a:avLst/>
          </a:prstGeom>
        </p:spPr>
      </p:pic>
      <p:graphicFrame>
        <p:nvGraphicFramePr>
          <p:cNvPr id="25" name="Group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67394"/>
              </p:ext>
            </p:extLst>
          </p:nvPr>
        </p:nvGraphicFramePr>
        <p:xfrm>
          <a:off x="4572000" y="1767277"/>
          <a:ext cx="4254011" cy="1904833"/>
        </p:xfrm>
        <a:graphic>
          <a:graphicData uri="http://schemas.openxmlformats.org/drawingml/2006/table">
            <a:tbl>
              <a:tblPr/>
              <a:tblGrid>
                <a:gridCol w="4254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034">
                <a:tc>
                  <a:txBody>
                    <a:bodyPr/>
                    <a:lstStyle/>
                    <a:p>
                      <a:pPr marL="533400" marR="0" lvl="0" indent="-533400" algn="l" defTabSz="-13873163" rtl="0" eaLnBrk="0" fontAlgn="base" latinLnBrk="1" hangingPunct="0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화면설명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</a:t>
                      </a:r>
                    </a:p>
                  </a:txBody>
                  <a:tcPr marL="84406" marR="84406" marT="42198" marB="421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0555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번    </a:t>
                      </a:r>
                      <a:r>
                        <a:rPr lang="ko-KR" altLang="en-US" sz="700" dirty="0" err="1">
                          <a:latin typeface="맑은 고딕" pitchFamily="50" charset="-127"/>
                          <a:ea typeface="+mn-ea"/>
                        </a:rPr>
                        <a:t>번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     </a:t>
                      </a:r>
                      <a:r>
                        <a:rPr lang="ko-KR" altLang="en-US" sz="700" dirty="0" err="1">
                          <a:latin typeface="맑은 고딕" pitchFamily="50" charset="-127"/>
                          <a:ea typeface="+mn-ea"/>
                        </a:rPr>
                        <a:t>번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     </a:t>
                      </a:r>
                      <a:r>
                        <a:rPr lang="ko-KR" altLang="en-US" sz="700" dirty="0" err="1">
                          <a:latin typeface="맑은 고딕" pitchFamily="50" charset="-127"/>
                          <a:ea typeface="+mn-ea"/>
                        </a:rPr>
                        <a:t>번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     </a:t>
                      </a:r>
                      <a:r>
                        <a:rPr lang="ko-KR" altLang="en-US" sz="700" dirty="0" err="1">
                          <a:latin typeface="맑은 고딕" pitchFamily="50" charset="-127"/>
                          <a:ea typeface="+mn-ea"/>
                        </a:rPr>
                        <a:t>번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     </a:t>
                      </a:r>
                      <a:r>
                        <a:rPr lang="ko-KR" altLang="en-US" sz="700" dirty="0" err="1">
                          <a:latin typeface="맑은 고딕" pitchFamily="50" charset="-127"/>
                          <a:ea typeface="+mn-ea"/>
                        </a:rPr>
                        <a:t>번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  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텍스트 박스에 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각각 아이디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비밀번호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전화번호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주소를 입력합니다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번 이미지를 클릭하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면 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E_SC_001</a:t>
                      </a: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kumimoji="0" lang="ko-KR" altLang="en-US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로그인페이지</a:t>
                      </a: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)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로 돌아갈 수 있습니다</a:t>
                      </a: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.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 번 버튼을 클릭했을 때 아이디 중복 확인 기능을 불러오며 데이터 베이스에 중복되는 데이터가 있다면 회원가입이 불가능한 아이디라는 알림이 표시됩니다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+mn-ea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 번 버튼을 입력한 값들을 확인하고 정상적인 입력 값을 받았을 시에 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E_SC_001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로그인 페이지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+mn-ea"/>
                        </a:rPr>
                        <a:t>)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로 전환되며 로그인 절차를 진행할 수 있습니다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+mn-ea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700" dirty="0">
                        <a:latin typeface="맑은 고딕" pitchFamily="50" charset="-127"/>
                        <a:ea typeface="+mn-ea"/>
                      </a:endParaRP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198" marB="421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Group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109916"/>
              </p:ext>
            </p:extLst>
          </p:nvPr>
        </p:nvGraphicFramePr>
        <p:xfrm>
          <a:off x="4572000" y="3608382"/>
          <a:ext cx="4254011" cy="3119707"/>
        </p:xfrm>
        <a:graphic>
          <a:graphicData uri="http://schemas.openxmlformats.org/drawingml/2006/table">
            <a:tbl>
              <a:tblPr/>
              <a:tblGrid>
                <a:gridCol w="2718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911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38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 </a:t>
                      </a:r>
                    </a:p>
                  </a:txBody>
                  <a:tcPr marL="0" marR="0" marT="43187" marB="43187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Component</a:t>
                      </a: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Function</a:t>
                      </a: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43187" marB="43187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textbox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아이디 입력상자</a:t>
                      </a:r>
                      <a:endParaRPr kumimoji="0" lang="en-US" altLang="ko-KR" sz="700" b="0" dirty="0">
                        <a:solidFill>
                          <a:srgbClr val="4D4D4D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462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43187" marB="43187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textbox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이름 입력상자</a:t>
                      </a:r>
                      <a:endParaRPr kumimoji="0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462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43187" marB="43187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textbox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비밀번호 입력상자</a:t>
                      </a:r>
                      <a:endParaRPr kumimoji="0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462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7260368"/>
                  </a:ext>
                </a:extLst>
              </a:tr>
              <a:tr h="309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43187" marB="43187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textbox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 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입력상자</a:t>
                      </a:r>
                      <a:endParaRPr kumimoji="0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462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5716536"/>
                  </a:ext>
                </a:extLst>
              </a:tr>
              <a:tr h="309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0" marR="0" marT="43187" marB="43187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textbox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전화번호 입력상자</a:t>
                      </a:r>
                      <a:endParaRPr kumimoji="0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462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0941007"/>
                  </a:ext>
                </a:extLst>
              </a:tr>
              <a:tr h="309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0" marR="0" marT="43187" marB="43187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Selectbox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주소 선택상자</a:t>
                      </a:r>
                      <a:endParaRPr kumimoji="0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462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556718"/>
                  </a:ext>
                </a:extLst>
              </a:tr>
              <a:tr h="309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0" marR="0" marT="43187" marB="43187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image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E_SC_001</a:t>
                      </a: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kumimoji="0" lang="ko-KR" altLang="en-US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로그인페이지</a:t>
                      </a: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)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로 돌아가는 이미지</a:t>
                      </a:r>
                      <a:endParaRPr kumimoji="0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462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182705"/>
                  </a:ext>
                </a:extLst>
              </a:tr>
              <a:tr h="309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0" marR="0" marT="43187" marB="43187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button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ID 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중복 체크 기능을 가진 상자</a:t>
                      </a:r>
                      <a:endParaRPr kumimoji="0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462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3259618"/>
                  </a:ext>
                </a:extLst>
              </a:tr>
              <a:tr h="309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0" marR="0" marT="43187" marB="43187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button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회원가입 기능을 가진 상자</a:t>
                      </a:r>
                      <a:endParaRPr kumimoji="0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462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6619339"/>
                  </a:ext>
                </a:extLst>
              </a:tr>
            </a:tbl>
          </a:graphicData>
        </a:graphic>
      </p:graphicFrame>
      <p:graphicFrame>
        <p:nvGraphicFramePr>
          <p:cNvPr id="38" name="Group 80"/>
          <p:cNvGraphicFramePr>
            <a:graphicFrameLocks noGrp="1"/>
          </p:cNvGraphicFramePr>
          <p:nvPr/>
        </p:nvGraphicFramePr>
        <p:xfrm>
          <a:off x="392348" y="1768405"/>
          <a:ext cx="4179652" cy="378034"/>
        </p:xfrm>
        <a:graphic>
          <a:graphicData uri="http://schemas.openxmlformats.org/drawingml/2006/table">
            <a:tbl>
              <a:tblPr/>
              <a:tblGrid>
                <a:gridCol w="4179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034">
                <a:tc>
                  <a:txBody>
                    <a:bodyPr/>
                    <a:lstStyle/>
                    <a:p>
                      <a:pPr marL="533400" marR="0" lvl="0" indent="-533400" algn="l" defTabSz="-13873163" rtl="0" eaLnBrk="0" fontAlgn="base" latinLnBrk="1" hangingPunct="0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1. </a:t>
                      </a: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화면 레이아웃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</a:t>
                      </a:r>
                    </a:p>
                  </a:txBody>
                  <a:tcPr marL="84406" marR="84406" marT="42198" marB="421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361195"/>
              </p:ext>
            </p:extLst>
          </p:nvPr>
        </p:nvGraphicFramePr>
        <p:xfrm>
          <a:off x="392724" y="871905"/>
          <a:ext cx="8440616" cy="700223"/>
        </p:xfrm>
        <a:graphic>
          <a:graphicData uri="http://schemas.openxmlformats.org/drawingml/2006/table">
            <a:tbl>
              <a:tblPr/>
              <a:tblGrid>
                <a:gridCol w="756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1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33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1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968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3378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맑은 고딕" pitchFamily="50" charset="-127"/>
                          <a:ea typeface="맑은 고딕" pitchFamily="50" charset="-127"/>
                        </a:rPr>
                        <a:t>화면설계서</a:t>
                      </a:r>
                    </a:p>
                  </a:txBody>
                  <a:tcPr marL="84406" marR="84406" marT="42230" marB="4223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E_SC_002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관련</a:t>
                      </a:r>
                      <a:r>
                        <a:rPr lang="ko-KR" altLang="en-US" sz="9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UC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E_UC</a:t>
                      </a:r>
                      <a:r>
                        <a:rPr lang="en-US" altLang="ko-KR" sz="90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_002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2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‘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과제명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’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서민규</a:t>
                      </a: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3" name="직선 연결선 57"/>
          <p:cNvCxnSpPr>
            <a:cxnSpLocks noChangeShapeType="1"/>
          </p:cNvCxnSpPr>
          <p:nvPr/>
        </p:nvCxnSpPr>
        <p:spPr bwMode="auto">
          <a:xfrm>
            <a:off x="439703" y="4873612"/>
            <a:ext cx="747921" cy="10094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 type="triangle" w="med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Oval 100"/>
          <p:cNvSpPr>
            <a:spLocks noChangeAspect="1" noChangeArrowheads="1"/>
          </p:cNvSpPr>
          <p:nvPr/>
        </p:nvSpPr>
        <p:spPr bwMode="auto">
          <a:xfrm>
            <a:off x="204421" y="4391074"/>
            <a:ext cx="227135" cy="227133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662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cxnSp>
        <p:nvCxnSpPr>
          <p:cNvPr id="15" name="직선 연결선 57"/>
          <p:cNvCxnSpPr>
            <a:cxnSpLocks noChangeShapeType="1"/>
          </p:cNvCxnSpPr>
          <p:nvPr/>
        </p:nvCxnSpPr>
        <p:spPr bwMode="auto">
          <a:xfrm>
            <a:off x="439703" y="4518465"/>
            <a:ext cx="747921" cy="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 type="triangle" w="med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Oval 100">
            <a:extLst>
              <a:ext uri="{FF2B5EF4-FFF2-40B4-BE49-F238E27FC236}">
                <a16:creationId xmlns:a16="http://schemas.microsoft.com/office/drawing/2014/main" id="{3289A37E-E0A8-4F1E-B245-852991339D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4421" y="4770139"/>
            <a:ext cx="227135" cy="227133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662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6" name="Oval 100">
            <a:extLst>
              <a:ext uri="{FF2B5EF4-FFF2-40B4-BE49-F238E27FC236}">
                <a16:creationId xmlns:a16="http://schemas.microsoft.com/office/drawing/2014/main" id="{AB70B19B-53D2-4F34-B1EA-A816656DC8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84825" y="3359238"/>
            <a:ext cx="227135" cy="227133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662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cxnSp>
        <p:nvCxnSpPr>
          <p:cNvPr id="19" name="직선 연결선 57">
            <a:extLst>
              <a:ext uri="{FF2B5EF4-FFF2-40B4-BE49-F238E27FC236}">
                <a16:creationId xmlns:a16="http://schemas.microsoft.com/office/drawing/2014/main" id="{2F1E7F93-E954-4560-BC85-63907684909A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413586" y="3472805"/>
            <a:ext cx="1490482" cy="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 type="triangle" w="med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Oval 100">
            <a:extLst>
              <a:ext uri="{FF2B5EF4-FFF2-40B4-BE49-F238E27FC236}">
                <a16:creationId xmlns:a16="http://schemas.microsoft.com/office/drawing/2014/main" id="{FD09960A-43B3-4B35-9692-90C420249D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88024" y="2204864"/>
            <a:ext cx="123927" cy="123926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6" name="Oval 100">
            <a:extLst>
              <a:ext uri="{FF2B5EF4-FFF2-40B4-BE49-F238E27FC236}">
                <a16:creationId xmlns:a16="http://schemas.microsoft.com/office/drawing/2014/main" id="{AFF555FC-C883-4830-808F-3C7AE12A8C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06851" y="2204864"/>
            <a:ext cx="123927" cy="123926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9" name="Oval 100">
            <a:extLst>
              <a:ext uri="{FF2B5EF4-FFF2-40B4-BE49-F238E27FC236}">
                <a16:creationId xmlns:a16="http://schemas.microsoft.com/office/drawing/2014/main" id="{F8CF5658-D639-41B5-9222-2AE260C2DC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88023" y="2669160"/>
            <a:ext cx="123927" cy="123926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24" name="Oval 100">
            <a:extLst>
              <a:ext uri="{FF2B5EF4-FFF2-40B4-BE49-F238E27FC236}">
                <a16:creationId xmlns:a16="http://schemas.microsoft.com/office/drawing/2014/main" id="{BBF6BD44-C7E7-473F-8316-3809F41A8F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9871" y="3083179"/>
            <a:ext cx="227135" cy="227133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662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cxnSp>
        <p:nvCxnSpPr>
          <p:cNvPr id="28" name="직선 연결선 57">
            <a:extLst>
              <a:ext uri="{FF2B5EF4-FFF2-40B4-BE49-F238E27FC236}">
                <a16:creationId xmlns:a16="http://schemas.microsoft.com/office/drawing/2014/main" id="{639D1CD6-6DDE-427F-85A6-AAA8E9B0183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9703" y="3196746"/>
            <a:ext cx="747921" cy="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 type="triangle" w="med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Oval 100">
            <a:extLst>
              <a:ext uri="{FF2B5EF4-FFF2-40B4-BE49-F238E27FC236}">
                <a16:creationId xmlns:a16="http://schemas.microsoft.com/office/drawing/2014/main" id="{D5E2F9C5-4E61-4E72-A2B2-D3080EA48A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9871" y="3611289"/>
            <a:ext cx="227135" cy="227133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662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cxnSp>
        <p:nvCxnSpPr>
          <p:cNvPr id="30" name="직선 연결선 57">
            <a:extLst>
              <a:ext uri="{FF2B5EF4-FFF2-40B4-BE49-F238E27FC236}">
                <a16:creationId xmlns:a16="http://schemas.microsoft.com/office/drawing/2014/main" id="{97252A0D-36EC-415D-9610-B1D6C3CC9AC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9703" y="3724856"/>
            <a:ext cx="747921" cy="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 type="triangle" w="med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Oval 100">
            <a:extLst>
              <a:ext uri="{FF2B5EF4-FFF2-40B4-BE49-F238E27FC236}">
                <a16:creationId xmlns:a16="http://schemas.microsoft.com/office/drawing/2014/main" id="{D0A3FC0A-915D-4BAF-8979-5EA426625E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4421" y="5149204"/>
            <a:ext cx="227135" cy="227133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662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cxnSp>
        <p:nvCxnSpPr>
          <p:cNvPr id="33" name="직선 연결선 57">
            <a:extLst>
              <a:ext uri="{FF2B5EF4-FFF2-40B4-BE49-F238E27FC236}">
                <a16:creationId xmlns:a16="http://schemas.microsoft.com/office/drawing/2014/main" id="{7D9FA9D1-1C5D-4D84-8196-54440FFCC79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74998" y="5273970"/>
            <a:ext cx="712626" cy="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 type="triangle" w="med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Oval 100">
            <a:extLst>
              <a:ext uri="{FF2B5EF4-FFF2-40B4-BE49-F238E27FC236}">
                <a16:creationId xmlns:a16="http://schemas.microsoft.com/office/drawing/2014/main" id="{EE079965-E8FE-4B88-82D5-77E437AD29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4831" y="4025832"/>
            <a:ext cx="227135" cy="227133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662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cxnSp>
        <p:nvCxnSpPr>
          <p:cNvPr id="37" name="직선 연결선 57">
            <a:extLst>
              <a:ext uri="{FF2B5EF4-FFF2-40B4-BE49-F238E27FC236}">
                <a16:creationId xmlns:a16="http://schemas.microsoft.com/office/drawing/2014/main" id="{E2580D64-E79F-4037-99C7-99BD0197D61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9703" y="4136853"/>
            <a:ext cx="747921" cy="8569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 type="triangle" w="med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" name="Oval 100">
            <a:extLst>
              <a:ext uri="{FF2B5EF4-FFF2-40B4-BE49-F238E27FC236}">
                <a16:creationId xmlns:a16="http://schemas.microsoft.com/office/drawing/2014/main" id="{3D7E9146-92BC-4E6D-ACD4-622BB4C64E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82999" y="5589240"/>
            <a:ext cx="227135" cy="227133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662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cxnSp>
        <p:nvCxnSpPr>
          <p:cNvPr id="45" name="직선 연결선 57">
            <a:extLst>
              <a:ext uri="{FF2B5EF4-FFF2-40B4-BE49-F238E27FC236}">
                <a16:creationId xmlns:a16="http://schemas.microsoft.com/office/drawing/2014/main" id="{5EE6014E-DFA5-4C4A-955C-A031799E04FD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411760" y="5702807"/>
            <a:ext cx="1490482" cy="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 type="triangle" w="med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Oval 100">
            <a:extLst>
              <a:ext uri="{FF2B5EF4-FFF2-40B4-BE49-F238E27FC236}">
                <a16:creationId xmlns:a16="http://schemas.microsoft.com/office/drawing/2014/main" id="{9F34C0A6-91C7-4C6B-90B0-F451F652FD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45472" y="2204864"/>
            <a:ext cx="123927" cy="123926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7" name="Oval 100">
            <a:extLst>
              <a:ext uri="{FF2B5EF4-FFF2-40B4-BE49-F238E27FC236}">
                <a16:creationId xmlns:a16="http://schemas.microsoft.com/office/drawing/2014/main" id="{136FADE3-79B7-4B04-AC03-F7A3CECE50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80546" y="2204864"/>
            <a:ext cx="123927" cy="123926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8" name="Oval 100">
            <a:extLst>
              <a:ext uri="{FF2B5EF4-FFF2-40B4-BE49-F238E27FC236}">
                <a16:creationId xmlns:a16="http://schemas.microsoft.com/office/drawing/2014/main" id="{207770C4-6C85-4971-B499-0D2E7AEF10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43178" y="2204864"/>
            <a:ext cx="123927" cy="123926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9" name="Oval 100">
            <a:extLst>
              <a:ext uri="{FF2B5EF4-FFF2-40B4-BE49-F238E27FC236}">
                <a16:creationId xmlns:a16="http://schemas.microsoft.com/office/drawing/2014/main" id="{7B81941F-0AD8-4EC7-98B4-EEC6883A21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78252" y="2204864"/>
            <a:ext cx="123927" cy="123926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50" name="Oval 100">
            <a:extLst>
              <a:ext uri="{FF2B5EF4-FFF2-40B4-BE49-F238E27FC236}">
                <a16:creationId xmlns:a16="http://schemas.microsoft.com/office/drawing/2014/main" id="{4529AF55-695E-4E9F-B0BD-EE8B8F203B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88024" y="3017042"/>
            <a:ext cx="123927" cy="123926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51" name="Oval 100">
            <a:extLst>
              <a:ext uri="{FF2B5EF4-FFF2-40B4-BE49-F238E27FC236}">
                <a16:creationId xmlns:a16="http://schemas.microsoft.com/office/drawing/2014/main" id="{759A1AAF-26C5-4E55-8378-C03497E6865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82999" y="2525705"/>
            <a:ext cx="227135" cy="227133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662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cxnSp>
        <p:nvCxnSpPr>
          <p:cNvPr id="52" name="직선 연결선 57">
            <a:extLst>
              <a:ext uri="{FF2B5EF4-FFF2-40B4-BE49-F238E27FC236}">
                <a16:creationId xmlns:a16="http://schemas.microsoft.com/office/drawing/2014/main" id="{A9D82BDD-152B-4D76-A828-85365217C3ED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771800" y="2639272"/>
            <a:ext cx="1130442" cy="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 type="triangle" w="med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Oval 100">
            <a:extLst>
              <a:ext uri="{FF2B5EF4-FFF2-40B4-BE49-F238E27FC236}">
                <a16:creationId xmlns:a16="http://schemas.microsoft.com/office/drawing/2014/main" id="{8208F55B-21C5-4BD6-9577-EE4FDE35CC3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88024" y="2527821"/>
            <a:ext cx="123927" cy="123926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429687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07A0959-BE06-405D-BA76-8704AB21FC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94" y="4437115"/>
            <a:ext cx="4211406" cy="11521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CB63F91-4F20-4ED3-9635-EF1C920263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94" y="2450627"/>
            <a:ext cx="4211406" cy="1137348"/>
          </a:xfrm>
          <a:prstGeom prst="rect">
            <a:avLst/>
          </a:prstGeom>
        </p:spPr>
      </p:pic>
      <p:graphicFrame>
        <p:nvGraphicFramePr>
          <p:cNvPr id="25" name="Group 80"/>
          <p:cNvGraphicFramePr>
            <a:graphicFrameLocks noGrp="1"/>
          </p:cNvGraphicFramePr>
          <p:nvPr/>
        </p:nvGraphicFramePr>
        <p:xfrm>
          <a:off x="4572000" y="1767277"/>
          <a:ext cx="4254011" cy="2362033"/>
        </p:xfrm>
        <a:graphic>
          <a:graphicData uri="http://schemas.openxmlformats.org/drawingml/2006/table">
            <a:tbl>
              <a:tblPr/>
              <a:tblGrid>
                <a:gridCol w="4254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034">
                <a:tc>
                  <a:txBody>
                    <a:bodyPr/>
                    <a:lstStyle/>
                    <a:p>
                      <a:pPr marL="533400" marR="0" lvl="0" indent="-533400" algn="l" defTabSz="-13873163" rtl="0" eaLnBrk="0" fontAlgn="base" latinLnBrk="1" hangingPunct="0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화면설명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</a:t>
                      </a:r>
                    </a:p>
                  </a:txBody>
                  <a:tcPr marL="84406" marR="84406" marT="42198" marB="421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0555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700" dirty="0" err="1">
                          <a:latin typeface="맑은 고딕" pitchFamily="50" charset="-127"/>
                          <a:ea typeface="맑은 고딕" pitchFamily="50" charset="-127"/>
                        </a:rPr>
                        <a:t>로그인시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     번에 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‘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로그아웃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’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과 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‘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회원정보수정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’ 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기능이 화면에 나타난다</a:t>
                      </a:r>
                      <a:endParaRPr lang="en-US" altLang="ko-KR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    번 박스에 서비스 소개 버튼 클릭 시 서비스 소개 페이지로 이동한다</a:t>
                      </a:r>
                      <a:endParaRPr lang="en-US" altLang="ko-KR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    번 박스에 견종정보 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클릭 시 </a:t>
                      </a:r>
                      <a:r>
                        <a:rPr lang="ko-KR" altLang="en-US" sz="700" dirty="0" err="1">
                          <a:latin typeface="맑은 고딕" pitchFamily="50" charset="-127"/>
                          <a:ea typeface="맑은 고딕" pitchFamily="50" charset="-127"/>
                        </a:rPr>
                        <a:t>견종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 정보 페이지로 이동한다</a:t>
                      </a:r>
                      <a:endParaRPr lang="en-US" altLang="ko-KR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    번 박스에 사료정보 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클릭 시 사료 정보 페이지로 이동한다</a:t>
                      </a:r>
                      <a:endParaRPr lang="en-US" altLang="ko-KR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    번 박스에 센터정보 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클릭 시 센터 정보 페이지로 이동한다</a:t>
                      </a:r>
                      <a:endParaRPr lang="en-US" altLang="ko-KR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en-US" altLang="ko-KR" sz="700" dirty="0">
                          <a:latin typeface="맑은 고딕" pitchFamily="50" charset="-127"/>
                          <a:ea typeface="+mn-ea"/>
                        </a:rPr>
                        <a:t>    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번 박스에 설문조사 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클릭 시 설문 조사 페이지로 이동한다</a:t>
                      </a:r>
                      <a:endParaRPr lang="en-US" altLang="ko-KR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로그아웃 클릭 시     번에 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‘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’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 버튼이 나타난다</a:t>
                      </a:r>
                      <a:endParaRPr lang="en-US" altLang="ko-KR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회원정보 수정 시 회원정보를 수정하는 페이지로 이동한다</a:t>
                      </a:r>
                      <a:endParaRPr lang="en-US" altLang="ko-KR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    번 이미지를 클릭 시 서비스 소개페이지로 이동한다</a:t>
                      </a:r>
                      <a:endParaRPr lang="en-US" altLang="ko-KR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endParaRPr lang="en-US" altLang="ko-KR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198" marB="421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Group 80"/>
          <p:cNvGraphicFramePr>
            <a:graphicFrameLocks noGrp="1"/>
          </p:cNvGraphicFramePr>
          <p:nvPr/>
        </p:nvGraphicFramePr>
        <p:xfrm>
          <a:off x="392348" y="1768405"/>
          <a:ext cx="4179652" cy="378034"/>
        </p:xfrm>
        <a:graphic>
          <a:graphicData uri="http://schemas.openxmlformats.org/drawingml/2006/table">
            <a:tbl>
              <a:tblPr/>
              <a:tblGrid>
                <a:gridCol w="4179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034">
                <a:tc>
                  <a:txBody>
                    <a:bodyPr/>
                    <a:lstStyle/>
                    <a:p>
                      <a:pPr marL="533400" marR="0" lvl="0" indent="-533400" algn="l" defTabSz="-13873163" rtl="0" eaLnBrk="0" fontAlgn="base" latinLnBrk="1" hangingPunct="0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1. </a:t>
                      </a: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화면 레이아웃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</a:t>
                      </a:r>
                    </a:p>
                  </a:txBody>
                  <a:tcPr marL="84406" marR="84406" marT="42198" marB="421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392724" y="871905"/>
          <a:ext cx="8440616" cy="703828"/>
        </p:xfrm>
        <a:graphic>
          <a:graphicData uri="http://schemas.openxmlformats.org/drawingml/2006/table">
            <a:tbl>
              <a:tblPr/>
              <a:tblGrid>
                <a:gridCol w="756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1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33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1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968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3378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맑은 고딕" pitchFamily="50" charset="-127"/>
                          <a:ea typeface="맑은 고딕" pitchFamily="50" charset="-127"/>
                        </a:rPr>
                        <a:t>화면설계서</a:t>
                      </a:r>
                    </a:p>
                  </a:txBody>
                  <a:tcPr marL="84406" marR="84406" marT="42230" marB="4223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2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E_SC_003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관련</a:t>
                      </a:r>
                      <a:r>
                        <a:rPr lang="ko-KR" altLang="en-US" sz="9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UC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E_UC_003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메뉴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(header)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2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‘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과제명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’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황명수</a:t>
                      </a: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Oval 100"/>
          <p:cNvSpPr>
            <a:spLocks noChangeAspect="1" noChangeArrowheads="1"/>
          </p:cNvSpPr>
          <p:nvPr/>
        </p:nvSpPr>
        <p:spPr bwMode="auto">
          <a:xfrm>
            <a:off x="14472" y="2740210"/>
            <a:ext cx="227135" cy="227133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662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cxnSp>
        <p:nvCxnSpPr>
          <p:cNvPr id="15" name="직선 연결선 57"/>
          <p:cNvCxnSpPr>
            <a:cxnSpLocks noChangeShapeType="1"/>
          </p:cNvCxnSpPr>
          <p:nvPr/>
        </p:nvCxnSpPr>
        <p:spPr bwMode="auto">
          <a:xfrm>
            <a:off x="257482" y="2852936"/>
            <a:ext cx="1084051" cy="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 type="triangle" w="med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6" name="Group 83">
            <a:extLst>
              <a:ext uri="{FF2B5EF4-FFF2-40B4-BE49-F238E27FC236}">
                <a16:creationId xmlns:a16="http://schemas.microsoft.com/office/drawing/2014/main" id="{D771D9DF-5EB3-4F24-8659-7B2CA9C28D1C}"/>
              </a:ext>
            </a:extLst>
          </p:cNvPr>
          <p:cNvGraphicFramePr>
            <a:graphicFrameLocks noGrp="1"/>
          </p:cNvGraphicFramePr>
          <p:nvPr/>
        </p:nvGraphicFramePr>
        <p:xfrm>
          <a:off x="4613032" y="5470723"/>
          <a:ext cx="4254011" cy="952941"/>
        </p:xfrm>
        <a:graphic>
          <a:graphicData uri="http://schemas.openxmlformats.org/drawingml/2006/table">
            <a:tbl>
              <a:tblPr/>
              <a:tblGrid>
                <a:gridCol w="2718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911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38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 </a:t>
                      </a:r>
                    </a:p>
                  </a:txBody>
                  <a:tcPr marL="0" marR="0" marT="43187" marB="43187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Component</a:t>
                      </a: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Function</a:t>
                      </a: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43187" marB="43187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image</a:t>
                      </a: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dirty="0">
                          <a:solidFill>
                            <a:srgbClr val="4D4D4D"/>
                          </a:solidFill>
                          <a:latin typeface="맑은 고딕" pitchFamily="50" charset="-127"/>
                          <a:ea typeface="+mn-ea"/>
                        </a:rPr>
                        <a:t>클릭 시 해당 링크로 이동</a:t>
                      </a:r>
                      <a:endParaRPr kumimoji="0" lang="en-US" altLang="ko-KR" sz="700" b="0" dirty="0">
                        <a:solidFill>
                          <a:srgbClr val="4D4D4D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66462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43187" marB="43187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Button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버튼 클릭 시 해당 관련 페이지로 이동한다</a:t>
                      </a:r>
                      <a:endParaRPr kumimoji="0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462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Oval 100">
            <a:extLst>
              <a:ext uri="{FF2B5EF4-FFF2-40B4-BE49-F238E27FC236}">
                <a16:creationId xmlns:a16="http://schemas.microsoft.com/office/drawing/2014/main" id="{40835642-053A-421B-BBFE-012168971B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472" y="3174872"/>
            <a:ext cx="227135" cy="227133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662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cxnSp>
        <p:nvCxnSpPr>
          <p:cNvPr id="18" name="직선 연결선 57">
            <a:extLst>
              <a:ext uri="{FF2B5EF4-FFF2-40B4-BE49-F238E27FC236}">
                <a16:creationId xmlns:a16="http://schemas.microsoft.com/office/drawing/2014/main" id="{3F8742B0-6379-4688-8588-F6E71F4F99C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7482" y="3287598"/>
            <a:ext cx="1002150" cy="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 type="triangle" w="med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435D71E7-C4E1-4407-B326-8461634AC703}"/>
              </a:ext>
            </a:extLst>
          </p:cNvPr>
          <p:cNvSpPr/>
          <p:nvPr/>
        </p:nvSpPr>
        <p:spPr>
          <a:xfrm>
            <a:off x="1272332" y="3174872"/>
            <a:ext cx="2448272" cy="227124"/>
          </a:xfrm>
          <a:prstGeom prst="rect">
            <a:avLst/>
          </a:prstGeom>
          <a:noFill/>
          <a:ln w="952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2"/>
              </a:solidFill>
            </a:endParaRPr>
          </a:p>
        </p:txBody>
      </p:sp>
      <p:sp>
        <p:nvSpPr>
          <p:cNvPr id="20" name="Oval 100">
            <a:extLst>
              <a:ext uri="{FF2B5EF4-FFF2-40B4-BE49-F238E27FC236}">
                <a16:creationId xmlns:a16="http://schemas.microsoft.com/office/drawing/2014/main" id="{912861ED-F1C8-4E87-9D21-214DA456F8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09699" y="3700074"/>
            <a:ext cx="227135" cy="227133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662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cxnSp>
        <p:nvCxnSpPr>
          <p:cNvPr id="21" name="직선 연결선 57">
            <a:extLst>
              <a:ext uri="{FF2B5EF4-FFF2-40B4-BE49-F238E27FC236}">
                <a16:creationId xmlns:a16="http://schemas.microsoft.com/office/drawing/2014/main" id="{0BA4B685-897B-4F62-ABAE-8B0EF61A84DD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421259" y="2636912"/>
            <a:ext cx="2007" cy="1017636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 type="triangle" w="med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직선 연결선 57">
            <a:extLst>
              <a:ext uri="{FF2B5EF4-FFF2-40B4-BE49-F238E27FC236}">
                <a16:creationId xmlns:a16="http://schemas.microsoft.com/office/drawing/2014/main" id="{F38DBFB0-43E6-4E35-8BEA-D868C065DE7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427984" y="3968338"/>
            <a:ext cx="0" cy="468777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 type="triangle" w="med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64D3DE3-0F53-4548-B343-7ADE4B60B3F2}"/>
              </a:ext>
            </a:extLst>
          </p:cNvPr>
          <p:cNvSpPr/>
          <p:nvPr/>
        </p:nvSpPr>
        <p:spPr>
          <a:xfrm>
            <a:off x="1835696" y="2996952"/>
            <a:ext cx="72008" cy="65821"/>
          </a:xfrm>
          <a:prstGeom prst="rect">
            <a:avLst/>
          </a:prstGeom>
          <a:solidFill>
            <a:srgbClr val="333333"/>
          </a:solidFill>
          <a:ln w="9525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2"/>
              </a:solidFill>
            </a:endParaRPr>
          </a:p>
        </p:txBody>
      </p:sp>
      <p:sp>
        <p:nvSpPr>
          <p:cNvPr id="36" name="Oval 100">
            <a:extLst>
              <a:ext uri="{FF2B5EF4-FFF2-40B4-BE49-F238E27FC236}">
                <a16:creationId xmlns:a16="http://schemas.microsoft.com/office/drawing/2014/main" id="{5B692706-958C-4F1D-B101-20772AE163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4887" y="2373041"/>
            <a:ext cx="119857" cy="119855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7" name="Oval 100">
            <a:extLst>
              <a:ext uri="{FF2B5EF4-FFF2-40B4-BE49-F238E27FC236}">
                <a16:creationId xmlns:a16="http://schemas.microsoft.com/office/drawing/2014/main" id="{6A5C3281-024E-4598-BD09-92357A9E3C8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4888" y="2525441"/>
            <a:ext cx="119857" cy="119855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9" name="Oval 100">
            <a:extLst>
              <a:ext uri="{FF2B5EF4-FFF2-40B4-BE49-F238E27FC236}">
                <a16:creationId xmlns:a16="http://schemas.microsoft.com/office/drawing/2014/main" id="{30A27C88-25B8-4759-A1D1-9A692A6A365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4887" y="2684440"/>
            <a:ext cx="119857" cy="119855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0" name="Oval 100">
            <a:extLst>
              <a:ext uri="{FF2B5EF4-FFF2-40B4-BE49-F238E27FC236}">
                <a16:creationId xmlns:a16="http://schemas.microsoft.com/office/drawing/2014/main" id="{5A519937-4E0B-4756-93ED-56D8EADD81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4887" y="2852936"/>
            <a:ext cx="119857" cy="119855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1" name="Oval 100">
            <a:extLst>
              <a:ext uri="{FF2B5EF4-FFF2-40B4-BE49-F238E27FC236}">
                <a16:creationId xmlns:a16="http://schemas.microsoft.com/office/drawing/2014/main" id="{AB684313-079B-4535-A1A6-991CFED95E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4887" y="3013847"/>
            <a:ext cx="119857" cy="119855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2" name="Oval 100">
            <a:extLst>
              <a:ext uri="{FF2B5EF4-FFF2-40B4-BE49-F238E27FC236}">
                <a16:creationId xmlns:a16="http://schemas.microsoft.com/office/drawing/2014/main" id="{C869FEBA-0529-4CC0-A039-F2B5BF99E4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63281" y="2204864"/>
            <a:ext cx="119857" cy="119855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3" name="Oval 100">
            <a:extLst>
              <a:ext uri="{FF2B5EF4-FFF2-40B4-BE49-F238E27FC236}">
                <a16:creationId xmlns:a16="http://schemas.microsoft.com/office/drawing/2014/main" id="{C2F54F3D-37C9-477A-88FD-210ABB9CB4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04271" y="3165129"/>
            <a:ext cx="119857" cy="119855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4" name="Oval 100">
            <a:extLst>
              <a:ext uri="{FF2B5EF4-FFF2-40B4-BE49-F238E27FC236}">
                <a16:creationId xmlns:a16="http://schemas.microsoft.com/office/drawing/2014/main" id="{D8799469-DFE2-4457-AEC5-BA6FF68133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84191" y="3493419"/>
            <a:ext cx="119857" cy="119855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32600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EB55196-0917-43BF-865A-A49186120C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425297"/>
            <a:ext cx="4676351" cy="2947919"/>
          </a:xfrm>
          <a:prstGeom prst="rect">
            <a:avLst/>
          </a:prstGeom>
        </p:spPr>
      </p:pic>
      <p:graphicFrame>
        <p:nvGraphicFramePr>
          <p:cNvPr id="25" name="Group 80"/>
          <p:cNvGraphicFramePr>
            <a:graphicFrameLocks noGrp="1"/>
          </p:cNvGraphicFramePr>
          <p:nvPr/>
        </p:nvGraphicFramePr>
        <p:xfrm>
          <a:off x="5119025" y="1767277"/>
          <a:ext cx="3706986" cy="1401913"/>
        </p:xfrm>
        <a:graphic>
          <a:graphicData uri="http://schemas.openxmlformats.org/drawingml/2006/table">
            <a:tbl>
              <a:tblPr/>
              <a:tblGrid>
                <a:gridCol w="3706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034">
                <a:tc>
                  <a:txBody>
                    <a:bodyPr/>
                    <a:lstStyle/>
                    <a:p>
                      <a:pPr marL="533400" marR="0" lvl="0" indent="-533400" algn="l" defTabSz="-13873163" rtl="0" eaLnBrk="0" fontAlgn="base" latinLnBrk="1" hangingPunct="0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화면설명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</a:t>
                      </a:r>
                    </a:p>
                  </a:txBody>
                  <a:tcPr marL="84406" marR="84406" marT="42198" marB="421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0555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사용자가 </a:t>
                      </a:r>
                      <a:r>
                        <a:rPr lang="ko-KR" altLang="en-US" sz="700" dirty="0" err="1">
                          <a:latin typeface="맑은 고딕" pitchFamily="50" charset="-127"/>
                          <a:ea typeface="맑은 고딕" pitchFamily="50" charset="-127"/>
                        </a:rPr>
                        <a:t>굼금해하는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맑은 고딕" pitchFamily="50" charset="-127"/>
                          <a:ea typeface="맑은 고딕" pitchFamily="50" charset="-127"/>
                        </a:rPr>
                        <a:t>견종에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 대해 검색하고 정보를 제공하는 페이지</a:t>
                      </a:r>
                      <a:endParaRPr lang="en-US" altLang="ko-KR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검색창에는 사용자가 </a:t>
                      </a:r>
                      <a:r>
                        <a:rPr lang="ko-KR" altLang="en-US" sz="700" dirty="0" err="1">
                          <a:latin typeface="맑은 고딕" pitchFamily="50" charset="-127"/>
                          <a:ea typeface="맑은 고딕" pitchFamily="50" charset="-127"/>
                        </a:rPr>
                        <a:t>알고싶어하는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맑은 고딕" pitchFamily="50" charset="-127"/>
                          <a:ea typeface="맑은 고딕" pitchFamily="50" charset="-127"/>
                        </a:rPr>
                        <a:t>견종을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 입력</a:t>
                      </a:r>
                      <a:endParaRPr lang="en-US" altLang="ko-KR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‘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검색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’ button 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클릭 시 사용자가 원하는 견종정보가 검색된다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700" dirty="0" err="1">
                          <a:latin typeface="맑은 고딕" pitchFamily="50" charset="-127"/>
                          <a:ea typeface="맑은 고딕" pitchFamily="50" charset="-127"/>
                        </a:rPr>
                        <a:t>콤보박스를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 선택하면 전체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700" dirty="0" err="1">
                          <a:latin typeface="맑은 고딕" pitchFamily="50" charset="-127"/>
                          <a:ea typeface="맑은 고딕" pitchFamily="50" charset="-127"/>
                        </a:rPr>
                        <a:t>소형견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700" dirty="0" err="1">
                          <a:latin typeface="맑은 고딕" pitchFamily="50" charset="-127"/>
                          <a:ea typeface="맑은 고딕" pitchFamily="50" charset="-127"/>
                        </a:rPr>
                        <a:t>중형견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대형견으로 분류되어 있다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700" dirty="0" err="1">
                          <a:latin typeface="맑은 고딕" pitchFamily="50" charset="-127"/>
                          <a:ea typeface="맑은 고딕" pitchFamily="50" charset="-127"/>
                        </a:rPr>
                        <a:t>콤보박스에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 메뉴를 선택하면 해당 메뉴에 맞는 페이지가 제공된다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en-US" altLang="ko-KR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견종정보는 </a:t>
                      </a:r>
                      <a:r>
                        <a:rPr lang="ko-KR" altLang="en-US" sz="700" dirty="0" err="1">
                          <a:latin typeface="맑은 고딕" pitchFamily="50" charset="-127"/>
                          <a:ea typeface="맑은 고딕" pitchFamily="50" charset="-127"/>
                        </a:rPr>
                        <a:t>견종이미지와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 견종정보에 관한 테이블을 제공한다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84406" marR="84406" marT="42198" marB="421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Group 83"/>
          <p:cNvGraphicFramePr>
            <a:graphicFrameLocks noGrp="1"/>
          </p:cNvGraphicFramePr>
          <p:nvPr/>
        </p:nvGraphicFramePr>
        <p:xfrm>
          <a:off x="5085398" y="3861048"/>
          <a:ext cx="3706986" cy="2368678"/>
        </p:xfrm>
        <a:graphic>
          <a:graphicData uri="http://schemas.openxmlformats.org/drawingml/2006/table">
            <a:tbl>
              <a:tblPr/>
              <a:tblGrid>
                <a:gridCol w="236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6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38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 </a:t>
                      </a:r>
                    </a:p>
                  </a:txBody>
                  <a:tcPr marL="0" marR="0" marT="43187" marB="43187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Component</a:t>
                      </a: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Function</a:t>
                      </a: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43187" marB="43187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견종정보</a:t>
                      </a: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dirty="0">
                          <a:solidFill>
                            <a:srgbClr val="4D4D4D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견종정보 페이지로 넘어간다</a:t>
                      </a:r>
                      <a:r>
                        <a:rPr kumimoji="0" lang="en-US" altLang="ko-KR" sz="700" b="0" dirty="0">
                          <a:solidFill>
                            <a:srgbClr val="4D4D4D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462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43187" marB="43187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kumimoji="0" lang="ko-KR" altLang="en-US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콤보박스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전체</a:t>
                      </a: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소형견</a:t>
                      </a: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중형견</a:t>
                      </a: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대형견으로 분류되어 있고</a:t>
                      </a:r>
                      <a:endParaRPr kumimoji="0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콤보박스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메뉴를 선택하면</a:t>
                      </a:r>
                      <a:endParaRPr kumimoji="0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해당 메뉴에 따른 </a:t>
                      </a:r>
                      <a:r>
                        <a:rPr kumimoji="0" lang="ko-KR" altLang="en-US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견종이미지와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정보가 생성된다</a:t>
                      </a: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462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43187" marB="43187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검색 입력 창</a:t>
                      </a: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견종의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이름을 입력한다</a:t>
                      </a: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462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06995"/>
                  </a:ext>
                </a:extLst>
              </a:tr>
              <a:tr h="309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43187" marB="43187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검색버튼</a:t>
                      </a: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DB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에서 </a:t>
                      </a:r>
                      <a:r>
                        <a:rPr kumimoji="0" lang="ko-KR" altLang="en-US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견종의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정보를 불러온다</a:t>
                      </a: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</a:p>
                  </a:txBody>
                  <a:tcPr marL="66462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7753524"/>
                  </a:ext>
                </a:extLst>
              </a:tr>
              <a:tr h="309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0" marR="0" marT="43187" marB="43187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이미지</a:t>
                      </a: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견종의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이미지를 보여준다</a:t>
                      </a: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462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2937680"/>
                  </a:ext>
                </a:extLst>
              </a:tr>
              <a:tr h="309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 </a:t>
                      </a:r>
                    </a:p>
                  </a:txBody>
                  <a:tcPr marL="0" marR="0" marT="43187" marB="43187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견종정보</a:t>
                      </a: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견종정보를 테이블로 보여준다</a:t>
                      </a: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462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4686275"/>
                  </a:ext>
                </a:extLst>
              </a:tr>
            </a:tbl>
          </a:graphicData>
        </a:graphic>
      </p:graphicFrame>
      <p:graphicFrame>
        <p:nvGraphicFramePr>
          <p:cNvPr id="38" name="Group 80"/>
          <p:cNvGraphicFramePr>
            <a:graphicFrameLocks noGrp="1"/>
          </p:cNvGraphicFramePr>
          <p:nvPr/>
        </p:nvGraphicFramePr>
        <p:xfrm>
          <a:off x="392347" y="1768405"/>
          <a:ext cx="4726677" cy="378034"/>
        </p:xfrm>
        <a:graphic>
          <a:graphicData uri="http://schemas.openxmlformats.org/drawingml/2006/table">
            <a:tbl>
              <a:tblPr/>
              <a:tblGrid>
                <a:gridCol w="4726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034">
                <a:tc>
                  <a:txBody>
                    <a:bodyPr/>
                    <a:lstStyle/>
                    <a:p>
                      <a:pPr marL="533400" marR="0" lvl="0" indent="-533400" algn="l" defTabSz="-13873163" rtl="0" eaLnBrk="0" fontAlgn="base" latinLnBrk="1" hangingPunct="0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1. </a:t>
                      </a: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화면 레이아웃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</a:t>
                      </a:r>
                    </a:p>
                  </a:txBody>
                  <a:tcPr marL="84406" marR="84406" marT="42198" marB="421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888651"/>
              </p:ext>
            </p:extLst>
          </p:nvPr>
        </p:nvGraphicFramePr>
        <p:xfrm>
          <a:off x="392724" y="871905"/>
          <a:ext cx="8440616" cy="703828"/>
        </p:xfrm>
        <a:graphic>
          <a:graphicData uri="http://schemas.openxmlformats.org/drawingml/2006/table">
            <a:tbl>
              <a:tblPr/>
              <a:tblGrid>
                <a:gridCol w="756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1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33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1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968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3378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맑은 고딕" pitchFamily="50" charset="-127"/>
                          <a:ea typeface="맑은 고딕" pitchFamily="50" charset="-127"/>
                        </a:rPr>
                        <a:t>화면설계서</a:t>
                      </a:r>
                    </a:p>
                  </a:txBody>
                  <a:tcPr marL="84406" marR="84406" marT="42230" marB="4223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2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E_SC_004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관련</a:t>
                      </a:r>
                      <a:r>
                        <a:rPr lang="ko-KR" altLang="en-US" sz="9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UC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E_UC_004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견종백과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2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‘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과제명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’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임대진</a:t>
                      </a: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Oval 100"/>
          <p:cNvSpPr>
            <a:spLocks noChangeAspect="1" noChangeArrowheads="1"/>
          </p:cNvSpPr>
          <p:nvPr/>
        </p:nvSpPr>
        <p:spPr bwMode="auto">
          <a:xfrm>
            <a:off x="63869" y="3590400"/>
            <a:ext cx="227135" cy="227133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662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cxnSp>
        <p:nvCxnSpPr>
          <p:cNvPr id="13" name="직선 연결선 57"/>
          <p:cNvCxnSpPr>
            <a:cxnSpLocks noChangeShapeType="1"/>
          </p:cNvCxnSpPr>
          <p:nvPr/>
        </p:nvCxnSpPr>
        <p:spPr bwMode="auto">
          <a:xfrm>
            <a:off x="283194" y="3700099"/>
            <a:ext cx="483836" cy="12156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 type="triangle" w="med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Oval 100"/>
          <p:cNvSpPr>
            <a:spLocks noChangeAspect="1" noChangeArrowheads="1"/>
          </p:cNvSpPr>
          <p:nvPr/>
        </p:nvSpPr>
        <p:spPr bwMode="auto">
          <a:xfrm>
            <a:off x="767030" y="2991713"/>
            <a:ext cx="227135" cy="227133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662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cxnSp>
        <p:nvCxnSpPr>
          <p:cNvPr id="15" name="직선 연결선 57"/>
          <p:cNvCxnSpPr>
            <a:cxnSpLocks noChangeShapeType="1"/>
          </p:cNvCxnSpPr>
          <p:nvPr/>
        </p:nvCxnSpPr>
        <p:spPr bwMode="auto">
          <a:xfrm>
            <a:off x="1056508" y="3087516"/>
            <a:ext cx="1067220" cy="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 type="triangle" w="med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직선 연결선 57">
            <a:extLst>
              <a:ext uri="{FF2B5EF4-FFF2-40B4-BE49-F238E27FC236}">
                <a16:creationId xmlns:a16="http://schemas.microsoft.com/office/drawing/2014/main" id="{3CFD6B84-F070-4338-AC87-42BE31E3AD0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69642" y="4419990"/>
            <a:ext cx="483836" cy="12156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 type="triangle" w="med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직선 연결선 57">
            <a:extLst>
              <a:ext uri="{FF2B5EF4-FFF2-40B4-BE49-F238E27FC236}">
                <a16:creationId xmlns:a16="http://schemas.microsoft.com/office/drawing/2014/main" id="{3C1B92BF-E69A-4654-AFB7-CC9431D1128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92347" y="4837548"/>
            <a:ext cx="1333253" cy="12156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 type="triangle" w="med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직선 연결선 57">
            <a:extLst>
              <a:ext uri="{FF2B5EF4-FFF2-40B4-BE49-F238E27FC236}">
                <a16:creationId xmlns:a16="http://schemas.microsoft.com/office/drawing/2014/main" id="{3631B80D-B097-43EC-A1C0-35C18EF643E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237247" y="3417956"/>
            <a:ext cx="1" cy="282143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 type="triangle" w="med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직선 연결선 57">
            <a:extLst>
              <a:ext uri="{FF2B5EF4-FFF2-40B4-BE49-F238E27FC236}">
                <a16:creationId xmlns:a16="http://schemas.microsoft.com/office/drawing/2014/main" id="{E460FED5-6C5E-4CDF-8C00-9F828061A89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987824" y="3430112"/>
            <a:ext cx="1" cy="282143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 type="triangle" w="med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Oval 100">
            <a:extLst>
              <a:ext uri="{FF2B5EF4-FFF2-40B4-BE49-F238E27FC236}">
                <a16:creationId xmlns:a16="http://schemas.microsoft.com/office/drawing/2014/main" id="{4BBAAC10-04EA-432E-BA38-4243C02495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74256" y="3186631"/>
            <a:ext cx="227135" cy="227133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662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6" name="Oval 100">
            <a:extLst>
              <a:ext uri="{FF2B5EF4-FFF2-40B4-BE49-F238E27FC236}">
                <a16:creationId xmlns:a16="http://schemas.microsoft.com/office/drawing/2014/main" id="{CA4E63EE-4A03-4F78-BC2A-A1822B35E3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23679" y="3159546"/>
            <a:ext cx="227135" cy="227133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662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7" name="Oval 100">
            <a:extLst>
              <a:ext uri="{FF2B5EF4-FFF2-40B4-BE49-F238E27FC236}">
                <a16:creationId xmlns:a16="http://schemas.microsoft.com/office/drawing/2014/main" id="{655B11DA-F19E-4332-91B6-31EDD40711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9450" y="4301880"/>
            <a:ext cx="227135" cy="227133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662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8" name="Oval 100">
            <a:extLst>
              <a:ext uri="{FF2B5EF4-FFF2-40B4-BE49-F238E27FC236}">
                <a16:creationId xmlns:a16="http://schemas.microsoft.com/office/drawing/2014/main" id="{DD97545F-24F2-48D1-A515-9E9D9E076AB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4032" y="4723981"/>
            <a:ext cx="227135" cy="227133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662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431172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E3D66D0-B155-497D-9D34-0614E3E43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340" y="2204872"/>
            <a:ext cx="3499552" cy="3795698"/>
          </a:xfrm>
          <a:prstGeom prst="rect">
            <a:avLst/>
          </a:prstGeom>
        </p:spPr>
      </p:pic>
      <p:graphicFrame>
        <p:nvGraphicFramePr>
          <p:cNvPr id="25" name="Group 80"/>
          <p:cNvGraphicFramePr>
            <a:graphicFrameLocks noGrp="1"/>
          </p:cNvGraphicFramePr>
          <p:nvPr/>
        </p:nvGraphicFramePr>
        <p:xfrm>
          <a:off x="4572000" y="1767277"/>
          <a:ext cx="4254011" cy="1308589"/>
        </p:xfrm>
        <a:graphic>
          <a:graphicData uri="http://schemas.openxmlformats.org/drawingml/2006/table">
            <a:tbl>
              <a:tblPr/>
              <a:tblGrid>
                <a:gridCol w="4254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034">
                <a:tc>
                  <a:txBody>
                    <a:bodyPr/>
                    <a:lstStyle/>
                    <a:p>
                      <a:pPr marL="533400" marR="0" lvl="0" indent="-533400" algn="l" defTabSz="-13873163" rtl="0" eaLnBrk="0" fontAlgn="base" latinLnBrk="1" hangingPunct="0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화면설명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</a:t>
                      </a:r>
                    </a:p>
                  </a:txBody>
                  <a:tcPr marL="84406" marR="84406" marT="42198" marB="421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0555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1000" dirty="0" err="1">
                          <a:latin typeface="맑은 고딕" pitchFamily="50" charset="-127"/>
                          <a:ea typeface="맑은 고딕" pitchFamily="50" charset="-127"/>
                        </a:rPr>
                        <a:t>로그인후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 설문조사 페이지로 이동한다</a:t>
                      </a: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자신의 성향에 따른 설문조사를 실시한다</a:t>
                      </a: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설문조사를 실시한후 설문완료를 클릭한다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endParaRPr lang="en-US" altLang="ko-KR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198" marB="421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Group 83"/>
          <p:cNvGraphicFramePr>
            <a:graphicFrameLocks noGrp="1"/>
          </p:cNvGraphicFramePr>
          <p:nvPr/>
        </p:nvGraphicFramePr>
        <p:xfrm>
          <a:off x="4572000" y="4077072"/>
          <a:ext cx="4209328" cy="1784792"/>
        </p:xfrm>
        <a:graphic>
          <a:graphicData uri="http://schemas.openxmlformats.org/drawingml/2006/table">
            <a:tbl>
              <a:tblPr/>
              <a:tblGrid>
                <a:gridCol w="2718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6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911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76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 </a:t>
                      </a:r>
                    </a:p>
                  </a:txBody>
                  <a:tcPr marL="0" marR="0" marT="43187" marB="43187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Component</a:t>
                      </a: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Function</a:t>
                      </a: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4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43187" marB="43187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태그 </a:t>
                      </a: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dirty="0">
                          <a:solidFill>
                            <a:srgbClr val="4D4D4D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설문조사 페이지이동 링크</a:t>
                      </a:r>
                      <a:endParaRPr kumimoji="0" lang="en-US" altLang="ko-KR" sz="700" b="0" dirty="0">
                        <a:solidFill>
                          <a:srgbClr val="4D4D4D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462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3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43187" marB="43187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radio button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작성자의 성향에 맞는 값에 체크한다</a:t>
                      </a: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462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3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43187" marB="43187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설문조사 결과 페이지로 값을 가지고 가는 버튼</a:t>
                      </a:r>
                      <a:endParaRPr kumimoji="0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462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8041321"/>
                  </a:ext>
                </a:extLst>
              </a:tr>
            </a:tbl>
          </a:graphicData>
        </a:graphic>
      </p:graphicFrame>
      <p:graphicFrame>
        <p:nvGraphicFramePr>
          <p:cNvPr id="38" name="Group 80"/>
          <p:cNvGraphicFramePr>
            <a:graphicFrameLocks noGrp="1"/>
          </p:cNvGraphicFramePr>
          <p:nvPr/>
        </p:nvGraphicFramePr>
        <p:xfrm>
          <a:off x="392348" y="1768405"/>
          <a:ext cx="4179652" cy="378034"/>
        </p:xfrm>
        <a:graphic>
          <a:graphicData uri="http://schemas.openxmlformats.org/drawingml/2006/table">
            <a:tbl>
              <a:tblPr/>
              <a:tblGrid>
                <a:gridCol w="4179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034">
                <a:tc>
                  <a:txBody>
                    <a:bodyPr/>
                    <a:lstStyle/>
                    <a:p>
                      <a:pPr marL="533400" marR="0" lvl="0" indent="-533400" algn="l" defTabSz="-13873163" rtl="0" eaLnBrk="0" fontAlgn="base" latinLnBrk="1" hangingPunct="0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1. </a:t>
                      </a: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화면 레이아웃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</a:t>
                      </a:r>
                    </a:p>
                  </a:txBody>
                  <a:tcPr marL="84406" marR="84406" marT="42198" marB="421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392724" y="871905"/>
          <a:ext cx="8440616" cy="703289"/>
        </p:xfrm>
        <a:graphic>
          <a:graphicData uri="http://schemas.openxmlformats.org/drawingml/2006/table">
            <a:tbl>
              <a:tblPr/>
              <a:tblGrid>
                <a:gridCol w="756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1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33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1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968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2839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맑은 고딕" pitchFamily="50" charset="-127"/>
                          <a:ea typeface="맑은 고딕" pitchFamily="50" charset="-127"/>
                        </a:rPr>
                        <a:t>화면설계서</a:t>
                      </a:r>
                    </a:p>
                  </a:txBody>
                  <a:tcPr marL="84406" marR="84406" marT="42230" marB="4223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2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E_SC_006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관련</a:t>
                      </a:r>
                      <a:r>
                        <a:rPr lang="ko-KR" altLang="en-US" sz="9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UC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E_UC_001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설문조사</a:t>
                      </a: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2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‘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과제명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’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윤희근</a:t>
                      </a: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Oval 100"/>
          <p:cNvSpPr>
            <a:spLocks noChangeAspect="1" noChangeArrowheads="1"/>
          </p:cNvSpPr>
          <p:nvPr/>
        </p:nvSpPr>
        <p:spPr bwMode="auto">
          <a:xfrm>
            <a:off x="279246" y="2636912"/>
            <a:ext cx="227135" cy="227133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662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cxnSp>
        <p:nvCxnSpPr>
          <p:cNvPr id="15" name="직선 연결선 57"/>
          <p:cNvCxnSpPr>
            <a:cxnSpLocks noChangeShapeType="1"/>
          </p:cNvCxnSpPr>
          <p:nvPr/>
        </p:nvCxnSpPr>
        <p:spPr bwMode="auto">
          <a:xfrm>
            <a:off x="611560" y="5932649"/>
            <a:ext cx="1715604" cy="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 type="triangle" w="med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5047E4-0179-4AE5-8B2F-BC6F1880BD17}"/>
              </a:ext>
            </a:extLst>
          </p:cNvPr>
          <p:cNvSpPr/>
          <p:nvPr/>
        </p:nvSpPr>
        <p:spPr>
          <a:xfrm>
            <a:off x="2987824" y="2559251"/>
            <a:ext cx="288032" cy="30479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2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083012D-4AB1-458B-8338-98C077A0D33C}"/>
              </a:ext>
            </a:extLst>
          </p:cNvPr>
          <p:cNvSpPr/>
          <p:nvPr/>
        </p:nvSpPr>
        <p:spPr>
          <a:xfrm>
            <a:off x="2761766" y="3251700"/>
            <a:ext cx="1206770" cy="252027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2"/>
              </a:solidFill>
            </a:endParaRPr>
          </a:p>
        </p:txBody>
      </p:sp>
      <p:cxnSp>
        <p:nvCxnSpPr>
          <p:cNvPr id="24" name="직선 연결선 57">
            <a:extLst>
              <a:ext uri="{FF2B5EF4-FFF2-40B4-BE49-F238E27FC236}">
                <a16:creationId xmlns:a16="http://schemas.microsoft.com/office/drawing/2014/main" id="{A689B47C-F849-4FA2-8DC4-19C2B3D80EC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1560" y="4093835"/>
            <a:ext cx="2150206" cy="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 type="triangle" w="med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직선 연결선 57">
            <a:extLst>
              <a:ext uri="{FF2B5EF4-FFF2-40B4-BE49-F238E27FC236}">
                <a16:creationId xmlns:a16="http://schemas.microsoft.com/office/drawing/2014/main" id="{17CB49AB-F769-44FC-9018-927345A43D70}"/>
              </a:ext>
            </a:extLst>
          </p:cNvPr>
          <p:cNvCxnSpPr>
            <a:cxnSpLocks noChangeShapeType="1"/>
            <a:endCxn id="5" idx="1"/>
          </p:cNvCxnSpPr>
          <p:nvPr/>
        </p:nvCxnSpPr>
        <p:spPr bwMode="auto">
          <a:xfrm flipV="1">
            <a:off x="611560" y="2711648"/>
            <a:ext cx="2376264" cy="33276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 type="triangle" w="med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Oval 100">
            <a:extLst>
              <a:ext uri="{FF2B5EF4-FFF2-40B4-BE49-F238E27FC236}">
                <a16:creationId xmlns:a16="http://schemas.microsoft.com/office/drawing/2014/main" id="{F215FFB6-3F9A-456A-9ADC-D8A0A66E73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9246" y="5816964"/>
            <a:ext cx="227135" cy="227133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662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0" name="Oval 100">
            <a:extLst>
              <a:ext uri="{FF2B5EF4-FFF2-40B4-BE49-F238E27FC236}">
                <a16:creationId xmlns:a16="http://schemas.microsoft.com/office/drawing/2014/main" id="{06F03453-0587-4B9E-91B8-F9454533EC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6035" y="3999805"/>
            <a:ext cx="227135" cy="227133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662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45776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AAC750C-60C4-44F7-8EAC-CD3AD1389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402" y="2196914"/>
            <a:ext cx="3417544" cy="4223188"/>
          </a:xfrm>
          <a:prstGeom prst="rect">
            <a:avLst/>
          </a:prstGeom>
        </p:spPr>
      </p:pic>
      <p:graphicFrame>
        <p:nvGraphicFramePr>
          <p:cNvPr id="25" name="Group 80"/>
          <p:cNvGraphicFramePr>
            <a:graphicFrameLocks noGrp="1"/>
          </p:cNvGraphicFramePr>
          <p:nvPr/>
        </p:nvGraphicFramePr>
        <p:xfrm>
          <a:off x="4572000" y="1767277"/>
          <a:ext cx="4254011" cy="1308589"/>
        </p:xfrm>
        <a:graphic>
          <a:graphicData uri="http://schemas.openxmlformats.org/drawingml/2006/table">
            <a:tbl>
              <a:tblPr/>
              <a:tblGrid>
                <a:gridCol w="4254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034">
                <a:tc>
                  <a:txBody>
                    <a:bodyPr/>
                    <a:lstStyle/>
                    <a:p>
                      <a:pPr marL="533400" marR="0" lvl="0" indent="-533400" algn="l" defTabSz="-13873163" rtl="0" eaLnBrk="0" fontAlgn="base" latinLnBrk="1" hangingPunct="0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화면설명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</a:t>
                      </a:r>
                    </a:p>
                  </a:txBody>
                  <a:tcPr marL="84406" marR="84406" marT="42198" marB="421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0555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해당 견종정보로 넘어가는 링크버튼</a:t>
                      </a:r>
                      <a:endParaRPr lang="en-US" altLang="ko-KR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설문조사 페이지로 다시 넘어가는 링크버튼</a:t>
                      </a:r>
                      <a:endParaRPr lang="en-US" altLang="ko-KR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198" marB="421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Group 83"/>
          <p:cNvGraphicFramePr>
            <a:graphicFrameLocks noGrp="1"/>
          </p:cNvGraphicFramePr>
          <p:nvPr/>
        </p:nvGraphicFramePr>
        <p:xfrm>
          <a:off x="4572000" y="5467161"/>
          <a:ext cx="4254011" cy="952941"/>
        </p:xfrm>
        <a:graphic>
          <a:graphicData uri="http://schemas.openxmlformats.org/drawingml/2006/table">
            <a:tbl>
              <a:tblPr/>
              <a:tblGrid>
                <a:gridCol w="2718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911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38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 </a:t>
                      </a:r>
                    </a:p>
                  </a:txBody>
                  <a:tcPr marL="0" marR="0" marT="43187" marB="43187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Component</a:t>
                      </a: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Function</a:t>
                      </a: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43187" marB="43187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&lt;a&gt;&lt;button&gt;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dirty="0">
                          <a:solidFill>
                            <a:srgbClr val="4D4D4D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견종정보로 넘어가는 링크</a:t>
                      </a:r>
                      <a:endParaRPr kumimoji="0" lang="en-US" altLang="ko-KR" sz="700" b="0" dirty="0">
                        <a:solidFill>
                          <a:srgbClr val="4D4D4D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462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43187" marB="43187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&lt;a&gt;&lt;button&gt;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설문조사로 넘어가는 링크</a:t>
                      </a:r>
                      <a:endParaRPr kumimoji="0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462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8" name="Group 80"/>
          <p:cNvGraphicFramePr>
            <a:graphicFrameLocks noGrp="1"/>
          </p:cNvGraphicFramePr>
          <p:nvPr/>
        </p:nvGraphicFramePr>
        <p:xfrm>
          <a:off x="392348" y="1768405"/>
          <a:ext cx="4179652" cy="378034"/>
        </p:xfrm>
        <a:graphic>
          <a:graphicData uri="http://schemas.openxmlformats.org/drawingml/2006/table">
            <a:tbl>
              <a:tblPr/>
              <a:tblGrid>
                <a:gridCol w="4179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034">
                <a:tc>
                  <a:txBody>
                    <a:bodyPr/>
                    <a:lstStyle/>
                    <a:p>
                      <a:pPr marL="533400" marR="0" lvl="0" indent="-533400" algn="l" defTabSz="-13873163" rtl="0" eaLnBrk="0" fontAlgn="base" latinLnBrk="1" hangingPunct="0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1. </a:t>
                      </a: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화면 레이아웃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</a:t>
                      </a:r>
                    </a:p>
                  </a:txBody>
                  <a:tcPr marL="84406" marR="84406" marT="42198" marB="421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392724" y="871905"/>
          <a:ext cx="8440616" cy="703289"/>
        </p:xfrm>
        <a:graphic>
          <a:graphicData uri="http://schemas.openxmlformats.org/drawingml/2006/table">
            <a:tbl>
              <a:tblPr/>
              <a:tblGrid>
                <a:gridCol w="756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1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33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1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968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2839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맑은 고딕" pitchFamily="50" charset="-127"/>
                          <a:ea typeface="맑은 고딕" pitchFamily="50" charset="-127"/>
                        </a:rPr>
                        <a:t>화면설계서</a:t>
                      </a:r>
                    </a:p>
                  </a:txBody>
                  <a:tcPr marL="84406" marR="84406" marT="42230" marB="4223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2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E_SC_007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관련</a:t>
                      </a:r>
                      <a:r>
                        <a:rPr lang="ko-KR" altLang="en-US" sz="9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UC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E_UC_001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설문조사결과</a:t>
                      </a: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2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‘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과제명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’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윤희근</a:t>
                      </a: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5" name="직선 연결선 57"/>
          <p:cNvCxnSpPr>
            <a:cxnSpLocks noChangeShapeType="1"/>
          </p:cNvCxnSpPr>
          <p:nvPr/>
        </p:nvCxnSpPr>
        <p:spPr bwMode="auto">
          <a:xfrm>
            <a:off x="467544" y="2924944"/>
            <a:ext cx="1680108" cy="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 type="triangle" w="med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직선 연결선 57">
            <a:extLst>
              <a:ext uri="{FF2B5EF4-FFF2-40B4-BE49-F238E27FC236}">
                <a16:creationId xmlns:a16="http://schemas.microsoft.com/office/drawing/2014/main" id="{0CC25AB2-628C-4983-A82D-33C54AD5CC6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67544" y="6165304"/>
            <a:ext cx="1680108" cy="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 type="triangle" w="med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Oval 100">
            <a:extLst>
              <a:ext uri="{FF2B5EF4-FFF2-40B4-BE49-F238E27FC236}">
                <a16:creationId xmlns:a16="http://schemas.microsoft.com/office/drawing/2014/main" id="{DEB8BF98-2321-4427-B087-CF07CA620D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0198" y="2811377"/>
            <a:ext cx="227135" cy="227133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662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3" name="Oval 100">
            <a:extLst>
              <a:ext uri="{FF2B5EF4-FFF2-40B4-BE49-F238E27FC236}">
                <a16:creationId xmlns:a16="http://schemas.microsoft.com/office/drawing/2014/main" id="{398ADB4C-B5F0-4187-B77C-DFEC92C638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1961" y="6051737"/>
            <a:ext cx="227135" cy="227133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662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31941032"/>
      </p:ext>
    </p:extLst>
  </p:cSld>
  <p:clrMapOvr>
    <a:masterClrMapping/>
  </p:clrMapOvr>
</p:sld>
</file>

<file path=ppt/theme/theme1.xml><?xml version="1.0" encoding="utf-8"?>
<a:theme xmlns:a="http://schemas.openxmlformats.org/drawingml/2006/main" name="컨설팅본부_프리젠테이션_기본 v2009062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/>
      </a:spPr>
      <a:bodyPr rtlCol="0" anchor="ctr"/>
      <a:lstStyle>
        <a:defPPr algn="ctr">
          <a:defRPr sz="11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F0000"/>
          </a:solidFill>
          <a:prstDash val="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000" dirty="0" smtClean="0">
            <a:solidFill>
              <a:schemeClr val="tx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컨설팅본부_프리젠테이션_기본 v20090629</Template>
  <TotalTime>51466</TotalTime>
  <Words>1009</Words>
  <Application>Microsoft Office PowerPoint</Application>
  <PresentationFormat>화면 슬라이드 쇼(4:3)</PresentationFormat>
  <Paragraphs>384</Paragraphs>
  <Slides>10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가는둥근제목체</vt:lpstr>
      <vt:lpstr>굴림</vt:lpstr>
      <vt:lpstr>나눔고딕 Bold</vt:lpstr>
      <vt:lpstr>맑은 고딕</vt:lpstr>
      <vt:lpstr>Arial</vt:lpstr>
      <vt:lpstr>Verdana</vt:lpstr>
      <vt:lpstr>Wingdings</vt:lpstr>
      <vt:lpstr>컨설팅본부_프리젠테이션_기본 v20090629</vt:lpstr>
      <vt:lpstr>성향과 환경에 따른 애완동물 추천 및 유기견 매칭 서비스 화면 설계서 </vt:lpstr>
      <vt:lpstr>서비스 흐름도</vt:lpstr>
      <vt:lpstr>메뉴구성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상황기반 스마트폰 통역 서비스 개발</dc:title>
  <dc:creator>Qlaser</dc:creator>
  <cp:lastModifiedBy>SM2127</cp:lastModifiedBy>
  <cp:revision>1391</cp:revision>
  <cp:lastPrinted>2012-12-06T06:18:09Z</cp:lastPrinted>
  <dcterms:created xsi:type="dcterms:W3CDTF">2009-06-30T03:37:15Z</dcterms:created>
  <dcterms:modified xsi:type="dcterms:W3CDTF">2021-07-10T00:11:34Z</dcterms:modified>
</cp:coreProperties>
</file>