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C08A1-A939-42EF-A0C1-085BE33C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58E90-9C69-419D-A22D-A63683D85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F0296-DE25-4B10-8C24-81B452A5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BEE0A-66E0-46EE-B3FF-D74E4B6E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C872A-8655-4854-B07F-522399F8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A6C7-B25F-4D3E-A6FF-EAD1FA0C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FC7B9-FE05-4EC2-A197-3CE8FD0E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D9558-6744-4C3B-AE46-FE18629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AED7F-C544-4B73-AB49-148710FC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BF651-76E6-41F7-8042-8C654FE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7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05506-4382-4F30-A357-9E1F6536B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BE1F2-87D3-4890-9054-A9E432B2F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E20FA-CA53-48D7-9728-2C10D476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3EE9-655C-412A-9F04-1C30C164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07562-6322-4341-93A9-2568551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BF66-C7D2-4106-AA11-C171B275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480AB-639B-44A0-ACF0-BD9F9931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B860B-814F-452D-8857-6E400C4E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7D9D4-B14E-48D1-81A5-E351860A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D70D7-13D8-408C-9F00-906D61CA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CFC48-E03D-48E5-B8D3-4D7A6A79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8C9F2-AFEF-46CD-A72A-2707E3D9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526B-75C9-4C22-8B82-BC894E9D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30DDE-08CE-407F-AB6B-4BA8E9F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FEF1C-1D88-4F74-8D34-A049A3DB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9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8AD79-BEB9-4FC8-A08C-E8C6D69F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A3D08-FBB9-48F8-BF0A-DB1406209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9A98A4-524D-433D-9B4F-F3022AB6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2FE7C-F148-4501-907F-90C823E6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791B7-0114-4B6C-8C9A-870FEFCC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0ADDE-F990-4246-AF09-E26F0030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6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A7886-CE83-4DCA-9F67-01CE7818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8ACDA-FD3D-46A0-9BD7-EC23C565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76066-B646-4002-8DDD-7B7F1F2DC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83F8E-44ED-48EB-ABDE-7234DBC23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BBF590-308C-4419-BC06-B63209496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25F85-291D-4163-9EAD-9C14664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3AAF8F-B80E-4495-AC93-E2CAFBF8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A91F3-2ED8-449E-BA08-673361F1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F123F-299F-47EF-BE08-C23A152A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F96BD-78D4-4BD7-A55C-9FC00B65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50F27-112A-45D4-AC5C-D53D03FA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C4BA6-1433-429F-9B5B-025F0F43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101FB9-9B3A-47C8-B58C-DF62389D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A7A07-F5FA-4B39-B134-8E209DA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E1299-29DF-4CFB-BE1C-507FEFF0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4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F2F7E-FC04-4576-96E7-A7F4C764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1EBEE-D8BF-4617-A1D7-6344A13F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7D6E20-4BD1-4D06-A552-633E343D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3C6B6-D1EE-4544-BA17-37BB57B7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FC0E4-2108-4D5F-A314-FC7D326E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CD914-4346-4B8D-9EB4-E7D8215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D6697-4A47-4A9B-8D42-01F0124C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B5E47-B805-4F87-A4D6-27EFDA7D3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CC04A-51D7-4840-A153-D74D35E9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62382-DA5D-4CC2-BF3D-1A219DC5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E32C3-D30B-40F3-9296-82E64B6F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6CFBD-758D-4170-A97A-8E4383F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F9CFC2-A2E2-407D-B48C-DB6EFBD3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51BDB-0038-4F98-953F-219B9F37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71F79-5373-49C2-9DCF-9B0664298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B862-8929-4622-8256-0F3DEB32E9E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5F905-DF69-4B5E-8FC8-B017D2BC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6ACF0-30D8-4954-86FE-8014A61DD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DF42-041A-4E99-A9E3-92950067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74DE-4D05-4C93-8C62-8A78F0077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2D64C-DEC9-426F-A60C-88440FA41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7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271A5-A597-40E0-B2F1-12D27E7C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8660"/>
            <a:ext cx="10515600" cy="2458835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주가 데이터를 얻기 위해 대신증권</a:t>
            </a:r>
            <a:r>
              <a:rPr lang="en-US" altLang="ko-KR" sz="1600" dirty="0"/>
              <a:t>CYBOS-PLUS API</a:t>
            </a:r>
            <a:r>
              <a:rPr lang="ko-KR" altLang="en-US" sz="1600" dirty="0"/>
              <a:t>를 이용해서 과거의 주가 데이터를 수집하여 학습 데이터로 사용하였다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사용한 기간은 과거 </a:t>
            </a:r>
            <a:r>
              <a:rPr lang="en-US" altLang="ko-KR" sz="1600" dirty="0"/>
              <a:t>5</a:t>
            </a:r>
            <a:r>
              <a:rPr lang="ko-KR" altLang="en-US" sz="1600" dirty="0"/>
              <a:t>년간의 데이터를 사용하였다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수집한 데이터는 시가</a:t>
            </a:r>
            <a:r>
              <a:rPr lang="en-US" altLang="ko-KR" sz="1600" dirty="0"/>
              <a:t>, </a:t>
            </a:r>
            <a:r>
              <a:rPr lang="ko-KR" altLang="en-US" sz="1600" dirty="0"/>
              <a:t>고가</a:t>
            </a:r>
            <a:r>
              <a:rPr lang="en-US" altLang="ko-KR" sz="1600" dirty="0"/>
              <a:t>, </a:t>
            </a:r>
            <a:r>
              <a:rPr lang="ko-KR" altLang="en-US" sz="1600" dirty="0"/>
              <a:t>저가</a:t>
            </a:r>
            <a:r>
              <a:rPr lang="en-US" altLang="ko-KR" sz="1600" dirty="0"/>
              <a:t>, </a:t>
            </a:r>
            <a:r>
              <a:rPr lang="ko-KR" altLang="en-US" sz="1600" dirty="0"/>
              <a:t>종가</a:t>
            </a:r>
            <a:r>
              <a:rPr lang="en-US" altLang="ko-KR" sz="1600" dirty="0"/>
              <a:t>, </a:t>
            </a:r>
            <a:r>
              <a:rPr lang="ko-KR" altLang="en-US" sz="1600" dirty="0"/>
              <a:t>거래량</a:t>
            </a:r>
            <a:r>
              <a:rPr lang="en-US" altLang="ko-KR" sz="1600" dirty="0"/>
              <a:t>, </a:t>
            </a:r>
            <a:r>
              <a:rPr lang="ko-KR" altLang="en-US" sz="1600" dirty="0"/>
              <a:t>수정주가 비율</a:t>
            </a:r>
            <a:r>
              <a:rPr lang="en-US" altLang="ko-KR" sz="1600" dirty="0"/>
              <a:t>, </a:t>
            </a:r>
            <a:r>
              <a:rPr lang="ko-KR" altLang="en-US" sz="1600" dirty="0"/>
              <a:t>총 상장 수 등을 수집하여 데이터로 사용하였다</a:t>
            </a:r>
            <a:r>
              <a:rPr lang="en-US" altLang="ko-KR" sz="1600" dirty="0"/>
              <a:t>.</a:t>
            </a:r>
          </a:p>
          <a:p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고딕"/>
              </a:rPr>
              <a:t>수정주가비율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고딕"/>
              </a:rPr>
              <a:t>=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고딕"/>
              </a:rPr>
              <a:t>변경상장일 시가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고딕"/>
              </a:rPr>
              <a:t>/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맑은고딕"/>
              </a:rPr>
              <a:t>전일종가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고딕"/>
              </a:rPr>
              <a:t> *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고딕"/>
              </a:rPr>
              <a:t>100</a:t>
            </a:r>
          </a:p>
          <a:p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권리락이 발생할 경우 변경일에 시가 변동이 발생하고 그를 예측에 반영하고자 수정주가 비율을 데이터에 추가하여 학습하였다</a:t>
            </a:r>
            <a:endParaRPr lang="en-US" altLang="ko-KR" sz="1600" dirty="0">
              <a:solidFill>
                <a:srgbClr val="333333"/>
              </a:solidFill>
              <a:latin typeface="맑은고딕"/>
            </a:endParaRPr>
          </a:p>
          <a:p>
            <a:r>
              <a:rPr lang="en-US" altLang="ko-KR" sz="1600" dirty="0"/>
              <a:t>SNS</a:t>
            </a:r>
            <a:r>
              <a:rPr lang="ko-KR" altLang="en-US" sz="1600" dirty="0"/>
              <a:t>에서 스크랩한 글을 자연어 처리하여 얻은 감성점수를 학습데이터에 추가시켜 학습에 반영하였다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E7407B-93BD-42E7-9B83-A9250637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22" y="330504"/>
            <a:ext cx="1023127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A1686-B5C6-46FC-AF7D-20746B33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7207"/>
            <a:ext cx="10515600" cy="28297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종목별로 데이터를 학습시켜 주가에 반영시키려 하였으나 외부 데이터가 충분하지 않은 상태에서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우려가 있고 실질 학습에 필요한 시간이 너무 과다하게 필요하여 종목마다 같은 업종코드를 가진 데이터끼리 묶어서 학습을 진행하였다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6DD9B-CB91-42F6-B730-8D42E104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1407"/>
            <a:ext cx="1037417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A1686-B5C6-46FC-AF7D-20746B33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7207"/>
            <a:ext cx="10515600" cy="28297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데이터세트에 윈도우를 적용하여 </a:t>
            </a:r>
            <a:r>
              <a:rPr lang="en-US" altLang="ko-KR" sz="2000" dirty="0"/>
              <a:t>30</a:t>
            </a:r>
            <a:r>
              <a:rPr lang="ko-KR" altLang="en-US" sz="2000" dirty="0"/>
              <a:t>일 동안의 데이터를 학습하여 그 미래 데이터를 예측할 수 있도록 모델을 설계하였다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70571-6753-4AF6-8E8E-BAB67055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35" y="1170241"/>
            <a:ext cx="522995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66AE3-9757-4891-B749-3DD46CDB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4103"/>
            <a:ext cx="10515600" cy="229286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주가 변동에는 외부요인의 영향이 높다는 연구결과가 많이 존재한다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금리</a:t>
            </a:r>
            <a:r>
              <a:rPr lang="en-US" altLang="ko-KR" sz="1600" dirty="0"/>
              <a:t>, </a:t>
            </a:r>
            <a:r>
              <a:rPr lang="ko-KR" altLang="en-US" sz="1600" dirty="0"/>
              <a:t>환율</a:t>
            </a:r>
            <a:r>
              <a:rPr lang="en-US" altLang="ko-KR" sz="1600" dirty="0"/>
              <a:t>, </a:t>
            </a:r>
            <a:r>
              <a:rPr lang="ko-KR" altLang="en-US" sz="1600" dirty="0"/>
              <a:t>원자재</a:t>
            </a:r>
            <a:r>
              <a:rPr lang="en-US" altLang="ko-KR" sz="1600" dirty="0"/>
              <a:t>, </a:t>
            </a:r>
            <a:r>
              <a:rPr lang="ko-KR" altLang="en-US" sz="1600" dirty="0"/>
              <a:t>물가</a:t>
            </a:r>
            <a:r>
              <a:rPr lang="en-US" altLang="ko-KR" sz="1600" dirty="0"/>
              <a:t>, </a:t>
            </a:r>
            <a:r>
              <a:rPr lang="ko-KR" altLang="en-US" sz="1600" dirty="0"/>
              <a:t>경기변동</a:t>
            </a:r>
            <a:r>
              <a:rPr lang="en-US" altLang="ko-KR" sz="1600" dirty="0"/>
              <a:t>, </a:t>
            </a:r>
            <a:r>
              <a:rPr lang="ko-KR" altLang="en-US" sz="1600" dirty="0"/>
              <a:t>미국증시</a:t>
            </a:r>
            <a:r>
              <a:rPr lang="en-US" altLang="ko-KR" sz="1600" dirty="0"/>
              <a:t>, </a:t>
            </a:r>
            <a:r>
              <a:rPr lang="ko-KR" altLang="en-US" sz="1600" dirty="0"/>
              <a:t>부동산</a:t>
            </a:r>
            <a:r>
              <a:rPr lang="en-US" altLang="ko-KR" sz="1600" dirty="0"/>
              <a:t>, </a:t>
            </a:r>
            <a:r>
              <a:rPr lang="ko-KR" altLang="en-US" sz="1600" dirty="0"/>
              <a:t>정책</a:t>
            </a:r>
            <a:r>
              <a:rPr lang="en-US" altLang="ko-KR" sz="1600" dirty="0"/>
              <a:t>, </a:t>
            </a:r>
            <a:r>
              <a:rPr lang="ko-KR" altLang="en-US" sz="1600" dirty="0"/>
              <a:t>북한</a:t>
            </a:r>
            <a:r>
              <a:rPr lang="en-US" altLang="ko-KR" sz="1600" dirty="0"/>
              <a:t>, </a:t>
            </a:r>
            <a:r>
              <a:rPr lang="ko-KR" altLang="en-US" sz="1600" dirty="0"/>
              <a:t>자연재해</a:t>
            </a:r>
            <a:r>
              <a:rPr lang="en-US" altLang="ko-KR" sz="1600" dirty="0"/>
              <a:t>, </a:t>
            </a:r>
            <a:r>
              <a:rPr lang="ko-KR" altLang="en-US" sz="1600" dirty="0"/>
              <a:t>기후변화</a:t>
            </a:r>
            <a:r>
              <a:rPr lang="en-US" altLang="ko-KR" sz="1600" dirty="0"/>
              <a:t>, SNS</a:t>
            </a:r>
            <a:r>
              <a:rPr lang="ko-KR" altLang="en-US" sz="1600" dirty="0"/>
              <a:t>등 많은 요인이 존재하지만 이에 대한 데이터를 모두 반영하기 어렵고 데이터 수집에 어려움이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사용자가 이러한 외부요인 데이터를 가지고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데이터가 발생한 일자별로 데이터를 입력하도록 하여 데이터 예측에 반영하도록 하였다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DDCC5-5995-4572-8688-7FCB2CC6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36" y="681037"/>
            <a:ext cx="615400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6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982DE-899E-477A-857F-25663150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1647"/>
            <a:ext cx="10515600" cy="3165315"/>
          </a:xfrm>
        </p:spPr>
        <p:txBody>
          <a:bodyPr/>
          <a:lstStyle/>
          <a:p>
            <a:r>
              <a:rPr lang="ko-KR" altLang="en-US" dirty="0"/>
              <a:t>외부 요인 값을 입력하는데 </a:t>
            </a:r>
            <a:r>
              <a:rPr lang="en-US" altLang="ko-KR" dirty="0" err="1"/>
              <a:t>standardscaler</a:t>
            </a:r>
            <a:r>
              <a:rPr lang="ko-KR" altLang="en-US" dirty="0"/>
              <a:t>를 사용하였다</a:t>
            </a:r>
            <a:r>
              <a:rPr lang="en-US" altLang="ko-KR" dirty="0"/>
              <a:t>. </a:t>
            </a:r>
            <a:r>
              <a:rPr lang="ko-KR" altLang="en-US" dirty="0"/>
              <a:t>외부 </a:t>
            </a:r>
            <a:r>
              <a:rPr lang="ko-KR" altLang="en-US" dirty="0" err="1"/>
              <a:t>요인값은</a:t>
            </a:r>
            <a:r>
              <a:rPr lang="ko-KR" altLang="en-US" dirty="0"/>
              <a:t> </a:t>
            </a:r>
            <a:r>
              <a:rPr lang="ko-KR" altLang="en-US" dirty="0" err="1"/>
              <a:t>입력받지</a:t>
            </a:r>
            <a:r>
              <a:rPr lang="ko-KR" altLang="en-US" dirty="0"/>
              <a:t> 않은 경우 영향을 최소화하여야 하기에 평균치를 </a:t>
            </a:r>
            <a:r>
              <a:rPr lang="en-US" altLang="ko-KR" dirty="0"/>
              <a:t>0</a:t>
            </a:r>
            <a:r>
              <a:rPr lang="ko-KR" altLang="en-US" dirty="0"/>
              <a:t>으로 하는게 바람직했기 때문에 </a:t>
            </a:r>
            <a:r>
              <a:rPr lang="ko-KR" altLang="en-US" dirty="0" err="1"/>
              <a:t>입력받지</a:t>
            </a:r>
            <a:r>
              <a:rPr lang="ko-KR" altLang="en-US" dirty="0"/>
              <a:t> 않은 값은 모두 </a:t>
            </a:r>
            <a:r>
              <a:rPr lang="en-US" altLang="ko-KR" dirty="0"/>
              <a:t>0</a:t>
            </a:r>
            <a:r>
              <a:rPr lang="ko-KR" altLang="en-US" dirty="0"/>
              <a:t>으로 하고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데이터에 대해서는 </a:t>
            </a:r>
            <a:r>
              <a:rPr lang="en-US" altLang="ko-KR" dirty="0" err="1"/>
              <a:t>standardScaler</a:t>
            </a:r>
            <a:r>
              <a:rPr lang="ko-KR" altLang="en-US" dirty="0"/>
              <a:t>를 적용하여 데이터를 반영하였다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42AFB-F1DF-4D76-BB06-EFF23FBF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90" y="982485"/>
            <a:ext cx="569674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235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선일</dc:creator>
  <cp:lastModifiedBy>정 선일</cp:lastModifiedBy>
  <cp:revision>1</cp:revision>
  <dcterms:created xsi:type="dcterms:W3CDTF">2021-08-30T00:35:55Z</dcterms:created>
  <dcterms:modified xsi:type="dcterms:W3CDTF">2021-08-30T00:43:53Z</dcterms:modified>
</cp:coreProperties>
</file>