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9" r:id="rId4"/>
    <p:sldId id="266" r:id="rId5"/>
    <p:sldId id="267" r:id="rId6"/>
    <p:sldId id="268" r:id="rId7"/>
    <p:sldId id="270" r:id="rId8"/>
    <p:sldId id="262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85" r:id="rId17"/>
    <p:sldId id="287" r:id="rId18"/>
    <p:sldId id="280" r:id="rId19"/>
    <p:sldId id="281" r:id="rId20"/>
    <p:sldId id="282" r:id="rId21"/>
    <p:sldId id="28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4E0"/>
    <a:srgbClr val="000000"/>
    <a:srgbClr val="70DDFC"/>
    <a:srgbClr val="FBFBFB"/>
    <a:srgbClr val="ED9A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2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2C68-9843-4452-B0AA-335948A5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F6F91-7572-483C-9EF6-546735357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42B5D-9125-443A-A51D-37B98B25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A25A9-ED63-4736-BE43-96C15CC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A1F8D-C76B-45F1-A469-045B3A8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2DC02-D5D4-4DFA-95BC-B97FAA06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E396F-4C36-46F3-A8B9-BE23263C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5E829-2173-450F-A2B2-6548858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D707D-D9CB-45DB-AE0F-CACD66D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B9CDC-6158-4224-90E7-C0996A13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11C627-9294-49D6-80A9-83C15313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B5309-E96F-4343-9A41-77244B7B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FBF77-711C-40CD-BD37-698EB83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9198-9F82-4C57-B464-6C4120D7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2AD7-0562-4F0A-8A1E-BCFF8531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DF14-4FA7-4CCB-8F2D-82CAF9D5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324D-8CB9-4A99-BFB3-89751AC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8E2D-8C7F-4292-988F-2232EA6B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2B7A-0D18-44EF-90BA-DCE6842B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04E90-C401-4CA6-B77F-5E6EF01C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15AF-351E-46F8-9DA6-B0AA1C8A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FA21D-3677-4FE6-A9A8-22995A18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B0EB0-7E87-492E-BF1F-38C6E8D1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D6ACE-E47F-460E-AEC6-6C982C24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965C8-A6BD-4304-8716-FDE5710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0EDC-D4DA-477E-94B8-3FC750CB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7AE38-A076-49E6-A3E4-36AC6180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867A7-7F2A-4117-B45F-7621ED85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D0641-3250-4F39-8061-19C48D14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1FAE9-9DA3-45B8-A5FD-D8DC157D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F7062-0038-45A3-808F-BEC746CF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62D4-75BD-4DBE-9AF7-D1E114FC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DDFCE-52A0-4F1B-AADD-283F7665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46149-C4BC-4FA1-9DF8-A484A306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7E463-2976-41DF-8F43-D34825A03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78047-E93C-4E01-8D48-B3ACD101B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332F4-E4BE-44F6-9261-8D5546B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A5994-95AE-4F2C-9CCB-3A7E810D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15911-B9A0-4394-8D29-6DCB713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EC4F-867D-4695-9E72-35C38FE7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3F053-7006-443B-9CC7-8AFE1DD6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18047-17D3-4284-8BDE-EE8628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2810E-E089-4C8E-95DE-C49B8CB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63108-75A7-4E38-B3FA-766E9EBD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9CBB0-A645-49DA-B080-4582372F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71CB4-D2DD-46DA-A689-76361E18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A845E-34DA-440F-BB57-74ADAF4A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87DB-9813-4399-98EF-42CB2075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2C91B-FB44-4F69-9BA7-F2E49C84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B5ADF-B71E-4243-804E-2B918A7E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CC281-E847-40B3-8F78-0EE418B6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83C5E-91FD-4A94-9081-C60BE0BE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C897-5A14-46CE-84EA-B027B452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9364E-88CF-4448-88C6-DF26FD124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D0EB7-A961-422B-A66D-D25E96F5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0D2F1-BD10-4E2F-BC4E-3F41327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265E3-85A6-4F71-B28F-02022478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0D9EE-794A-4956-B1A9-0D8E6F7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F9AB5-7D15-4A3F-9471-8E845533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495B8-A085-41AD-A759-CD96E007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18FD3-1073-43E1-938E-5BDBED3B7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1631-4F3B-46CC-A02B-32BF204C40B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A0DA1-938A-4E7C-B131-C597DDB7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39691-04EE-419A-89DE-190A5583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65F75-F745-4762-B608-3026CBCC43CC}"/>
              </a:ext>
            </a:extLst>
          </p:cNvPr>
          <p:cNvSpPr txBox="1"/>
          <p:nvPr/>
        </p:nvSpPr>
        <p:spPr>
          <a:xfrm>
            <a:off x="768350" y="704437"/>
            <a:ext cx="4442242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개인 맞춤형 </a:t>
            </a:r>
            <a:r>
              <a:rPr lang="ko-KR" altLang="en-US" sz="3600" spc="-15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권리락과</a:t>
            </a:r>
            <a:endParaRPr lang="en-US" altLang="ko-KR" sz="3600" spc="-15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3600" spc="-15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SNS</a:t>
            </a:r>
            <a:r>
              <a:rPr lang="ko-KR" altLang="en-US" sz="3600" spc="-15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활용한 </a:t>
            </a:r>
            <a:endParaRPr lang="en-US" altLang="ko-KR" sz="3600" spc="-15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주가예측 서비스</a:t>
            </a:r>
            <a:endParaRPr lang="en-US" sz="3600" spc="-15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0D5FF6-F0E3-4FC6-B0D2-436C44AAB908}"/>
              </a:ext>
            </a:extLst>
          </p:cNvPr>
          <p:cNvSpPr/>
          <p:nvPr/>
        </p:nvSpPr>
        <p:spPr>
          <a:xfrm>
            <a:off x="884835" y="1439036"/>
            <a:ext cx="4103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938E02-1A1F-4C73-8724-9BD49E7DB8F2}"/>
              </a:ext>
            </a:extLst>
          </p:cNvPr>
          <p:cNvSpPr/>
          <p:nvPr/>
        </p:nvSpPr>
        <p:spPr>
          <a:xfrm>
            <a:off x="884835" y="2148121"/>
            <a:ext cx="2839970" cy="49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C80FD-6190-47FD-A19F-C01CCB6FB9BA}"/>
              </a:ext>
            </a:extLst>
          </p:cNvPr>
          <p:cNvSpPr/>
          <p:nvPr/>
        </p:nvSpPr>
        <p:spPr>
          <a:xfrm>
            <a:off x="884834" y="2857205"/>
            <a:ext cx="311820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768350" y="3121223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2021-08-00</a:t>
            </a: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 2021-08-31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CA939-D70B-481D-BD05-C2AF6A3147B0}"/>
              </a:ext>
            </a:extLst>
          </p:cNvPr>
          <p:cNvSpPr txBox="1"/>
          <p:nvPr/>
        </p:nvSpPr>
        <p:spPr>
          <a:xfrm>
            <a:off x="10185400" y="465520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Stock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8C5A1B-6F27-4535-9BD5-6BBD751E2291}"/>
              </a:ext>
            </a:extLst>
          </p:cNvPr>
          <p:cNvSpPr txBox="1"/>
          <p:nvPr/>
        </p:nvSpPr>
        <p:spPr>
          <a:xfrm>
            <a:off x="10185400" y="5009978"/>
            <a:ext cx="1263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㈜ </a:t>
            </a:r>
            <a:r>
              <a:rPr lang="ko-KR" altLang="en-US" sz="12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선일투자증권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정선일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강다현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서민규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윤정은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임대진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정혜선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93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기능설계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1571729" y="957821"/>
            <a:ext cx="2837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서비스 흐름도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A5CCF2-F67D-4761-A19E-3732D8AE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7" y="576232"/>
            <a:ext cx="2223406" cy="1182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1560BE-6ADC-49AC-8E9B-842A070BA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00" y="4935675"/>
            <a:ext cx="1632234" cy="17127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4B5086-54AA-4766-86BB-F9B5F7A15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27" y="2819400"/>
            <a:ext cx="2533026" cy="12192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16B9A2-FEB9-40AA-85F6-BDC645075DFC}"/>
              </a:ext>
            </a:extLst>
          </p:cNvPr>
          <p:cNvGrpSpPr/>
          <p:nvPr/>
        </p:nvGrpSpPr>
        <p:grpSpPr>
          <a:xfrm>
            <a:off x="554498" y="1903697"/>
            <a:ext cx="1338542" cy="1089355"/>
            <a:chOff x="1061759" y="4329392"/>
            <a:chExt cx="1338542" cy="108935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DA5234F-911E-47B7-8632-721B0F73E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759" y="4329392"/>
              <a:ext cx="1338542" cy="8123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0184E5-5982-4297-B71C-B8700E66E167}"/>
                </a:ext>
              </a:extLst>
            </p:cNvPr>
            <p:cNvSpPr txBox="1"/>
            <p:nvPr/>
          </p:nvSpPr>
          <p:spPr>
            <a:xfrm>
              <a:off x="1178580" y="5141748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aseline="-25000" dirty="0"/>
                <a:t>사용자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F94826C-CC77-4DD6-99AD-379D289D0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56" y="2585803"/>
            <a:ext cx="1581150" cy="15811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07ACD-AC30-4D58-8D61-3ADF00B579F9}"/>
              </a:ext>
            </a:extLst>
          </p:cNvPr>
          <p:cNvSpPr/>
          <p:nvPr/>
        </p:nvSpPr>
        <p:spPr>
          <a:xfrm>
            <a:off x="3355537" y="1633303"/>
            <a:ext cx="4169489" cy="27194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4663C6F-BBDE-494A-AFAF-0AF539882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103" y="1157053"/>
            <a:ext cx="1905000" cy="9525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7077B4B-D635-4A38-950B-97FB3D5C95DE}"/>
              </a:ext>
            </a:extLst>
          </p:cNvPr>
          <p:cNvSpPr/>
          <p:nvPr/>
        </p:nvSpPr>
        <p:spPr>
          <a:xfrm>
            <a:off x="2063847" y="2246581"/>
            <a:ext cx="1114365" cy="1635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41322-9679-424C-B74A-0C543743B7CB}"/>
              </a:ext>
            </a:extLst>
          </p:cNvPr>
          <p:cNvSpPr txBox="1"/>
          <p:nvPr/>
        </p:nvSpPr>
        <p:spPr>
          <a:xfrm>
            <a:off x="2063847" y="1784916"/>
            <a:ext cx="1114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aseline="-25000" dirty="0"/>
              <a:t>안드로이드로 </a:t>
            </a:r>
            <a:endParaRPr lang="en-US" altLang="ko-KR" baseline="-25000" dirty="0"/>
          </a:p>
          <a:p>
            <a:r>
              <a:rPr lang="ko-KR" altLang="en-US" baseline="-25000" dirty="0"/>
              <a:t>사용자 접속</a:t>
            </a:r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57817C84-BFD4-498E-88DC-2BBE116C547B}"/>
              </a:ext>
            </a:extLst>
          </p:cNvPr>
          <p:cNvSpPr/>
          <p:nvPr/>
        </p:nvSpPr>
        <p:spPr>
          <a:xfrm>
            <a:off x="7886700" y="3363033"/>
            <a:ext cx="1309611" cy="23083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4825F4-E1B3-4B56-A8F9-467DCBD28D7D}"/>
              </a:ext>
            </a:extLst>
          </p:cNvPr>
          <p:cNvSpPr txBox="1"/>
          <p:nvPr/>
        </p:nvSpPr>
        <p:spPr>
          <a:xfrm>
            <a:off x="4300441" y="2156542"/>
            <a:ext cx="2438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aseline="-25000" dirty="0"/>
              <a:t>안드로이드 내부는 </a:t>
            </a:r>
            <a:r>
              <a:rPr lang="ko-KR" altLang="en-US" baseline="-25000" dirty="0" err="1"/>
              <a:t>웹뷰로</a:t>
            </a:r>
            <a:r>
              <a:rPr lang="ko-KR" altLang="en-US" baseline="-25000" dirty="0"/>
              <a:t> 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845829-70E2-4DBF-9D78-E2495068BB9D}"/>
              </a:ext>
            </a:extLst>
          </p:cNvPr>
          <p:cNvSpPr txBox="1"/>
          <p:nvPr/>
        </p:nvSpPr>
        <p:spPr>
          <a:xfrm>
            <a:off x="7758790" y="2785952"/>
            <a:ext cx="1528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aseline="-25000" dirty="0" err="1"/>
              <a:t>톰캣</a:t>
            </a:r>
            <a:r>
              <a:rPr lang="ko-KR" altLang="en-US" baseline="-25000" dirty="0"/>
              <a:t> 서버에서 </a:t>
            </a:r>
            <a:endParaRPr lang="en-US" altLang="ko-KR" baseline="-25000" dirty="0"/>
          </a:p>
          <a:p>
            <a:pPr algn="ctr"/>
            <a:r>
              <a:rPr lang="ko-KR" altLang="en-US" baseline="-25000" dirty="0"/>
              <a:t>웹페이지를 </a:t>
            </a:r>
            <a:r>
              <a:rPr lang="ko-KR" altLang="en-US" baseline="-25000" dirty="0" err="1"/>
              <a:t>받아옴</a:t>
            </a:r>
            <a:endParaRPr lang="ko-KR" altLang="en-US" baseline="-25000" dirty="0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9A7E4876-25D5-4D82-8DDA-3EB9207FFF9B}"/>
              </a:ext>
            </a:extLst>
          </p:cNvPr>
          <p:cNvSpPr/>
          <p:nvPr/>
        </p:nvSpPr>
        <p:spPr>
          <a:xfrm rot="5400000">
            <a:off x="9647503" y="4434600"/>
            <a:ext cx="776778" cy="23083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ECBA6-5452-4D56-8966-7FE7BA4842F5}"/>
              </a:ext>
            </a:extLst>
          </p:cNvPr>
          <p:cNvSpPr txBox="1"/>
          <p:nvPr/>
        </p:nvSpPr>
        <p:spPr>
          <a:xfrm>
            <a:off x="10151309" y="4148411"/>
            <a:ext cx="1450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aseline="-25000" dirty="0"/>
              <a:t>오라클 </a:t>
            </a:r>
            <a:r>
              <a:rPr lang="ko-KR" altLang="en-US" baseline="-25000" dirty="0" err="1"/>
              <a:t>DB를</a:t>
            </a:r>
            <a:r>
              <a:rPr lang="ko-KR" altLang="en-US" baseline="-25000" dirty="0"/>
              <a:t> 통해 </a:t>
            </a:r>
            <a:endParaRPr lang="en-US" altLang="ko-KR" baseline="-25000" dirty="0"/>
          </a:p>
          <a:p>
            <a:r>
              <a:rPr lang="ko-KR" altLang="en-US" baseline="-25000" dirty="0"/>
              <a:t>사용자의 정보와 </a:t>
            </a:r>
            <a:endParaRPr lang="en-US" altLang="ko-KR" baseline="-25000" dirty="0"/>
          </a:p>
          <a:p>
            <a:r>
              <a:rPr lang="ko-KR" altLang="en-US" baseline="-25000" dirty="0"/>
              <a:t>필요 정보를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BBDF1E-77B7-493B-9EAD-834E936F0111}"/>
              </a:ext>
            </a:extLst>
          </p:cNvPr>
          <p:cNvSpPr txBox="1"/>
          <p:nvPr/>
        </p:nvSpPr>
        <p:spPr>
          <a:xfrm>
            <a:off x="7641847" y="3709282"/>
            <a:ext cx="1722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aseline="-25000" dirty="0" err="1"/>
              <a:t>DB에서</a:t>
            </a:r>
            <a:r>
              <a:rPr lang="ko-KR" altLang="en-US" baseline="-25000" dirty="0"/>
              <a:t> 가져온 </a:t>
            </a:r>
            <a:endParaRPr lang="en-US" altLang="ko-KR" baseline="-25000" dirty="0"/>
          </a:p>
          <a:p>
            <a:r>
              <a:rPr lang="ko-KR" altLang="en-US" baseline="-25000" dirty="0"/>
              <a:t>데이터는 웹으로 전송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82622A5-2EE7-4CDC-A360-BC7D1601A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76" y="4876041"/>
            <a:ext cx="2885522" cy="161589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46BF6B-BA75-4F4F-B409-92278F7284D2}"/>
              </a:ext>
            </a:extLst>
          </p:cNvPr>
          <p:cNvSpPr/>
          <p:nvPr/>
        </p:nvSpPr>
        <p:spPr>
          <a:xfrm>
            <a:off x="7886700" y="5934923"/>
            <a:ext cx="1114365" cy="1635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D833B1-84FA-4385-AFCB-C6CC4F7A63D7}"/>
              </a:ext>
            </a:extLst>
          </p:cNvPr>
          <p:cNvSpPr txBox="1"/>
          <p:nvPr/>
        </p:nvSpPr>
        <p:spPr>
          <a:xfrm>
            <a:off x="9001065" y="1862160"/>
            <a:ext cx="1722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aseline="-25000" dirty="0"/>
              <a:t>맞춤 예측 서비스를 </a:t>
            </a:r>
            <a:endParaRPr lang="en-US" altLang="ko-KR" baseline="-25000" dirty="0"/>
          </a:p>
          <a:p>
            <a:r>
              <a:rPr lang="ko-KR" altLang="en-US" baseline="-25000" dirty="0"/>
              <a:t>사용하고자 하면 </a:t>
            </a:r>
            <a:endParaRPr lang="en-US" altLang="ko-KR" baseline="-25000" dirty="0"/>
          </a:p>
          <a:p>
            <a:r>
              <a:rPr lang="ko-KR" altLang="en-US" baseline="-25000" dirty="0"/>
              <a:t>사용자의 입력 정보를 </a:t>
            </a:r>
            <a:endParaRPr lang="en-US" altLang="ko-KR" baseline="-25000" dirty="0"/>
          </a:p>
          <a:p>
            <a:r>
              <a:rPr lang="ko-KR" altLang="en-US" baseline="-25000" dirty="0"/>
              <a:t>딥러닝 모델로 예측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3C54DEBD-1768-4939-824D-4863FBE40D94}"/>
              </a:ext>
            </a:extLst>
          </p:cNvPr>
          <p:cNvSpPr/>
          <p:nvPr/>
        </p:nvSpPr>
        <p:spPr>
          <a:xfrm rot="5400000">
            <a:off x="10348441" y="2173826"/>
            <a:ext cx="1060983" cy="23083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14AB6-6D1E-4CD7-9DF6-1907248559BF}"/>
              </a:ext>
            </a:extLst>
          </p:cNvPr>
          <p:cNvSpPr txBox="1"/>
          <p:nvPr/>
        </p:nvSpPr>
        <p:spPr>
          <a:xfrm>
            <a:off x="7622298" y="5136436"/>
            <a:ext cx="1722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aseline="-25000" dirty="0"/>
              <a:t>증권사 </a:t>
            </a:r>
            <a:r>
              <a:rPr lang="en-US" altLang="ko-KR" baseline="-25000" dirty="0"/>
              <a:t>API</a:t>
            </a:r>
            <a:r>
              <a:rPr lang="ko-KR" altLang="en-US" baseline="-25000" dirty="0"/>
              <a:t>를 </a:t>
            </a:r>
            <a:endParaRPr lang="en-US" altLang="ko-KR" baseline="-25000" dirty="0"/>
          </a:p>
          <a:p>
            <a:pPr algn="ctr"/>
            <a:r>
              <a:rPr lang="ko-KR" altLang="en-US" baseline="-25000" dirty="0"/>
              <a:t>통해 과거 주가 </a:t>
            </a:r>
            <a:endParaRPr lang="en-US" altLang="ko-KR" baseline="-25000" dirty="0"/>
          </a:p>
          <a:p>
            <a:pPr algn="ctr"/>
            <a:r>
              <a:rPr lang="ko-KR" altLang="en-US" baseline="-25000" dirty="0"/>
              <a:t>및 종목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42360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8559800" y="3788513"/>
            <a:ext cx="28296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2518366"/>
            <a:ext cx="2031325" cy="72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기능구현</a:t>
            </a:r>
            <a:endParaRPr 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135906"/>
            <a:ext cx="293885" cy="293885"/>
            <a:chOff x="3158671" y="3283857"/>
            <a:chExt cx="355600" cy="35560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23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기능구현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646708" y="1114056"/>
            <a:ext cx="86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SNS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자연어 분석을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통한 기업의 점수화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708" y="163727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452" y="478922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증권사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3123" y="588888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만개의 데이터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C:\Users\sec\Desktop\3차프로젝트\대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3" y="3002621"/>
            <a:ext cx="1618218" cy="161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74087" y="2275115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상장된 기업 목록 수집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03140" y="406433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종목명을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검색 </a:t>
            </a:r>
            <a:endParaRPr lang="ko-KR" altLang="en-US" dirty="0"/>
          </a:p>
        </p:txBody>
      </p:sp>
      <p:pic>
        <p:nvPicPr>
          <p:cNvPr id="1029" name="Picture 5" descr="C:\Users\sec\Documents\카카오톡 받은 파일\sns자연어처리(ppt자료)\(데이터수집)크롤링한 데이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82" y="2772875"/>
            <a:ext cx="4648924" cy="29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998952" y="2275115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종목별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수집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83295" y="3796981"/>
            <a:ext cx="1415846" cy="0"/>
          </a:xfrm>
          <a:prstGeom prst="straightConnector1">
            <a:avLst/>
          </a:prstGeom>
          <a:ln w="38100">
            <a:solidFill>
              <a:srgbClr val="3464E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646708" y="1114056"/>
            <a:ext cx="86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SNS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자연어 분석을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통한 기업의 점수화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708" y="16372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</a:t>
            </a:r>
          </a:p>
        </p:txBody>
      </p:sp>
      <p:pic>
        <p:nvPicPr>
          <p:cNvPr id="2050" name="Picture 2" descr="C:\Users\sec\Documents\카카오톡 받은 파일\sns자연어처리(ppt자료)\(데이터분석)기업별 트윗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06" y="3143577"/>
            <a:ext cx="4171417" cy="27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2778" y="2289403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약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3000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기업 중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기업 선정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61" y="6056582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트윗수가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미만인 데이터는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낮다고 판단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7694" y="276626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트윗수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8834" y="225713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4418" y="6056581"/>
            <a:ext cx="424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정규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표현식을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트윗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내용의 외국어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특수문자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</a:p>
        </p:txBody>
      </p:sp>
      <p:sp>
        <p:nvSpPr>
          <p:cNvPr id="15" name="사각형: 둥근 모서리 28">
            <a:extLst>
              <a:ext uri="{FF2B5EF4-FFF2-40B4-BE49-F238E27FC236}">
                <a16:creationId xmlns:a16="http://schemas.microsoft.com/office/drawing/2014/main" id="{759EE0BB-2DCB-45A3-A18E-678C2013CD3E}"/>
              </a:ext>
            </a:extLst>
          </p:cNvPr>
          <p:cNvSpPr/>
          <p:nvPr/>
        </p:nvSpPr>
        <p:spPr>
          <a:xfrm>
            <a:off x="6700984" y="3143577"/>
            <a:ext cx="4876368" cy="2411834"/>
          </a:xfrm>
          <a:prstGeom prst="roundRect">
            <a:avLst/>
          </a:prstGeom>
          <a:solidFill>
            <a:srgbClr val="F4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정규 </a:t>
            </a:r>
            <a:r>
              <a:rPr lang="ko-KR" altLang="en-US" dirty="0" err="1">
                <a:solidFill>
                  <a:schemeClr val="tx1"/>
                </a:solidFill>
              </a:rPr>
              <a:t>표현식</a:t>
            </a:r>
            <a:r>
              <a:rPr lang="ko-KR" altLang="en-US" dirty="0">
                <a:solidFill>
                  <a:schemeClr val="tx1"/>
                </a:solidFill>
              </a:rPr>
              <a:t> 이란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일정한 규칙을 가진 문자열을 표현하는 방법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복잡한 문자열을 처리할 때 사용하는 기법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re(regular expression) </a:t>
            </a:r>
            <a:r>
              <a:rPr lang="ko-KR" altLang="en-US" sz="1600" dirty="0">
                <a:solidFill>
                  <a:schemeClr val="tx1"/>
                </a:solidFill>
              </a:rPr>
              <a:t>모듈 사용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기능구현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8619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646708" y="1114056"/>
            <a:ext cx="86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SNS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자연어 분석을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통한 기업의 점수화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708" y="163727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1434" y="2123905"/>
            <a:ext cx="19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Konlpy.Okt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1158" y="4807344"/>
            <a:ext cx="5019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Okt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트위터에서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만든 한국어 처리기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Tkt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처리속도 및 본 데이터와 적합성을 고려하여 선택</a:t>
            </a:r>
          </a:p>
        </p:txBody>
      </p:sp>
      <p:pic>
        <p:nvPicPr>
          <p:cNvPr id="3074" name="Picture 2" descr="C:\Users\sec\Documents\카카오톡 받은 파일\sns자연어처리(ppt자료)\(데이터분석)형태소분석 모델_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2" y="2574517"/>
            <a:ext cx="5376165" cy="18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18203" y="210229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감성사전 구축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09814" y="5730674"/>
            <a:ext cx="48445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80000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단어 중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빈도수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이상인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3000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단어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감성수치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라벨링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5" name="Picture 3" descr="C:\Users\sec\Documents\카카오톡 받은 파일\sns자연어처리(ppt자료)\(데이터분석)감성스코어확인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" b="44958"/>
          <a:stretch/>
        </p:blipFill>
        <p:spPr bwMode="auto">
          <a:xfrm>
            <a:off x="6386775" y="2574517"/>
            <a:ext cx="5308600" cy="31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기능구현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8619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646708" y="1114056"/>
            <a:ext cx="86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SNS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자연어 분석을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통한 기업의 점수화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sp>
        <p:nvSpPr>
          <p:cNvPr id="17" name="사각형: 둥근 모서리 25">
            <a:extLst>
              <a:ext uri="{FF2B5EF4-FFF2-40B4-BE49-F238E27FC236}">
                <a16:creationId xmlns:a16="http://schemas.microsoft.com/office/drawing/2014/main" id="{EDC3D1E1-64C4-4920-BC93-81236C7F0D7F}"/>
              </a:ext>
            </a:extLst>
          </p:cNvPr>
          <p:cNvSpPr/>
          <p:nvPr/>
        </p:nvSpPr>
        <p:spPr>
          <a:xfrm>
            <a:off x="802242" y="2414541"/>
            <a:ext cx="10229653" cy="3285219"/>
          </a:xfrm>
          <a:prstGeom prst="roundRect">
            <a:avLst/>
          </a:prstGeom>
          <a:solidFill>
            <a:srgbClr val="F4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facebook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twitter, </a:t>
            </a:r>
            <a:r>
              <a:rPr lang="en-US" altLang="ko-KR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instagram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주요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데이터를 가져오기 위하여 여러 수단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API,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깃허브에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올라온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사용했지만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AntiScrap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정책으로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selenium, </a:t>
            </a:r>
            <a:r>
              <a:rPr lang="en-US" altLang="ko-KR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BeautifulSoup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제한적인 방법 밖에 시도 할 수 없었다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영화평점이나 좋아요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싫어요 등 긍정 부정이 나뉠만한 척도가 없어 현실적으로 수십만 개의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트위터에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라벨링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불가능으로 인해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모델학습을 하지 못한 아쉬움이 있다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33">
            <a:extLst>
              <a:ext uri="{FF2B5EF4-FFF2-40B4-BE49-F238E27FC236}">
                <a16:creationId xmlns:a16="http://schemas.microsoft.com/office/drawing/2014/main" id="{2FBB57BB-51F9-4D8E-AE26-78EAAF7EC0A4}"/>
              </a:ext>
            </a:extLst>
          </p:cNvPr>
          <p:cNvSpPr/>
          <p:nvPr/>
        </p:nvSpPr>
        <p:spPr>
          <a:xfrm>
            <a:off x="1094163" y="2210110"/>
            <a:ext cx="3579436" cy="408861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아쉬운 점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어려웠던 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기능구현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3566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8559800" y="3788513"/>
            <a:ext cx="28296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2518366"/>
            <a:ext cx="2031325" cy="72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시연영상</a:t>
            </a:r>
            <a:endParaRPr 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135906"/>
            <a:ext cx="293885" cy="293885"/>
            <a:chOff x="3158671" y="3283857"/>
            <a:chExt cx="355600" cy="35560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77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8559800" y="3788513"/>
            <a:ext cx="28296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2518366"/>
            <a:ext cx="4653838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기대효과 및 </a:t>
            </a:r>
            <a:r>
              <a:rPr lang="ko-KR" altLang="en-US" sz="360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향후발전</a:t>
            </a:r>
            <a:endParaRPr 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135906"/>
            <a:ext cx="293885" cy="293885"/>
            <a:chOff x="3158671" y="3283857"/>
            <a:chExt cx="355600" cy="35560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92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기대효과 및 향후발전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88504" y="763653"/>
            <a:ext cx="8743392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867CA-A2EA-45FA-8CE6-10317F5C286E}"/>
              </a:ext>
            </a:extLst>
          </p:cNvPr>
          <p:cNvSpPr txBox="1"/>
          <p:nvPr/>
        </p:nvSpPr>
        <p:spPr>
          <a:xfrm>
            <a:off x="621308" y="1499005"/>
            <a:ext cx="2303836" cy="102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Stock CM</a:t>
            </a: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08000"/>
              </a:lnSpc>
            </a:pP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기대효과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A1FCE-3B0E-474B-A64B-8D3AE28B18C8}"/>
              </a:ext>
            </a:extLst>
          </p:cNvPr>
          <p:cNvSpPr txBox="1"/>
          <p:nvPr/>
        </p:nvSpPr>
        <p:spPr>
          <a:xfrm>
            <a:off x="720446" y="4149373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E2F360-CFB7-4842-AFE0-D8C18B91B590}"/>
              </a:ext>
            </a:extLst>
          </p:cNvPr>
          <p:cNvSpPr txBox="1"/>
          <p:nvPr/>
        </p:nvSpPr>
        <p:spPr>
          <a:xfrm>
            <a:off x="720446" y="4614667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포토샵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CDADEF-214A-4CE2-BA76-3F79E6A82C86}"/>
              </a:ext>
            </a:extLst>
          </p:cNvPr>
          <p:cNvSpPr txBox="1"/>
          <p:nvPr/>
        </p:nvSpPr>
        <p:spPr>
          <a:xfrm>
            <a:off x="652319" y="5079961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프리미어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1067D6-87E9-497B-8933-2CF07F5CDD04}"/>
              </a:ext>
            </a:extLst>
          </p:cNvPr>
          <p:cNvSpPr txBox="1"/>
          <p:nvPr/>
        </p:nvSpPr>
        <p:spPr>
          <a:xfrm>
            <a:off x="652319" y="5545255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인디자인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AD0518-356E-4E26-9C94-3A8C4D350A45}"/>
              </a:ext>
            </a:extLst>
          </p:cNvPr>
          <p:cNvSpPr/>
          <p:nvPr/>
        </p:nvSpPr>
        <p:spPr>
          <a:xfrm>
            <a:off x="1455397" y="4207039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B95FDC-536C-416B-9DF4-98BC9A54B21A}"/>
              </a:ext>
            </a:extLst>
          </p:cNvPr>
          <p:cNvSpPr/>
          <p:nvPr/>
        </p:nvSpPr>
        <p:spPr>
          <a:xfrm>
            <a:off x="1455397" y="4207039"/>
            <a:ext cx="1834957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627D5A-11C2-45B7-B73E-8EE0BC8E0ED3}"/>
              </a:ext>
            </a:extLst>
          </p:cNvPr>
          <p:cNvSpPr/>
          <p:nvPr/>
        </p:nvSpPr>
        <p:spPr>
          <a:xfrm>
            <a:off x="1455397" y="4672333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291077-C0BB-4BA1-BABC-E97C550C4440}"/>
              </a:ext>
            </a:extLst>
          </p:cNvPr>
          <p:cNvSpPr/>
          <p:nvPr/>
        </p:nvSpPr>
        <p:spPr>
          <a:xfrm>
            <a:off x="1455397" y="4672333"/>
            <a:ext cx="2485271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CC871F-B442-416B-BDD4-F4E42EFBFB2E}"/>
              </a:ext>
            </a:extLst>
          </p:cNvPr>
          <p:cNvSpPr/>
          <p:nvPr/>
        </p:nvSpPr>
        <p:spPr>
          <a:xfrm>
            <a:off x="1455397" y="5137627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22F6F8-6E45-4DA3-8AE6-4A5F5A818E37}"/>
              </a:ext>
            </a:extLst>
          </p:cNvPr>
          <p:cNvSpPr/>
          <p:nvPr/>
        </p:nvSpPr>
        <p:spPr>
          <a:xfrm>
            <a:off x="1455397" y="5137627"/>
            <a:ext cx="1490933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465B44-E64B-4217-87B9-5C93761DFB7E}"/>
              </a:ext>
            </a:extLst>
          </p:cNvPr>
          <p:cNvSpPr/>
          <p:nvPr/>
        </p:nvSpPr>
        <p:spPr>
          <a:xfrm>
            <a:off x="1455397" y="5602921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B74AC4-8BD5-493A-AEE4-D15D52D67728}"/>
              </a:ext>
            </a:extLst>
          </p:cNvPr>
          <p:cNvSpPr/>
          <p:nvPr/>
        </p:nvSpPr>
        <p:spPr>
          <a:xfrm>
            <a:off x="1455397" y="5602921"/>
            <a:ext cx="569840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532A859-3284-4CB5-918A-4D3BE07BE522}"/>
              </a:ext>
            </a:extLst>
          </p:cNvPr>
          <p:cNvCxnSpPr>
            <a:cxnSpLocks/>
          </p:cNvCxnSpPr>
          <p:nvPr/>
        </p:nvCxnSpPr>
        <p:spPr>
          <a:xfrm>
            <a:off x="4944428" y="1561547"/>
            <a:ext cx="0" cy="4373391"/>
          </a:xfrm>
          <a:prstGeom prst="line">
            <a:avLst/>
          </a:prstGeom>
          <a:ln w="9525">
            <a:solidFill>
              <a:schemeClr val="tx1">
                <a:alpha val="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7BA016-0877-4001-ADEB-F0C8F4BC5AC0}"/>
              </a:ext>
            </a:extLst>
          </p:cNvPr>
          <p:cNvGrpSpPr/>
          <p:nvPr/>
        </p:nvGrpSpPr>
        <p:grpSpPr>
          <a:xfrm>
            <a:off x="5526407" y="1688460"/>
            <a:ext cx="2701381" cy="1877718"/>
            <a:chOff x="5526407" y="1688460"/>
            <a:chExt cx="2701381" cy="1877718"/>
          </a:xfrm>
        </p:grpSpPr>
        <p:pic>
          <p:nvPicPr>
            <p:cNvPr id="70" name="그래픽 69">
              <a:extLst>
                <a:ext uri="{FF2B5EF4-FFF2-40B4-BE49-F238E27FC236}">
                  <a16:creationId xmlns:a16="http://schemas.microsoft.com/office/drawing/2014/main" id="{B804E5CB-A6FE-4F7A-8242-C5DA7D7B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8007" y="1688460"/>
              <a:ext cx="582290" cy="58229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B4A7FD-5DFA-4AB7-9862-8CF3709CFAFB}"/>
                </a:ext>
              </a:extLst>
            </p:cNvPr>
            <p:cNvSpPr txBox="1"/>
            <p:nvPr/>
          </p:nvSpPr>
          <p:spPr>
            <a:xfrm>
              <a:off x="5964320" y="2300580"/>
              <a:ext cx="2085827" cy="4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주식 초보자에게 손실의 위험성을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낮춰준다</a:t>
              </a: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31485EF-2651-42E2-AE12-C441BE45F0D2}"/>
                </a:ext>
              </a:extLst>
            </p:cNvPr>
            <p:cNvSpPr txBox="1"/>
            <p:nvPr/>
          </p:nvSpPr>
          <p:spPr>
            <a:xfrm>
              <a:off x="5526407" y="2864447"/>
              <a:ext cx="2701381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딥러닝 기반 주가 예측 서비스로 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주식 초보자의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무분별한 주식 투자로 인한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경제적 손실의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위험성을 낮춰준다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2AACBD2A-CC13-43F5-A13D-205C0F87E4E7}"/>
                </a:ext>
              </a:extLst>
            </p:cNvPr>
            <p:cNvSpPr/>
            <p:nvPr/>
          </p:nvSpPr>
          <p:spPr>
            <a:xfrm>
              <a:off x="5626739" y="2371270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D442986-0151-4FE7-8F50-1FD8A85A2E94}"/>
                </a:ext>
              </a:extLst>
            </p:cNvPr>
            <p:cNvSpPr txBox="1"/>
            <p:nvPr/>
          </p:nvSpPr>
          <p:spPr>
            <a:xfrm>
              <a:off x="5609333" y="2417798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F62BA0-7579-4BDA-AD68-A31315B88893}"/>
              </a:ext>
            </a:extLst>
          </p:cNvPr>
          <p:cNvGrpSpPr/>
          <p:nvPr/>
        </p:nvGrpSpPr>
        <p:grpSpPr>
          <a:xfrm>
            <a:off x="8808614" y="1719127"/>
            <a:ext cx="2544286" cy="1643918"/>
            <a:chOff x="8808614" y="1719127"/>
            <a:chExt cx="2544286" cy="1643918"/>
          </a:xfrm>
        </p:grpSpPr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2DF049B7-9C43-4876-A44C-3EB774865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44233" y="1719127"/>
              <a:ext cx="520957" cy="520957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69D82E-2636-4D0A-8364-6F2146FC4FE6}"/>
                </a:ext>
              </a:extLst>
            </p:cNvPr>
            <p:cNvSpPr txBox="1"/>
            <p:nvPr/>
          </p:nvSpPr>
          <p:spPr>
            <a:xfrm>
              <a:off x="9252664" y="2300580"/>
              <a:ext cx="1992853" cy="4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간편한 </a:t>
              </a: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주식에 쉽게 접근할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 있다</a:t>
              </a: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D9F998E-4568-4705-B746-4D3161ABBD01}"/>
                </a:ext>
              </a:extLst>
            </p:cNvPr>
            <p:cNvSpPr txBox="1"/>
            <p:nvPr/>
          </p:nvSpPr>
          <p:spPr>
            <a:xfrm>
              <a:off x="8808614" y="2864447"/>
              <a:ext cx="254428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주식 초보자들도 이해하기 쉽게 제작된 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주식 투자의 접근성을 높였다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7E7234B-DEA1-4B37-8218-010F8A3B8023}"/>
                </a:ext>
              </a:extLst>
            </p:cNvPr>
            <p:cNvSpPr/>
            <p:nvPr/>
          </p:nvSpPr>
          <p:spPr>
            <a:xfrm>
              <a:off x="8885003" y="2371270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6EDD6A8-F7D3-4FD8-98BA-C193094F2140}"/>
                </a:ext>
              </a:extLst>
            </p:cNvPr>
            <p:cNvSpPr txBox="1"/>
            <p:nvPr/>
          </p:nvSpPr>
          <p:spPr>
            <a:xfrm>
              <a:off x="8854897" y="2417798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0AC844-F500-4D55-9AFC-2F81930AAF4B}"/>
              </a:ext>
            </a:extLst>
          </p:cNvPr>
          <p:cNvGrpSpPr/>
          <p:nvPr/>
        </p:nvGrpSpPr>
        <p:grpSpPr>
          <a:xfrm>
            <a:off x="5526407" y="3875727"/>
            <a:ext cx="2880917" cy="1702832"/>
            <a:chOff x="5526407" y="3875727"/>
            <a:chExt cx="2880917" cy="1702832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03D9698-04BA-4866-9E76-983C58960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9333" y="3875727"/>
              <a:ext cx="520957" cy="52095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B11D3F0-DA6B-404D-A6EE-28ABDB17A460}"/>
                </a:ext>
              </a:extLst>
            </p:cNvPr>
            <p:cNvSpPr txBox="1"/>
            <p:nvPr/>
          </p:nvSpPr>
          <p:spPr>
            <a:xfrm>
              <a:off x="5964320" y="4511498"/>
              <a:ext cx="2050561" cy="4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주가예측 종목추천으로 사용자의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수익성 상승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BFCE06-DD91-4FB5-B5A6-3934359948E1}"/>
                </a:ext>
              </a:extLst>
            </p:cNvPr>
            <p:cNvSpPr txBox="1"/>
            <p:nvPr/>
          </p:nvSpPr>
          <p:spPr>
            <a:xfrm>
              <a:off x="5526407" y="5079961"/>
              <a:ext cx="2880917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딥러닝 기반 주가 예측으로 종목을 추천하고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주식 초보자들에게 좀 더 나은 수익을 도울 수 있다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8009A64-337C-4212-A10A-B2671C633B5E}"/>
                </a:ext>
              </a:extLst>
            </p:cNvPr>
            <p:cNvSpPr/>
            <p:nvPr/>
          </p:nvSpPr>
          <p:spPr>
            <a:xfrm>
              <a:off x="5608673" y="4582188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6A14A8-8867-48ED-ADF0-0D5D1F326973}"/>
                </a:ext>
              </a:extLst>
            </p:cNvPr>
            <p:cNvSpPr txBox="1"/>
            <p:nvPr/>
          </p:nvSpPr>
          <p:spPr>
            <a:xfrm>
              <a:off x="5584917" y="4628716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832389-8728-4D88-9D15-1EE623908EB1}"/>
              </a:ext>
            </a:extLst>
          </p:cNvPr>
          <p:cNvSpPr/>
          <p:nvPr/>
        </p:nvSpPr>
        <p:spPr>
          <a:xfrm>
            <a:off x="617276" y="3429001"/>
            <a:ext cx="4063708" cy="237747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A4CBB7-BC91-4D54-B6EF-9506D05E5E3C}"/>
              </a:ext>
            </a:extLst>
          </p:cNvPr>
          <p:cNvSpPr/>
          <p:nvPr/>
        </p:nvSpPr>
        <p:spPr>
          <a:xfrm>
            <a:off x="612883" y="3430356"/>
            <a:ext cx="4063708" cy="2377470"/>
          </a:xfrm>
          <a:prstGeom prst="rect">
            <a:avLst/>
          </a:prstGeom>
          <a:solidFill>
            <a:schemeClr val="accent5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6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기대효과 및 향후발전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88504" y="763653"/>
            <a:ext cx="8743392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867CA-A2EA-45FA-8CE6-10317F5C286E}"/>
              </a:ext>
            </a:extLst>
          </p:cNvPr>
          <p:cNvSpPr txBox="1"/>
          <p:nvPr/>
        </p:nvSpPr>
        <p:spPr>
          <a:xfrm>
            <a:off x="621308" y="1499005"/>
            <a:ext cx="2303836" cy="102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Stock CM</a:t>
            </a: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08000"/>
              </a:lnSpc>
            </a:pP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향후발전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A1FCE-3B0E-474B-A64B-8D3AE28B18C8}"/>
              </a:ext>
            </a:extLst>
          </p:cNvPr>
          <p:cNvSpPr txBox="1"/>
          <p:nvPr/>
        </p:nvSpPr>
        <p:spPr>
          <a:xfrm>
            <a:off x="720446" y="4149373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E2F360-CFB7-4842-AFE0-D8C18B91B590}"/>
              </a:ext>
            </a:extLst>
          </p:cNvPr>
          <p:cNvSpPr txBox="1"/>
          <p:nvPr/>
        </p:nvSpPr>
        <p:spPr>
          <a:xfrm>
            <a:off x="720446" y="4614667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포토샵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CDADEF-214A-4CE2-BA76-3F79E6A82C86}"/>
              </a:ext>
            </a:extLst>
          </p:cNvPr>
          <p:cNvSpPr txBox="1"/>
          <p:nvPr/>
        </p:nvSpPr>
        <p:spPr>
          <a:xfrm>
            <a:off x="652319" y="5079961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프리미어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1067D6-87E9-497B-8933-2CF07F5CDD04}"/>
              </a:ext>
            </a:extLst>
          </p:cNvPr>
          <p:cNvSpPr txBox="1"/>
          <p:nvPr/>
        </p:nvSpPr>
        <p:spPr>
          <a:xfrm>
            <a:off x="652319" y="5545255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인디자인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AD0518-356E-4E26-9C94-3A8C4D350A45}"/>
              </a:ext>
            </a:extLst>
          </p:cNvPr>
          <p:cNvSpPr/>
          <p:nvPr/>
        </p:nvSpPr>
        <p:spPr>
          <a:xfrm>
            <a:off x="1455397" y="4207039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B95FDC-536C-416B-9DF4-98BC9A54B21A}"/>
              </a:ext>
            </a:extLst>
          </p:cNvPr>
          <p:cNvSpPr/>
          <p:nvPr/>
        </p:nvSpPr>
        <p:spPr>
          <a:xfrm>
            <a:off x="1455397" y="4207039"/>
            <a:ext cx="1834957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627D5A-11C2-45B7-B73E-8EE0BC8E0ED3}"/>
              </a:ext>
            </a:extLst>
          </p:cNvPr>
          <p:cNvSpPr/>
          <p:nvPr/>
        </p:nvSpPr>
        <p:spPr>
          <a:xfrm>
            <a:off x="1455397" y="4672333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291077-C0BB-4BA1-BABC-E97C550C4440}"/>
              </a:ext>
            </a:extLst>
          </p:cNvPr>
          <p:cNvSpPr/>
          <p:nvPr/>
        </p:nvSpPr>
        <p:spPr>
          <a:xfrm>
            <a:off x="1455397" y="4672333"/>
            <a:ext cx="2485271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CC871F-B442-416B-BDD4-F4E42EFBFB2E}"/>
              </a:ext>
            </a:extLst>
          </p:cNvPr>
          <p:cNvSpPr/>
          <p:nvPr/>
        </p:nvSpPr>
        <p:spPr>
          <a:xfrm>
            <a:off x="1455397" y="5137627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22F6F8-6E45-4DA3-8AE6-4A5F5A818E37}"/>
              </a:ext>
            </a:extLst>
          </p:cNvPr>
          <p:cNvSpPr/>
          <p:nvPr/>
        </p:nvSpPr>
        <p:spPr>
          <a:xfrm>
            <a:off x="1455397" y="5137627"/>
            <a:ext cx="1490933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465B44-E64B-4217-87B9-5C93761DFB7E}"/>
              </a:ext>
            </a:extLst>
          </p:cNvPr>
          <p:cNvSpPr/>
          <p:nvPr/>
        </p:nvSpPr>
        <p:spPr>
          <a:xfrm>
            <a:off x="1455397" y="5602921"/>
            <a:ext cx="2805453" cy="136267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B74AC4-8BD5-493A-AEE4-D15D52D67728}"/>
              </a:ext>
            </a:extLst>
          </p:cNvPr>
          <p:cNvSpPr/>
          <p:nvPr/>
        </p:nvSpPr>
        <p:spPr>
          <a:xfrm>
            <a:off x="1455397" y="5602921"/>
            <a:ext cx="569840" cy="136267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532A859-3284-4CB5-918A-4D3BE07BE522}"/>
              </a:ext>
            </a:extLst>
          </p:cNvPr>
          <p:cNvCxnSpPr>
            <a:cxnSpLocks/>
          </p:cNvCxnSpPr>
          <p:nvPr/>
        </p:nvCxnSpPr>
        <p:spPr>
          <a:xfrm>
            <a:off x="4944428" y="1561547"/>
            <a:ext cx="0" cy="4373391"/>
          </a:xfrm>
          <a:prstGeom prst="line">
            <a:avLst/>
          </a:prstGeom>
          <a:ln w="9525">
            <a:solidFill>
              <a:schemeClr val="tx1">
                <a:alpha val="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7BA016-0877-4001-ADEB-F0C8F4BC5AC0}"/>
              </a:ext>
            </a:extLst>
          </p:cNvPr>
          <p:cNvGrpSpPr/>
          <p:nvPr/>
        </p:nvGrpSpPr>
        <p:grpSpPr>
          <a:xfrm>
            <a:off x="5526407" y="1688460"/>
            <a:ext cx="2794355" cy="1674585"/>
            <a:chOff x="5526407" y="1688460"/>
            <a:chExt cx="2794355" cy="1674585"/>
          </a:xfrm>
        </p:grpSpPr>
        <p:pic>
          <p:nvPicPr>
            <p:cNvPr id="70" name="그래픽 69">
              <a:extLst>
                <a:ext uri="{FF2B5EF4-FFF2-40B4-BE49-F238E27FC236}">
                  <a16:creationId xmlns:a16="http://schemas.microsoft.com/office/drawing/2014/main" id="{B804E5CB-A6FE-4F7A-8242-C5DA7D7B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8007" y="1688460"/>
              <a:ext cx="582290" cy="58229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B4A7FD-5DFA-4AB7-9862-8CF3709CFAFB}"/>
                </a:ext>
              </a:extLst>
            </p:cNvPr>
            <p:cNvSpPr txBox="1"/>
            <p:nvPr/>
          </p:nvSpPr>
          <p:spPr>
            <a:xfrm>
              <a:off x="5964320" y="2300580"/>
              <a:ext cx="1829347" cy="4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사용자의 투자 성향파악으로 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상세한 서비스 제공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31485EF-2651-42E2-AE12-C441BE45F0D2}"/>
                </a:ext>
              </a:extLst>
            </p:cNvPr>
            <p:cNvSpPr txBox="1"/>
            <p:nvPr/>
          </p:nvSpPr>
          <p:spPr>
            <a:xfrm>
              <a:off x="5526407" y="2864447"/>
              <a:ext cx="2794355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사용자의 투자 성향 파악으로 좀 더 상세한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개인 맞춤 주식 커스터마이징 서비스를 제공한다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2AACBD2A-CC13-43F5-A13D-205C0F87E4E7}"/>
                </a:ext>
              </a:extLst>
            </p:cNvPr>
            <p:cNvSpPr/>
            <p:nvPr/>
          </p:nvSpPr>
          <p:spPr>
            <a:xfrm>
              <a:off x="5626739" y="2371270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D442986-0151-4FE7-8F50-1FD8A85A2E94}"/>
                </a:ext>
              </a:extLst>
            </p:cNvPr>
            <p:cNvSpPr txBox="1"/>
            <p:nvPr/>
          </p:nvSpPr>
          <p:spPr>
            <a:xfrm>
              <a:off x="5609333" y="2417798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F62BA0-7579-4BDA-AD68-A31315B88893}"/>
              </a:ext>
            </a:extLst>
          </p:cNvPr>
          <p:cNvGrpSpPr/>
          <p:nvPr/>
        </p:nvGrpSpPr>
        <p:grpSpPr>
          <a:xfrm>
            <a:off x="8808614" y="1719127"/>
            <a:ext cx="2643672" cy="1847051"/>
            <a:chOff x="8808614" y="1719127"/>
            <a:chExt cx="2643672" cy="1847051"/>
          </a:xfrm>
        </p:grpSpPr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2DF049B7-9C43-4876-A44C-3EB774865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44233" y="1719127"/>
              <a:ext cx="520957" cy="520957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69D82E-2636-4D0A-8364-6F2146FC4FE6}"/>
                </a:ext>
              </a:extLst>
            </p:cNvPr>
            <p:cNvSpPr txBox="1"/>
            <p:nvPr/>
          </p:nvSpPr>
          <p:spPr>
            <a:xfrm>
              <a:off x="9252664" y="2300580"/>
              <a:ext cx="1992853" cy="4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주식에 영향을 미치는 환경요소 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08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확장으로 성능 강화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D9F998E-4568-4705-B746-4D3161ABBD01}"/>
                </a:ext>
              </a:extLst>
            </p:cNvPr>
            <p:cNvSpPr txBox="1"/>
            <p:nvPr/>
          </p:nvSpPr>
          <p:spPr>
            <a:xfrm>
              <a:off x="8808614" y="2864447"/>
              <a:ext cx="2643672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주식에 영향을 미치는 많은 환경요소를 현재에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그치지 않고 더 확장하여 주가예측의 성능을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강화시킨다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7E7234B-DEA1-4B37-8218-010F8A3B8023}"/>
                </a:ext>
              </a:extLst>
            </p:cNvPr>
            <p:cNvSpPr/>
            <p:nvPr/>
          </p:nvSpPr>
          <p:spPr>
            <a:xfrm>
              <a:off x="8885003" y="2371270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6EDD6A8-F7D3-4FD8-98BA-C193094F2140}"/>
                </a:ext>
              </a:extLst>
            </p:cNvPr>
            <p:cNvSpPr txBox="1"/>
            <p:nvPr/>
          </p:nvSpPr>
          <p:spPr>
            <a:xfrm>
              <a:off x="8854897" y="2417798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0AC844-F500-4D55-9AFC-2F81930AAF4B}"/>
              </a:ext>
            </a:extLst>
          </p:cNvPr>
          <p:cNvGrpSpPr/>
          <p:nvPr/>
        </p:nvGrpSpPr>
        <p:grpSpPr>
          <a:xfrm>
            <a:off x="5526407" y="3875727"/>
            <a:ext cx="2701381" cy="1905965"/>
            <a:chOff x="5526407" y="3875727"/>
            <a:chExt cx="2701381" cy="1905965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03D9698-04BA-4866-9E76-983C58960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9333" y="3875727"/>
              <a:ext cx="520957" cy="52095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B11D3F0-DA6B-404D-A6EE-28ABDB17A460}"/>
                </a:ext>
              </a:extLst>
            </p:cNvPr>
            <p:cNvSpPr txBox="1"/>
            <p:nvPr/>
          </p:nvSpPr>
          <p:spPr>
            <a:xfrm>
              <a:off x="5964320" y="4603964"/>
              <a:ext cx="1152880" cy="27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자동 매매 서비스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BFCE06-DD91-4FB5-B5A6-3934359948E1}"/>
                </a:ext>
              </a:extLst>
            </p:cNvPr>
            <p:cNvSpPr txBox="1"/>
            <p:nvPr/>
          </p:nvSpPr>
          <p:spPr>
            <a:xfrm>
              <a:off x="5526407" y="5079961"/>
              <a:ext cx="2701381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위의 모든 기능들이 충족된다면 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Stock CM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어플 내에서 자동으로 매매할 수 있는 서비스를 </a:t>
              </a:r>
              <a:endParaRPr lang="en-US" altLang="ko-KR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구현한다</a:t>
              </a:r>
              <a:r>
                <a:rPr lang="en-US" altLang="ko-KR" sz="11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8009A64-337C-4212-A10A-B2671C633B5E}"/>
                </a:ext>
              </a:extLst>
            </p:cNvPr>
            <p:cNvSpPr/>
            <p:nvPr/>
          </p:nvSpPr>
          <p:spPr>
            <a:xfrm>
              <a:off x="5608673" y="4582188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6A14A8-8867-48ED-ADF0-0D5D1F326973}"/>
                </a:ext>
              </a:extLst>
            </p:cNvPr>
            <p:cNvSpPr txBox="1"/>
            <p:nvPr/>
          </p:nvSpPr>
          <p:spPr>
            <a:xfrm>
              <a:off x="5584917" y="4628716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832389-8728-4D88-9D15-1EE623908EB1}"/>
              </a:ext>
            </a:extLst>
          </p:cNvPr>
          <p:cNvSpPr/>
          <p:nvPr/>
        </p:nvSpPr>
        <p:spPr>
          <a:xfrm>
            <a:off x="621308" y="3424986"/>
            <a:ext cx="4063708" cy="2376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2B1686-18EB-4E17-BE23-B30D5FABFAC4}"/>
              </a:ext>
            </a:extLst>
          </p:cNvPr>
          <p:cNvSpPr/>
          <p:nvPr/>
        </p:nvSpPr>
        <p:spPr>
          <a:xfrm>
            <a:off x="612883" y="3430356"/>
            <a:ext cx="4063708" cy="2377470"/>
          </a:xfrm>
          <a:prstGeom prst="rect">
            <a:avLst/>
          </a:prstGeom>
          <a:solidFill>
            <a:schemeClr val="accent5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4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867CA-A2EA-45FA-8CE6-10317F5C286E}"/>
              </a:ext>
            </a:extLst>
          </p:cNvPr>
          <p:cNvSpPr txBox="1"/>
          <p:nvPr/>
        </p:nvSpPr>
        <p:spPr>
          <a:xfrm>
            <a:off x="516533" y="689380"/>
            <a:ext cx="1380506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532A859-3284-4CB5-918A-4D3BE07BE522}"/>
              </a:ext>
            </a:extLst>
          </p:cNvPr>
          <p:cNvCxnSpPr>
            <a:cxnSpLocks/>
          </p:cNvCxnSpPr>
          <p:nvPr/>
        </p:nvCxnSpPr>
        <p:spPr>
          <a:xfrm>
            <a:off x="2514600" y="706497"/>
            <a:ext cx="0" cy="5656203"/>
          </a:xfrm>
          <a:prstGeom prst="line">
            <a:avLst/>
          </a:prstGeom>
          <a:ln w="9525">
            <a:solidFill>
              <a:schemeClr val="tx1">
                <a:alpha val="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6BD57D-A7FC-41EA-8A93-038DCE7C06D9}"/>
              </a:ext>
            </a:extLst>
          </p:cNvPr>
          <p:cNvGrpSpPr/>
          <p:nvPr/>
        </p:nvGrpSpPr>
        <p:grpSpPr>
          <a:xfrm>
            <a:off x="3244124" y="911553"/>
            <a:ext cx="1520261" cy="1306489"/>
            <a:chOff x="2611757" y="1613284"/>
            <a:chExt cx="1520261" cy="130648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B4A7FD-5DFA-4AB7-9862-8CF3709CFAFB}"/>
                </a:ext>
              </a:extLst>
            </p:cNvPr>
            <p:cNvSpPr txBox="1"/>
            <p:nvPr/>
          </p:nvSpPr>
          <p:spPr>
            <a:xfrm>
              <a:off x="3049670" y="1613284"/>
              <a:ext cx="1082348" cy="380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제안 배경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31485EF-2651-42E2-AE12-C441BE45F0D2}"/>
                </a:ext>
              </a:extLst>
            </p:cNvPr>
            <p:cNvSpPr txBox="1"/>
            <p:nvPr/>
          </p:nvSpPr>
          <p:spPr>
            <a:xfrm>
              <a:off x="2611757" y="2162643"/>
              <a:ext cx="922047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실태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 시장 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제안 방법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2AACBD2A-CC13-43F5-A13D-205C0F87E4E7}"/>
                </a:ext>
              </a:extLst>
            </p:cNvPr>
            <p:cNvSpPr/>
            <p:nvPr/>
          </p:nvSpPr>
          <p:spPr>
            <a:xfrm>
              <a:off x="2712089" y="1634121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D442986-0151-4FE7-8F50-1FD8A85A2E94}"/>
                </a:ext>
              </a:extLst>
            </p:cNvPr>
            <p:cNvSpPr txBox="1"/>
            <p:nvPr/>
          </p:nvSpPr>
          <p:spPr>
            <a:xfrm>
              <a:off x="2694683" y="1661599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141C13-7108-4A31-B071-8906C0ACCF42}"/>
              </a:ext>
            </a:extLst>
          </p:cNvPr>
          <p:cNvGrpSpPr/>
          <p:nvPr/>
        </p:nvGrpSpPr>
        <p:grpSpPr>
          <a:xfrm>
            <a:off x="3244124" y="2608130"/>
            <a:ext cx="1720343" cy="1971287"/>
            <a:chOff x="3302634" y="2618548"/>
            <a:chExt cx="1720343" cy="197128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69D82E-2636-4D0A-8364-6F2146FC4FE6}"/>
                </a:ext>
              </a:extLst>
            </p:cNvPr>
            <p:cNvSpPr txBox="1"/>
            <p:nvPr/>
          </p:nvSpPr>
          <p:spPr>
            <a:xfrm>
              <a:off x="3746684" y="2618548"/>
              <a:ext cx="1024639" cy="391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기능설계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D9F998E-4568-4705-B746-4D3161ABBD01}"/>
                </a:ext>
              </a:extLst>
            </p:cNvPr>
            <p:cNvSpPr txBox="1"/>
            <p:nvPr/>
          </p:nvSpPr>
          <p:spPr>
            <a:xfrm>
              <a:off x="3302634" y="3167907"/>
              <a:ext cx="1720343" cy="1421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명세서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유스케이스</a:t>
              </a: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다이어그램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en-US" altLang="ko-KR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ER –D</a:t>
              </a: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테이블 명세서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en-US" altLang="ko-KR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WBS</a:t>
              </a: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구성도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7E7234B-DEA1-4B37-8218-010F8A3B8023}"/>
                </a:ext>
              </a:extLst>
            </p:cNvPr>
            <p:cNvSpPr/>
            <p:nvPr/>
          </p:nvSpPr>
          <p:spPr>
            <a:xfrm>
              <a:off x="3379023" y="2639385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6EDD6A8-F7D3-4FD8-98BA-C193094F2140}"/>
                </a:ext>
              </a:extLst>
            </p:cNvPr>
            <p:cNvSpPr txBox="1"/>
            <p:nvPr/>
          </p:nvSpPr>
          <p:spPr>
            <a:xfrm>
              <a:off x="3348917" y="266686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FAF606-FA51-4675-B6CD-12686EF89F24}"/>
              </a:ext>
            </a:extLst>
          </p:cNvPr>
          <p:cNvGrpSpPr/>
          <p:nvPr/>
        </p:nvGrpSpPr>
        <p:grpSpPr>
          <a:xfrm>
            <a:off x="3244124" y="4914104"/>
            <a:ext cx="2565418" cy="1532684"/>
            <a:chOff x="3244124" y="4914104"/>
            <a:chExt cx="2565418" cy="153268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B11D3F0-DA6B-404D-A6EE-28ABDB17A460}"/>
                </a:ext>
              </a:extLst>
            </p:cNvPr>
            <p:cNvSpPr txBox="1"/>
            <p:nvPr/>
          </p:nvSpPr>
          <p:spPr>
            <a:xfrm>
              <a:off x="3682037" y="4914104"/>
              <a:ext cx="2127505" cy="391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기능구현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과정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BFCE06-DD91-4FB5-B5A6-3934359948E1}"/>
                </a:ext>
              </a:extLst>
            </p:cNvPr>
            <p:cNvSpPr txBox="1"/>
            <p:nvPr/>
          </p:nvSpPr>
          <p:spPr>
            <a:xfrm>
              <a:off x="3244124" y="5468059"/>
              <a:ext cx="2222083" cy="97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주가예측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en-US" altLang="ko-KR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SNS </a:t>
              </a: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수집</a:t>
              </a:r>
              <a:r>
                <a:rPr lang="en-US" altLang="ko-KR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spc="-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en-US" altLang="ko-KR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KMV</a:t>
              </a: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모델을 통한 예상부도 확률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Tx/>
                <a:buChar char="-"/>
              </a:pPr>
              <a:r>
                <a:rPr lang="ko-KR" altLang="en-US" sz="12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최대 예상 손실금액 </a:t>
              </a:r>
              <a:r>
                <a:rPr lang="en-US" altLang="ko-KR" sz="1200" spc="-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VaR</a:t>
              </a:r>
              <a:endPara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8009A64-337C-4212-A10A-B2671C633B5E}"/>
                </a:ext>
              </a:extLst>
            </p:cNvPr>
            <p:cNvSpPr/>
            <p:nvPr/>
          </p:nvSpPr>
          <p:spPr>
            <a:xfrm>
              <a:off x="3326390" y="4934941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6A14A8-8867-48ED-ADF0-0D5D1F326973}"/>
                </a:ext>
              </a:extLst>
            </p:cNvPr>
            <p:cNvSpPr txBox="1"/>
            <p:nvPr/>
          </p:nvSpPr>
          <p:spPr>
            <a:xfrm>
              <a:off x="3302634" y="4962419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956044-DE05-4FA9-BE37-9BC2C03BBEA4}"/>
              </a:ext>
            </a:extLst>
          </p:cNvPr>
          <p:cNvGrpSpPr/>
          <p:nvPr/>
        </p:nvGrpSpPr>
        <p:grpSpPr>
          <a:xfrm>
            <a:off x="7257992" y="888857"/>
            <a:ext cx="1417582" cy="391517"/>
            <a:chOff x="7354057" y="911553"/>
            <a:chExt cx="1417582" cy="39151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929FF4-7C00-41C5-AC52-D2DC7882F5F9}"/>
                </a:ext>
              </a:extLst>
            </p:cNvPr>
            <p:cNvSpPr txBox="1"/>
            <p:nvPr/>
          </p:nvSpPr>
          <p:spPr>
            <a:xfrm>
              <a:off x="7747000" y="911553"/>
              <a:ext cx="1024639" cy="391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시현영상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6BCD9D2-6E8A-4D95-A91F-440FECAF7289}"/>
                </a:ext>
              </a:extLst>
            </p:cNvPr>
            <p:cNvSpPr/>
            <p:nvPr/>
          </p:nvSpPr>
          <p:spPr>
            <a:xfrm>
              <a:off x="7384163" y="932390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F82BEA-26BA-4254-A69C-0084C70C9E10}"/>
                </a:ext>
              </a:extLst>
            </p:cNvPr>
            <p:cNvSpPr txBox="1"/>
            <p:nvPr/>
          </p:nvSpPr>
          <p:spPr>
            <a:xfrm>
              <a:off x="7354057" y="95986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79DAD5-DBBF-4FD0-9DA9-4CD42CFAEA71}"/>
              </a:ext>
            </a:extLst>
          </p:cNvPr>
          <p:cNvGrpSpPr/>
          <p:nvPr/>
        </p:nvGrpSpPr>
        <p:grpSpPr>
          <a:xfrm>
            <a:off x="7257992" y="2282747"/>
            <a:ext cx="2462740" cy="391517"/>
            <a:chOff x="7354057" y="2618548"/>
            <a:chExt cx="2462740" cy="3915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E82D21-0C4E-4E9F-A9D4-0D09016162C5}"/>
                </a:ext>
              </a:extLst>
            </p:cNvPr>
            <p:cNvSpPr txBox="1"/>
            <p:nvPr/>
          </p:nvSpPr>
          <p:spPr>
            <a:xfrm>
              <a:off x="7747000" y="2618548"/>
              <a:ext cx="2069797" cy="391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기대효과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향후발전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F5C9E71-9B24-49BB-BA3F-BCF20C27BB44}"/>
                </a:ext>
              </a:extLst>
            </p:cNvPr>
            <p:cNvSpPr/>
            <p:nvPr/>
          </p:nvSpPr>
          <p:spPr>
            <a:xfrm>
              <a:off x="7384163" y="2639385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49C194-023B-427D-857D-62DE99B0626A}"/>
                </a:ext>
              </a:extLst>
            </p:cNvPr>
            <p:cNvSpPr txBox="1"/>
            <p:nvPr/>
          </p:nvSpPr>
          <p:spPr>
            <a:xfrm>
              <a:off x="7354057" y="266686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DC213B-22B1-4630-A6C9-1876C186F4BA}"/>
              </a:ext>
            </a:extLst>
          </p:cNvPr>
          <p:cNvGrpSpPr/>
          <p:nvPr/>
        </p:nvGrpSpPr>
        <p:grpSpPr>
          <a:xfrm>
            <a:off x="7257992" y="3676637"/>
            <a:ext cx="1475291" cy="391517"/>
            <a:chOff x="7384163" y="4045184"/>
            <a:chExt cx="1475291" cy="39151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A52998-3AFC-4F92-B16C-1870E0D24AA1}"/>
                </a:ext>
              </a:extLst>
            </p:cNvPr>
            <p:cNvSpPr txBox="1"/>
            <p:nvPr/>
          </p:nvSpPr>
          <p:spPr>
            <a:xfrm>
              <a:off x="7777106" y="4045184"/>
              <a:ext cx="1082348" cy="391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 소개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0CE3DE-CFC0-4CD5-B58F-BC6817E407D9}"/>
                </a:ext>
              </a:extLst>
            </p:cNvPr>
            <p:cNvSpPr/>
            <p:nvPr/>
          </p:nvSpPr>
          <p:spPr>
            <a:xfrm>
              <a:off x="7414269" y="4066021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8DAB06-3112-41B3-BB0E-1F5639520ABF}"/>
                </a:ext>
              </a:extLst>
            </p:cNvPr>
            <p:cNvSpPr txBox="1"/>
            <p:nvPr/>
          </p:nvSpPr>
          <p:spPr>
            <a:xfrm>
              <a:off x="7384163" y="4093499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06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0DB180-DFCB-4103-82A4-461D9D0C2D47}"/>
              </a:ext>
            </a:extLst>
          </p:cNvPr>
          <p:cNvGrpSpPr/>
          <p:nvPr/>
        </p:nvGrpSpPr>
        <p:grpSpPr>
          <a:xfrm>
            <a:off x="7257992" y="5070528"/>
            <a:ext cx="1417582" cy="391517"/>
            <a:chOff x="7354057" y="5093224"/>
            <a:chExt cx="1417582" cy="3915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EBFF99-8A6C-4038-8EA5-B812AF4EA805}"/>
                </a:ext>
              </a:extLst>
            </p:cNvPr>
            <p:cNvSpPr txBox="1"/>
            <p:nvPr/>
          </p:nvSpPr>
          <p:spPr>
            <a:xfrm>
              <a:off x="7747000" y="5093224"/>
              <a:ext cx="1024639" cy="391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참고문헌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5A21426-2769-4D8C-B9FC-8446527E7D55}"/>
                </a:ext>
              </a:extLst>
            </p:cNvPr>
            <p:cNvSpPr/>
            <p:nvPr/>
          </p:nvSpPr>
          <p:spPr>
            <a:xfrm>
              <a:off x="7384163" y="5114061"/>
              <a:ext cx="316566" cy="316566"/>
            </a:xfrm>
            <a:prstGeom prst="ellipse">
              <a:avLst/>
            </a:prstGeom>
            <a:solidFill>
              <a:srgbClr val="346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E3081E-F296-43E5-A1F3-B4E9DE86A7CC}"/>
                </a:ext>
              </a:extLst>
            </p:cNvPr>
            <p:cNvSpPr txBox="1"/>
            <p:nvPr/>
          </p:nvSpPr>
          <p:spPr>
            <a:xfrm>
              <a:off x="7354057" y="5141539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55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팀원 소개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464561" y="763653"/>
            <a:ext cx="9567335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96AD11-592C-4A2F-AF67-801B05C97CDB}"/>
              </a:ext>
            </a:extLst>
          </p:cNvPr>
          <p:cNvGrpSpPr/>
          <p:nvPr/>
        </p:nvGrpSpPr>
        <p:grpSpPr>
          <a:xfrm>
            <a:off x="192537" y="1577844"/>
            <a:ext cx="1888162" cy="4297876"/>
            <a:chOff x="135387" y="1577844"/>
            <a:chExt cx="1888162" cy="42978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523ABF-4BA8-4EC0-B01F-D2B263D8620A}"/>
                </a:ext>
              </a:extLst>
            </p:cNvPr>
            <p:cNvGrpSpPr/>
            <p:nvPr/>
          </p:nvGrpSpPr>
          <p:grpSpPr>
            <a:xfrm>
              <a:off x="135387" y="4376655"/>
              <a:ext cx="1354858" cy="1499065"/>
              <a:chOff x="94291" y="4376655"/>
              <a:chExt cx="1354858" cy="149906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F024C9-FB96-467B-AF72-65EEF1B1F8CC}"/>
                  </a:ext>
                </a:extLst>
              </p:cNvPr>
              <p:cNvSpPr txBox="1"/>
              <p:nvPr/>
            </p:nvSpPr>
            <p:spPr>
              <a:xfrm>
                <a:off x="94291" y="4376655"/>
                <a:ext cx="776175" cy="358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8000"/>
                  </a:lnSpc>
                </a:pP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정선일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0251D-5BFA-4B24-AB98-D9D737693772}"/>
                  </a:ext>
                </a:extLst>
              </p:cNvPr>
              <p:cNvSpPr txBox="1"/>
              <p:nvPr/>
            </p:nvSpPr>
            <p:spPr>
              <a:xfrm>
                <a:off x="94291" y="4681455"/>
                <a:ext cx="1354858" cy="358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8000"/>
                  </a:lnSpc>
                </a:pP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PEE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DO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RI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7F322A-A7F4-4180-AFE0-74B30438D6BE}"/>
                  </a:ext>
                </a:extLst>
              </p:cNvPr>
              <p:cNvSpPr txBox="1"/>
              <p:nvPr/>
            </p:nvSpPr>
            <p:spPr>
              <a:xfrm>
                <a:off x="94291" y="5042800"/>
                <a:ext cx="1218603" cy="83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API</a:t>
                </a:r>
                <a:r>
                  <a:rPr lang="ko-KR" altLang="en-US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데이터 수집</a:t>
                </a:r>
                <a:endPara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딥러닝 모델 설계</a:t>
                </a:r>
                <a:endPara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DB</a:t>
                </a:r>
                <a:r>
                  <a:rPr lang="ko-KR" altLang="en-US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464E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제어</a:t>
                </a:r>
                <a:endPara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071721E-CC9A-4E93-989C-0CFB06CBE2B3}"/>
                </a:ext>
              </a:extLst>
            </p:cNvPr>
            <p:cNvSpPr/>
            <p:nvPr/>
          </p:nvSpPr>
          <p:spPr>
            <a:xfrm>
              <a:off x="135387" y="1577844"/>
              <a:ext cx="1888162" cy="236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0DA933-CDA3-4315-B736-7D207584D23D}"/>
              </a:ext>
            </a:extLst>
          </p:cNvPr>
          <p:cNvGrpSpPr/>
          <p:nvPr/>
        </p:nvGrpSpPr>
        <p:grpSpPr>
          <a:xfrm>
            <a:off x="2172593" y="1574739"/>
            <a:ext cx="1888162" cy="4300981"/>
            <a:chOff x="2115668" y="1574739"/>
            <a:chExt cx="1888162" cy="4300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5918B9-5E7E-4AEC-822F-A609DD74FBBD}"/>
                </a:ext>
              </a:extLst>
            </p:cNvPr>
            <p:cNvSpPr txBox="1"/>
            <p:nvPr/>
          </p:nvSpPr>
          <p:spPr>
            <a:xfrm>
              <a:off x="2115668" y="4376655"/>
              <a:ext cx="776175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정혜선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BC497C-3E7A-4F0D-A24B-70F554A34D40}"/>
                </a:ext>
              </a:extLst>
            </p:cNvPr>
            <p:cNvSpPr txBox="1"/>
            <p:nvPr/>
          </p:nvSpPr>
          <p:spPr>
            <a:xfrm>
              <a:off x="2115668" y="4681455"/>
              <a:ext cx="1354858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PEE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DO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708DB2-A07C-4198-8C53-C2F21E7CA107}"/>
                </a:ext>
              </a:extLst>
            </p:cNvPr>
            <p:cNvSpPr txBox="1"/>
            <p:nvPr/>
          </p:nvSpPr>
          <p:spPr>
            <a:xfrm>
              <a:off x="2115668" y="5042800"/>
              <a:ext cx="1491114" cy="832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재무 재표 </a:t>
              </a:r>
              <a:r>
                <a:rPr lang="ko-KR" altLang="en-US" sz="1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크롤링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퀀트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포트폴리오 작성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웹 기능 구현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B68ED9C-C03F-49EE-AD84-1593DC8A0A4E}"/>
                </a:ext>
              </a:extLst>
            </p:cNvPr>
            <p:cNvSpPr/>
            <p:nvPr/>
          </p:nvSpPr>
          <p:spPr>
            <a:xfrm>
              <a:off x="2115668" y="1574739"/>
              <a:ext cx="1888162" cy="236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DED09C-F869-44F9-919F-704464446D9A}"/>
              </a:ext>
            </a:extLst>
          </p:cNvPr>
          <p:cNvGrpSpPr/>
          <p:nvPr/>
        </p:nvGrpSpPr>
        <p:grpSpPr>
          <a:xfrm>
            <a:off x="4152649" y="1575777"/>
            <a:ext cx="1888162" cy="4299943"/>
            <a:chOff x="4095949" y="1575777"/>
            <a:chExt cx="1888162" cy="42999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735728-8BE8-4FE7-A8CE-67726C00DF9A}"/>
                </a:ext>
              </a:extLst>
            </p:cNvPr>
            <p:cNvSpPr txBox="1"/>
            <p:nvPr/>
          </p:nvSpPr>
          <p:spPr>
            <a:xfrm>
              <a:off x="4095949" y="4376655"/>
              <a:ext cx="776175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윤정은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29E53A-69FE-4676-B214-0A126658F75B}"/>
                </a:ext>
              </a:extLst>
            </p:cNvPr>
            <p:cNvSpPr txBox="1"/>
            <p:nvPr/>
          </p:nvSpPr>
          <p:spPr>
            <a:xfrm>
              <a:off x="4095949" y="4681455"/>
              <a:ext cx="1367682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식품영양학과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1E22E0-1FBC-42CC-BBDF-640F0A4810F7}"/>
                </a:ext>
              </a:extLst>
            </p:cNvPr>
            <p:cNvSpPr txBox="1"/>
            <p:nvPr/>
          </p:nvSpPr>
          <p:spPr>
            <a:xfrm>
              <a:off x="4095949" y="5042800"/>
              <a:ext cx="1314784" cy="832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UI / UX 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작성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웹 디자인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프레젠테이션 제작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75E778-A1F2-44FB-B138-36A6854D2405}"/>
                </a:ext>
              </a:extLst>
            </p:cNvPr>
            <p:cNvSpPr/>
            <p:nvPr/>
          </p:nvSpPr>
          <p:spPr>
            <a:xfrm>
              <a:off x="4095949" y="1575777"/>
              <a:ext cx="1888162" cy="2361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443886-9FBE-4780-977B-38CEB4797CEF}"/>
              </a:ext>
            </a:extLst>
          </p:cNvPr>
          <p:cNvGrpSpPr/>
          <p:nvPr/>
        </p:nvGrpSpPr>
        <p:grpSpPr>
          <a:xfrm>
            <a:off x="6132705" y="1572672"/>
            <a:ext cx="1888162" cy="4303048"/>
            <a:chOff x="6075103" y="1572672"/>
            <a:chExt cx="1888162" cy="43030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D1F1C0-FB69-441A-A27A-385524836564}"/>
                </a:ext>
              </a:extLst>
            </p:cNvPr>
            <p:cNvSpPr txBox="1"/>
            <p:nvPr/>
          </p:nvSpPr>
          <p:spPr>
            <a:xfrm>
              <a:off x="6075103" y="4376655"/>
              <a:ext cx="776175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강다현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BFB001-87F7-4744-9986-7ECAF0922B12}"/>
                </a:ext>
              </a:extLst>
            </p:cNvPr>
            <p:cNvSpPr txBox="1"/>
            <p:nvPr/>
          </p:nvSpPr>
          <p:spPr>
            <a:xfrm>
              <a:off x="6075103" y="4681455"/>
              <a:ext cx="1367682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정보보호학과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D26984-1AE9-4E81-9315-9CB201F8F6D8}"/>
                </a:ext>
              </a:extLst>
            </p:cNvPr>
            <p:cNvSpPr txBox="1"/>
            <p:nvPr/>
          </p:nvSpPr>
          <p:spPr>
            <a:xfrm>
              <a:off x="6075103" y="5042800"/>
              <a:ext cx="1314784" cy="832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UI / UX 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작성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웹 디자인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프레젠테이션 제작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00B8817-FF93-4ADA-AE98-8FD6AE9FDA8B}"/>
                </a:ext>
              </a:extLst>
            </p:cNvPr>
            <p:cNvSpPr/>
            <p:nvPr/>
          </p:nvSpPr>
          <p:spPr>
            <a:xfrm>
              <a:off x="6075103" y="1572672"/>
              <a:ext cx="1888162" cy="23616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D45EA8-707A-41E4-9CF6-562DD64F8C9A}"/>
              </a:ext>
            </a:extLst>
          </p:cNvPr>
          <p:cNvGrpSpPr/>
          <p:nvPr/>
        </p:nvGrpSpPr>
        <p:grpSpPr>
          <a:xfrm>
            <a:off x="8112761" y="1572672"/>
            <a:ext cx="1888162" cy="4303048"/>
            <a:chOff x="8055384" y="1572672"/>
            <a:chExt cx="1888162" cy="43030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4206E4-7264-4611-B879-C45B24ACC3E4}"/>
                </a:ext>
              </a:extLst>
            </p:cNvPr>
            <p:cNvSpPr txBox="1"/>
            <p:nvPr/>
          </p:nvSpPr>
          <p:spPr>
            <a:xfrm>
              <a:off x="8055384" y="4376655"/>
              <a:ext cx="776175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임대진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809CA6-AF95-40A3-9C13-4CC109E9A5FA}"/>
                </a:ext>
              </a:extLst>
            </p:cNvPr>
            <p:cNvSpPr txBox="1"/>
            <p:nvPr/>
          </p:nvSpPr>
          <p:spPr>
            <a:xfrm>
              <a:off x="8055384" y="4681455"/>
              <a:ext cx="1354858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PEE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DO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RI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5214FD-FF4C-4D78-8457-E39E210CCD9C}"/>
                </a:ext>
              </a:extLst>
            </p:cNvPr>
            <p:cNvSpPr txBox="1"/>
            <p:nvPr/>
          </p:nvSpPr>
          <p:spPr>
            <a:xfrm>
              <a:off x="8055384" y="5042800"/>
              <a:ext cx="946093" cy="832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웹 서버 구축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DB 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구축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웹 기능 구현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373B1C2-7B8B-470D-BA32-6CDFCB3DAF66}"/>
                </a:ext>
              </a:extLst>
            </p:cNvPr>
            <p:cNvSpPr/>
            <p:nvPr/>
          </p:nvSpPr>
          <p:spPr>
            <a:xfrm>
              <a:off x="8055384" y="1572672"/>
              <a:ext cx="1888162" cy="2361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93558F-4B40-42DB-86E1-3F2C6A0EE050}"/>
              </a:ext>
            </a:extLst>
          </p:cNvPr>
          <p:cNvGrpSpPr/>
          <p:nvPr/>
        </p:nvGrpSpPr>
        <p:grpSpPr>
          <a:xfrm>
            <a:off x="10092815" y="1569567"/>
            <a:ext cx="1888162" cy="4306153"/>
            <a:chOff x="10035665" y="1569567"/>
            <a:chExt cx="1888162" cy="430615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72B988-787A-4765-8EAC-56FF49018A49}"/>
                </a:ext>
              </a:extLst>
            </p:cNvPr>
            <p:cNvSpPr txBox="1"/>
            <p:nvPr/>
          </p:nvSpPr>
          <p:spPr>
            <a:xfrm>
              <a:off x="10035665" y="4376655"/>
              <a:ext cx="776175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서민규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E8F5FB-8263-44E1-9897-40F2F9645C0A}"/>
                </a:ext>
              </a:extLst>
            </p:cNvPr>
            <p:cNvSpPr txBox="1"/>
            <p:nvPr/>
          </p:nvSpPr>
          <p:spPr>
            <a:xfrm>
              <a:off x="10035665" y="4681455"/>
              <a:ext cx="1354858" cy="35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8000"/>
                </a:lnSpc>
              </a:pP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PEE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DO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59CE0C-162C-4BC2-B028-94385597D780}"/>
                </a:ext>
              </a:extLst>
            </p:cNvPr>
            <p:cNvSpPr txBox="1"/>
            <p:nvPr/>
          </p:nvSpPr>
          <p:spPr>
            <a:xfrm>
              <a:off x="10035665" y="5042800"/>
              <a:ext cx="1455848" cy="832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SNS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데이터 </a:t>
              </a:r>
              <a:r>
                <a:rPr lang="ko-KR" altLang="en-US" sz="1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크롤링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SNS </a:t>
              </a: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데이터 분석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464E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웹 기능구현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C53F8AF-5359-4BF8-A6FC-F8AB8CA4817C}"/>
                </a:ext>
              </a:extLst>
            </p:cNvPr>
            <p:cNvSpPr/>
            <p:nvPr/>
          </p:nvSpPr>
          <p:spPr>
            <a:xfrm>
              <a:off x="10035665" y="1569567"/>
              <a:ext cx="1888162" cy="23616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02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549579" y="62515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464E0"/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참고문헌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464E0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24150" y="763653"/>
            <a:ext cx="9707746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7867CA-A2EA-45FA-8CE6-10317F5C286E}"/>
              </a:ext>
            </a:extLst>
          </p:cNvPr>
          <p:cNvSpPr txBox="1"/>
          <p:nvPr/>
        </p:nvSpPr>
        <p:spPr>
          <a:xfrm>
            <a:off x="601568" y="1231179"/>
            <a:ext cx="1043876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i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참고 문헌</a:t>
            </a:r>
            <a:endParaRPr kumimoji="0" lang="en-US" altLang="ko-KR" sz="1800" b="0" i="1" u="none" strike="noStrike" kern="1200" cap="none" spc="-1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82E301F-777F-40DB-8774-B1F3AF22131D}"/>
              </a:ext>
            </a:extLst>
          </p:cNvPr>
          <p:cNvSpPr txBox="1"/>
          <p:nvPr/>
        </p:nvSpPr>
        <p:spPr>
          <a:xfrm>
            <a:off x="11184296" y="62515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464E0"/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07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FAC51F-0F93-431E-BD86-0523344AEEA6}"/>
              </a:ext>
            </a:extLst>
          </p:cNvPr>
          <p:cNvSpPr/>
          <p:nvPr/>
        </p:nvSpPr>
        <p:spPr>
          <a:xfrm>
            <a:off x="1881750" y="1231179"/>
            <a:ext cx="9386452" cy="4869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0F3EA-80A4-4043-8582-0DECDCC9EFBB}"/>
              </a:ext>
            </a:extLst>
          </p:cNvPr>
          <p:cNvSpPr txBox="1"/>
          <p:nvPr/>
        </p:nvSpPr>
        <p:spPr>
          <a:xfrm>
            <a:off x="2008113" y="1301927"/>
            <a:ext cx="9133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참고 문헌 자리</a:t>
            </a:r>
            <a:r>
              <a:rPr lang="en-US" altLang="ko-KR" sz="16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~~</a:t>
            </a:r>
            <a:endParaRPr lang="ko-KR" altLang="en-US" sz="16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20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7029599" y="3746683"/>
            <a:ext cx="44775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</a:t>
            </a:r>
          </a:p>
          <a:p>
            <a:pPr algn="r"/>
            <a:r>
              <a:rPr lang="en-US" altLang="ko-KR" sz="80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6589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26949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2518366"/>
            <a:ext cx="2031325" cy="72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제안배경</a:t>
            </a:r>
            <a:endParaRPr 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135906"/>
            <a:ext cx="293885" cy="293885"/>
            <a:chOff x="3158671" y="3283857"/>
            <a:chExt cx="355600" cy="35560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제안배경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BDD1BB34-F018-49E9-933C-01700BB2052F}"/>
              </a:ext>
            </a:extLst>
          </p:cNvPr>
          <p:cNvSpPr/>
          <p:nvPr/>
        </p:nvSpPr>
        <p:spPr>
          <a:xfrm>
            <a:off x="9452399" y="5897755"/>
            <a:ext cx="1599448" cy="347527"/>
          </a:xfrm>
          <a:prstGeom prst="parallelogram">
            <a:avLst/>
          </a:prstGeom>
          <a:solidFill>
            <a:srgbClr val="FDC5A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A262F5-4D86-46E0-B327-3C9E9075F043}"/>
              </a:ext>
            </a:extLst>
          </p:cNvPr>
          <p:cNvSpPr txBox="1"/>
          <p:nvPr/>
        </p:nvSpPr>
        <p:spPr>
          <a:xfrm>
            <a:off x="6587870" y="5569956"/>
            <a:ext cx="467989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새해 들어 주식 활동 계좌가 하루에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만개로 급증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동안 무려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141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만개 증가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비해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증가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0282AA8-B396-44F4-8A9C-002CDCDC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9" b="15631"/>
          <a:stretch/>
        </p:blipFill>
        <p:spPr>
          <a:xfrm>
            <a:off x="7011915" y="3218620"/>
            <a:ext cx="3831802" cy="20915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911E12-A48C-44C0-A850-02D712A3987F}"/>
              </a:ext>
            </a:extLst>
          </p:cNvPr>
          <p:cNvSpPr txBox="1"/>
          <p:nvPr/>
        </p:nvSpPr>
        <p:spPr>
          <a:xfrm>
            <a:off x="6831505" y="2377404"/>
            <a:ext cx="481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[2020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월별 일평균 주식거래활동 계좌 증가 수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평행 사변형 30"/>
          <p:cNvSpPr/>
          <p:nvPr/>
        </p:nvSpPr>
        <p:spPr>
          <a:xfrm>
            <a:off x="-686650" y="1302916"/>
            <a:ext cx="4166308" cy="396240"/>
          </a:xfrm>
          <a:prstGeom prst="parallelogram">
            <a:avLst>
              <a:gd name="adj" fmla="val 83974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주식에 대한 관심도 증가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67562" y="2715958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금융투자협회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77CFA9-6B32-4CBD-B1BF-ACCD7E4C6BB8}"/>
              </a:ext>
            </a:extLst>
          </p:cNvPr>
          <p:cNvSpPr txBox="1"/>
          <p:nvPr/>
        </p:nvSpPr>
        <p:spPr>
          <a:xfrm>
            <a:off x="1540760" y="2373564"/>
            <a:ext cx="317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[2020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10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KOSPI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974F2A-340F-4D37-B905-1ACBC2718851}"/>
              </a:ext>
            </a:extLst>
          </p:cNvPr>
          <p:cNvSpPr/>
          <p:nvPr/>
        </p:nvSpPr>
        <p:spPr>
          <a:xfrm>
            <a:off x="1518090" y="4489387"/>
            <a:ext cx="470263" cy="820741"/>
          </a:xfrm>
          <a:prstGeom prst="rect">
            <a:avLst/>
          </a:prstGeom>
          <a:solidFill>
            <a:srgbClr val="C4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2C2CF7-BB34-4E3A-A21F-201E83AF1014}"/>
              </a:ext>
            </a:extLst>
          </p:cNvPr>
          <p:cNvSpPr/>
          <p:nvPr/>
        </p:nvSpPr>
        <p:spPr>
          <a:xfrm>
            <a:off x="3756291" y="3324575"/>
            <a:ext cx="470263" cy="1985554"/>
          </a:xfrm>
          <a:prstGeom prst="rect">
            <a:avLst/>
          </a:prstGeom>
          <a:solidFill>
            <a:srgbClr val="677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BF5E1-29B7-4AC5-9662-DB00BB9B7B3C}"/>
              </a:ext>
            </a:extLst>
          </p:cNvPr>
          <p:cNvSpPr txBox="1"/>
          <p:nvPr/>
        </p:nvSpPr>
        <p:spPr>
          <a:xfrm>
            <a:off x="1363573" y="403266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1,457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F6D3CD-946A-4D12-A5D5-9BFC1A8A75E1}"/>
              </a:ext>
            </a:extLst>
          </p:cNvPr>
          <p:cNvSpPr txBox="1"/>
          <p:nvPr/>
        </p:nvSpPr>
        <p:spPr>
          <a:xfrm>
            <a:off x="3609859" y="293648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2,438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59928D-75F8-430C-AADD-A8C83AF9F92C}"/>
              </a:ext>
            </a:extLst>
          </p:cNvPr>
          <p:cNvSpPr txBox="1"/>
          <p:nvPr/>
        </p:nvSpPr>
        <p:spPr>
          <a:xfrm>
            <a:off x="2349265" y="3684218"/>
            <a:ext cx="1191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80%</a:t>
            </a: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36A4D1-A434-408B-A486-190764F30290}"/>
              </a:ext>
            </a:extLst>
          </p:cNvPr>
          <p:cNvSpPr txBox="1"/>
          <p:nvPr/>
        </p:nvSpPr>
        <p:spPr>
          <a:xfrm>
            <a:off x="561861" y="1948388"/>
            <a:ext cx="602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작년 한해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KOSPI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지수 약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80%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상승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A62A77-5D3A-456A-881D-43E4DCFD2E0A}"/>
              </a:ext>
            </a:extLst>
          </p:cNvPr>
          <p:cNvSpPr txBox="1"/>
          <p:nvPr/>
        </p:nvSpPr>
        <p:spPr>
          <a:xfrm>
            <a:off x="1160013" y="543878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4D954-FB49-40D2-ADA9-E5A1B604397B}"/>
              </a:ext>
            </a:extLst>
          </p:cNvPr>
          <p:cNvSpPr txBox="1"/>
          <p:nvPr/>
        </p:nvSpPr>
        <p:spPr>
          <a:xfrm>
            <a:off x="3453454" y="543878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36A4D1-A434-408B-A486-190764F30290}"/>
              </a:ext>
            </a:extLst>
          </p:cNvPr>
          <p:cNvSpPr txBox="1"/>
          <p:nvPr/>
        </p:nvSpPr>
        <p:spPr>
          <a:xfrm>
            <a:off x="6314546" y="1948387"/>
            <a:ext cx="533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코로나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19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이후 주식에 대한 관심 증가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31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145ADB-9BA9-4613-B916-03DB562B3C76}"/>
              </a:ext>
            </a:extLst>
          </p:cNvPr>
          <p:cNvGrpSpPr/>
          <p:nvPr/>
        </p:nvGrpSpPr>
        <p:grpSpPr>
          <a:xfrm>
            <a:off x="7821324" y="976780"/>
            <a:ext cx="2927929" cy="5881220"/>
            <a:chOff x="8247247" y="515815"/>
            <a:chExt cx="2778369" cy="5873262"/>
          </a:xfrm>
        </p:grpSpPr>
        <p:sp>
          <p:nvSpPr>
            <p:cNvPr id="25" name="자유형: 도형 8">
              <a:extLst>
                <a:ext uri="{FF2B5EF4-FFF2-40B4-BE49-F238E27FC236}">
                  <a16:creationId xmlns:a16="http://schemas.microsoft.com/office/drawing/2014/main" id="{1372F5A2-C219-492B-8EBF-724C03D04459}"/>
                </a:ext>
              </a:extLst>
            </p:cNvPr>
            <p:cNvSpPr/>
            <p:nvPr/>
          </p:nvSpPr>
          <p:spPr>
            <a:xfrm>
              <a:off x="8247247" y="515815"/>
              <a:ext cx="2778369" cy="5873262"/>
            </a:xfrm>
            <a:custGeom>
              <a:avLst/>
              <a:gdLst>
                <a:gd name="connsiteX0" fmla="*/ 279312 w 2778369"/>
                <a:gd name="connsiteY0" fmla="*/ 99646 h 5873262"/>
                <a:gd name="connsiteX1" fmla="*/ 47138 w 2778369"/>
                <a:gd name="connsiteY1" fmla="*/ 331820 h 5873262"/>
                <a:gd name="connsiteX2" fmla="*/ 47138 w 2778369"/>
                <a:gd name="connsiteY2" fmla="*/ 5336288 h 5873262"/>
                <a:gd name="connsiteX3" fmla="*/ 279312 w 2778369"/>
                <a:gd name="connsiteY3" fmla="*/ 5568462 h 5873262"/>
                <a:gd name="connsiteX4" fmla="*/ 2499057 w 2778369"/>
                <a:gd name="connsiteY4" fmla="*/ 5568462 h 5873262"/>
                <a:gd name="connsiteX5" fmla="*/ 2731231 w 2778369"/>
                <a:gd name="connsiteY5" fmla="*/ 5336288 h 5873262"/>
                <a:gd name="connsiteX6" fmla="*/ 2731231 w 2778369"/>
                <a:gd name="connsiteY6" fmla="*/ 331820 h 5873262"/>
                <a:gd name="connsiteX7" fmla="*/ 2499057 w 2778369"/>
                <a:gd name="connsiteY7" fmla="*/ 99646 h 5873262"/>
                <a:gd name="connsiteX8" fmla="*/ 1838388 w 2778369"/>
                <a:gd name="connsiteY8" fmla="*/ 99646 h 5873262"/>
                <a:gd name="connsiteX9" fmla="*/ 1858406 w 2778369"/>
                <a:gd name="connsiteY9" fmla="*/ 129337 h 5873262"/>
                <a:gd name="connsiteX10" fmla="*/ 1869768 w 2778369"/>
                <a:gd name="connsiteY10" fmla="*/ 185616 h 5873262"/>
                <a:gd name="connsiteX11" fmla="*/ 1869768 w 2778369"/>
                <a:gd name="connsiteY11" fmla="*/ 271583 h 5873262"/>
                <a:gd name="connsiteX12" fmla="*/ 1725182 w 2778369"/>
                <a:gd name="connsiteY12" fmla="*/ 416169 h 5873262"/>
                <a:gd name="connsiteX13" fmla="*/ 1041339 w 2778369"/>
                <a:gd name="connsiteY13" fmla="*/ 416169 h 5873262"/>
                <a:gd name="connsiteX14" fmla="*/ 896753 w 2778369"/>
                <a:gd name="connsiteY14" fmla="*/ 271583 h 5873262"/>
                <a:gd name="connsiteX15" fmla="*/ 896753 w 2778369"/>
                <a:gd name="connsiteY15" fmla="*/ 185616 h 5873262"/>
                <a:gd name="connsiteX16" fmla="*/ 908115 w 2778369"/>
                <a:gd name="connsiteY16" fmla="*/ 129337 h 5873262"/>
                <a:gd name="connsiteX17" fmla="*/ 928133 w 2778369"/>
                <a:gd name="connsiteY17" fmla="*/ 99646 h 5873262"/>
                <a:gd name="connsiteX18" fmla="*/ 240329 w 2778369"/>
                <a:gd name="connsiteY18" fmla="*/ 0 h 5873262"/>
                <a:gd name="connsiteX19" fmla="*/ 2538040 w 2778369"/>
                <a:gd name="connsiteY19" fmla="*/ 0 h 5873262"/>
                <a:gd name="connsiteX20" fmla="*/ 2778369 w 2778369"/>
                <a:gd name="connsiteY20" fmla="*/ 240329 h 5873262"/>
                <a:gd name="connsiteX21" fmla="*/ 2778369 w 2778369"/>
                <a:gd name="connsiteY21" fmla="*/ 5632933 h 5873262"/>
                <a:gd name="connsiteX22" fmla="*/ 2538040 w 2778369"/>
                <a:gd name="connsiteY22" fmla="*/ 5873262 h 5873262"/>
                <a:gd name="connsiteX23" fmla="*/ 240329 w 2778369"/>
                <a:gd name="connsiteY23" fmla="*/ 5873262 h 5873262"/>
                <a:gd name="connsiteX24" fmla="*/ 0 w 2778369"/>
                <a:gd name="connsiteY24" fmla="*/ 5632933 h 5873262"/>
                <a:gd name="connsiteX25" fmla="*/ 0 w 2778369"/>
                <a:gd name="connsiteY25" fmla="*/ 240329 h 5873262"/>
                <a:gd name="connsiteX26" fmla="*/ 240329 w 2778369"/>
                <a:gd name="connsiteY26" fmla="*/ 0 h 587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78369" h="5873262">
                  <a:moveTo>
                    <a:pt x="279312" y="99646"/>
                  </a:moveTo>
                  <a:cubicBezTo>
                    <a:pt x="151086" y="99646"/>
                    <a:pt x="47138" y="203594"/>
                    <a:pt x="47138" y="331820"/>
                  </a:cubicBezTo>
                  <a:lnTo>
                    <a:pt x="47138" y="5336288"/>
                  </a:lnTo>
                  <a:cubicBezTo>
                    <a:pt x="47138" y="5464514"/>
                    <a:pt x="151086" y="5568462"/>
                    <a:pt x="279312" y="5568462"/>
                  </a:cubicBezTo>
                  <a:lnTo>
                    <a:pt x="2499057" y="5568462"/>
                  </a:lnTo>
                  <a:cubicBezTo>
                    <a:pt x="2627283" y="5568462"/>
                    <a:pt x="2731231" y="5464514"/>
                    <a:pt x="2731231" y="5336288"/>
                  </a:cubicBezTo>
                  <a:lnTo>
                    <a:pt x="2731231" y="331820"/>
                  </a:lnTo>
                  <a:cubicBezTo>
                    <a:pt x="2731231" y="203594"/>
                    <a:pt x="2627283" y="99646"/>
                    <a:pt x="2499057" y="99646"/>
                  </a:cubicBezTo>
                  <a:lnTo>
                    <a:pt x="1838388" y="99646"/>
                  </a:lnTo>
                  <a:lnTo>
                    <a:pt x="1858406" y="129337"/>
                  </a:lnTo>
                  <a:cubicBezTo>
                    <a:pt x="1865722" y="146635"/>
                    <a:pt x="1869768" y="165653"/>
                    <a:pt x="1869768" y="185616"/>
                  </a:cubicBezTo>
                  <a:lnTo>
                    <a:pt x="1869768" y="271583"/>
                  </a:lnTo>
                  <a:cubicBezTo>
                    <a:pt x="1869768" y="351436"/>
                    <a:pt x="1805035" y="416169"/>
                    <a:pt x="1725182" y="416169"/>
                  </a:cubicBezTo>
                  <a:lnTo>
                    <a:pt x="1041339" y="416169"/>
                  </a:lnTo>
                  <a:cubicBezTo>
                    <a:pt x="961486" y="416169"/>
                    <a:pt x="896753" y="351436"/>
                    <a:pt x="896753" y="271583"/>
                  </a:cubicBezTo>
                  <a:lnTo>
                    <a:pt x="896753" y="185616"/>
                  </a:lnTo>
                  <a:cubicBezTo>
                    <a:pt x="896753" y="165653"/>
                    <a:pt x="900799" y="146635"/>
                    <a:pt x="908115" y="129337"/>
                  </a:cubicBezTo>
                  <a:lnTo>
                    <a:pt x="928133" y="99646"/>
                  </a:lnTo>
                  <a:close/>
                  <a:moveTo>
                    <a:pt x="240329" y="0"/>
                  </a:moveTo>
                  <a:lnTo>
                    <a:pt x="2538040" y="0"/>
                  </a:lnTo>
                  <a:cubicBezTo>
                    <a:pt x="2670770" y="0"/>
                    <a:pt x="2778369" y="107599"/>
                    <a:pt x="2778369" y="240329"/>
                  </a:cubicBezTo>
                  <a:lnTo>
                    <a:pt x="2778369" y="5632933"/>
                  </a:lnTo>
                  <a:cubicBezTo>
                    <a:pt x="2778369" y="5765663"/>
                    <a:pt x="2670770" y="5873262"/>
                    <a:pt x="2538040" y="5873262"/>
                  </a:cubicBezTo>
                  <a:lnTo>
                    <a:pt x="240329" y="5873262"/>
                  </a:lnTo>
                  <a:cubicBezTo>
                    <a:pt x="107599" y="5873262"/>
                    <a:pt x="0" y="5765663"/>
                    <a:pt x="0" y="5632933"/>
                  </a:cubicBezTo>
                  <a:lnTo>
                    <a:pt x="0" y="240329"/>
                  </a:lnTo>
                  <a:cubicBezTo>
                    <a:pt x="0" y="107599"/>
                    <a:pt x="107599" y="0"/>
                    <a:pt x="24032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73846F-5189-486F-B521-D520A30F0B37}"/>
                </a:ext>
              </a:extLst>
            </p:cNvPr>
            <p:cNvSpPr txBox="1"/>
            <p:nvPr/>
          </p:nvSpPr>
          <p:spPr>
            <a:xfrm>
              <a:off x="8396506" y="699374"/>
              <a:ext cx="450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Assistant" panose="00000500000000000000" pitchFamily="2" charset="-79"/>
                  <a:cs typeface="Assistant" panose="00000500000000000000" pitchFamily="2" charset="-79"/>
                </a:rPr>
                <a:t>11:13</a:t>
              </a:r>
              <a:endParaRPr lang="ko-KR" altLang="en-US" sz="1000" dirty="0"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DF6044E-3026-45FA-A497-EBC3953AF075}"/>
                </a:ext>
              </a:extLst>
            </p:cNvPr>
            <p:cNvGrpSpPr/>
            <p:nvPr/>
          </p:nvGrpSpPr>
          <p:grpSpPr>
            <a:xfrm>
              <a:off x="10321481" y="761401"/>
              <a:ext cx="486018" cy="122167"/>
              <a:chOff x="10275761" y="743948"/>
              <a:chExt cx="486018" cy="12216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EBF3E12-30AF-4B14-BCC6-7267B014D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5761" y="750652"/>
                <a:ext cx="108759" cy="108759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F58A9259-2744-44A3-BCA1-7B5066668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51015" y="743980"/>
                <a:ext cx="122102" cy="122102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217F266-D792-4B28-8214-F65D6A027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9612" y="743948"/>
                <a:ext cx="122167" cy="122167"/>
              </a:xfrm>
              <a:prstGeom prst="rect">
                <a:avLst/>
              </a:prstGeom>
            </p:spPr>
          </p:pic>
        </p:grpSp>
      </p:grp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2B7D6BBC-26A9-4C78-AEA0-BE1EC8CD633C}"/>
              </a:ext>
            </a:extLst>
          </p:cNvPr>
          <p:cNvSpPr/>
          <p:nvPr/>
        </p:nvSpPr>
        <p:spPr>
          <a:xfrm>
            <a:off x="-434978" y="1432998"/>
            <a:ext cx="4616938" cy="396240"/>
          </a:xfrm>
          <a:prstGeom prst="parallelogram">
            <a:avLst>
              <a:gd name="adj" fmla="val 83974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주식 입문자에겐 어려운 주식시장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사각형: 둥근 모서리 71">
            <a:extLst>
              <a:ext uri="{FF2B5EF4-FFF2-40B4-BE49-F238E27FC236}">
                <a16:creationId xmlns:a16="http://schemas.microsoft.com/office/drawing/2014/main" id="{F570D239-CF32-4BB7-A056-1B62B4828B6C}"/>
              </a:ext>
            </a:extLst>
          </p:cNvPr>
          <p:cNvSpPr/>
          <p:nvPr/>
        </p:nvSpPr>
        <p:spPr>
          <a:xfrm>
            <a:off x="9236506" y="6337901"/>
            <a:ext cx="224803" cy="7670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DC9F83-9D4B-431A-84BF-9AD2550EF0A6}"/>
              </a:ext>
            </a:extLst>
          </p:cNvPr>
          <p:cNvSpPr txBox="1"/>
          <p:nvPr/>
        </p:nvSpPr>
        <p:spPr>
          <a:xfrm>
            <a:off x="7988174" y="1418044"/>
            <a:ext cx="276885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단타에 빠진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‘</a:t>
            </a:r>
            <a:r>
              <a:rPr lang="ko-KR" altLang="en-US" sz="1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주린이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’…</a:t>
            </a:r>
          </a:p>
          <a:p>
            <a:pPr>
              <a:spcBef>
                <a:spcPts val="300"/>
              </a:spcBef>
            </a:pP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상승장에도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10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명중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6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명 손실</a:t>
            </a:r>
            <a:endParaRPr lang="en-US" altLang="ko-KR" sz="16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0BC9E47-D1A9-4CA4-B23D-A5F40C299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503" y="2005503"/>
            <a:ext cx="2693569" cy="42087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3C9A58-BBF5-4D11-B16B-A13F95744C3B}"/>
              </a:ext>
            </a:extLst>
          </p:cNvPr>
          <p:cNvSpPr txBox="1"/>
          <p:nvPr/>
        </p:nvSpPr>
        <p:spPr>
          <a:xfrm>
            <a:off x="10931909" y="6444499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서울경제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DA2B1-5AD9-4F30-908A-E1C3903AB37C}"/>
              </a:ext>
            </a:extLst>
          </p:cNvPr>
          <p:cNvSpPr txBox="1"/>
          <p:nvPr/>
        </p:nvSpPr>
        <p:spPr>
          <a:xfrm>
            <a:off x="1602266" y="3318098"/>
            <a:ext cx="385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[2020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10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투자자별 누적 수익률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26BC54-7BE6-4D11-814F-4BA23DECE5F6}"/>
              </a:ext>
            </a:extLst>
          </p:cNvPr>
          <p:cNvSpPr txBox="1"/>
          <p:nvPr/>
        </p:nvSpPr>
        <p:spPr>
          <a:xfrm>
            <a:off x="1068702" y="2123181"/>
            <a:ext cx="6026009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ssistant" panose="00000500000000000000" pitchFamily="2" charset="-79"/>
              </a:rPr>
              <a:t>KOSPI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ssistant" panose="00000500000000000000" pitchFamily="2" charset="-79"/>
              </a:rPr>
              <a:t>지수가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약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80%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상승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ssistant" panose="00000500000000000000" pitchFamily="2" charset="-79"/>
              </a:rPr>
              <a:t>했음에도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ssistant" panose="00000500000000000000" pitchFamily="2" charset="-79"/>
            </a:endParaRPr>
          </a:p>
          <a:p>
            <a:pPr>
              <a:spcBef>
                <a:spcPts val="300"/>
              </a:spcBef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ssistant" panose="00000500000000000000" pitchFamily="2" charset="-79"/>
              </a:rPr>
              <a:t>새내기 투자자의 성과는 </a:t>
            </a:r>
            <a:r>
              <a:rPr lang="en-US" altLang="ko-KR" sz="2400" dirty="0">
                <a:solidFill>
                  <a:srgbClr val="FC544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5.9%</a:t>
            </a:r>
            <a:r>
              <a:rPr lang="en-US" altLang="ko-KR" sz="2400" dirty="0">
                <a:solidFill>
                  <a:srgbClr val="FC544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ssistant" panose="00000500000000000000" pitchFamily="2" charset="-79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ssistant" panose="00000500000000000000" pitchFamily="2" charset="-79"/>
              </a:rPr>
              <a:t>에 불과함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ssistant" panose="00000500000000000000" pitchFamily="2" charset="-79"/>
            </a:endParaRPr>
          </a:p>
        </p:txBody>
      </p:sp>
      <p:pic>
        <p:nvPicPr>
          <p:cNvPr id="53" name="_x513087656">
            <a:extLst>
              <a:ext uri="{FF2B5EF4-FFF2-40B4-BE49-F238E27FC236}">
                <a16:creationId xmlns:a16="http://schemas.microsoft.com/office/drawing/2014/main" id="{7DB6418E-0588-4E37-A4DC-68FACF812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6" r="63873"/>
          <a:stretch/>
        </p:blipFill>
        <p:spPr bwMode="auto">
          <a:xfrm>
            <a:off x="1967447" y="3983261"/>
            <a:ext cx="3126377" cy="276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09D98E4-45F4-4A9F-8020-77336D921510}"/>
              </a:ext>
            </a:extLst>
          </p:cNvPr>
          <p:cNvSpPr txBox="1"/>
          <p:nvPr/>
        </p:nvSpPr>
        <p:spPr>
          <a:xfrm>
            <a:off x="4527820" y="364470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ssistant" panose="00000500000000000000" pitchFamily="2" charset="-79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ssistant" panose="00000500000000000000" pitchFamily="2" charset="-79"/>
              </a:rPr>
              <a:t>단위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ssistant" panose="00000500000000000000" pitchFamily="2" charset="-79"/>
              </a:rPr>
              <a:t>: %)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제안배경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2849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사각형: 둥근 모서리 33">
            <a:extLst>
              <a:ext uri="{FF2B5EF4-FFF2-40B4-BE49-F238E27FC236}">
                <a16:creationId xmlns:a16="http://schemas.microsoft.com/office/drawing/2014/main" id="{B583F313-BD42-4EC0-BC46-CB1362BEA579}"/>
              </a:ext>
            </a:extLst>
          </p:cNvPr>
          <p:cNvSpPr/>
          <p:nvPr/>
        </p:nvSpPr>
        <p:spPr>
          <a:xfrm>
            <a:off x="751248" y="2090332"/>
            <a:ext cx="4781572" cy="475437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34">
            <a:extLst>
              <a:ext uri="{FF2B5EF4-FFF2-40B4-BE49-F238E27FC236}">
                <a16:creationId xmlns:a16="http://schemas.microsoft.com/office/drawing/2014/main" id="{E1382DFC-BA08-433D-A545-0B6869676BA1}"/>
              </a:ext>
            </a:extLst>
          </p:cNvPr>
          <p:cNvSpPr/>
          <p:nvPr/>
        </p:nvSpPr>
        <p:spPr>
          <a:xfrm>
            <a:off x="669698" y="2010897"/>
            <a:ext cx="4781572" cy="475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지나치게 잦은 매매</a:t>
            </a:r>
          </a:p>
        </p:txBody>
      </p:sp>
      <p:sp>
        <p:nvSpPr>
          <p:cNvPr id="47" name="사각형: 둥근 모서리 35">
            <a:extLst>
              <a:ext uri="{FF2B5EF4-FFF2-40B4-BE49-F238E27FC236}">
                <a16:creationId xmlns:a16="http://schemas.microsoft.com/office/drawing/2014/main" id="{A1064609-DD90-4A1A-93B2-72E36C41F771}"/>
              </a:ext>
            </a:extLst>
          </p:cNvPr>
          <p:cNvSpPr/>
          <p:nvPr/>
        </p:nvSpPr>
        <p:spPr>
          <a:xfrm>
            <a:off x="751248" y="2963812"/>
            <a:ext cx="4781572" cy="475437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36">
            <a:extLst>
              <a:ext uri="{FF2B5EF4-FFF2-40B4-BE49-F238E27FC236}">
                <a16:creationId xmlns:a16="http://schemas.microsoft.com/office/drawing/2014/main" id="{15793F6F-C5A0-494C-A357-D9650BEA96FB}"/>
              </a:ext>
            </a:extLst>
          </p:cNvPr>
          <p:cNvSpPr/>
          <p:nvPr/>
        </p:nvSpPr>
        <p:spPr>
          <a:xfrm>
            <a:off x="669698" y="2884377"/>
            <a:ext cx="4781572" cy="475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수익률을 기대할 수 있는 저렴한 주식 선호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1236914" y="1114056"/>
            <a:ext cx="364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주식 입문자의 문제점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CF2D299F-1D4B-48D8-A9DE-44BF4063B6D9}"/>
              </a:ext>
            </a:extLst>
          </p:cNvPr>
          <p:cNvSpPr/>
          <p:nvPr/>
        </p:nvSpPr>
        <p:spPr>
          <a:xfrm>
            <a:off x="751248" y="3829908"/>
            <a:ext cx="4781572" cy="475437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39">
            <a:extLst>
              <a:ext uri="{FF2B5EF4-FFF2-40B4-BE49-F238E27FC236}">
                <a16:creationId xmlns:a16="http://schemas.microsoft.com/office/drawing/2014/main" id="{245D78A2-3737-4918-B233-B8824B142C28}"/>
              </a:ext>
            </a:extLst>
          </p:cNvPr>
          <p:cNvSpPr/>
          <p:nvPr/>
        </p:nvSpPr>
        <p:spPr>
          <a:xfrm>
            <a:off x="669698" y="3750473"/>
            <a:ext cx="4781572" cy="475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수익 상태인 주식을 빨리 매도해 이익실현</a:t>
            </a:r>
          </a:p>
        </p:txBody>
      </p:sp>
      <p:sp>
        <p:nvSpPr>
          <p:cNvPr id="52" name="사각형: 둥근 모서리 40">
            <a:extLst>
              <a:ext uri="{FF2B5EF4-FFF2-40B4-BE49-F238E27FC236}">
                <a16:creationId xmlns:a16="http://schemas.microsoft.com/office/drawing/2014/main" id="{A9FB728C-7B3E-4DC7-A9C6-987D4F41CE64}"/>
              </a:ext>
            </a:extLst>
          </p:cNvPr>
          <p:cNvSpPr/>
          <p:nvPr/>
        </p:nvSpPr>
        <p:spPr>
          <a:xfrm>
            <a:off x="669697" y="5558069"/>
            <a:ext cx="4781572" cy="1011748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주식 매매 타이밍</a:t>
            </a:r>
            <a:r>
              <a:rPr lang="ko-KR" altLang="en-US" dirty="0"/>
              <a:t>을 찾는데 </a:t>
            </a:r>
            <a:endParaRPr lang="en-US" altLang="ko-KR" dirty="0"/>
          </a:p>
          <a:p>
            <a:pPr algn="ctr"/>
            <a:r>
              <a:rPr lang="ko-KR" altLang="en-US" dirty="0"/>
              <a:t>어려움을 겪고 있음</a:t>
            </a:r>
          </a:p>
        </p:txBody>
      </p:sp>
      <p:sp>
        <p:nvSpPr>
          <p:cNvPr id="53" name="화살표: 아래쪽 41">
            <a:extLst>
              <a:ext uri="{FF2B5EF4-FFF2-40B4-BE49-F238E27FC236}">
                <a16:creationId xmlns:a16="http://schemas.microsoft.com/office/drawing/2014/main" id="{0410FF33-DBDF-4E18-B610-70D0166BECB6}"/>
              </a:ext>
            </a:extLst>
          </p:cNvPr>
          <p:cNvSpPr/>
          <p:nvPr/>
        </p:nvSpPr>
        <p:spPr>
          <a:xfrm>
            <a:off x="2649920" y="4529368"/>
            <a:ext cx="876300" cy="762000"/>
          </a:xfrm>
          <a:prstGeom prst="downArrow">
            <a:avLst/>
          </a:prstGeom>
          <a:solidFill>
            <a:srgbClr val="C4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6736231" y="1037856"/>
            <a:ext cx="364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국내 시장 현황 조사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BF1-4B48-444B-84AF-8785683E86A1}"/>
              </a:ext>
            </a:extLst>
          </p:cNvPr>
          <p:cNvSpPr txBox="1"/>
          <p:nvPr/>
        </p:nvSpPr>
        <p:spPr>
          <a:xfrm>
            <a:off x="6124015" y="1517542"/>
            <a:ext cx="4871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국내 증권사 어플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조사 및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UI/UX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</a:p>
        </p:txBody>
      </p:sp>
      <p:sp>
        <p:nvSpPr>
          <p:cNvPr id="56" name="사각형: 둥근 모서리 69">
            <a:extLst>
              <a:ext uri="{FF2B5EF4-FFF2-40B4-BE49-F238E27FC236}">
                <a16:creationId xmlns:a16="http://schemas.microsoft.com/office/drawing/2014/main" id="{F58FB052-AE63-43DF-8553-240743982E22}"/>
              </a:ext>
            </a:extLst>
          </p:cNvPr>
          <p:cNvSpPr/>
          <p:nvPr/>
        </p:nvSpPr>
        <p:spPr>
          <a:xfrm>
            <a:off x="6079115" y="2090332"/>
            <a:ext cx="5124472" cy="475437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70">
            <a:extLst>
              <a:ext uri="{FF2B5EF4-FFF2-40B4-BE49-F238E27FC236}">
                <a16:creationId xmlns:a16="http://schemas.microsoft.com/office/drawing/2014/main" id="{7034A3FF-8EF0-488F-8CAA-39B3AE7AA9C0}"/>
              </a:ext>
            </a:extLst>
          </p:cNvPr>
          <p:cNvSpPr/>
          <p:nvPr/>
        </p:nvSpPr>
        <p:spPr>
          <a:xfrm>
            <a:off x="5997565" y="2010897"/>
            <a:ext cx="5124472" cy="475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증권사에서 제공하는 많은 양의 정보 해석의 어려움</a:t>
            </a:r>
          </a:p>
        </p:txBody>
      </p:sp>
      <p:sp>
        <p:nvSpPr>
          <p:cNvPr id="58" name="사각형: 둥근 모서리 71">
            <a:extLst>
              <a:ext uri="{FF2B5EF4-FFF2-40B4-BE49-F238E27FC236}">
                <a16:creationId xmlns:a16="http://schemas.microsoft.com/office/drawing/2014/main" id="{06563EBB-9B74-4D90-9B48-7C35E1D96FBD}"/>
              </a:ext>
            </a:extLst>
          </p:cNvPr>
          <p:cNvSpPr/>
          <p:nvPr/>
        </p:nvSpPr>
        <p:spPr>
          <a:xfrm>
            <a:off x="6079115" y="2963812"/>
            <a:ext cx="5124472" cy="475437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72">
            <a:extLst>
              <a:ext uri="{FF2B5EF4-FFF2-40B4-BE49-F238E27FC236}">
                <a16:creationId xmlns:a16="http://schemas.microsoft.com/office/drawing/2014/main" id="{642C2335-7CAF-4483-99C6-4947C7C3E544}"/>
              </a:ext>
            </a:extLst>
          </p:cNvPr>
          <p:cNvSpPr/>
          <p:nvPr/>
        </p:nvSpPr>
        <p:spPr>
          <a:xfrm>
            <a:off x="5997565" y="2884377"/>
            <a:ext cx="5124472" cy="475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UI/UX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벗어나 간소화된 어플이 트렌드</a:t>
            </a:r>
          </a:p>
        </p:txBody>
      </p:sp>
      <p:sp>
        <p:nvSpPr>
          <p:cNvPr id="60" name="사각형: 둥근 모서리 73">
            <a:extLst>
              <a:ext uri="{FF2B5EF4-FFF2-40B4-BE49-F238E27FC236}">
                <a16:creationId xmlns:a16="http://schemas.microsoft.com/office/drawing/2014/main" id="{73ACB564-8840-4D73-B86E-B6210A8CF78B}"/>
              </a:ext>
            </a:extLst>
          </p:cNvPr>
          <p:cNvSpPr/>
          <p:nvPr/>
        </p:nvSpPr>
        <p:spPr>
          <a:xfrm>
            <a:off x="6079115" y="3829908"/>
            <a:ext cx="5124472" cy="475437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74">
            <a:extLst>
              <a:ext uri="{FF2B5EF4-FFF2-40B4-BE49-F238E27FC236}">
                <a16:creationId xmlns:a16="http://schemas.microsoft.com/office/drawing/2014/main" id="{074194D9-C978-4EEC-968A-E72EAB812374}"/>
              </a:ext>
            </a:extLst>
          </p:cNvPr>
          <p:cNvSpPr/>
          <p:nvPr/>
        </p:nvSpPr>
        <p:spPr>
          <a:xfrm>
            <a:off x="5997565" y="3750473"/>
            <a:ext cx="5124472" cy="475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주식용어로 인한 어려움</a:t>
            </a:r>
          </a:p>
        </p:txBody>
      </p:sp>
      <p:sp>
        <p:nvSpPr>
          <p:cNvPr id="62" name="사각형: 둥근 모서리 75">
            <a:extLst>
              <a:ext uri="{FF2B5EF4-FFF2-40B4-BE49-F238E27FC236}">
                <a16:creationId xmlns:a16="http://schemas.microsoft.com/office/drawing/2014/main" id="{ECC8131A-3CC1-47D7-ACE9-9D0E1A7FAFAF}"/>
              </a:ext>
            </a:extLst>
          </p:cNvPr>
          <p:cNvSpPr/>
          <p:nvPr/>
        </p:nvSpPr>
        <p:spPr>
          <a:xfrm>
            <a:off x="6169014" y="5558069"/>
            <a:ext cx="4781572" cy="1011748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사용자가</a:t>
            </a:r>
            <a:r>
              <a:rPr lang="en-US" altLang="ko-KR" sz="2000" dirty="0"/>
              <a:t> </a:t>
            </a:r>
            <a:r>
              <a:rPr lang="ko-KR" altLang="en-US" sz="2000" dirty="0"/>
              <a:t>사용하기 쉬운 </a:t>
            </a:r>
            <a:endParaRPr lang="en-US" altLang="ko-KR" sz="2000" dirty="0"/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UI/UX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 및 용어 설명 제공</a:t>
            </a:r>
            <a:endParaRPr lang="ko-KR" altLang="en-US" sz="2000" dirty="0"/>
          </a:p>
        </p:txBody>
      </p:sp>
      <p:sp>
        <p:nvSpPr>
          <p:cNvPr id="63" name="화살표: 아래쪽 76">
            <a:extLst>
              <a:ext uri="{FF2B5EF4-FFF2-40B4-BE49-F238E27FC236}">
                <a16:creationId xmlns:a16="http://schemas.microsoft.com/office/drawing/2014/main" id="{1F5260FC-CED0-45C2-AF59-AC09B26069A6}"/>
              </a:ext>
            </a:extLst>
          </p:cNvPr>
          <p:cNvSpPr/>
          <p:nvPr/>
        </p:nvSpPr>
        <p:spPr>
          <a:xfrm>
            <a:off x="8149237" y="4529368"/>
            <a:ext cx="876300" cy="762000"/>
          </a:xfrm>
          <a:prstGeom prst="downArrow">
            <a:avLst/>
          </a:prstGeom>
          <a:solidFill>
            <a:srgbClr val="C4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제안배경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063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5510A0E-6DF7-4F89-B7B7-A80B6828C46A}"/>
              </a:ext>
            </a:extLst>
          </p:cNvPr>
          <p:cNvSpPr/>
          <p:nvPr/>
        </p:nvSpPr>
        <p:spPr>
          <a:xfrm>
            <a:off x="6102116" y="1073210"/>
            <a:ext cx="3289768" cy="298863"/>
          </a:xfrm>
          <a:prstGeom prst="parallelogram">
            <a:avLst/>
          </a:prstGeom>
          <a:solidFill>
            <a:srgbClr val="FDC5A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25">
            <a:extLst>
              <a:ext uri="{FF2B5EF4-FFF2-40B4-BE49-F238E27FC236}">
                <a16:creationId xmlns:a16="http://schemas.microsoft.com/office/drawing/2014/main" id="{EDC3D1E1-64C4-4920-BC93-81236C7F0D7F}"/>
              </a:ext>
            </a:extLst>
          </p:cNvPr>
          <p:cNvSpPr/>
          <p:nvPr/>
        </p:nvSpPr>
        <p:spPr>
          <a:xfrm>
            <a:off x="4982770" y="2018623"/>
            <a:ext cx="5717458" cy="713271"/>
          </a:xfrm>
          <a:prstGeom prst="roundRect">
            <a:avLst/>
          </a:prstGeom>
          <a:solidFill>
            <a:srgbClr val="F4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자신이 알고 있는 정보를 추가하여 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예측을 할 수 있다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445666-37FD-4426-9897-50A0B2D9D861}"/>
              </a:ext>
            </a:extLst>
          </p:cNvPr>
          <p:cNvGrpSpPr/>
          <p:nvPr/>
        </p:nvGrpSpPr>
        <p:grpSpPr>
          <a:xfrm>
            <a:off x="739141" y="942822"/>
            <a:ext cx="2617925" cy="5662237"/>
            <a:chOff x="389637" y="-76517"/>
            <a:chExt cx="3316597" cy="70110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60F170B-BE26-499B-887B-9C51B9DD5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892"/>
            <a:stretch/>
          </p:blipFill>
          <p:spPr>
            <a:xfrm>
              <a:off x="389637" y="436521"/>
              <a:ext cx="3299184" cy="6393614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42675-5F68-4783-9C6F-8D9C0BEA8AF5}"/>
                </a:ext>
              </a:extLst>
            </p:cNvPr>
            <p:cNvGrpSpPr/>
            <p:nvPr/>
          </p:nvGrpSpPr>
          <p:grpSpPr>
            <a:xfrm>
              <a:off x="389637" y="-76517"/>
              <a:ext cx="3316597" cy="7011035"/>
              <a:chOff x="8247247" y="515815"/>
              <a:chExt cx="2778369" cy="5873262"/>
            </a:xfrm>
          </p:grpSpPr>
          <p:sp>
            <p:nvSpPr>
              <p:cNvPr id="17" name="자유형: 도형 10">
                <a:extLst>
                  <a:ext uri="{FF2B5EF4-FFF2-40B4-BE49-F238E27FC236}">
                    <a16:creationId xmlns:a16="http://schemas.microsoft.com/office/drawing/2014/main" id="{BD6330D4-3FBF-4742-9258-DD4CB7904D6C}"/>
                  </a:ext>
                </a:extLst>
              </p:cNvPr>
              <p:cNvSpPr/>
              <p:nvPr/>
            </p:nvSpPr>
            <p:spPr>
              <a:xfrm>
                <a:off x="8247247" y="515815"/>
                <a:ext cx="2778369" cy="5873262"/>
              </a:xfrm>
              <a:custGeom>
                <a:avLst/>
                <a:gdLst>
                  <a:gd name="connsiteX0" fmla="*/ 279312 w 2778369"/>
                  <a:gd name="connsiteY0" fmla="*/ 99646 h 5873262"/>
                  <a:gd name="connsiteX1" fmla="*/ 47138 w 2778369"/>
                  <a:gd name="connsiteY1" fmla="*/ 331820 h 5873262"/>
                  <a:gd name="connsiteX2" fmla="*/ 47138 w 2778369"/>
                  <a:gd name="connsiteY2" fmla="*/ 5336288 h 5873262"/>
                  <a:gd name="connsiteX3" fmla="*/ 279312 w 2778369"/>
                  <a:gd name="connsiteY3" fmla="*/ 5568462 h 5873262"/>
                  <a:gd name="connsiteX4" fmla="*/ 2499057 w 2778369"/>
                  <a:gd name="connsiteY4" fmla="*/ 5568462 h 5873262"/>
                  <a:gd name="connsiteX5" fmla="*/ 2731231 w 2778369"/>
                  <a:gd name="connsiteY5" fmla="*/ 5336288 h 5873262"/>
                  <a:gd name="connsiteX6" fmla="*/ 2731231 w 2778369"/>
                  <a:gd name="connsiteY6" fmla="*/ 331820 h 5873262"/>
                  <a:gd name="connsiteX7" fmla="*/ 2499057 w 2778369"/>
                  <a:gd name="connsiteY7" fmla="*/ 99646 h 5873262"/>
                  <a:gd name="connsiteX8" fmla="*/ 1838388 w 2778369"/>
                  <a:gd name="connsiteY8" fmla="*/ 99646 h 5873262"/>
                  <a:gd name="connsiteX9" fmla="*/ 1858406 w 2778369"/>
                  <a:gd name="connsiteY9" fmla="*/ 129337 h 5873262"/>
                  <a:gd name="connsiteX10" fmla="*/ 1869768 w 2778369"/>
                  <a:gd name="connsiteY10" fmla="*/ 185616 h 5873262"/>
                  <a:gd name="connsiteX11" fmla="*/ 1869768 w 2778369"/>
                  <a:gd name="connsiteY11" fmla="*/ 271583 h 5873262"/>
                  <a:gd name="connsiteX12" fmla="*/ 1725182 w 2778369"/>
                  <a:gd name="connsiteY12" fmla="*/ 416169 h 5873262"/>
                  <a:gd name="connsiteX13" fmla="*/ 1041339 w 2778369"/>
                  <a:gd name="connsiteY13" fmla="*/ 416169 h 5873262"/>
                  <a:gd name="connsiteX14" fmla="*/ 896753 w 2778369"/>
                  <a:gd name="connsiteY14" fmla="*/ 271583 h 5873262"/>
                  <a:gd name="connsiteX15" fmla="*/ 896753 w 2778369"/>
                  <a:gd name="connsiteY15" fmla="*/ 185616 h 5873262"/>
                  <a:gd name="connsiteX16" fmla="*/ 908115 w 2778369"/>
                  <a:gd name="connsiteY16" fmla="*/ 129337 h 5873262"/>
                  <a:gd name="connsiteX17" fmla="*/ 928133 w 2778369"/>
                  <a:gd name="connsiteY17" fmla="*/ 99646 h 5873262"/>
                  <a:gd name="connsiteX18" fmla="*/ 240329 w 2778369"/>
                  <a:gd name="connsiteY18" fmla="*/ 0 h 5873262"/>
                  <a:gd name="connsiteX19" fmla="*/ 2538040 w 2778369"/>
                  <a:gd name="connsiteY19" fmla="*/ 0 h 5873262"/>
                  <a:gd name="connsiteX20" fmla="*/ 2778369 w 2778369"/>
                  <a:gd name="connsiteY20" fmla="*/ 240329 h 5873262"/>
                  <a:gd name="connsiteX21" fmla="*/ 2778369 w 2778369"/>
                  <a:gd name="connsiteY21" fmla="*/ 5632933 h 5873262"/>
                  <a:gd name="connsiteX22" fmla="*/ 2538040 w 2778369"/>
                  <a:gd name="connsiteY22" fmla="*/ 5873262 h 5873262"/>
                  <a:gd name="connsiteX23" fmla="*/ 240329 w 2778369"/>
                  <a:gd name="connsiteY23" fmla="*/ 5873262 h 5873262"/>
                  <a:gd name="connsiteX24" fmla="*/ 0 w 2778369"/>
                  <a:gd name="connsiteY24" fmla="*/ 5632933 h 5873262"/>
                  <a:gd name="connsiteX25" fmla="*/ 0 w 2778369"/>
                  <a:gd name="connsiteY25" fmla="*/ 240329 h 5873262"/>
                  <a:gd name="connsiteX26" fmla="*/ 240329 w 2778369"/>
                  <a:gd name="connsiteY26" fmla="*/ 0 h 5873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78369" h="5873262">
                    <a:moveTo>
                      <a:pt x="279312" y="99646"/>
                    </a:moveTo>
                    <a:cubicBezTo>
                      <a:pt x="151086" y="99646"/>
                      <a:pt x="47138" y="203594"/>
                      <a:pt x="47138" y="331820"/>
                    </a:cubicBezTo>
                    <a:lnTo>
                      <a:pt x="47138" y="5336288"/>
                    </a:lnTo>
                    <a:cubicBezTo>
                      <a:pt x="47138" y="5464514"/>
                      <a:pt x="151086" y="5568462"/>
                      <a:pt x="279312" y="5568462"/>
                    </a:cubicBezTo>
                    <a:lnTo>
                      <a:pt x="2499057" y="5568462"/>
                    </a:lnTo>
                    <a:cubicBezTo>
                      <a:pt x="2627283" y="5568462"/>
                      <a:pt x="2731231" y="5464514"/>
                      <a:pt x="2731231" y="5336288"/>
                    </a:cubicBezTo>
                    <a:lnTo>
                      <a:pt x="2731231" y="331820"/>
                    </a:lnTo>
                    <a:cubicBezTo>
                      <a:pt x="2731231" y="203594"/>
                      <a:pt x="2627283" y="99646"/>
                      <a:pt x="2499057" y="99646"/>
                    </a:cubicBezTo>
                    <a:lnTo>
                      <a:pt x="1838388" y="99646"/>
                    </a:lnTo>
                    <a:lnTo>
                      <a:pt x="1858406" y="129337"/>
                    </a:lnTo>
                    <a:cubicBezTo>
                      <a:pt x="1865722" y="146635"/>
                      <a:pt x="1869768" y="165653"/>
                      <a:pt x="1869768" y="185616"/>
                    </a:cubicBezTo>
                    <a:lnTo>
                      <a:pt x="1869768" y="271583"/>
                    </a:lnTo>
                    <a:cubicBezTo>
                      <a:pt x="1869768" y="351436"/>
                      <a:pt x="1805035" y="416169"/>
                      <a:pt x="1725182" y="416169"/>
                    </a:cubicBezTo>
                    <a:lnTo>
                      <a:pt x="1041339" y="416169"/>
                    </a:lnTo>
                    <a:cubicBezTo>
                      <a:pt x="961486" y="416169"/>
                      <a:pt x="896753" y="351436"/>
                      <a:pt x="896753" y="271583"/>
                    </a:cubicBezTo>
                    <a:lnTo>
                      <a:pt x="896753" y="185616"/>
                    </a:lnTo>
                    <a:cubicBezTo>
                      <a:pt x="896753" y="165653"/>
                      <a:pt x="900799" y="146635"/>
                      <a:pt x="908115" y="129337"/>
                    </a:cubicBezTo>
                    <a:lnTo>
                      <a:pt x="928133" y="99646"/>
                    </a:lnTo>
                    <a:close/>
                    <a:moveTo>
                      <a:pt x="240329" y="0"/>
                    </a:moveTo>
                    <a:lnTo>
                      <a:pt x="2538040" y="0"/>
                    </a:lnTo>
                    <a:cubicBezTo>
                      <a:pt x="2670770" y="0"/>
                      <a:pt x="2778369" y="107599"/>
                      <a:pt x="2778369" y="240329"/>
                    </a:cubicBezTo>
                    <a:lnTo>
                      <a:pt x="2778369" y="5632933"/>
                    </a:lnTo>
                    <a:cubicBezTo>
                      <a:pt x="2778369" y="5765663"/>
                      <a:pt x="2670770" y="5873262"/>
                      <a:pt x="2538040" y="5873262"/>
                    </a:cubicBezTo>
                    <a:lnTo>
                      <a:pt x="240329" y="5873262"/>
                    </a:lnTo>
                    <a:cubicBezTo>
                      <a:pt x="107599" y="5873262"/>
                      <a:pt x="0" y="5765663"/>
                      <a:pt x="0" y="5632933"/>
                    </a:cubicBezTo>
                    <a:lnTo>
                      <a:pt x="0" y="240329"/>
                    </a:lnTo>
                    <a:cubicBezTo>
                      <a:pt x="0" y="107599"/>
                      <a:pt x="107599" y="0"/>
                      <a:pt x="2403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0F6DF3-5BA1-4402-9F58-2CE517051E37}"/>
                  </a:ext>
                </a:extLst>
              </p:cNvPr>
              <p:cNvSpPr txBox="1"/>
              <p:nvPr/>
            </p:nvSpPr>
            <p:spPr>
              <a:xfrm>
                <a:off x="8396506" y="699374"/>
                <a:ext cx="4507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Assistant" panose="00000500000000000000" pitchFamily="2" charset="-79"/>
                    <a:cs typeface="Assistant" panose="00000500000000000000" pitchFamily="2" charset="-79"/>
                  </a:rPr>
                  <a:t>11:13</a:t>
                </a:r>
                <a:endParaRPr lang="ko-KR" altLang="en-US" sz="1000" dirty="0"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90BEC55-EE64-4914-B6F1-B5BD405466C5}"/>
                  </a:ext>
                </a:extLst>
              </p:cNvPr>
              <p:cNvGrpSpPr/>
              <p:nvPr/>
            </p:nvGrpSpPr>
            <p:grpSpPr>
              <a:xfrm>
                <a:off x="10321481" y="761401"/>
                <a:ext cx="486018" cy="122167"/>
                <a:chOff x="10275761" y="743948"/>
                <a:chExt cx="486018" cy="122167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ED55649D-6F92-49D0-BC7E-11DF09A025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75761" y="750652"/>
                  <a:ext cx="108759" cy="108759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96016DAF-C637-4470-8B4A-345FB4B28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1015" y="743980"/>
                  <a:ext cx="122102" cy="122102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8D0A329A-1B08-4A21-A2DB-4C155A814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39612" y="743948"/>
                  <a:ext cx="122167" cy="12216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C7CFF9D-B68E-43DD-8312-585C24CC9AA1}"/>
              </a:ext>
            </a:extLst>
          </p:cNvPr>
          <p:cNvSpPr txBox="1"/>
          <p:nvPr/>
        </p:nvSpPr>
        <p:spPr>
          <a:xfrm>
            <a:off x="4213356" y="1060066"/>
            <a:ext cx="7445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저희는 </a:t>
            </a:r>
            <a:r>
              <a:rPr lang="ko-KR" altLang="en-US" sz="24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개인맞춤형 주가 예측 서비스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기획했습니다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5" name="사각형: 둥근 모서리 26">
            <a:extLst>
              <a:ext uri="{FF2B5EF4-FFF2-40B4-BE49-F238E27FC236}">
                <a16:creationId xmlns:a16="http://schemas.microsoft.com/office/drawing/2014/main" id="{7AE42009-C08A-4BA2-B040-6811A6480ABD}"/>
              </a:ext>
            </a:extLst>
          </p:cNvPr>
          <p:cNvSpPr/>
          <p:nvPr/>
        </p:nvSpPr>
        <p:spPr>
          <a:xfrm>
            <a:off x="5014214" y="3315300"/>
            <a:ext cx="5717458" cy="713271"/>
          </a:xfrm>
          <a:prstGeom prst="roundRect">
            <a:avLst/>
          </a:prstGeom>
          <a:solidFill>
            <a:srgbClr val="F4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매도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매수 타이밍에 어려움을 느끼는 주식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입문자에게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도움을 줄 수 있음</a:t>
            </a:r>
          </a:p>
        </p:txBody>
      </p:sp>
      <p:sp>
        <p:nvSpPr>
          <p:cNvPr id="26" name="사각형: 둥근 모서리 28">
            <a:extLst>
              <a:ext uri="{FF2B5EF4-FFF2-40B4-BE49-F238E27FC236}">
                <a16:creationId xmlns:a16="http://schemas.microsoft.com/office/drawing/2014/main" id="{759EE0BB-2DCB-45A3-A18E-678C2013CD3E}"/>
              </a:ext>
            </a:extLst>
          </p:cNvPr>
          <p:cNvSpPr/>
          <p:nvPr/>
        </p:nvSpPr>
        <p:spPr>
          <a:xfrm>
            <a:off x="5077542" y="4446466"/>
            <a:ext cx="5717458" cy="713271"/>
          </a:xfrm>
          <a:prstGeom prst="roundRect">
            <a:avLst/>
          </a:prstGeom>
          <a:solidFill>
            <a:srgbClr val="F4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SNS </a:t>
            </a:r>
            <a:r>
              <a:rPr lang="ko-KR" altLang="en-US" sz="1600" dirty="0">
                <a:solidFill>
                  <a:schemeClr val="tx1"/>
                </a:solidFill>
              </a:rPr>
              <a:t>자연어 분석을 통해 기업에 대한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여론의 좋고 나쁨을 수치화</a:t>
            </a:r>
          </a:p>
        </p:txBody>
      </p:sp>
      <p:sp>
        <p:nvSpPr>
          <p:cNvPr id="27" name="사각형: 둥근 모서리 30">
            <a:extLst>
              <a:ext uri="{FF2B5EF4-FFF2-40B4-BE49-F238E27FC236}">
                <a16:creationId xmlns:a16="http://schemas.microsoft.com/office/drawing/2014/main" id="{73E14A63-3CEF-44BC-A9F6-23A384778A93}"/>
              </a:ext>
            </a:extLst>
          </p:cNvPr>
          <p:cNvSpPr/>
          <p:nvPr/>
        </p:nvSpPr>
        <p:spPr>
          <a:xfrm>
            <a:off x="5077542" y="5843222"/>
            <a:ext cx="5717458" cy="713271"/>
          </a:xfrm>
          <a:prstGeom prst="roundRect">
            <a:avLst/>
          </a:prstGeom>
          <a:solidFill>
            <a:srgbClr val="F4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익숙하지 않은 주식용어 해설 및 낯선 기능에 대한 설명 제공</a:t>
            </a:r>
          </a:p>
        </p:txBody>
      </p:sp>
      <p:sp>
        <p:nvSpPr>
          <p:cNvPr id="28" name="사각형: 둥근 모서리 33">
            <a:extLst>
              <a:ext uri="{FF2B5EF4-FFF2-40B4-BE49-F238E27FC236}">
                <a16:creationId xmlns:a16="http://schemas.microsoft.com/office/drawing/2014/main" id="{2FBB57BB-51F9-4D8E-AE26-78EAAF7EC0A4}"/>
              </a:ext>
            </a:extLst>
          </p:cNvPr>
          <p:cNvSpPr/>
          <p:nvPr/>
        </p:nvSpPr>
        <p:spPr>
          <a:xfrm>
            <a:off x="5300404" y="1641680"/>
            <a:ext cx="2751396" cy="408861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개인 맞춤형 주가예측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사각형: 둥근 모서리 35">
            <a:extLst>
              <a:ext uri="{FF2B5EF4-FFF2-40B4-BE49-F238E27FC236}">
                <a16:creationId xmlns:a16="http://schemas.microsoft.com/office/drawing/2014/main" id="{49D27170-83DF-468D-8734-1F2FC0C56A27}"/>
              </a:ext>
            </a:extLst>
          </p:cNvPr>
          <p:cNvSpPr/>
          <p:nvPr/>
        </p:nvSpPr>
        <p:spPr>
          <a:xfrm>
            <a:off x="5331848" y="2928034"/>
            <a:ext cx="2751396" cy="408861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주식 매매 타이밍 알림</a:t>
            </a:r>
          </a:p>
        </p:txBody>
      </p:sp>
      <p:sp>
        <p:nvSpPr>
          <p:cNvPr id="30" name="사각형: 둥근 모서리 36">
            <a:extLst>
              <a:ext uri="{FF2B5EF4-FFF2-40B4-BE49-F238E27FC236}">
                <a16:creationId xmlns:a16="http://schemas.microsoft.com/office/drawing/2014/main" id="{1228A81D-1816-4319-85A2-D64E6DC46197}"/>
              </a:ext>
            </a:extLst>
          </p:cNvPr>
          <p:cNvSpPr/>
          <p:nvPr/>
        </p:nvSpPr>
        <p:spPr>
          <a:xfrm>
            <a:off x="5395175" y="4069251"/>
            <a:ext cx="2656625" cy="408861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기업별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SNS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</a:p>
        </p:txBody>
      </p:sp>
      <p:sp>
        <p:nvSpPr>
          <p:cNvPr id="31" name="사각형: 둥근 모서리 37">
            <a:extLst>
              <a:ext uri="{FF2B5EF4-FFF2-40B4-BE49-F238E27FC236}">
                <a16:creationId xmlns:a16="http://schemas.microsoft.com/office/drawing/2014/main" id="{BF65E29E-2524-4112-8EB6-72592CFFDBD5}"/>
              </a:ext>
            </a:extLst>
          </p:cNvPr>
          <p:cNvSpPr/>
          <p:nvPr/>
        </p:nvSpPr>
        <p:spPr>
          <a:xfrm>
            <a:off x="5395175" y="5521321"/>
            <a:ext cx="2990673" cy="408861"/>
          </a:xfrm>
          <a:prstGeom prst="roundRect">
            <a:avLst>
              <a:gd name="adj" fmla="val 50000"/>
            </a:avLst>
          </a:prstGeom>
          <a:solidFill>
            <a:srgbClr val="645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주식용어 해설 및 도움말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제안배경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063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2518366"/>
            <a:ext cx="2031325" cy="72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기능설계</a:t>
            </a:r>
            <a:endParaRPr 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135906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8559800" y="3788513"/>
            <a:ext cx="31037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9380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517928688">
            <a:extLst>
              <a:ext uri="{FF2B5EF4-FFF2-40B4-BE49-F238E27FC236}">
                <a16:creationId xmlns:a16="http://schemas.microsoft.com/office/drawing/2014/main" id="{72AA5DA9-D2DD-46B0-8140-7CDFC56B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57" y="1735509"/>
            <a:ext cx="6119813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기능설계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2383196" y="763652"/>
            <a:ext cx="8648700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0F2A3-6B98-4203-A7B2-368E4EA16F86}"/>
              </a:ext>
            </a:extLst>
          </p:cNvPr>
          <p:cNvSpPr txBox="1"/>
          <p:nvPr/>
        </p:nvSpPr>
        <p:spPr>
          <a:xfrm>
            <a:off x="4570423" y="1114056"/>
            <a:ext cx="213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800">
                <a:latin typeface="G마켓 산스 TTF Bold" panose="02000000000000000000" pitchFamily="2" charset="-127"/>
                <a:ea typeface="G마켓 산스 TTF Bold" panose="02000000000000000000" pitchFamily="2" charset="-127"/>
                <a:cs typeface="Assistant" panose="00000500000000000000" pitchFamily="2" charset="-79"/>
              </a:rPr>
              <a:t>유스케이스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281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892</Words>
  <Application>Microsoft Office PowerPoint</Application>
  <PresentationFormat>와이드스크린</PresentationFormat>
  <Paragraphs>260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G마켓 산스 Bold</vt:lpstr>
      <vt:lpstr>G마켓 산스 Light</vt:lpstr>
      <vt:lpstr>G마켓 산스 Medium</vt:lpstr>
      <vt:lpstr>G마켓 산스 TTF Bold</vt:lpstr>
      <vt:lpstr>G마켓 산스 TTF Medium</vt:lpstr>
      <vt:lpstr>나눔바른고딕</vt:lpstr>
      <vt:lpstr>나눔스퀘어</vt:lpstr>
      <vt:lpstr>나눔스퀘어 Bold</vt:lpstr>
      <vt:lpstr>나눔스퀘어 ExtraBold</vt:lpstr>
      <vt:lpstr>Arial</vt:lpstr>
      <vt:lpstr>Assistant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정 선일</cp:lastModifiedBy>
  <cp:revision>29</cp:revision>
  <dcterms:created xsi:type="dcterms:W3CDTF">2020-10-19T03:50:26Z</dcterms:created>
  <dcterms:modified xsi:type="dcterms:W3CDTF">2021-08-27T00:24:57Z</dcterms:modified>
</cp:coreProperties>
</file>