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27" r:id="rId3"/>
    <p:sldId id="300" r:id="rId4"/>
    <p:sldId id="329" r:id="rId5"/>
    <p:sldId id="308" r:id="rId6"/>
    <p:sldId id="317" r:id="rId7"/>
    <p:sldId id="328" r:id="rId8"/>
    <p:sldId id="318" r:id="rId9"/>
    <p:sldId id="316" r:id="rId10"/>
    <p:sldId id="302" r:id="rId11"/>
    <p:sldId id="326" r:id="rId12"/>
    <p:sldId id="319" r:id="rId13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89" d="100"/>
          <a:sy n="89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7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2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7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5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91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0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800" dirty="0"/>
              <a:t>개인 맞춤형 권리락과 </a:t>
            </a:r>
            <a:br>
              <a:rPr lang="ko-KR" altLang="en-US" sz="2800" dirty="0"/>
            </a:br>
            <a:r>
              <a:rPr lang="en-US" altLang="ko-KR" sz="2800" dirty="0"/>
              <a:t>SNS</a:t>
            </a:r>
            <a:r>
              <a:rPr lang="ko-KR" altLang="en-US" sz="2800" dirty="0"/>
              <a:t>를 활용한 주가예측 서비스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SI</a:t>
            </a:r>
            <a:r>
              <a:rPr lang="ko-KR" altLang="en-US" sz="2000" b="1" dirty="0">
                <a:solidFill>
                  <a:schemeClr val="tx1"/>
                </a:solidFill>
              </a:rPr>
              <a:t>투자증권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2021. 08. 25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06AAC2-8E99-49EE-BB70-15B7E17505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42" y="415973"/>
            <a:ext cx="3415599" cy="6050489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화면에서 회원가입으로 이동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이름 입력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 입력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입력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입력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④번과 일치하는 비밀번호 입력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버튼 클릭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66460117"/>
              </p:ext>
            </p:extLst>
          </p:nvPr>
        </p:nvGraphicFramePr>
        <p:xfrm>
          <a:off x="7215188" y="4143375"/>
          <a:ext cx="1872000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주식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CM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어플 계정이 없을 경우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회원가입하는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페이지이다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사용자의 이름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전화번호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이메일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비밀번호를 입력하여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회원가입할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페이지→회원가입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524351" y="2981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dirty="0"/>
              <a:t> →</a:t>
            </a:r>
            <a:r>
              <a:rPr lang="en-US" altLang="ko-KR" sz="1000" dirty="0"/>
              <a:t>7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>
            <a:off x="1345596" y="2764959"/>
            <a:ext cx="77813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CB575-DAF0-4DCC-BA65-59A9088BFE5B}"/>
              </a:ext>
            </a:extLst>
          </p:cNvPr>
          <p:cNvCxnSpPr>
            <a:cxnSpLocks/>
          </p:cNvCxnSpPr>
          <p:nvPr/>
        </p:nvCxnSpPr>
        <p:spPr>
          <a:xfrm>
            <a:off x="4434656" y="2708920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122B6-654E-4ED2-984E-175389510587}"/>
              </a:ext>
            </a:extLst>
          </p:cNvPr>
          <p:cNvCxnSpPr>
            <a:cxnSpLocks/>
          </p:cNvCxnSpPr>
          <p:nvPr/>
        </p:nvCxnSpPr>
        <p:spPr>
          <a:xfrm>
            <a:off x="2619635" y="3429000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1011689" y="2564904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99477-C54C-43BF-8F59-0C9EFAEB8D29}"/>
              </a:ext>
            </a:extLst>
          </p:cNvPr>
          <p:cNvSpPr txBox="1"/>
          <p:nvPr/>
        </p:nvSpPr>
        <p:spPr>
          <a:xfrm>
            <a:off x="5514776" y="249289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1EFA-1819-4CCD-A919-F71AA97D7E64}"/>
              </a:ext>
            </a:extLst>
          </p:cNvPr>
          <p:cNvSpPr txBox="1"/>
          <p:nvPr/>
        </p:nvSpPr>
        <p:spPr>
          <a:xfrm>
            <a:off x="3707904" y="322894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9DAE5F-EEB4-4927-9236-F3EA79BAA506}"/>
              </a:ext>
            </a:extLst>
          </p:cNvPr>
          <p:cNvCxnSpPr>
            <a:cxnSpLocks/>
          </p:cNvCxnSpPr>
          <p:nvPr/>
        </p:nvCxnSpPr>
        <p:spPr>
          <a:xfrm>
            <a:off x="4663709" y="4165050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CFAAE9-F90B-4487-BEB8-288F3F72DFE4}"/>
              </a:ext>
            </a:extLst>
          </p:cNvPr>
          <p:cNvSpPr txBox="1"/>
          <p:nvPr/>
        </p:nvSpPr>
        <p:spPr>
          <a:xfrm>
            <a:off x="5751978" y="396499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84FBA2-EF91-4955-AE5D-8DE6796C0DCF}"/>
              </a:ext>
            </a:extLst>
          </p:cNvPr>
          <p:cNvCxnSpPr>
            <a:cxnSpLocks/>
          </p:cNvCxnSpPr>
          <p:nvPr/>
        </p:nvCxnSpPr>
        <p:spPr>
          <a:xfrm>
            <a:off x="4721211" y="4934031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71F3B2-F094-43CC-B8B1-E4875C1155D9}"/>
              </a:ext>
            </a:extLst>
          </p:cNvPr>
          <p:cNvSpPr txBox="1"/>
          <p:nvPr/>
        </p:nvSpPr>
        <p:spPr>
          <a:xfrm>
            <a:off x="5809480" y="473397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70260-6A1F-47DC-A479-C5CFA0A00001}"/>
              </a:ext>
            </a:extLst>
          </p:cNvPr>
          <p:cNvSpPr txBox="1"/>
          <p:nvPr/>
        </p:nvSpPr>
        <p:spPr>
          <a:xfrm>
            <a:off x="870287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2E13EF-1911-42CC-A0A7-CA2C2C590F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91" y="676987"/>
            <a:ext cx="3024545" cy="5736665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시 기재한 이메일은 수정할 수 없다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Fragment,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상단바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유저 아이콘을 통해 현재 페이지로 이동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시 기재한 이메일 확인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수정하고 싶은 전화번호 입력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수정하고 싶은 비밀번호 입력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버튼 클릭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07250739"/>
              </p:ext>
            </p:extLst>
          </p:nvPr>
        </p:nvGraphicFramePr>
        <p:xfrm>
          <a:off x="7215188" y="4143375"/>
          <a:ext cx="1872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시 기재한 전화번호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비밀번호를 수정할 수 있는 페이지이다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사이드바</a:t>
            </a:r>
            <a:r>
              <a:rPr lang="en-US" altLang="ko-KR" sz="900" dirty="0"/>
              <a:t>, </a:t>
            </a:r>
            <a:r>
              <a:rPr lang="ko-KR" altLang="en-US" sz="900" dirty="0"/>
              <a:t>헤더 → 회원정보수정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364088" y="29816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900" dirty="0"/>
              <a:t> →</a:t>
            </a:r>
            <a:r>
              <a:rPr lang="en-US" altLang="ko-KR" sz="900" dirty="0"/>
              <a:t>1,2,3,4,5</a:t>
            </a:r>
            <a:r>
              <a:rPr lang="ko-KR" altLang="en-US" sz="900" dirty="0"/>
              <a:t> →</a:t>
            </a:r>
            <a:r>
              <a:rPr lang="en-US" altLang="ko-KR" sz="900" dirty="0"/>
              <a:t>8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>
            <a:off x="4803457" y="2970347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CB575-DAF0-4DCC-BA65-59A9088BFE5B}"/>
              </a:ext>
            </a:extLst>
          </p:cNvPr>
          <p:cNvCxnSpPr>
            <a:cxnSpLocks/>
          </p:cNvCxnSpPr>
          <p:nvPr/>
        </p:nvCxnSpPr>
        <p:spPr>
          <a:xfrm>
            <a:off x="4830844" y="3645024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122B6-654E-4ED2-984E-175389510587}"/>
              </a:ext>
            </a:extLst>
          </p:cNvPr>
          <p:cNvCxnSpPr>
            <a:cxnSpLocks/>
          </p:cNvCxnSpPr>
          <p:nvPr/>
        </p:nvCxnSpPr>
        <p:spPr>
          <a:xfrm>
            <a:off x="4814170" y="4245189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5869621" y="276622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99477-C54C-43BF-8F59-0C9EFAEB8D29}"/>
              </a:ext>
            </a:extLst>
          </p:cNvPr>
          <p:cNvSpPr txBox="1"/>
          <p:nvPr/>
        </p:nvSpPr>
        <p:spPr>
          <a:xfrm>
            <a:off x="5910964" y="3429000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1EFA-1819-4CCD-A919-F71AA97D7E64}"/>
              </a:ext>
            </a:extLst>
          </p:cNvPr>
          <p:cNvSpPr txBox="1"/>
          <p:nvPr/>
        </p:nvSpPr>
        <p:spPr>
          <a:xfrm>
            <a:off x="5902439" y="404513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9DAE5F-EEB4-4927-9236-F3EA79BAA506}"/>
              </a:ext>
            </a:extLst>
          </p:cNvPr>
          <p:cNvCxnSpPr>
            <a:cxnSpLocks/>
          </p:cNvCxnSpPr>
          <p:nvPr/>
        </p:nvCxnSpPr>
        <p:spPr>
          <a:xfrm>
            <a:off x="4814170" y="4729256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CFAAE9-F90B-4487-BEB8-288F3F72DFE4}"/>
              </a:ext>
            </a:extLst>
          </p:cNvPr>
          <p:cNvSpPr txBox="1"/>
          <p:nvPr/>
        </p:nvSpPr>
        <p:spPr>
          <a:xfrm>
            <a:off x="5902439" y="4529201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B7406-6B15-4D0F-869C-CD25CD7DBCCC}"/>
              </a:ext>
            </a:extLst>
          </p:cNvPr>
          <p:cNvSpPr txBox="1"/>
          <p:nvPr/>
        </p:nvSpPr>
        <p:spPr>
          <a:xfrm>
            <a:off x="870287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5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E52AB95-A158-4665-BDCD-223259CF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" y="4730613"/>
            <a:ext cx="3340402" cy="17227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3D5B4D-5A96-4C4A-B3EB-594CDDB8D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03894"/>
            <a:ext cx="3068240" cy="3552029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알림 아이콘 클릭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매도</a:t>
            </a:r>
            <a:r>
              <a:rPr lang="en-US" altLang="ko-KR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매수 타이밍 알림 확인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 </a:t>
            </a: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아이콘 클릭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회원의 보유 종목 확인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 수정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아이콘 클릭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확인</a:t>
            </a:r>
            <a:endParaRPr lang="en-US" altLang="ko-KR" sz="8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72739087"/>
              </p:ext>
            </p:extLst>
          </p:nvPr>
        </p:nvGraphicFramePr>
        <p:xfrm>
          <a:off x="7215188" y="4143374"/>
          <a:ext cx="1872000" cy="2494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1~5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페이지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Header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에 알림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>
                          <a:latin typeface="나눔고딕" pitchFamily="34" charset="-127"/>
                          <a:ea typeface="나눔고딕" pitchFamily="34" charset="-127"/>
                        </a:rPr>
                        <a:t>유저 아이콘을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확인할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① 을 클릭하면 ②에서 보유 종목에 대한 매도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매수 타이밍을 확인할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③ 을 클릭하면 회원의 보유종목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회원정보수정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로그아웃을 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⑥ 을 클릭하면 ⑦ 모든 메뉴에 들어갈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⑧ 을 클릭하면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로그아웃할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8533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1,2,3,4,5</a:t>
            </a:r>
            <a:r>
              <a:rPr lang="ko-KR" altLang="en-US" sz="900" dirty="0"/>
              <a:t> 페이지 상단</a:t>
            </a:r>
            <a:r>
              <a:rPr lang="en-US" altLang="ko-KR" sz="900" dirty="0"/>
              <a:t> or</a:t>
            </a:r>
            <a:r>
              <a:rPr lang="ko-KR" altLang="en-US" sz="900" dirty="0"/>
              <a:t> 사이드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524351" y="29816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dirty="0"/>
              <a:t> →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1,2,3,4,5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 flipV="1">
            <a:off x="2688955" y="931941"/>
            <a:ext cx="895147" cy="406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CB575-DAF0-4DCC-BA65-59A9088BFE5B}"/>
              </a:ext>
            </a:extLst>
          </p:cNvPr>
          <p:cNvCxnSpPr>
            <a:cxnSpLocks/>
          </p:cNvCxnSpPr>
          <p:nvPr/>
        </p:nvCxnSpPr>
        <p:spPr>
          <a:xfrm>
            <a:off x="1420212" y="1429419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122B6-654E-4ED2-984E-175389510587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386335" y="4948590"/>
            <a:ext cx="75361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3491880" y="731886"/>
            <a:ext cx="48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99477-C54C-43BF-8F59-0C9EFAEB8D29}"/>
              </a:ext>
            </a:extLst>
          </p:cNvPr>
          <p:cNvSpPr txBox="1"/>
          <p:nvPr/>
        </p:nvSpPr>
        <p:spPr>
          <a:xfrm>
            <a:off x="2483768" y="1226348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1EFA-1819-4CCD-A919-F71AA97D7E64}"/>
              </a:ext>
            </a:extLst>
          </p:cNvPr>
          <p:cNvSpPr txBox="1"/>
          <p:nvPr/>
        </p:nvSpPr>
        <p:spPr>
          <a:xfrm>
            <a:off x="4139952" y="4748535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9DAE5F-EEB4-4927-9236-F3EA79BAA506}"/>
              </a:ext>
            </a:extLst>
          </p:cNvPr>
          <p:cNvCxnSpPr>
            <a:cxnSpLocks/>
          </p:cNvCxnSpPr>
          <p:nvPr/>
        </p:nvCxnSpPr>
        <p:spPr>
          <a:xfrm>
            <a:off x="3131840" y="5401446"/>
            <a:ext cx="890961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CFAAE9-F90B-4487-BEB8-288F3F72DFE4}"/>
              </a:ext>
            </a:extLst>
          </p:cNvPr>
          <p:cNvSpPr txBox="1"/>
          <p:nvPr/>
        </p:nvSpPr>
        <p:spPr>
          <a:xfrm>
            <a:off x="3950793" y="5201391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FD4972-DE3A-4E66-BC02-0D87704F521B}"/>
              </a:ext>
            </a:extLst>
          </p:cNvPr>
          <p:cNvCxnSpPr>
            <a:cxnSpLocks/>
          </p:cNvCxnSpPr>
          <p:nvPr/>
        </p:nvCxnSpPr>
        <p:spPr>
          <a:xfrm>
            <a:off x="3054637" y="5729548"/>
            <a:ext cx="968164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F8B287-0745-4D44-AA48-3D3A0A5F01F1}"/>
              </a:ext>
            </a:extLst>
          </p:cNvPr>
          <p:cNvSpPr txBox="1"/>
          <p:nvPr/>
        </p:nvSpPr>
        <p:spPr>
          <a:xfrm>
            <a:off x="3937449" y="5529493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36802B6-0130-4644-A685-75EF44D531C5}"/>
              </a:ext>
            </a:extLst>
          </p:cNvPr>
          <p:cNvCxnSpPr>
            <a:cxnSpLocks/>
          </p:cNvCxnSpPr>
          <p:nvPr/>
        </p:nvCxnSpPr>
        <p:spPr>
          <a:xfrm>
            <a:off x="2987824" y="6121526"/>
            <a:ext cx="95213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1C8EC0-46F8-4118-8AF4-2FDA56FAEA8F}"/>
              </a:ext>
            </a:extLst>
          </p:cNvPr>
          <p:cNvSpPr txBox="1"/>
          <p:nvPr/>
        </p:nvSpPr>
        <p:spPr>
          <a:xfrm>
            <a:off x="3878785" y="5921471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⑧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6ACD51A-32D5-48E2-9F57-07772020FD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r="49931"/>
          <a:stretch/>
        </p:blipFill>
        <p:spPr>
          <a:xfrm>
            <a:off x="4858911" y="931941"/>
            <a:ext cx="2022925" cy="55193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BA5DA6-2103-4D03-903F-F3977629F17E}"/>
              </a:ext>
            </a:extLst>
          </p:cNvPr>
          <p:cNvSpPr txBox="1"/>
          <p:nvPr/>
        </p:nvSpPr>
        <p:spPr>
          <a:xfrm>
            <a:off x="5526368" y="404664"/>
            <a:ext cx="806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Sidebar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B7E6BC-56C2-4501-BAA2-0D839C161109}"/>
              </a:ext>
            </a:extLst>
          </p:cNvPr>
          <p:cNvSpPr txBox="1"/>
          <p:nvPr/>
        </p:nvSpPr>
        <p:spPr>
          <a:xfrm>
            <a:off x="1475656" y="40722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6BBCD2A-05D6-4AC9-8E3B-D05A382FE386}"/>
              </a:ext>
            </a:extLst>
          </p:cNvPr>
          <p:cNvCxnSpPr>
            <a:cxnSpLocks/>
          </p:cNvCxnSpPr>
          <p:nvPr/>
        </p:nvCxnSpPr>
        <p:spPr>
          <a:xfrm>
            <a:off x="649884" y="964759"/>
            <a:ext cx="95213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E99BAD4-1559-4C7F-BCBA-1CB4347B7425}"/>
              </a:ext>
            </a:extLst>
          </p:cNvPr>
          <p:cNvSpPr txBox="1"/>
          <p:nvPr/>
        </p:nvSpPr>
        <p:spPr>
          <a:xfrm>
            <a:off x="1540845" y="764704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⑥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B3DACE4-0FB3-4A9C-937B-B0F16D145A4A}"/>
              </a:ext>
            </a:extLst>
          </p:cNvPr>
          <p:cNvCxnSpPr>
            <a:cxnSpLocks/>
          </p:cNvCxnSpPr>
          <p:nvPr/>
        </p:nvCxnSpPr>
        <p:spPr>
          <a:xfrm>
            <a:off x="5749917" y="1612831"/>
            <a:ext cx="952132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9F9ABA-4318-4729-8713-92B1FEF80376}"/>
              </a:ext>
            </a:extLst>
          </p:cNvPr>
          <p:cNvSpPr txBox="1"/>
          <p:nvPr/>
        </p:nvSpPr>
        <p:spPr>
          <a:xfrm>
            <a:off x="6640878" y="1412776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⑦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B16722-6FD5-427C-9291-44E2D5D4DDCA}"/>
              </a:ext>
            </a:extLst>
          </p:cNvPr>
          <p:cNvCxnSpPr>
            <a:cxnSpLocks/>
          </p:cNvCxnSpPr>
          <p:nvPr/>
        </p:nvCxnSpPr>
        <p:spPr>
          <a:xfrm>
            <a:off x="5817760" y="5867459"/>
            <a:ext cx="5536" cy="454122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B28698-81BA-43E9-87A0-0EF994C5480B}"/>
              </a:ext>
            </a:extLst>
          </p:cNvPr>
          <p:cNvSpPr txBox="1"/>
          <p:nvPr/>
        </p:nvSpPr>
        <p:spPr>
          <a:xfrm>
            <a:off x="5580112" y="6237312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⑧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6CEC8E-1E11-42F5-95FC-7B828312539F}"/>
              </a:ext>
            </a:extLst>
          </p:cNvPr>
          <p:cNvSpPr txBox="1"/>
          <p:nvPr/>
        </p:nvSpPr>
        <p:spPr>
          <a:xfrm>
            <a:off x="8532440" y="44624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1,2,3,4,5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8867C1D-82E5-42EE-BDF4-8A6D8575AD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99838" y="2222932"/>
            <a:ext cx="2251494" cy="665993"/>
          </a:xfrm>
          <a:prstGeom prst="bentConnector3">
            <a:avLst>
              <a:gd name="adj1" fmla="val 1002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844" y="1070182"/>
            <a:ext cx="101606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주식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CM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2844" y="1916872"/>
            <a:ext cx="1023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9810" y="2824360"/>
            <a:ext cx="870293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939C7CC4-CF06-4E8C-87D1-0214A818A43C}"/>
              </a:ext>
            </a:extLst>
          </p:cNvPr>
          <p:cNvSpPr/>
          <p:nvPr/>
        </p:nvSpPr>
        <p:spPr>
          <a:xfrm>
            <a:off x="1509828" y="1916872"/>
            <a:ext cx="118676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F2F20E-0F2F-4EBC-BEBC-CCC8AD80A522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>
            <a:off x="1166351" y="2096872"/>
            <a:ext cx="34347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708F192-B99D-4797-A72E-47EE18F3B6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469" y="4177170"/>
            <a:ext cx="1392792" cy="404580"/>
          </a:xfrm>
          <a:prstGeom prst="bentConnector3">
            <a:avLst>
              <a:gd name="adj1" fmla="val 1013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C3806CB1-E092-4594-8951-D9E7851A75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592" y="3963837"/>
            <a:ext cx="971966" cy="462003"/>
          </a:xfrm>
          <a:prstGeom prst="bentConnector3">
            <a:avLst>
              <a:gd name="adj1" fmla="val 9191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859EC-150C-4967-AF9F-B3F52BA85F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750" y="3717676"/>
            <a:ext cx="418445" cy="400802"/>
          </a:xfrm>
          <a:prstGeom prst="bentConnector3">
            <a:avLst>
              <a:gd name="adj1" fmla="val 10841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6B6976-3B2A-4795-A669-A88EF2344F8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10103" y="2958526"/>
            <a:ext cx="6658241" cy="4583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모서리가 둥근 직사각형 12">
            <a:extLst>
              <a:ext uri="{FF2B5EF4-FFF2-40B4-BE49-F238E27FC236}">
                <a16:creationId xmlns:a16="http://schemas.microsoft.com/office/drawing/2014/main" id="{9ACE362B-9B03-4D19-BD28-E641368F02C8}"/>
              </a:ext>
            </a:extLst>
          </p:cNvPr>
          <p:cNvSpPr/>
          <p:nvPr/>
        </p:nvSpPr>
        <p:spPr>
          <a:xfrm>
            <a:off x="2025450" y="2818192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시장정보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6AF3588-6800-45AD-8EBE-4C5827BEB6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4696" y="3123602"/>
            <a:ext cx="498704" cy="62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모서리가 둥근 직사각형 12">
            <a:extLst>
              <a:ext uri="{FF2B5EF4-FFF2-40B4-BE49-F238E27FC236}">
                <a16:creationId xmlns:a16="http://schemas.microsoft.com/office/drawing/2014/main" id="{1DCA5532-41BC-4400-8096-3D2E8B79F3E5}"/>
              </a:ext>
            </a:extLst>
          </p:cNvPr>
          <p:cNvSpPr/>
          <p:nvPr/>
        </p:nvSpPr>
        <p:spPr>
          <a:xfrm>
            <a:off x="2961437" y="3462621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트렌드 분석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377E9B5C-51F8-494E-B949-E4C8344828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6743" y="4202921"/>
            <a:ext cx="1408508" cy="368793"/>
          </a:xfrm>
          <a:prstGeom prst="bentConnector3">
            <a:avLst>
              <a:gd name="adj1" fmla="val 1020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496896D-54EB-4E7D-BE04-98432F6B1D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3472" y="3951982"/>
            <a:ext cx="894454" cy="408199"/>
          </a:xfrm>
          <a:prstGeom prst="bentConnector3">
            <a:avLst>
              <a:gd name="adj1" fmla="val 10465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40724AA-8D1D-4C96-8D0B-1CC988486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0093" y="3795359"/>
            <a:ext cx="516610" cy="343602"/>
          </a:xfrm>
          <a:prstGeom prst="bentConnector3">
            <a:avLst>
              <a:gd name="adj1" fmla="val 8154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158906" y="2682744"/>
            <a:ext cx="730565" cy="647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94" name="순서도: 판단 93">
            <a:extLst>
              <a:ext uri="{FF2B5EF4-FFF2-40B4-BE49-F238E27FC236}">
                <a16:creationId xmlns:a16="http://schemas.microsoft.com/office/drawing/2014/main" id="{6351AC11-C6B4-4734-8591-C6889047617B}"/>
              </a:ext>
            </a:extLst>
          </p:cNvPr>
          <p:cNvSpPr/>
          <p:nvPr/>
        </p:nvSpPr>
        <p:spPr>
          <a:xfrm>
            <a:off x="5220072" y="2636912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이전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주가예측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2E7B13-E48D-4B41-9A3C-947CA7B17290}"/>
              </a:ext>
            </a:extLst>
          </p:cNvPr>
          <p:cNvSpPr txBox="1"/>
          <p:nvPr/>
        </p:nvSpPr>
        <p:spPr>
          <a:xfrm>
            <a:off x="5556304" y="328674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898E8-7852-4731-A825-0530B0EDC189}"/>
              </a:ext>
            </a:extLst>
          </p:cNvPr>
          <p:cNvSpPr txBox="1"/>
          <p:nvPr/>
        </p:nvSpPr>
        <p:spPr>
          <a:xfrm>
            <a:off x="6668974" y="2636915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D69521B-1351-4AB6-8D38-C32591DB514E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6053356" y="3330504"/>
            <a:ext cx="0" cy="49211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모서리가 둥근 직사각형 14">
            <a:extLst>
              <a:ext uri="{FF2B5EF4-FFF2-40B4-BE49-F238E27FC236}">
                <a16:creationId xmlns:a16="http://schemas.microsoft.com/office/drawing/2014/main" id="{8AB6B48D-4C75-4784-B0B6-E48B9080A9B5}"/>
              </a:ext>
            </a:extLst>
          </p:cNvPr>
          <p:cNvSpPr/>
          <p:nvPr/>
        </p:nvSpPr>
        <p:spPr>
          <a:xfrm>
            <a:off x="5605885" y="3633335"/>
            <a:ext cx="99193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주가예측</a:t>
            </a:r>
          </a:p>
        </p:txBody>
      </p:sp>
      <p:sp>
        <p:nvSpPr>
          <p:cNvPr id="103" name="모서리가 둥근 직사각형 14">
            <a:extLst>
              <a:ext uri="{FF2B5EF4-FFF2-40B4-BE49-F238E27FC236}">
                <a16:creationId xmlns:a16="http://schemas.microsoft.com/office/drawing/2014/main" id="{48B4E17D-4E5A-4F0C-8FF8-4F4A7D9E5C32}"/>
              </a:ext>
            </a:extLst>
          </p:cNvPr>
          <p:cNvSpPr/>
          <p:nvPr/>
        </p:nvSpPr>
        <p:spPr>
          <a:xfrm>
            <a:off x="7239741" y="2812571"/>
            <a:ext cx="99193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주가정보</a:t>
            </a:r>
          </a:p>
        </p:txBody>
      </p:sp>
      <p:sp>
        <p:nvSpPr>
          <p:cNvPr id="104" name="모서리가 둥근 직사각형 12">
            <a:extLst>
              <a:ext uri="{FF2B5EF4-FFF2-40B4-BE49-F238E27FC236}">
                <a16:creationId xmlns:a16="http://schemas.microsoft.com/office/drawing/2014/main" id="{E3BB8B81-9B8A-4295-9A27-7F97E7584045}"/>
              </a:ext>
            </a:extLst>
          </p:cNvPr>
          <p:cNvSpPr/>
          <p:nvPr/>
        </p:nvSpPr>
        <p:spPr>
          <a:xfrm>
            <a:off x="3969666" y="2814549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주식용어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E968363-1AC1-4379-9120-2001F611BA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9076" y="3122214"/>
            <a:ext cx="498704" cy="62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모서리가 둥근 직사각형 12">
            <a:extLst>
              <a:ext uri="{FF2B5EF4-FFF2-40B4-BE49-F238E27FC236}">
                <a16:creationId xmlns:a16="http://schemas.microsoft.com/office/drawing/2014/main" id="{3DFA0A1F-B45F-44EE-9745-54C8EDB63337}"/>
              </a:ext>
            </a:extLst>
          </p:cNvPr>
          <p:cNvSpPr/>
          <p:nvPr/>
        </p:nvSpPr>
        <p:spPr>
          <a:xfrm>
            <a:off x="4418346" y="3460325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용어설명</a:t>
            </a:r>
          </a:p>
        </p:txBody>
      </p:sp>
      <p:sp>
        <p:nvSpPr>
          <p:cNvPr id="62" name="모서리가 둥근 직사각형 12">
            <a:extLst>
              <a:ext uri="{FF2B5EF4-FFF2-40B4-BE49-F238E27FC236}">
                <a16:creationId xmlns:a16="http://schemas.microsoft.com/office/drawing/2014/main" id="{414FC7C6-D9A2-485D-A2AD-8EB73E49D679}"/>
              </a:ext>
            </a:extLst>
          </p:cNvPr>
          <p:cNvSpPr/>
          <p:nvPr/>
        </p:nvSpPr>
        <p:spPr>
          <a:xfrm>
            <a:off x="1020411" y="3462621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종목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D0D5BFC-BF9D-4E37-BB22-19ECA32844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81336" y="3686433"/>
            <a:ext cx="1399719" cy="367756"/>
          </a:xfrm>
          <a:prstGeom prst="bentConnector3">
            <a:avLst>
              <a:gd name="adj1" fmla="val 1017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DCC1DB8-F281-44F2-825F-9F814CC728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5244" y="3448314"/>
            <a:ext cx="894454" cy="390311"/>
          </a:xfrm>
          <a:prstGeom prst="bentConnector3">
            <a:avLst>
              <a:gd name="adj1" fmla="val 1016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CB45B53-EA79-475D-A4B0-55294F0409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3701" y="3219855"/>
            <a:ext cx="414982" cy="367758"/>
          </a:xfrm>
          <a:prstGeom prst="bentConnector3">
            <a:avLst>
              <a:gd name="adj1" fmla="val 1045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모서리가 둥근 직사각형 12">
            <a:extLst>
              <a:ext uri="{FF2B5EF4-FFF2-40B4-BE49-F238E27FC236}">
                <a16:creationId xmlns:a16="http://schemas.microsoft.com/office/drawing/2014/main" id="{2F6C6F64-6A49-42B3-A06C-6D653A0DDE9A}"/>
              </a:ext>
            </a:extLst>
          </p:cNvPr>
          <p:cNvSpPr/>
          <p:nvPr/>
        </p:nvSpPr>
        <p:spPr>
          <a:xfrm>
            <a:off x="7851845" y="3434687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실시간주가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차트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수치</a:t>
            </a:r>
          </a:p>
        </p:txBody>
      </p:sp>
      <p:sp>
        <p:nvSpPr>
          <p:cNvPr id="132" name="모서리가 둥근 직사각형 12">
            <a:extLst>
              <a:ext uri="{FF2B5EF4-FFF2-40B4-BE49-F238E27FC236}">
                <a16:creationId xmlns:a16="http://schemas.microsoft.com/office/drawing/2014/main" id="{D4ADAF17-0867-46F0-94DD-408351F4DF50}"/>
              </a:ext>
            </a:extLst>
          </p:cNvPr>
          <p:cNvSpPr/>
          <p:nvPr/>
        </p:nvSpPr>
        <p:spPr>
          <a:xfrm>
            <a:off x="7845490" y="3910697"/>
            <a:ext cx="107445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변수 추가</a:t>
            </a:r>
          </a:p>
        </p:txBody>
      </p:sp>
      <p:sp>
        <p:nvSpPr>
          <p:cNvPr id="133" name="모서리가 둥근 직사각형 12">
            <a:extLst>
              <a:ext uri="{FF2B5EF4-FFF2-40B4-BE49-F238E27FC236}">
                <a16:creationId xmlns:a16="http://schemas.microsoft.com/office/drawing/2014/main" id="{0472B4EA-B8AE-433B-A921-67AC602C1862}"/>
              </a:ext>
            </a:extLst>
          </p:cNvPr>
          <p:cNvSpPr/>
          <p:nvPr/>
        </p:nvSpPr>
        <p:spPr>
          <a:xfrm>
            <a:off x="7842802" y="4390169"/>
            <a:ext cx="1139518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종목별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거래량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49D6999-8F0D-4449-93E0-1966B14C2A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1721" y="3978441"/>
            <a:ext cx="1836700" cy="393070"/>
          </a:xfrm>
          <a:prstGeom prst="bentConnector3">
            <a:avLst>
              <a:gd name="adj1" fmla="val 983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모서리가 둥근 직사각형 12">
            <a:extLst>
              <a:ext uri="{FF2B5EF4-FFF2-40B4-BE49-F238E27FC236}">
                <a16:creationId xmlns:a16="http://schemas.microsoft.com/office/drawing/2014/main" id="{353EB4E7-E12A-4FD6-89D1-7E2C2983C624}"/>
              </a:ext>
            </a:extLst>
          </p:cNvPr>
          <p:cNvSpPr/>
          <p:nvPr/>
        </p:nvSpPr>
        <p:spPr>
          <a:xfrm>
            <a:off x="7873380" y="4916788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종목별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위험도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8E0ECFD-AA80-4214-B861-AE20FC5FB0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3126" y="4496942"/>
            <a:ext cx="1399719" cy="367756"/>
          </a:xfrm>
          <a:prstGeom prst="bentConnector3">
            <a:avLst>
              <a:gd name="adj1" fmla="val 1017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FE2C46BD-FB8A-4A76-A78C-A83602C484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7034" y="4258823"/>
            <a:ext cx="894454" cy="390311"/>
          </a:xfrm>
          <a:prstGeom prst="bentConnector3">
            <a:avLst>
              <a:gd name="adj1" fmla="val 1016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6BACCDC-CF40-4E0F-BE43-78B136FDDE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5491" y="4030364"/>
            <a:ext cx="414982" cy="367758"/>
          </a:xfrm>
          <a:prstGeom prst="bentConnector3">
            <a:avLst>
              <a:gd name="adj1" fmla="val 10454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2">
            <a:extLst>
              <a:ext uri="{FF2B5EF4-FFF2-40B4-BE49-F238E27FC236}">
                <a16:creationId xmlns:a16="http://schemas.microsoft.com/office/drawing/2014/main" id="{45DFAE13-095F-4F78-8D35-674A7FD3F5D5}"/>
              </a:ext>
            </a:extLst>
          </p:cNvPr>
          <p:cNvSpPr/>
          <p:nvPr/>
        </p:nvSpPr>
        <p:spPr>
          <a:xfrm>
            <a:off x="5983635" y="4245196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주가예측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차트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수치</a:t>
            </a:r>
          </a:p>
        </p:txBody>
      </p:sp>
      <p:sp>
        <p:nvSpPr>
          <p:cNvPr id="143" name="모서리가 둥근 직사각형 12">
            <a:extLst>
              <a:ext uri="{FF2B5EF4-FFF2-40B4-BE49-F238E27FC236}">
                <a16:creationId xmlns:a16="http://schemas.microsoft.com/office/drawing/2014/main" id="{283DB1CD-5D3A-4FA6-BA4E-21DBF83A00BB}"/>
              </a:ext>
            </a:extLst>
          </p:cNvPr>
          <p:cNvSpPr/>
          <p:nvPr/>
        </p:nvSpPr>
        <p:spPr>
          <a:xfrm>
            <a:off x="5977280" y="4721206"/>
            <a:ext cx="1267186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예상 수익률</a:t>
            </a:r>
          </a:p>
        </p:txBody>
      </p:sp>
      <p:sp>
        <p:nvSpPr>
          <p:cNvPr id="144" name="모서리가 둥근 직사각형 12">
            <a:extLst>
              <a:ext uri="{FF2B5EF4-FFF2-40B4-BE49-F238E27FC236}">
                <a16:creationId xmlns:a16="http://schemas.microsoft.com/office/drawing/2014/main" id="{367D2F21-57BC-41E7-9898-2514BB9B4EFC}"/>
              </a:ext>
            </a:extLst>
          </p:cNvPr>
          <p:cNvSpPr/>
          <p:nvPr/>
        </p:nvSpPr>
        <p:spPr>
          <a:xfrm>
            <a:off x="5974592" y="5200678"/>
            <a:ext cx="1557906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종목별 예측 수익률의 적중률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174AF781-5BB8-40E6-BEFF-FBAA40229D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9201" y="5455837"/>
            <a:ext cx="507898" cy="388095"/>
          </a:xfrm>
          <a:prstGeom prst="bentConnector3">
            <a:avLst>
              <a:gd name="adj1" fmla="val 9991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모서리가 둥근 직사각형 12">
            <a:extLst>
              <a:ext uri="{FF2B5EF4-FFF2-40B4-BE49-F238E27FC236}">
                <a16:creationId xmlns:a16="http://schemas.microsoft.com/office/drawing/2014/main" id="{8F299C92-DF15-4041-BB70-E8DCAFBE8AB0}"/>
              </a:ext>
            </a:extLst>
          </p:cNvPr>
          <p:cNvSpPr/>
          <p:nvPr/>
        </p:nvSpPr>
        <p:spPr>
          <a:xfrm>
            <a:off x="6005170" y="5727297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매도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,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매수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시점 예측</a:t>
            </a:r>
          </a:p>
        </p:txBody>
      </p:sp>
      <p:sp>
        <p:nvSpPr>
          <p:cNvPr id="63" name="모서리가 둥근 직사각형 12">
            <a:extLst>
              <a:ext uri="{FF2B5EF4-FFF2-40B4-BE49-F238E27FC236}">
                <a16:creationId xmlns:a16="http://schemas.microsoft.com/office/drawing/2014/main" id="{8D4E8305-12BE-42FA-B8F9-C2DE259818E4}"/>
              </a:ext>
            </a:extLst>
          </p:cNvPr>
          <p:cNvSpPr/>
          <p:nvPr/>
        </p:nvSpPr>
        <p:spPr>
          <a:xfrm>
            <a:off x="1010103" y="3947299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사용자 최근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예측 종목</a:t>
            </a:r>
          </a:p>
        </p:txBody>
      </p:sp>
      <p:sp>
        <p:nvSpPr>
          <p:cNvPr id="65" name="모서리가 둥근 직사각형 12">
            <a:extLst>
              <a:ext uri="{FF2B5EF4-FFF2-40B4-BE49-F238E27FC236}">
                <a16:creationId xmlns:a16="http://schemas.microsoft.com/office/drawing/2014/main" id="{03656055-A6DE-40F6-BC70-401148B0A369}"/>
              </a:ext>
            </a:extLst>
          </p:cNvPr>
          <p:cNvSpPr/>
          <p:nvPr/>
        </p:nvSpPr>
        <p:spPr>
          <a:xfrm>
            <a:off x="1003748" y="4423309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예측 </a:t>
            </a: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급등률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6" name="모서리가 둥근 직사각형 12">
            <a:extLst>
              <a:ext uri="{FF2B5EF4-FFF2-40B4-BE49-F238E27FC236}">
                <a16:creationId xmlns:a16="http://schemas.microsoft.com/office/drawing/2014/main" id="{9B317995-0A72-4DDF-9828-24DF2BF4FB48}"/>
              </a:ext>
            </a:extLst>
          </p:cNvPr>
          <p:cNvSpPr/>
          <p:nvPr/>
        </p:nvSpPr>
        <p:spPr>
          <a:xfrm>
            <a:off x="987547" y="4911570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종합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 테이블</a:t>
            </a:r>
          </a:p>
        </p:txBody>
      </p:sp>
      <p:sp>
        <p:nvSpPr>
          <p:cNvPr id="86" name="모서리가 둥근 직사각형 12">
            <a:extLst>
              <a:ext uri="{FF2B5EF4-FFF2-40B4-BE49-F238E27FC236}">
                <a16:creationId xmlns:a16="http://schemas.microsoft.com/office/drawing/2014/main" id="{A734B91C-425D-4EE5-9944-979A9FB5B60B}"/>
              </a:ext>
            </a:extLst>
          </p:cNvPr>
          <p:cNvSpPr/>
          <p:nvPr/>
        </p:nvSpPr>
        <p:spPr>
          <a:xfrm>
            <a:off x="2951129" y="3947299"/>
            <a:ext cx="103438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TOP 100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베스트 분석</a:t>
            </a:r>
          </a:p>
        </p:txBody>
      </p:sp>
      <p:sp>
        <p:nvSpPr>
          <p:cNvPr id="87" name="모서리가 둥근 직사각형 12">
            <a:extLst>
              <a:ext uri="{FF2B5EF4-FFF2-40B4-BE49-F238E27FC236}">
                <a16:creationId xmlns:a16="http://schemas.microsoft.com/office/drawing/2014/main" id="{AD3A27DC-78EA-4CC9-B0FB-6D775B4F397C}"/>
              </a:ext>
            </a:extLst>
          </p:cNvPr>
          <p:cNvSpPr/>
          <p:nvPr/>
        </p:nvSpPr>
        <p:spPr>
          <a:xfrm>
            <a:off x="2944774" y="4423309"/>
            <a:ext cx="1267186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동종업종별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주가지수 예측</a:t>
            </a:r>
          </a:p>
        </p:txBody>
      </p:sp>
      <p:sp>
        <p:nvSpPr>
          <p:cNvPr id="93" name="모서리가 둥근 직사각형 12">
            <a:extLst>
              <a:ext uri="{FF2B5EF4-FFF2-40B4-BE49-F238E27FC236}">
                <a16:creationId xmlns:a16="http://schemas.microsoft.com/office/drawing/2014/main" id="{A69932CA-E48A-43C9-A9FC-1A6B15F73464}"/>
              </a:ext>
            </a:extLst>
          </p:cNvPr>
          <p:cNvSpPr/>
          <p:nvPr/>
        </p:nvSpPr>
        <p:spPr>
          <a:xfrm>
            <a:off x="2942086" y="4902781"/>
            <a:ext cx="1557906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코스피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코스닥 지수 상승 예측확률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A9E114-DAB3-43D8-AFE4-394531BDD475}"/>
              </a:ext>
            </a:extLst>
          </p:cNvPr>
          <p:cNvCxnSpPr>
            <a:stCxn id="95" idx="1"/>
            <a:endCxn id="63" idx="3"/>
          </p:cNvCxnSpPr>
          <p:nvPr/>
        </p:nvCxnSpPr>
        <p:spPr>
          <a:xfrm rot="10800000" flipV="1">
            <a:off x="2044485" y="3813335"/>
            <a:ext cx="3561400" cy="3139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408F663-3765-410B-8084-FF6FD95591D6}"/>
              </a:ext>
            </a:extLst>
          </p:cNvPr>
          <p:cNvCxnSpPr>
            <a:cxnSpLocks/>
            <a:stCxn id="132" idx="1"/>
            <a:endCxn id="95" idx="3"/>
          </p:cNvCxnSpPr>
          <p:nvPr/>
        </p:nvCxnSpPr>
        <p:spPr>
          <a:xfrm rot="10800000">
            <a:off x="6597822" y="3813335"/>
            <a:ext cx="1247668" cy="2773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76470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주식</a:t>
            </a: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CM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16442" y="224479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16442" y="443657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맞춤형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주가예측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20342" y="419003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2-1.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차트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20342" y="473069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2-2.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변수 추가</a:t>
            </a:r>
          </a:p>
        </p:txBody>
      </p:sp>
      <p:cxnSp>
        <p:nvCxnSpPr>
          <p:cNvPr id="35" name="직선 연결선 34"/>
          <p:cNvCxnSpPr>
            <a:cxnSpLocks/>
            <a:stCxn id="11" idx="3"/>
            <a:endCxn id="15" idx="1"/>
          </p:cNvCxnSpPr>
          <p:nvPr/>
        </p:nvCxnSpPr>
        <p:spPr>
          <a:xfrm flipV="1">
            <a:off x="2663321" y="4370037"/>
            <a:ext cx="457021" cy="280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10" idx="1"/>
          </p:cNvCxnSpPr>
          <p:nvPr/>
        </p:nvCxnSpPr>
        <p:spPr>
          <a:xfrm>
            <a:off x="773965" y="245887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5419" y="4651368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26">
            <a:extLst>
              <a:ext uri="{FF2B5EF4-FFF2-40B4-BE49-F238E27FC236}">
                <a16:creationId xmlns:a16="http://schemas.microsoft.com/office/drawing/2014/main" id="{A403DAAD-1BC7-45CF-9861-9AAB7B61ADCA}"/>
              </a:ext>
            </a:extLst>
          </p:cNvPr>
          <p:cNvSpPr/>
          <p:nvPr/>
        </p:nvSpPr>
        <p:spPr>
          <a:xfrm>
            <a:off x="3153113" y="164947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1-1.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종목</a:t>
            </a:r>
          </a:p>
        </p:txBody>
      </p:sp>
      <p:sp>
        <p:nvSpPr>
          <p:cNvPr id="41" name="모서리가 둥근 직사각형 27">
            <a:extLst>
              <a:ext uri="{FF2B5EF4-FFF2-40B4-BE49-F238E27FC236}">
                <a16:creationId xmlns:a16="http://schemas.microsoft.com/office/drawing/2014/main" id="{AB7CE389-DF47-4A9F-B060-5B5E5A2EFCA3}"/>
              </a:ext>
            </a:extLst>
          </p:cNvPr>
          <p:cNvSpPr/>
          <p:nvPr/>
        </p:nvSpPr>
        <p:spPr>
          <a:xfrm>
            <a:off x="3153113" y="216194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1-2.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사용자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최근 예측 정보</a:t>
            </a:r>
          </a:p>
        </p:txBody>
      </p:sp>
      <p:sp>
        <p:nvSpPr>
          <p:cNvPr id="51" name="모서리가 둥근 직사각형 26">
            <a:extLst>
              <a:ext uri="{FF2B5EF4-FFF2-40B4-BE49-F238E27FC236}">
                <a16:creationId xmlns:a16="http://schemas.microsoft.com/office/drawing/2014/main" id="{6F9A5FBE-6682-40C6-8BB1-A4B754334973}"/>
              </a:ext>
            </a:extLst>
          </p:cNvPr>
          <p:cNvSpPr/>
          <p:nvPr/>
        </p:nvSpPr>
        <p:spPr>
          <a:xfrm>
            <a:off x="3143465" y="269650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1-3.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예측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급등률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2" name="모서리가 둥근 직사각형 27">
            <a:extLst>
              <a:ext uri="{FF2B5EF4-FFF2-40B4-BE49-F238E27FC236}">
                <a16:creationId xmlns:a16="http://schemas.microsoft.com/office/drawing/2014/main" id="{4EC247E3-BF5F-417D-98F9-A79A83FD56E4}"/>
              </a:ext>
            </a:extLst>
          </p:cNvPr>
          <p:cNvSpPr/>
          <p:nvPr/>
        </p:nvSpPr>
        <p:spPr>
          <a:xfrm>
            <a:off x="3143465" y="321301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1-4.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종합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주가테이블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3" name="모서리가 둥근 직사각형 26">
            <a:extLst>
              <a:ext uri="{FF2B5EF4-FFF2-40B4-BE49-F238E27FC236}">
                <a16:creationId xmlns:a16="http://schemas.microsoft.com/office/drawing/2014/main" id="{93E85CA6-A4BD-43D7-809E-3A6E78FC5133}"/>
              </a:ext>
            </a:extLst>
          </p:cNvPr>
          <p:cNvSpPr/>
          <p:nvPr/>
        </p:nvSpPr>
        <p:spPr>
          <a:xfrm>
            <a:off x="3120342" y="528879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2-3.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종목별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거래량</a:t>
            </a:r>
          </a:p>
        </p:txBody>
      </p:sp>
      <p:sp>
        <p:nvSpPr>
          <p:cNvPr id="56" name="모서리가 둥근 직사각형 27">
            <a:extLst>
              <a:ext uri="{FF2B5EF4-FFF2-40B4-BE49-F238E27FC236}">
                <a16:creationId xmlns:a16="http://schemas.microsoft.com/office/drawing/2014/main" id="{3C246667-685A-41B2-84C0-9DAC87A71409}"/>
              </a:ext>
            </a:extLst>
          </p:cNvPr>
          <p:cNvSpPr/>
          <p:nvPr/>
        </p:nvSpPr>
        <p:spPr>
          <a:xfrm>
            <a:off x="3120342" y="580530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2-4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종목별 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위험도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50EA9E8-F2BE-4727-AB07-919BF62DBFB3}"/>
              </a:ext>
            </a:extLst>
          </p:cNvPr>
          <p:cNvCxnSpPr>
            <a:cxnSpLocks/>
          </p:cNvCxnSpPr>
          <p:nvPr/>
        </p:nvCxnSpPr>
        <p:spPr>
          <a:xfrm>
            <a:off x="4988341" y="1196752"/>
            <a:ext cx="2886" cy="5665125"/>
          </a:xfrm>
          <a:prstGeom prst="lin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모서리가 둥근 직사각형 9">
            <a:extLst>
              <a:ext uri="{FF2B5EF4-FFF2-40B4-BE49-F238E27FC236}">
                <a16:creationId xmlns:a16="http://schemas.microsoft.com/office/drawing/2014/main" id="{73B65D20-01A2-4E9A-B40E-D55E53233D96}"/>
              </a:ext>
            </a:extLst>
          </p:cNvPr>
          <p:cNvSpPr/>
          <p:nvPr/>
        </p:nvSpPr>
        <p:spPr>
          <a:xfrm>
            <a:off x="5556669" y="2364278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3.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시장정보</a:t>
            </a: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:a16="http://schemas.microsoft.com/office/drawing/2014/main" id="{CB12201D-3C3E-4327-8F55-7D52003A2F2D}"/>
              </a:ext>
            </a:extLst>
          </p:cNvPr>
          <p:cNvSpPr/>
          <p:nvPr/>
        </p:nvSpPr>
        <p:spPr>
          <a:xfrm>
            <a:off x="5556669" y="455606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4.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주식용어</a:t>
            </a:r>
          </a:p>
        </p:txBody>
      </p:sp>
      <p:sp>
        <p:nvSpPr>
          <p:cNvPr id="98" name="모서리가 둥근 직사각형 14">
            <a:extLst>
              <a:ext uri="{FF2B5EF4-FFF2-40B4-BE49-F238E27FC236}">
                <a16:creationId xmlns:a16="http://schemas.microsoft.com/office/drawing/2014/main" id="{0BECB25A-C6AC-4988-8F91-8E8839979963}"/>
              </a:ext>
            </a:extLst>
          </p:cNvPr>
          <p:cNvSpPr/>
          <p:nvPr/>
        </p:nvSpPr>
        <p:spPr>
          <a:xfrm>
            <a:off x="7415941" y="4590152"/>
            <a:ext cx="1575661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4-1.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주식용어 사전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4C6DD83-6F7D-47B4-8319-1553EBC58789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6903548" y="4770152"/>
            <a:ext cx="5123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CAEB297-47C2-4A06-AD92-4FFAD3E9BCA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014192" y="257836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4188363-37D6-4FF7-AAC4-55DDB5EDECB9}"/>
              </a:ext>
            </a:extLst>
          </p:cNvPr>
          <p:cNvCxnSpPr/>
          <p:nvPr/>
        </p:nvCxnSpPr>
        <p:spPr>
          <a:xfrm>
            <a:off x="5015646" y="477085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26">
            <a:extLst>
              <a:ext uri="{FF2B5EF4-FFF2-40B4-BE49-F238E27FC236}">
                <a16:creationId xmlns:a16="http://schemas.microsoft.com/office/drawing/2014/main" id="{F035F6EA-BB3B-4C31-AD72-3656FCE78C1E}"/>
              </a:ext>
            </a:extLst>
          </p:cNvPr>
          <p:cNvSpPr/>
          <p:nvPr/>
        </p:nvSpPr>
        <p:spPr>
          <a:xfrm>
            <a:off x="7393340" y="176896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3-1. SNS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트렌드 분석</a:t>
            </a:r>
          </a:p>
        </p:txBody>
      </p:sp>
      <p:sp>
        <p:nvSpPr>
          <p:cNvPr id="104" name="모서리가 둥근 직사각형 27">
            <a:extLst>
              <a:ext uri="{FF2B5EF4-FFF2-40B4-BE49-F238E27FC236}">
                <a16:creationId xmlns:a16="http://schemas.microsoft.com/office/drawing/2014/main" id="{19D1FA6D-D955-4693-9F46-056A94DFFCAC}"/>
              </a:ext>
            </a:extLst>
          </p:cNvPr>
          <p:cNvSpPr/>
          <p:nvPr/>
        </p:nvSpPr>
        <p:spPr>
          <a:xfrm>
            <a:off x="7393340" y="228143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3-2. TOP 100</a:t>
            </a:r>
          </a:p>
        </p:txBody>
      </p:sp>
      <p:sp>
        <p:nvSpPr>
          <p:cNvPr id="106" name="모서리가 둥근 직사각형 26">
            <a:extLst>
              <a:ext uri="{FF2B5EF4-FFF2-40B4-BE49-F238E27FC236}">
                <a16:creationId xmlns:a16="http://schemas.microsoft.com/office/drawing/2014/main" id="{A27B16D2-E613-4214-9355-A9F949E5503A}"/>
              </a:ext>
            </a:extLst>
          </p:cNvPr>
          <p:cNvSpPr/>
          <p:nvPr/>
        </p:nvSpPr>
        <p:spPr>
          <a:xfrm>
            <a:off x="7383692" y="281599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3-3.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동종업종별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주가지수 예측</a:t>
            </a:r>
          </a:p>
        </p:txBody>
      </p:sp>
      <p:sp>
        <p:nvSpPr>
          <p:cNvPr id="107" name="모서리가 둥근 직사각형 27">
            <a:extLst>
              <a:ext uri="{FF2B5EF4-FFF2-40B4-BE49-F238E27FC236}">
                <a16:creationId xmlns:a16="http://schemas.microsoft.com/office/drawing/2014/main" id="{7C9BBFF1-3AD1-4641-9253-15F844278D40}"/>
              </a:ext>
            </a:extLst>
          </p:cNvPr>
          <p:cNvSpPr/>
          <p:nvPr/>
        </p:nvSpPr>
        <p:spPr>
          <a:xfrm>
            <a:off x="7383692" y="3332504"/>
            <a:ext cx="16079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3-4.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코스피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코스닥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지수 상승 예측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0D0BFCB-0B83-4664-92B4-7252663FC36A}"/>
              </a:ext>
            </a:extLst>
          </p:cNvPr>
          <p:cNvCxnSpPr>
            <a:stCxn id="3" idx="2"/>
          </p:cNvCxnSpPr>
          <p:nvPr/>
        </p:nvCxnSpPr>
        <p:spPr>
          <a:xfrm flipH="1">
            <a:off x="773965" y="1192875"/>
            <a:ext cx="6979" cy="5665125"/>
          </a:xfrm>
          <a:prstGeom prst="straightConnector1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A9D83-B3B5-4599-A7BC-68868E90EE9C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2663321" y="1829478"/>
            <a:ext cx="489792" cy="62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D0FDAF2-632B-4ADB-81B3-DDA8F542121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663321" y="4650665"/>
            <a:ext cx="457021" cy="260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86036D1-ABBE-4FD0-981F-83BA20D7A204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>
            <a:off x="2663321" y="4650665"/>
            <a:ext cx="457021" cy="81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B9C8CD9-E49C-4DFE-9EC0-6163407B111D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>
            <a:off x="2663321" y="4650665"/>
            <a:ext cx="457021" cy="1334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21370FC-F24B-41D2-840C-240C1FA0900B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2663321" y="2341942"/>
            <a:ext cx="489792" cy="1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4AD7286-8388-4D57-A95A-F52BB5135AA9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2663321" y="2458876"/>
            <a:ext cx="480144" cy="41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CD7E7BB-D9FC-4CE6-A83E-F76A044AD1A9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>
            <a:off x="2663321" y="2458876"/>
            <a:ext cx="480144" cy="93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80F1742-8776-4F51-9EB9-748D9C21C78A}"/>
              </a:ext>
            </a:extLst>
          </p:cNvPr>
          <p:cNvCxnSpPr>
            <a:cxnSpLocks/>
          </p:cNvCxnSpPr>
          <p:nvPr/>
        </p:nvCxnSpPr>
        <p:spPr>
          <a:xfrm flipV="1">
            <a:off x="6890520" y="1915677"/>
            <a:ext cx="489792" cy="629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B96B5F5-7DA4-4EF5-934A-3234F6871881}"/>
              </a:ext>
            </a:extLst>
          </p:cNvPr>
          <p:cNvCxnSpPr>
            <a:cxnSpLocks/>
          </p:cNvCxnSpPr>
          <p:nvPr/>
        </p:nvCxnSpPr>
        <p:spPr>
          <a:xfrm flipV="1">
            <a:off x="6890520" y="2428141"/>
            <a:ext cx="489792" cy="1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AD5765E7-1AEB-4E48-92D0-5A2F8253D1FB}"/>
              </a:ext>
            </a:extLst>
          </p:cNvPr>
          <p:cNvCxnSpPr>
            <a:cxnSpLocks/>
          </p:cNvCxnSpPr>
          <p:nvPr/>
        </p:nvCxnSpPr>
        <p:spPr>
          <a:xfrm>
            <a:off x="6890520" y="2545075"/>
            <a:ext cx="480144" cy="41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2014784-1B7B-49F3-B4D8-225059A79434}"/>
              </a:ext>
            </a:extLst>
          </p:cNvPr>
          <p:cNvCxnSpPr>
            <a:cxnSpLocks/>
          </p:cNvCxnSpPr>
          <p:nvPr/>
        </p:nvCxnSpPr>
        <p:spPr>
          <a:xfrm>
            <a:off x="6890520" y="2545075"/>
            <a:ext cx="480144" cy="93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39885-43E8-4D6D-926A-703DE55C7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7" r="147" b="10751"/>
          <a:stretch/>
        </p:blipFill>
        <p:spPr>
          <a:xfrm>
            <a:off x="3517679" y="725805"/>
            <a:ext cx="2861567" cy="584687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E2DB33D-3C97-492A-BE5F-26DA10C61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23" r="-1910" b="52251"/>
          <a:stretch/>
        </p:blipFill>
        <p:spPr>
          <a:xfrm>
            <a:off x="369742" y="725805"/>
            <a:ext cx="2787565" cy="5846869"/>
          </a:xfrm>
          <a:prstGeom prst="rect">
            <a:avLst/>
          </a:prstGeom>
        </p:spPr>
      </p:pic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5578708"/>
              </p:ext>
            </p:extLst>
          </p:nvPr>
        </p:nvGraphicFramePr>
        <p:xfrm>
          <a:off x="7215188" y="4143374"/>
          <a:ext cx="1872000" cy="253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페이지로 보유주식의 주가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AI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추천 종목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최근 예측 종목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주가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과거 수익률을 확인한다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①사용자가 보유한 종목을 실시간 주가로 확인한다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추천하는 종목을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③사용자가 최근에 예측해본 종목을 띄워준다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 </a:t>
                      </a:r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딥러닝으로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예측한 주가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TOP5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보여준다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97505"/>
                  </a:ext>
                </a:extLst>
              </a:tr>
              <a:tr h="221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 과거에 수익이 많이 난 종목을 확인한다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45979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  <a:endParaRPr lang="ko-KR" altLang="en-US" sz="9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Fragment, </a:t>
            </a:r>
            <a:r>
              <a:rPr lang="ko-KR" altLang="en-US" sz="1000" dirty="0"/>
              <a:t>사이드바 →홈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467389" y="2745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2021/08/26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035A-F148-4434-BB4F-FE150185F62D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C9DD031-D6E1-4E8A-96C8-D2A51CFB5C86}"/>
              </a:ext>
            </a:extLst>
          </p:cNvPr>
          <p:cNvGrpSpPr/>
          <p:nvPr/>
        </p:nvGrpSpPr>
        <p:grpSpPr>
          <a:xfrm>
            <a:off x="2065194" y="617676"/>
            <a:ext cx="1484868" cy="400110"/>
            <a:chOff x="1470639" y="1134540"/>
            <a:chExt cx="1484868" cy="40011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456EC89-8CBD-484A-99DC-C542469DAA97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39" y="1338660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51B886-1949-43D2-BFC9-28151B48102C}"/>
                </a:ext>
              </a:extLst>
            </p:cNvPr>
            <p:cNvSpPr txBox="1"/>
            <p:nvPr/>
          </p:nvSpPr>
          <p:spPr>
            <a:xfrm>
              <a:off x="2536803" y="1134540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445729-EB87-47FD-A4EF-650B490BB3E0}"/>
              </a:ext>
            </a:extLst>
          </p:cNvPr>
          <p:cNvGrpSpPr/>
          <p:nvPr/>
        </p:nvGrpSpPr>
        <p:grpSpPr>
          <a:xfrm>
            <a:off x="2051238" y="2802561"/>
            <a:ext cx="1498824" cy="400110"/>
            <a:chOff x="1403648" y="1702862"/>
            <a:chExt cx="1498824" cy="4001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2D0A12-FDEA-4B03-A87D-8952E9F65EB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1918886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BFF946-1B45-46A8-A6DD-ECE8E07BF6BB}"/>
                </a:ext>
              </a:extLst>
            </p:cNvPr>
            <p:cNvSpPr txBox="1"/>
            <p:nvPr/>
          </p:nvSpPr>
          <p:spPr>
            <a:xfrm>
              <a:off x="2483768" y="170286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5AB65F-9F5A-4936-B291-B19EFD3F383D}"/>
              </a:ext>
            </a:extLst>
          </p:cNvPr>
          <p:cNvGrpSpPr/>
          <p:nvPr/>
        </p:nvGrpSpPr>
        <p:grpSpPr>
          <a:xfrm>
            <a:off x="2077129" y="4776390"/>
            <a:ext cx="1506973" cy="400110"/>
            <a:chOff x="1481678" y="2263619"/>
            <a:chExt cx="1506973" cy="40011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97478C-1EA9-4CDB-A023-6CE48BBAFF74}"/>
                </a:ext>
              </a:extLst>
            </p:cNvPr>
            <p:cNvCxnSpPr>
              <a:cxnSpLocks/>
            </p:cNvCxnSpPr>
            <p:nvPr/>
          </p:nvCxnSpPr>
          <p:spPr>
            <a:xfrm>
              <a:off x="1481678" y="2463674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9DC66-BEC0-4BFC-BDB5-F9677B44DB8E}"/>
                </a:ext>
              </a:extLst>
            </p:cNvPr>
            <p:cNvSpPr txBox="1"/>
            <p:nvPr/>
          </p:nvSpPr>
          <p:spPr>
            <a:xfrm>
              <a:off x="2569947" y="2263619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</a:t>
              </a:r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BCB134-DE8C-47EE-9024-9F28B9788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도움말 버튼을 통해 해당 기능에 대한 설명을 확인할 수 있다</a:t>
            </a:r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BD6239C-91D4-4C79-964C-3FC021266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7749" y="620216"/>
            <a:ext cx="1872000" cy="1242955"/>
          </a:xfrm>
        </p:spPr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보유종목 주가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종목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최근에 예측해본 주식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어플에서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예측한 주가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TOP5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주식 수익률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0">
              <a:buNone/>
            </a:pP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7758E9-70B4-4D85-BEE6-EDE1902C06F7}"/>
              </a:ext>
            </a:extLst>
          </p:cNvPr>
          <p:cNvGrpSpPr/>
          <p:nvPr/>
        </p:nvGrpSpPr>
        <p:grpSpPr>
          <a:xfrm>
            <a:off x="5403555" y="844734"/>
            <a:ext cx="1512168" cy="400110"/>
            <a:chOff x="1691680" y="3934745"/>
            <a:chExt cx="1512168" cy="40011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56A3D3C-69C0-467A-AD8A-604FDB3F88E3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150769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0D1432-2E77-4F57-8454-68DF6D08F408}"/>
                </a:ext>
              </a:extLst>
            </p:cNvPr>
            <p:cNvSpPr txBox="1"/>
            <p:nvPr/>
          </p:nvSpPr>
          <p:spPr>
            <a:xfrm>
              <a:off x="2785144" y="3934745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5474D34-699D-440C-A05A-22B044D14201}"/>
              </a:ext>
            </a:extLst>
          </p:cNvPr>
          <p:cNvGrpSpPr/>
          <p:nvPr/>
        </p:nvGrpSpPr>
        <p:grpSpPr>
          <a:xfrm>
            <a:off x="5251126" y="3726492"/>
            <a:ext cx="1506973" cy="400110"/>
            <a:chOff x="1759605" y="6000720"/>
            <a:chExt cx="1506973" cy="40011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8FFCAD6-E9AF-442F-B72F-700D61A1E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59605" y="6200775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987F4E-CA26-4A46-A6F2-79AD73FD246B}"/>
                </a:ext>
              </a:extLst>
            </p:cNvPr>
            <p:cNvSpPr txBox="1"/>
            <p:nvPr/>
          </p:nvSpPr>
          <p:spPr>
            <a:xfrm>
              <a:off x="2847874" y="6000720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⑤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497B37-EB23-4291-820A-98C7FD2E161B}"/>
              </a:ext>
            </a:extLst>
          </p:cNvPr>
          <p:cNvSpPr txBox="1"/>
          <p:nvPr/>
        </p:nvSpPr>
        <p:spPr>
          <a:xfrm>
            <a:off x="5442878" y="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dirty="0"/>
              <a:t> →</a:t>
            </a:r>
            <a:r>
              <a:rPr lang="en-US" altLang="ko-KR" sz="1000" dirty="0"/>
              <a:t>2</a:t>
            </a:r>
            <a:r>
              <a:rPr lang="ko-KR" altLang="en-US" sz="1000" dirty="0"/>
              <a:t>→</a:t>
            </a:r>
            <a:r>
              <a:rPr lang="en-US" altLang="ko-KR" sz="1000" dirty="0"/>
              <a:t>3</a:t>
            </a:r>
            <a:r>
              <a:rPr lang="ko-KR" altLang="en-US" sz="1000" dirty="0"/>
              <a:t>→</a:t>
            </a:r>
            <a:r>
              <a:rPr lang="en-US" altLang="ko-KR" sz="1000" dirty="0"/>
              <a:t>4</a:t>
            </a:r>
            <a:r>
              <a:rPr lang="ko-KR" altLang="en-US" sz="1000" dirty="0"/>
              <a:t>→</a:t>
            </a:r>
            <a:r>
              <a:rPr lang="en-US" altLang="ko-KR" sz="1000" dirty="0"/>
              <a:t>5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77137D-ABF0-40A1-B3FE-121D756C69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43"/>
          <a:stretch/>
        </p:blipFill>
        <p:spPr>
          <a:xfrm>
            <a:off x="729931" y="396960"/>
            <a:ext cx="1568820" cy="6134340"/>
          </a:xfrm>
          <a:prstGeom prst="rect">
            <a:avLst/>
          </a:prstGeom>
        </p:spPr>
      </p:pic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51848852"/>
              </p:ext>
            </p:extLst>
          </p:nvPr>
        </p:nvGraphicFramePr>
        <p:xfrm>
          <a:off x="7215188" y="4143374"/>
          <a:ext cx="1872000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종목의 실시간 정보 확인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커스텀을 통한 주가 예측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손실예상 금액 예측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날짜별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투자자 거래량을 확인할 수 있는 페이지이다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④에 변수를 입력하지 않아도 ② 클릭을 통해 예측 값을 확인 할 수 있다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④에 변수를 입력하고 ⑤</a:t>
                      </a:r>
                      <a:r>
                        <a:rPr lang="ko-KR" altLang="en-US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클릭하면 주가 예측 페이지로 이동한다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⑥에 종목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개의 이름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비율을 작성한 후 ⑦을 클릭하면 ⑧에서 종목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종목의 최대손실금액을 확인할 수 있다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⑨ 현재 페이지 종목의 날짜 별 개인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외국인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기관별 거개량을 확인할 수 있다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97505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  <a:endParaRPr lang="ko-KR" altLang="en-US" sz="9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15816" y="27459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Fragment, </a:t>
            </a:r>
            <a:r>
              <a:rPr lang="ko-KR" altLang="en-US" sz="900" dirty="0"/>
              <a:t>사이드바 →주가정보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524351" y="2981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dirty="0"/>
              <a:t> →</a:t>
            </a:r>
            <a:r>
              <a:rPr lang="en-US" altLang="ko-KR" sz="1000" dirty="0"/>
              <a:t>2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035A-F148-4434-BB4F-FE150185F62D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5FC1F8-558F-400B-8F14-9737C57AF8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56" b="4434"/>
          <a:stretch/>
        </p:blipFill>
        <p:spPr>
          <a:xfrm>
            <a:off x="3793716" y="535020"/>
            <a:ext cx="2053800" cy="606233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56EC89-8CBD-484A-99DC-C542469DAA97}"/>
              </a:ext>
            </a:extLst>
          </p:cNvPr>
          <p:cNvCxnSpPr>
            <a:cxnSpLocks/>
          </p:cNvCxnSpPr>
          <p:nvPr/>
        </p:nvCxnSpPr>
        <p:spPr>
          <a:xfrm>
            <a:off x="1496284" y="1442887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2D0A12-FDEA-4B03-A87D-8952E9F65EBF}"/>
              </a:ext>
            </a:extLst>
          </p:cNvPr>
          <p:cNvCxnSpPr>
            <a:cxnSpLocks/>
          </p:cNvCxnSpPr>
          <p:nvPr/>
        </p:nvCxnSpPr>
        <p:spPr>
          <a:xfrm>
            <a:off x="1512447" y="2489363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B886-1949-43D2-BFC9-28151B48102C}"/>
              </a:ext>
            </a:extLst>
          </p:cNvPr>
          <p:cNvSpPr txBox="1"/>
          <p:nvPr/>
        </p:nvSpPr>
        <p:spPr>
          <a:xfrm>
            <a:off x="2562448" y="123876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FF946-1B45-46A8-A6DD-ECE8E07BF6BB}"/>
              </a:ext>
            </a:extLst>
          </p:cNvPr>
          <p:cNvSpPr txBox="1"/>
          <p:nvPr/>
        </p:nvSpPr>
        <p:spPr>
          <a:xfrm>
            <a:off x="2592567" y="227333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97478C-1EA9-4CDB-A023-6CE48BBAFF74}"/>
              </a:ext>
            </a:extLst>
          </p:cNvPr>
          <p:cNvCxnSpPr>
            <a:cxnSpLocks/>
          </p:cNvCxnSpPr>
          <p:nvPr/>
        </p:nvCxnSpPr>
        <p:spPr>
          <a:xfrm>
            <a:off x="1590477" y="3034151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D9DC66-BEC0-4BFC-BDB5-F9677B44DB8E}"/>
              </a:ext>
            </a:extLst>
          </p:cNvPr>
          <p:cNvSpPr txBox="1"/>
          <p:nvPr/>
        </p:nvSpPr>
        <p:spPr>
          <a:xfrm>
            <a:off x="2678746" y="283409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BCB134-DE8C-47EE-9024-9F28B9788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도움말 버튼을 통해 해당 기능에 대한 설명을 확인할 수 있다</a:t>
            </a:r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입력하지 않아도 ② </a:t>
            </a:r>
            <a:r>
              <a:rPr lang="ko-KR" altLang="en-US" sz="9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주가 예측 값을 확인할 수 있다</a:t>
            </a:r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최대손실예상금액에서 종목</a:t>
            </a:r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현재 페이지의 종목이어야 한다</a:t>
            </a:r>
            <a:r>
              <a:rPr lang="en-US" altLang="ko-KR" sz="9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BD6239C-91D4-4C79-964C-3FC021266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7749" y="620216"/>
            <a:ext cx="1872000" cy="1242955"/>
          </a:xfrm>
        </p:spPr>
        <p:txBody>
          <a:bodyPr/>
          <a:lstStyle/>
          <a:p>
            <a:pPr indent="0">
              <a:buNone/>
            </a:pP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Fragment,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상단바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검색을 통해 현재 화면으로 이동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종목별 현재 주가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종목별 예측 주가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차트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직접 변수 추가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커스텀을 통한 주가 예측 결과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종목의 이름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비율을 입력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최대손실금액 결과보기 클릭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A, 3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종목의 최대손실예상금액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외국인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기관별 거래량 확인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6A3D3C-69C0-467A-AD8A-604FDB3F88E3}"/>
              </a:ext>
            </a:extLst>
          </p:cNvPr>
          <p:cNvCxnSpPr>
            <a:cxnSpLocks/>
          </p:cNvCxnSpPr>
          <p:nvPr/>
        </p:nvCxnSpPr>
        <p:spPr>
          <a:xfrm>
            <a:off x="1619672" y="4253026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FFCAD6-E9AF-442F-B72F-700D61A1E564}"/>
              </a:ext>
            </a:extLst>
          </p:cNvPr>
          <p:cNvCxnSpPr>
            <a:cxnSpLocks/>
          </p:cNvCxnSpPr>
          <p:nvPr/>
        </p:nvCxnSpPr>
        <p:spPr>
          <a:xfrm>
            <a:off x="1759605" y="6200775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0D1432-2E77-4F57-8454-68DF6D08F408}"/>
              </a:ext>
            </a:extLst>
          </p:cNvPr>
          <p:cNvSpPr txBox="1"/>
          <p:nvPr/>
        </p:nvSpPr>
        <p:spPr>
          <a:xfrm>
            <a:off x="2713136" y="403700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87F4E-CA26-4A46-A6F2-79AD73FD246B}"/>
              </a:ext>
            </a:extLst>
          </p:cNvPr>
          <p:cNvSpPr txBox="1"/>
          <p:nvPr/>
        </p:nvSpPr>
        <p:spPr>
          <a:xfrm>
            <a:off x="2847874" y="6000720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39BC89D-E241-4360-87E8-03C59B6A88EB}"/>
              </a:ext>
            </a:extLst>
          </p:cNvPr>
          <p:cNvCxnSpPr>
            <a:cxnSpLocks/>
          </p:cNvCxnSpPr>
          <p:nvPr/>
        </p:nvCxnSpPr>
        <p:spPr>
          <a:xfrm>
            <a:off x="5081251" y="3989095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7394802-1AD6-4D8C-9025-F461E3E688E7}"/>
              </a:ext>
            </a:extLst>
          </p:cNvPr>
          <p:cNvSpPr txBox="1"/>
          <p:nvPr/>
        </p:nvSpPr>
        <p:spPr>
          <a:xfrm>
            <a:off x="6169520" y="3789040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⑦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5D5E19-ABF8-44A3-9D8D-657460E07267}"/>
              </a:ext>
            </a:extLst>
          </p:cNvPr>
          <p:cNvGrpSpPr/>
          <p:nvPr/>
        </p:nvGrpSpPr>
        <p:grpSpPr>
          <a:xfrm>
            <a:off x="5524143" y="1702862"/>
            <a:ext cx="1512168" cy="400110"/>
            <a:chOff x="5524143" y="1702862"/>
            <a:chExt cx="1512168" cy="40011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BE6B05-72CD-42F4-939B-331D30538FA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143" y="1918886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FAA4DB-B41B-4042-B0E7-E072C8571700}"/>
                </a:ext>
              </a:extLst>
            </p:cNvPr>
            <p:cNvSpPr txBox="1"/>
            <p:nvPr/>
          </p:nvSpPr>
          <p:spPr>
            <a:xfrm>
              <a:off x="6617607" y="170286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⑥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31E5BB3-B97F-4240-B083-57FC27B29002}"/>
              </a:ext>
            </a:extLst>
          </p:cNvPr>
          <p:cNvCxnSpPr>
            <a:cxnSpLocks/>
          </p:cNvCxnSpPr>
          <p:nvPr/>
        </p:nvCxnSpPr>
        <p:spPr>
          <a:xfrm>
            <a:off x="5529338" y="1307709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38F92B-8E42-4B0E-8E08-03D20C20D177}"/>
              </a:ext>
            </a:extLst>
          </p:cNvPr>
          <p:cNvSpPr txBox="1"/>
          <p:nvPr/>
        </p:nvSpPr>
        <p:spPr>
          <a:xfrm>
            <a:off x="6617607" y="110765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⑧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C0ED160-A96D-4605-BBE1-9F858D77E964}"/>
              </a:ext>
            </a:extLst>
          </p:cNvPr>
          <p:cNvCxnSpPr>
            <a:cxnSpLocks/>
          </p:cNvCxnSpPr>
          <p:nvPr/>
        </p:nvCxnSpPr>
        <p:spPr>
          <a:xfrm>
            <a:off x="5499955" y="4853191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AAB09B-1B47-4E5C-A7A1-149E26364238}"/>
              </a:ext>
            </a:extLst>
          </p:cNvPr>
          <p:cNvSpPr txBox="1"/>
          <p:nvPr/>
        </p:nvSpPr>
        <p:spPr>
          <a:xfrm>
            <a:off x="6588224" y="465313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4525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7B70C678-72C4-4E26-80E7-7A13BC8D9A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95536" y="583630"/>
            <a:ext cx="2499409" cy="58914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033F3B-516F-426C-8338-788B2585E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995936" y="609012"/>
            <a:ext cx="2448861" cy="5772316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도움말 버튼을 통해 적중률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수익률에 대한 설명을 확인할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정보 페이지에서 변수를 입력하면 주가 예측 결과 값이 현재 화면에 나타남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종목의 현재가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등락률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관심 종목 클릭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 페이지 종목의 예측 차트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매수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매도 시점 파악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00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일간의 평균 적중률 확인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수익률 확인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29607271"/>
              </p:ext>
            </p:extLst>
          </p:nvPr>
        </p:nvGraphicFramePr>
        <p:xfrm>
          <a:off x="7215188" y="4143374"/>
          <a:ext cx="1872000" cy="272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사용자 커스텀 후 주가 예측 정보를 확인할 수 있는 페이지이다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실시간 주가 정보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예측 차트 및 수치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매매 시점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적중률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미래 수익률을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19733"/>
                  </a:ext>
                </a:extLst>
              </a:tr>
              <a:tr h="39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② 을 클릭하면 재로그인 시 변수를 다시 입력하지 않아도 주가 예측 값을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③ 사용자 커스텀을 통한 예측 차트를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8943"/>
                  </a:ext>
                </a:extLst>
              </a:tr>
              <a:tr h="39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④ 매수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매도 시점을 및 등락률을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⑤에서 날짜 별 종가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예측 수치를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⑥ 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00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일간 평균 적중률을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⑦ 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개월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6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개월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1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년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, 3</a:t>
                      </a:r>
                      <a:r>
                        <a:rPr lang="ko-KR" altLang="en-US" sz="700" dirty="0">
                          <a:latin typeface="나눔고딕" pitchFamily="34" charset="-127"/>
                          <a:ea typeface="나눔고딕" pitchFamily="34" charset="-127"/>
                        </a:rPr>
                        <a:t>년 후 미래 수익률을 확인할 수 있다</a:t>
                      </a:r>
                      <a:r>
                        <a:rPr lang="en-US" altLang="ko-KR" sz="7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7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주가정보 → 주가예측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524351" y="2981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dirty="0"/>
              <a:t> →</a:t>
            </a:r>
            <a:r>
              <a:rPr lang="en-US" altLang="ko-KR" sz="1000" dirty="0"/>
              <a:t>2</a:t>
            </a:r>
            <a:r>
              <a:rPr lang="ko-KR" altLang="en-US" sz="1000" dirty="0"/>
              <a:t> →</a:t>
            </a:r>
            <a:r>
              <a:rPr lang="en-US" altLang="ko-KR" sz="1000" dirty="0"/>
              <a:t>3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035A-F148-4434-BB4F-FE150185F62D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>
            <a:off x="2272453" y="2543501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CB575-DAF0-4DCC-BA65-59A9088BFE5B}"/>
              </a:ext>
            </a:extLst>
          </p:cNvPr>
          <p:cNvCxnSpPr>
            <a:cxnSpLocks/>
          </p:cNvCxnSpPr>
          <p:nvPr/>
        </p:nvCxnSpPr>
        <p:spPr>
          <a:xfrm>
            <a:off x="2483768" y="2055268"/>
            <a:ext cx="936633" cy="2489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122B6-654E-4ED2-984E-175389510587}"/>
              </a:ext>
            </a:extLst>
          </p:cNvPr>
          <p:cNvCxnSpPr>
            <a:cxnSpLocks/>
          </p:cNvCxnSpPr>
          <p:nvPr/>
        </p:nvCxnSpPr>
        <p:spPr>
          <a:xfrm>
            <a:off x="2272341" y="4753572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3338617" y="2339381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99477-C54C-43BF-8F59-0C9EFAEB8D29}"/>
              </a:ext>
            </a:extLst>
          </p:cNvPr>
          <p:cNvSpPr txBox="1"/>
          <p:nvPr/>
        </p:nvSpPr>
        <p:spPr>
          <a:xfrm>
            <a:off x="3338617" y="1857702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1EFA-1819-4CCD-A919-F71AA97D7E64}"/>
              </a:ext>
            </a:extLst>
          </p:cNvPr>
          <p:cNvSpPr txBox="1"/>
          <p:nvPr/>
        </p:nvSpPr>
        <p:spPr>
          <a:xfrm>
            <a:off x="3360610" y="4553517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9DAE5F-EEB4-4927-9236-F3EA79BAA506}"/>
              </a:ext>
            </a:extLst>
          </p:cNvPr>
          <p:cNvCxnSpPr>
            <a:cxnSpLocks/>
          </p:cNvCxnSpPr>
          <p:nvPr/>
        </p:nvCxnSpPr>
        <p:spPr>
          <a:xfrm>
            <a:off x="2590004" y="5861303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CFAAE9-F90B-4487-BEB8-288F3F72DFE4}"/>
              </a:ext>
            </a:extLst>
          </p:cNvPr>
          <p:cNvSpPr txBox="1"/>
          <p:nvPr/>
        </p:nvSpPr>
        <p:spPr>
          <a:xfrm>
            <a:off x="3678273" y="5661248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233413-DAA4-4654-BFA7-3F5B1EF2527D}"/>
              </a:ext>
            </a:extLst>
          </p:cNvPr>
          <p:cNvCxnSpPr>
            <a:cxnSpLocks/>
          </p:cNvCxnSpPr>
          <p:nvPr/>
        </p:nvCxnSpPr>
        <p:spPr>
          <a:xfrm>
            <a:off x="5323019" y="827662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8570D3-27FF-4024-813D-F214B106EF7D}"/>
              </a:ext>
            </a:extLst>
          </p:cNvPr>
          <p:cNvSpPr txBox="1"/>
          <p:nvPr/>
        </p:nvSpPr>
        <p:spPr>
          <a:xfrm>
            <a:off x="6411288" y="627607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3C7901-0440-475A-AC59-1E5010FCB241}"/>
              </a:ext>
            </a:extLst>
          </p:cNvPr>
          <p:cNvCxnSpPr>
            <a:cxnSpLocks/>
          </p:cNvCxnSpPr>
          <p:nvPr/>
        </p:nvCxnSpPr>
        <p:spPr>
          <a:xfrm>
            <a:off x="5546473" y="5005191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987EFA-D798-40AF-82E3-B9F5A8567E6D}"/>
              </a:ext>
            </a:extLst>
          </p:cNvPr>
          <p:cNvSpPr txBox="1"/>
          <p:nvPr/>
        </p:nvSpPr>
        <p:spPr>
          <a:xfrm>
            <a:off x="6634742" y="4805136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⑦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BD7092-C0C9-4423-A65E-EED37B8B360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85307" y="3629055"/>
            <a:ext cx="1088269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3018F5-BA19-41B1-B531-65F9AA38FD78}"/>
              </a:ext>
            </a:extLst>
          </p:cNvPr>
          <p:cNvSpPr txBox="1"/>
          <p:nvPr/>
        </p:nvSpPr>
        <p:spPr>
          <a:xfrm>
            <a:off x="6673576" y="3429000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15280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BCCFA11-BC5C-4EDD-8222-485B34E68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16" r="-362" b="52874"/>
          <a:stretch/>
        </p:blipFill>
        <p:spPr>
          <a:xfrm>
            <a:off x="283990" y="809024"/>
            <a:ext cx="2727281" cy="53955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ECBA4D6-5A24-454D-BC5C-041C5C0FA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775" r="-362" b="9282"/>
          <a:stretch/>
        </p:blipFill>
        <p:spPr>
          <a:xfrm>
            <a:off x="3716704" y="805204"/>
            <a:ext cx="2590491" cy="5395571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도움말 버튼을 통해 해당 기능에 대한 설명을 확인할 수 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코스닥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코스피를 예측한다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기업 여론의 좋고 나쁨을 보여준다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</a:t>
            </a:r>
            <a:r>
              <a:rPr lang="en-US" altLang="ko-KR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트렌드 분석표를 보여준다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업종별로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예축한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주가를 보여준다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종목의 실시간 주가를 보여준다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주가를 확인할 수 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82305244"/>
              </p:ext>
            </p:extLst>
          </p:nvPr>
        </p:nvGraphicFramePr>
        <p:xfrm>
          <a:off x="7215188" y="4149080"/>
          <a:ext cx="18720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현 주식시장 현황을 볼 수 있는 페이지다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①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코스닥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코스피를 예측하여 미래 수치를 보여준다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②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SNS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자연어 분석을 통해 기업에 대한 여론의 좋고 나쁨을 사용자에게 보여준다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.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③통해 더 많은 정보를 확인한다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④업종별 미래 주가를 보여준다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⑤실시간 국내 주가의 등락률을 보여준다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⑥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를 통해 더 많은 실시간 주가를 확인한다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035A-F148-4434-BB4F-FE150185F62D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9A8C72-0FA2-4A98-A811-1DA1CF44917C}"/>
              </a:ext>
            </a:extLst>
          </p:cNvPr>
          <p:cNvGrpSpPr/>
          <p:nvPr/>
        </p:nvGrpSpPr>
        <p:grpSpPr>
          <a:xfrm>
            <a:off x="1910429" y="3310100"/>
            <a:ext cx="1498824" cy="478592"/>
            <a:chOff x="4572000" y="3717032"/>
            <a:chExt cx="1498824" cy="40011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28CB575-DAF0-4DCC-BA65-59A9088BFE5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933056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999477-C54C-43BF-8F59-0C9EFAEB8D29}"/>
                </a:ext>
              </a:extLst>
            </p:cNvPr>
            <p:cNvSpPr txBox="1"/>
            <p:nvPr/>
          </p:nvSpPr>
          <p:spPr>
            <a:xfrm>
              <a:off x="5652120" y="371703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②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461CDF-1D00-40A6-AD53-F2CE2858B734}"/>
              </a:ext>
            </a:extLst>
          </p:cNvPr>
          <p:cNvGrpSpPr/>
          <p:nvPr/>
        </p:nvGrpSpPr>
        <p:grpSpPr>
          <a:xfrm>
            <a:off x="1992824" y="5601025"/>
            <a:ext cx="1506973" cy="400110"/>
            <a:chOff x="4572000" y="4597097"/>
            <a:chExt cx="1506973" cy="40011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ED122B6-654E-4ED2-984E-17538951058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797152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571EFA-1819-4CCD-A919-F71AA97D7E64}"/>
                </a:ext>
              </a:extLst>
            </p:cNvPr>
            <p:cNvSpPr txBox="1"/>
            <p:nvPr/>
          </p:nvSpPr>
          <p:spPr>
            <a:xfrm>
              <a:off x="5660269" y="4597097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BF2F3F-3B30-44B8-AEB9-3303714497BE}"/>
              </a:ext>
            </a:extLst>
          </p:cNvPr>
          <p:cNvGrpSpPr/>
          <p:nvPr/>
        </p:nvGrpSpPr>
        <p:grpSpPr>
          <a:xfrm>
            <a:off x="5277734" y="909105"/>
            <a:ext cx="1506973" cy="400110"/>
            <a:chOff x="4611112" y="5536609"/>
            <a:chExt cx="1506973" cy="40011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D9DAE5F-EEB4-4927-9236-F3EA79BAA506}"/>
                </a:ext>
              </a:extLst>
            </p:cNvPr>
            <p:cNvCxnSpPr>
              <a:cxnSpLocks/>
            </p:cNvCxnSpPr>
            <p:nvPr/>
          </p:nvCxnSpPr>
          <p:spPr>
            <a:xfrm>
              <a:off x="4611112" y="5736664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CFAAE9-F90B-4487-BEB8-288F3F72DFE4}"/>
                </a:ext>
              </a:extLst>
            </p:cNvPr>
            <p:cNvSpPr txBox="1"/>
            <p:nvPr/>
          </p:nvSpPr>
          <p:spPr>
            <a:xfrm>
              <a:off x="5699381" y="5536609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④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970E14-A9BD-443F-8D6F-3BA0D2A843C7}"/>
              </a:ext>
            </a:extLst>
          </p:cNvPr>
          <p:cNvSpPr txBox="1"/>
          <p:nvPr/>
        </p:nvSpPr>
        <p:spPr>
          <a:xfrm>
            <a:off x="2897509" y="0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Fragment, </a:t>
            </a:r>
            <a:r>
              <a:rPr lang="ko-KR" altLang="en-US" sz="900" dirty="0"/>
              <a:t>사이드바 →시장정보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D677B7-0CCF-4C52-BFDE-77F675BB5B29}"/>
              </a:ext>
            </a:extLst>
          </p:cNvPr>
          <p:cNvGrpSpPr/>
          <p:nvPr/>
        </p:nvGrpSpPr>
        <p:grpSpPr>
          <a:xfrm>
            <a:off x="1996276" y="1293646"/>
            <a:ext cx="1484868" cy="400110"/>
            <a:chOff x="4572000" y="2936848"/>
            <a:chExt cx="1484868" cy="40011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1112A81-CA96-4F79-BFB5-9A8C6387E07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140968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31301-01EB-43B9-AFAE-996F7175EBA5}"/>
                </a:ext>
              </a:extLst>
            </p:cNvPr>
            <p:cNvSpPr txBox="1"/>
            <p:nvPr/>
          </p:nvSpPr>
          <p:spPr>
            <a:xfrm>
              <a:off x="5638164" y="293684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14D958A-AB3F-4086-8645-9E41EC42DCA9}"/>
              </a:ext>
            </a:extLst>
          </p:cNvPr>
          <p:cNvGrpSpPr/>
          <p:nvPr/>
        </p:nvGrpSpPr>
        <p:grpSpPr>
          <a:xfrm>
            <a:off x="5277734" y="3549396"/>
            <a:ext cx="1506973" cy="400110"/>
            <a:chOff x="1759605" y="6000720"/>
            <a:chExt cx="1506973" cy="400110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B454583-39CD-432D-A6C7-48B45CC0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759605" y="6200775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23B30-F3A0-4545-8788-DAAEFDEE13B4}"/>
                </a:ext>
              </a:extLst>
            </p:cNvPr>
            <p:cNvSpPr txBox="1"/>
            <p:nvPr/>
          </p:nvSpPr>
          <p:spPr>
            <a:xfrm>
              <a:off x="2847874" y="6000720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⑤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1A2000-CAC7-4045-A0CB-B0614F8EDD1E}"/>
              </a:ext>
            </a:extLst>
          </p:cNvPr>
          <p:cNvGrpSpPr/>
          <p:nvPr/>
        </p:nvGrpSpPr>
        <p:grpSpPr>
          <a:xfrm>
            <a:off x="5376647" y="5852741"/>
            <a:ext cx="1512168" cy="400110"/>
            <a:chOff x="5524143" y="1702862"/>
            <a:chExt cx="1512168" cy="40011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367EFB8-8134-4471-9638-B5405966879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143" y="1918886"/>
              <a:ext cx="1152128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786BB4-9FEF-43DC-B179-4A0E40B8BEE9}"/>
                </a:ext>
              </a:extLst>
            </p:cNvPr>
            <p:cNvSpPr txBox="1"/>
            <p:nvPr/>
          </p:nvSpPr>
          <p:spPr>
            <a:xfrm>
              <a:off x="6617607" y="1702862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⑥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13D822C-B1AA-4386-B769-ABA9119A31EA}"/>
              </a:ext>
            </a:extLst>
          </p:cNvPr>
          <p:cNvSpPr txBox="1"/>
          <p:nvPr/>
        </p:nvSpPr>
        <p:spPr>
          <a:xfrm>
            <a:off x="5385524" y="44624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dirty="0"/>
              <a:t> →</a:t>
            </a:r>
            <a:r>
              <a:rPr lang="en-US" altLang="ko-KR" sz="900" dirty="0"/>
              <a:t>2</a:t>
            </a:r>
            <a:r>
              <a:rPr lang="ko-KR" altLang="en-US" sz="900" dirty="0"/>
              <a:t>→</a:t>
            </a:r>
            <a:r>
              <a:rPr lang="en-US" altLang="ko-KR" sz="900" dirty="0"/>
              <a:t>3</a:t>
            </a:r>
            <a:r>
              <a:rPr lang="ko-KR" altLang="en-US" sz="900" dirty="0"/>
              <a:t>→</a:t>
            </a:r>
            <a:r>
              <a:rPr lang="en-US" altLang="ko-KR" sz="900" dirty="0"/>
              <a:t>4</a:t>
            </a:r>
            <a:r>
              <a:rPr lang="ko-KR" altLang="en-US" sz="900" dirty="0"/>
              <a:t>→</a:t>
            </a:r>
            <a:r>
              <a:rPr lang="en-US" altLang="ko-KR" sz="900" dirty="0"/>
              <a:t>5</a:t>
            </a:r>
            <a:r>
              <a:rPr lang="ko-KR" altLang="en-US" sz="900" dirty="0"/>
              <a:t>→ </a:t>
            </a:r>
            <a:r>
              <a:rPr lang="en-US" altLang="ko-KR" sz="900" dirty="0"/>
              <a:t>6</a:t>
            </a:r>
            <a:endParaRPr lang="ko-KR" altLang="en-US" sz="9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05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82EDE5-E459-4656-9677-30FA1805DB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06"/>
          <a:stretch/>
        </p:blipFill>
        <p:spPr>
          <a:xfrm>
            <a:off x="1769813" y="478696"/>
            <a:ext cx="2292005" cy="3697891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　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Fragment,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통해 현재 화면으로 이동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용어 클릭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용어 설명 확인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5961052"/>
              </p:ext>
            </p:extLst>
          </p:nvPr>
        </p:nvGraphicFramePr>
        <p:xfrm>
          <a:off x="7215188" y="4143375"/>
          <a:ext cx="1872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DB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에 저장된 주식 용어 설명을 확인할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087AA-368C-4D0E-9A6C-DC237305BAD2}"/>
              </a:ext>
            </a:extLst>
          </p:cNvPr>
          <p:cNvSpPr txBox="1"/>
          <p:nvPr/>
        </p:nvSpPr>
        <p:spPr>
          <a:xfrm>
            <a:off x="5524351" y="2981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000" dirty="0"/>
              <a:t> →</a:t>
            </a:r>
            <a:r>
              <a:rPr lang="en-US" altLang="ko-KR" sz="1000" dirty="0"/>
              <a:t>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035A-F148-4434-BB4F-FE150185F62D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>
            <a:off x="3368492" y="2192960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4434656" y="1988840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3A87F-A654-4BAC-8ADC-50C92E102129}"/>
              </a:ext>
            </a:extLst>
          </p:cNvPr>
          <p:cNvSpPr txBox="1"/>
          <p:nvPr/>
        </p:nvSpPr>
        <p:spPr>
          <a:xfrm>
            <a:off x="2915816" y="27459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Fragment, </a:t>
            </a:r>
            <a:r>
              <a:rPr lang="ko-KR" altLang="en-US" sz="900" dirty="0"/>
              <a:t>사이드바 →주식용어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DE873A8-315C-4541-843D-5C92855074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1"/>
          <a:stretch/>
        </p:blipFill>
        <p:spPr>
          <a:xfrm>
            <a:off x="1736342" y="3786065"/>
            <a:ext cx="2345927" cy="290917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86595B-230B-4FA9-B107-3D3CCABCECF5}"/>
              </a:ext>
            </a:extLst>
          </p:cNvPr>
          <p:cNvCxnSpPr>
            <a:cxnSpLocks/>
          </p:cNvCxnSpPr>
          <p:nvPr/>
        </p:nvCxnSpPr>
        <p:spPr>
          <a:xfrm>
            <a:off x="3418863" y="2585444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A365BD-4CA2-4B79-841C-339AC5A0F539}"/>
              </a:ext>
            </a:extLst>
          </p:cNvPr>
          <p:cNvSpPr txBox="1"/>
          <p:nvPr/>
        </p:nvSpPr>
        <p:spPr>
          <a:xfrm>
            <a:off x="4485027" y="2381324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644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계정이 없을 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회원가입을 진행한다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CM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 실행 시 첫 화면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회원가입시 기재한 이메일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버튼 클릭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계정이 없을 시 회원가입 진행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2198178"/>
              </p:ext>
            </p:extLst>
          </p:nvPr>
        </p:nvGraphicFramePr>
        <p:xfrm>
          <a:off x="7215188" y="4143375"/>
          <a:ext cx="1872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시 기재한 정보를 바탕으로 ① 이메일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② 비밀번호를 입력하여 로그인을 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01D1-32F3-42D4-BB41-4EC7FEE6920B}"/>
              </a:ext>
            </a:extLst>
          </p:cNvPr>
          <p:cNvSpPr txBox="1"/>
          <p:nvPr/>
        </p:nvSpPr>
        <p:spPr>
          <a:xfrm>
            <a:off x="638212" y="-3667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기반 개인 맞춤형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15F3A-D615-471F-BFD3-04B169F8BB76}"/>
              </a:ext>
            </a:extLst>
          </p:cNvPr>
          <p:cNvSpPr txBox="1"/>
          <p:nvPr/>
        </p:nvSpPr>
        <p:spPr>
          <a:xfrm>
            <a:off x="2957007" y="27459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어플 실행 시 로그인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81393-2FD0-4493-B0F1-1E6F5736825C}"/>
              </a:ext>
            </a:extLst>
          </p:cNvPr>
          <p:cNvSpPr txBox="1"/>
          <p:nvPr/>
        </p:nvSpPr>
        <p:spPr>
          <a:xfrm>
            <a:off x="7048425" y="29816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2021/08/25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F2692-7CE4-4D84-A484-756894D8F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3552"/>
            <a:ext cx="3556362" cy="623731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112A81-CA96-4F79-BFB5-9A8C6387E073}"/>
              </a:ext>
            </a:extLst>
          </p:cNvPr>
          <p:cNvCxnSpPr>
            <a:cxnSpLocks/>
          </p:cNvCxnSpPr>
          <p:nvPr/>
        </p:nvCxnSpPr>
        <p:spPr>
          <a:xfrm>
            <a:off x="4572000" y="3140968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8CB575-DAF0-4DCC-BA65-59A9088BFE5B}"/>
              </a:ext>
            </a:extLst>
          </p:cNvPr>
          <p:cNvCxnSpPr>
            <a:cxnSpLocks/>
          </p:cNvCxnSpPr>
          <p:nvPr/>
        </p:nvCxnSpPr>
        <p:spPr>
          <a:xfrm>
            <a:off x="4572000" y="3933056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122B6-654E-4ED2-984E-175389510587}"/>
              </a:ext>
            </a:extLst>
          </p:cNvPr>
          <p:cNvCxnSpPr>
            <a:cxnSpLocks/>
          </p:cNvCxnSpPr>
          <p:nvPr/>
        </p:nvCxnSpPr>
        <p:spPr>
          <a:xfrm>
            <a:off x="4572000" y="4797152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531301-01EB-43B9-AFAE-996F7175EBA5}"/>
              </a:ext>
            </a:extLst>
          </p:cNvPr>
          <p:cNvSpPr txBox="1"/>
          <p:nvPr/>
        </p:nvSpPr>
        <p:spPr>
          <a:xfrm>
            <a:off x="5638164" y="293684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999477-C54C-43BF-8F59-0C9EFAEB8D29}"/>
              </a:ext>
            </a:extLst>
          </p:cNvPr>
          <p:cNvSpPr txBox="1"/>
          <p:nvPr/>
        </p:nvSpPr>
        <p:spPr>
          <a:xfrm>
            <a:off x="5652120" y="371703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71EFA-1819-4CCD-A919-F71AA97D7E64}"/>
              </a:ext>
            </a:extLst>
          </p:cNvPr>
          <p:cNvSpPr txBox="1"/>
          <p:nvPr/>
        </p:nvSpPr>
        <p:spPr>
          <a:xfrm>
            <a:off x="5660269" y="459709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9DAE5F-EEB4-4927-9236-F3EA79BAA506}"/>
              </a:ext>
            </a:extLst>
          </p:cNvPr>
          <p:cNvCxnSpPr>
            <a:cxnSpLocks/>
          </p:cNvCxnSpPr>
          <p:nvPr/>
        </p:nvCxnSpPr>
        <p:spPr>
          <a:xfrm>
            <a:off x="4611112" y="5736664"/>
            <a:ext cx="1152128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CFAAE9-F90B-4487-BEB8-288F3F72DFE4}"/>
              </a:ext>
            </a:extLst>
          </p:cNvPr>
          <p:cNvSpPr txBox="1"/>
          <p:nvPr/>
        </p:nvSpPr>
        <p:spPr>
          <a:xfrm>
            <a:off x="5699381" y="553660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CA48A-12F9-43F6-BC72-F539DA67B506}"/>
              </a:ext>
            </a:extLst>
          </p:cNvPr>
          <p:cNvSpPr txBox="1"/>
          <p:nvPr/>
        </p:nvSpPr>
        <p:spPr>
          <a:xfrm>
            <a:off x="8694968" y="4462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531844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51954</TotalTime>
  <Words>1187</Words>
  <Application>Microsoft Office PowerPoint</Application>
  <PresentationFormat>화면 슬라이드 쇼(4:3)</PresentationFormat>
  <Paragraphs>292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가는둥근제목체</vt:lpstr>
      <vt:lpstr>굴림</vt:lpstr>
      <vt:lpstr>나눔고딕</vt:lpstr>
      <vt:lpstr>나눔스퀘어</vt:lpstr>
      <vt:lpstr>맑은 고딕</vt:lpstr>
      <vt:lpstr>Arial</vt:lpstr>
      <vt:lpstr>Verdana</vt:lpstr>
      <vt:lpstr>Wingdings</vt:lpstr>
      <vt:lpstr>컨설팅본부_프리젠테이션_기본 v20090629</vt:lpstr>
      <vt:lpstr>개인 맞춤형 권리락과  SNS를 활용한 주가예측 서비스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정 선일</cp:lastModifiedBy>
  <cp:revision>1365</cp:revision>
  <cp:lastPrinted>2012-12-06T06:18:09Z</cp:lastPrinted>
  <dcterms:created xsi:type="dcterms:W3CDTF">2009-06-30T03:37:15Z</dcterms:created>
  <dcterms:modified xsi:type="dcterms:W3CDTF">2021-08-26T15:06:40Z</dcterms:modified>
</cp:coreProperties>
</file>