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97" r:id="rId3"/>
    <p:sldId id="399" r:id="rId4"/>
    <p:sldId id="395" r:id="rId5"/>
  </p:sldIdLst>
  <p:sldSz cx="9144000" cy="6858000" type="screen4x3"/>
  <p:notesSz cx="9775825" cy="6797675"/>
  <p:defaultTextStyle>
    <a:defPPr>
      <a:defRPr lang="e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Arial" panose="020B0604020202020204" pitchFamily="34" charset="0"/>
        <a:ea typeface="Taipei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FC"/>
    <a:srgbClr val="0099FF"/>
    <a:srgbClr val="003B58"/>
    <a:srgbClr val="3399FF"/>
    <a:srgbClr val="0066CC"/>
    <a:srgbClr val="FF9933"/>
    <a:srgbClr val="005698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/>
    <p:restoredTop sz="78006"/>
  </p:normalViewPr>
  <p:slideViewPr>
    <p:cSldViewPr snapToGrid="0" showGuides="1">
      <p:cViewPr varScale="1">
        <p:scale>
          <a:sx n="114" d="100"/>
          <a:sy n="114" d="100"/>
        </p:scale>
        <p:origin x="1632" y="96"/>
      </p:cViewPr>
      <p:guideLst>
        <p:guide orient="horz" pos="2160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9" cy="7200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/>
          <a:lstStyle>
            <a:lvl1pPr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/>
          <a:lstStyle>
            <a:lvl1pPr algn="r"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/>
          <a:lstStyle>
            <a:lvl1pPr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456363"/>
            <a:ext cx="4235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/>
          <a:lstStyle>
            <a:lvl1pPr algn="r"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FCC4BF-AE50-48F6-A01C-4616F843E569}" type="slidenum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Taipei" charset="-120"/>
                <a:cs typeface="+mn-cs"/>
              </a:rPr>
              <a:t>‹#›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/>
          <a:lstStyle>
            <a:lvl1pPr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355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/>
          <a:lstStyle>
            <a:lvl1pPr algn="r"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86113" y="509588"/>
            <a:ext cx="3398837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230563"/>
            <a:ext cx="71723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PMingLiU" pitchFamily="18" charset="-120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PMingLiU" pitchFamily="18" charset="-120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PMingLiU" pitchFamily="18" charset="-120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PMingLiU" pitchFamily="18" charset="-120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PMingLiU" pitchFamily="18" charset="-120"/>
                <a:cs typeface="+mn-cs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/>
          <a:lstStyle>
            <a:lvl1pPr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3550" y="645795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/>
          <a:lstStyle>
            <a:lvl1pPr algn="r" eaLnBrk="1" hangingPunct="1">
              <a:defRPr sz="1200" b="0">
                <a:latin typeface="Times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9EA880-519B-4704-A19C-EF2B57D85DA7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ea typeface="Taipei" charset="-120"/>
                <a:cs typeface="+mn-cs"/>
              </a:rPr>
              <a:t>‹#›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ea typeface="Taipei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5543550" y="6457950"/>
            <a:ext cx="4232275" cy="339725"/>
          </a:xfrm>
          <a:prstGeom prst="rect">
            <a:avLst/>
          </a:prstGeom>
          <a:noFill/>
          <a:ln w="9525">
            <a:noFill/>
          </a:ln>
        </p:spPr>
        <p:txBody>
          <a:bodyPr lIns="91433" tIns="45717" rIns="91433" bIns="45717" anchor="b"/>
          <a:lstStyle/>
          <a:p>
            <a:pPr lvl="0" algn="r" eaLnBrk="1" hangingPunct="1"/>
            <a:fld id="{9A0DB2DC-4C9A-4742-B13C-FB6460FD3503}" type="slidenum">
              <a:rPr lang="en-US" altLang="ja-JP" sz="1200" b="0" dirty="0">
                <a:latin typeface="Times" pitchFamily="18" charset="0"/>
              </a:rPr>
              <a:t>0</a:t>
            </a:fld>
            <a:endParaRPr lang="en-US" altLang="ja-JP" sz="1200" b="0" dirty="0">
              <a:latin typeface="Times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33" tIns="45717" rIns="91433" bIns="45717" anchor="t"/>
          <a:lstStyle/>
          <a:p>
            <a:pPr lvl="0" eaLnBrk="1" hangingPunct="1"/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7" descr="3"/>
          <p:cNvPicPr>
            <a:picLocks noChangeAspect="1"/>
          </p:cNvPicPr>
          <p:nvPr userDrawn="1"/>
        </p:nvPicPr>
        <p:blipFill>
          <a:blip r:embed="rId2"/>
          <a:srcRect b="37761"/>
          <a:stretch>
            <a:fillRect/>
          </a:stretch>
        </p:blipFill>
        <p:spPr>
          <a:xfrm>
            <a:off x="0" y="0"/>
            <a:ext cx="9144000" cy="4395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7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6738" y="4762500"/>
            <a:ext cx="2476500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159"/>
          <p:cNvSpPr txBox="1">
            <a:spLocks noChangeArrowheads="1"/>
          </p:cNvSpPr>
          <p:nvPr/>
        </p:nvSpPr>
        <p:spPr bwMode="auto">
          <a:xfrm>
            <a:off x="481013" y="6488113"/>
            <a:ext cx="25717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Sitronix Confidential.  Do Not Copy or Distribute.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638" y="701675"/>
            <a:ext cx="6596062" cy="2219325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8488" y="3319463"/>
            <a:ext cx="3624262" cy="7048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/>
              <a:t>Click to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0675" y="190500"/>
            <a:ext cx="2149475" cy="61452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2250" y="190500"/>
            <a:ext cx="6296025" cy="61452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3050" y="1160463"/>
            <a:ext cx="4025900" cy="5175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51350" y="1160463"/>
            <a:ext cx="4025900" cy="5175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20000"/>
              </a:spcAft>
              <a:buClr>
                <a:srgbClr val="336699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TW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1-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909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222250" y="190500"/>
            <a:ext cx="8597900" cy="6461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273050" y="1160463"/>
            <a:ext cx="8204200" cy="5175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  <a:endParaRPr lang="en-US" altLang="zh-TW" dirty="0"/>
          </a:p>
          <a:p>
            <a:pPr lvl="0"/>
            <a:r>
              <a:rPr lang="en-US" altLang="zh-TW" dirty="0"/>
              <a:t>Test line</a:t>
            </a:r>
          </a:p>
          <a:p>
            <a:pPr lvl="0"/>
            <a:endParaRPr lang="en-US" altLang="ja-JP" dirty="0"/>
          </a:p>
        </p:txBody>
      </p:sp>
      <p:pic>
        <p:nvPicPr>
          <p:cNvPr id="1029" name="Picture 67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32725" y="6451600"/>
            <a:ext cx="1108075" cy="22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Text Box 81"/>
          <p:cNvSpPr txBox="1">
            <a:spLocks noChangeArrowheads="1"/>
          </p:cNvSpPr>
          <p:nvPr/>
        </p:nvSpPr>
        <p:spPr bwMode="auto">
          <a:xfrm>
            <a:off x="481013" y="6488113"/>
            <a:ext cx="25717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Sitronix Confidential.  Do Not Copy or Distribute.</a:t>
            </a:r>
          </a:p>
        </p:txBody>
      </p:sp>
      <p:sp>
        <p:nvSpPr>
          <p:cNvPr id="1106" name="Rectangle 8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7000" y="6457950"/>
            <a:ext cx="457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solidFill>
                  <a:srgbClr val="005698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155EDD-B44C-4C98-BBE6-432E4B42D847}" type="slidenum">
              <a:rPr kumimoji="1" lang="zh-TW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698"/>
                </a:solidFill>
                <a:effectLst/>
                <a:uLnTx/>
                <a:uFillTx/>
                <a:latin typeface="Arial" panose="020B0604020202020204" pitchFamily="34" charset="0"/>
                <a:ea typeface="Taipei" charset="-120"/>
                <a:cs typeface="+mn-cs"/>
              </a:rPr>
              <a:t>‹#›</a:t>
            </a:fld>
            <a:endParaRPr kumimoji="1" lang="en-US" altLang="zh-TW" sz="1200" b="1" i="0" u="none" strike="noStrike" kern="1200" cap="none" spc="0" normalizeH="0" baseline="0" noProof="0">
              <a:ln>
                <a:noFill/>
              </a:ln>
              <a:solidFill>
                <a:srgbClr val="005698"/>
              </a:solidFill>
              <a:effectLst/>
              <a:uLnTx/>
              <a:uFillTx/>
              <a:latin typeface="Arial" panose="020B0604020202020204" pitchFamily="34" charset="0"/>
              <a:ea typeface="Taipei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00569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Microsoft JhengHei" panose="020B0604030504040204" pitchFamily="34" charset="-120"/>
        </a:defRPr>
      </a:lvl9pPr>
    </p:titleStyle>
    <p:bodyStyle>
      <a:lvl1pPr marL="266700" indent="-266700" algn="l" rtl="0" eaLnBrk="0" fontAlgn="base" hangingPunct="0">
        <a:spcBef>
          <a:spcPct val="40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8130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1430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43380" indent="-228600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8600" algn="l" rtl="0" eaLnBrk="0" fontAlgn="base" hangingPunct="0">
        <a:spcBef>
          <a:spcPct val="20000"/>
        </a:spcBef>
        <a:spcAft>
          <a:spcPct val="0"/>
        </a:spcAft>
        <a:buClr>
          <a:srgbClr val="804000"/>
        </a:buClr>
        <a:buSzPct val="75000"/>
        <a:buFont typeface="Webdings" panose="05030102010509060703" pitchFamily="18" charset="2"/>
        <a:buChar char="4"/>
        <a:defRPr kumimoji="1" sz="20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9"/>
          <p:cNvSpPr>
            <a:spLocks noGrp="1"/>
          </p:cNvSpPr>
          <p:nvPr>
            <p:ph type="ctrTitle"/>
          </p:nvPr>
        </p:nvSpPr>
        <p:spPr>
          <a:xfrm>
            <a:off x="528638" y="701675"/>
            <a:ext cx="7018337" cy="22193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kumimoji="1" lang="en" altLang="zh-TW" sz="3600" kern="1200" dirty="0">
                <a:latin typeface="+mj-lt"/>
                <a:ea typeface="+mj-ea"/>
                <a:cs typeface="+mj-cs"/>
              </a:rPr>
              <a:t>ST77903_A2170</a:t>
            </a:r>
            <a:r>
              <a:rPr kumimoji="1" lang="en" altLang="en-US" sz="3600" kern="1200" dirty="0">
                <a:latin typeface="+mj-lt"/>
                <a:ea typeface="+mj-ea"/>
                <a:cs typeface="+mj-cs"/>
              </a:rPr>
              <a:t> </a:t>
            </a:r>
            <a:br>
              <a:rPr kumimoji="1" lang="en-US" altLang="zh-TW" sz="3600" kern="1200" dirty="0">
                <a:latin typeface="+mj-lt"/>
                <a:ea typeface="+mj-ea"/>
                <a:cs typeface="+mj-cs"/>
              </a:rPr>
            </a:br>
            <a:r>
              <a:rPr kumimoji="1" lang="en" altLang="zh-TW" sz="3600" kern="1200" dirty="0">
                <a:latin typeface="+mj-lt"/>
                <a:ea typeface="+mj-ea"/>
                <a:cs typeface="+mj-cs"/>
              </a:rPr>
              <a:t>QSPI </a:t>
            </a:r>
            <a:r>
              <a:rPr kumimoji="1" lang="en" altLang="en-US" sz="3600" kern="1200" dirty="0">
                <a:latin typeface="+mj-lt"/>
                <a:ea typeface="+mj-ea"/>
                <a:cs typeface="+mj-cs"/>
              </a:rPr>
              <a:t>Client Application Considerations</a:t>
            </a:r>
            <a:endParaRPr kumimoji="1" lang="en-US" altLang="ja-JP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60"/>
          <p:cNvSpPr>
            <a:spLocks noGrp="1"/>
          </p:cNvSpPr>
          <p:nvPr>
            <p:ph type="subTitle" idx="1" hasCustomPrompt="1"/>
          </p:nvPr>
        </p:nvSpPr>
        <p:spPr>
          <a:xfrm>
            <a:off x="498475" y="2976563"/>
            <a:ext cx="3624263" cy="704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336699"/>
              </a:buClr>
              <a:buSzTx/>
            </a:pPr>
            <a:r>
              <a:rPr kumimoji="1" lang="en" altLang="zh-TW" kern="1200" dirty="0">
                <a:latin typeface="+mn-lt"/>
                <a:ea typeface="+mn-ea"/>
                <a:cs typeface="+mn-cs"/>
              </a:rPr>
              <a:t>Darren_Chuang</a:t>
            </a:r>
            <a:endParaRPr kumimoji="1" lang="en-US" altLang="zh-TW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rgbClr val="336699"/>
              </a:buClr>
              <a:buSzTx/>
            </a:pPr>
            <a:r>
              <a:rPr kumimoji="1" lang="en" altLang="zh-TW" kern="1200" dirty="0">
                <a:latin typeface="+mn-lt"/>
                <a:ea typeface="+mn-ea"/>
                <a:cs typeface="+mn-cs"/>
              </a:rPr>
              <a:t>2020/11/20</a:t>
            </a:r>
            <a:endParaRPr kumimoji="1" lang="en-US" altLang="zh-TW" kern="1200" dirty="0">
              <a:latin typeface="+mn-lt"/>
              <a:ea typeface="+mn-ea"/>
              <a:cs typeface="+mn-cs"/>
            </a:endParaRPr>
          </a:p>
          <a:p>
            <a:pPr eaLnBrk="1" hangingPunct="1">
              <a:buClr>
                <a:srgbClr val="336699"/>
              </a:buClr>
              <a:buSzTx/>
            </a:pPr>
            <a:endParaRPr kumimoji="1" lang="zh-TW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" altLang="en-US" dirty="0"/>
              <a:t>Notes for </a:t>
            </a:r>
            <a:r>
              <a:rPr lang="en" altLang="zh-TW" dirty="0"/>
              <a:t>QSPI application_</a:t>
            </a:r>
            <a:r>
              <a:rPr lang="en" altLang="en-US" dirty="0"/>
              <a:t> </a:t>
            </a:r>
            <a:r>
              <a:rPr lang="en" altLang="zh-TW" dirty="0"/>
              <a:t>Single Lane Command</a:t>
            </a:r>
            <a:endParaRPr lang="zh-TW" altLang="en-US" dirty="0"/>
          </a:p>
        </p:txBody>
      </p:sp>
      <p:sp>
        <p:nvSpPr>
          <p:cNvPr id="7171" name="投影片編號版面配置區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TW" altLang="en-US" sz="1200" dirty="0">
                <a:solidFill>
                  <a:srgbClr val="005698"/>
                </a:solidFill>
              </a:rPr>
              <a:t>1</a:t>
            </a:fld>
            <a:endParaRPr lang="zh-TW" altLang="en-US" sz="1200" dirty="0">
              <a:solidFill>
                <a:srgbClr val="005698"/>
              </a:solidFill>
            </a:endParaRPr>
          </a:p>
        </p:txBody>
      </p:sp>
      <p:cxnSp>
        <p:nvCxnSpPr>
          <p:cNvPr id="7172" name="直線接點 6"/>
          <p:cNvCxnSpPr/>
          <p:nvPr/>
        </p:nvCxnSpPr>
        <p:spPr>
          <a:xfrm>
            <a:off x="1136650" y="1744663"/>
            <a:ext cx="0" cy="1651000"/>
          </a:xfrm>
          <a:prstGeom prst="line">
            <a:avLst/>
          </a:prstGeom>
          <a:ln w="19050" cap="flat" cmpd="sng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73" name="直線接點 7"/>
          <p:cNvCxnSpPr/>
          <p:nvPr/>
        </p:nvCxnSpPr>
        <p:spPr>
          <a:xfrm>
            <a:off x="1955800" y="1744663"/>
            <a:ext cx="0" cy="1651000"/>
          </a:xfrm>
          <a:prstGeom prst="line">
            <a:avLst/>
          </a:prstGeom>
          <a:ln w="19050" cap="flat" cmpd="sng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74" name="直線接點 8"/>
          <p:cNvCxnSpPr/>
          <p:nvPr/>
        </p:nvCxnSpPr>
        <p:spPr>
          <a:xfrm>
            <a:off x="4718050" y="1744663"/>
            <a:ext cx="0" cy="1651000"/>
          </a:xfrm>
          <a:prstGeom prst="line">
            <a:avLst/>
          </a:prstGeom>
          <a:ln w="19050" cap="flat" cmpd="sng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75" name="直線接點 9"/>
          <p:cNvCxnSpPr/>
          <p:nvPr/>
        </p:nvCxnSpPr>
        <p:spPr>
          <a:xfrm>
            <a:off x="6648450" y="1744663"/>
            <a:ext cx="0" cy="1651000"/>
          </a:xfrm>
          <a:prstGeom prst="line">
            <a:avLst/>
          </a:prstGeom>
          <a:ln w="19050" cap="flat" cmpd="sng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76" name="直線單箭頭接點 11"/>
          <p:cNvCxnSpPr/>
          <p:nvPr/>
        </p:nvCxnSpPr>
        <p:spPr>
          <a:xfrm>
            <a:off x="1136650" y="3163888"/>
            <a:ext cx="819150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</p:cxnSp>
      <p:cxnSp>
        <p:nvCxnSpPr>
          <p:cNvPr id="7177" name="直線單箭頭接點 13"/>
          <p:cNvCxnSpPr/>
          <p:nvPr/>
        </p:nvCxnSpPr>
        <p:spPr>
          <a:xfrm>
            <a:off x="4718050" y="3338513"/>
            <a:ext cx="1930400" cy="0"/>
          </a:xfrm>
          <a:prstGeom prst="straightConnector1">
            <a:avLst/>
          </a:prstGeom>
          <a:ln w="9525" cap="flat" cmpd="sng">
            <a:solidFill>
              <a:srgbClr val="00B050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7178" name="文字方塊 15"/>
          <p:cNvSpPr txBox="1"/>
          <p:nvPr/>
        </p:nvSpPr>
        <p:spPr>
          <a:xfrm>
            <a:off x="1245870" y="2876233"/>
            <a:ext cx="70961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" altLang="zh-TW" sz="1200" dirty="0">
                <a:solidFill>
                  <a:srgbClr val="0070C0"/>
                </a:solidFill>
                <a:latin typeface="Arial" panose="020B0604020202020204" pitchFamily="34" charset="0"/>
              </a:rPr>
              <a:t>&gt; 40us</a:t>
            </a:r>
            <a:endParaRPr lang="zh-TW" altLang="en-US" sz="12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文字方塊 24"/>
          <p:cNvSpPr txBox="1"/>
          <p:nvPr/>
        </p:nvSpPr>
        <p:spPr>
          <a:xfrm>
            <a:off x="5349875" y="3068638"/>
            <a:ext cx="70961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" altLang="zh-TW" sz="1200" dirty="0">
                <a:solidFill>
                  <a:srgbClr val="00B050"/>
                </a:solidFill>
                <a:latin typeface="Arial" panose="020B0604020202020204" pitchFamily="34" charset="0"/>
              </a:rPr>
              <a:t>&gt; 40us</a:t>
            </a:r>
            <a:endParaRPr lang="zh-TW" altLang="en-US" sz="12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7180" name="直線單箭頭接點 25"/>
          <p:cNvCxnSpPr/>
          <p:nvPr/>
        </p:nvCxnSpPr>
        <p:spPr>
          <a:xfrm>
            <a:off x="2654300" y="1839913"/>
            <a:ext cx="180975" cy="0"/>
          </a:xfrm>
          <a:prstGeom prst="straightConnector1">
            <a:avLst/>
          </a:prstGeom>
          <a:ln w="9525" cap="flat" cmpd="sng">
            <a:solidFill>
              <a:srgbClr val="7030A0"/>
            </a:solidFill>
            <a:prstDash val="solid"/>
            <a:headEnd type="triangle" w="med" len="med"/>
            <a:tailEnd type="triangle" w="med" len="med"/>
          </a:ln>
        </p:spPr>
      </p:cxnSp>
      <p:cxnSp>
        <p:nvCxnSpPr>
          <p:cNvPr id="7181" name="直線接點 27"/>
          <p:cNvCxnSpPr/>
          <p:nvPr/>
        </p:nvCxnSpPr>
        <p:spPr>
          <a:xfrm>
            <a:off x="2698750" y="1744663"/>
            <a:ext cx="0" cy="1651000"/>
          </a:xfrm>
          <a:prstGeom prst="line">
            <a:avLst/>
          </a:prstGeom>
          <a:ln w="19050" cap="flat" cmpd="sng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82" name="直線接點 28"/>
          <p:cNvCxnSpPr/>
          <p:nvPr/>
        </p:nvCxnSpPr>
        <p:spPr>
          <a:xfrm>
            <a:off x="2786063" y="1744663"/>
            <a:ext cx="0" cy="1651000"/>
          </a:xfrm>
          <a:prstGeom prst="line">
            <a:avLst/>
          </a:prstGeom>
          <a:ln w="19050" cap="flat" cmpd="sng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7183" name="文字方塊 30"/>
          <p:cNvSpPr txBox="1"/>
          <p:nvPr/>
        </p:nvSpPr>
        <p:spPr>
          <a:xfrm>
            <a:off x="2038350" y="1493838"/>
            <a:ext cx="171291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" altLang="zh-TW" sz="1200" dirty="0">
                <a:solidFill>
                  <a:srgbClr val="7030A0"/>
                </a:solidFill>
                <a:latin typeface="Arial" panose="020B0604020202020204" pitchFamily="34" charset="0"/>
              </a:rPr>
              <a:t>&gt; 500ns &amp;&amp; &lt; 100ms</a:t>
            </a:r>
            <a:endParaRPr lang="zh-TW" altLang="en-US" sz="12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7184" name="直線接點 31"/>
          <p:cNvCxnSpPr/>
          <p:nvPr/>
        </p:nvCxnSpPr>
        <p:spPr>
          <a:xfrm>
            <a:off x="2424113" y="4141788"/>
            <a:ext cx="0" cy="165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85" name="直線接點 32"/>
          <p:cNvCxnSpPr/>
          <p:nvPr/>
        </p:nvCxnSpPr>
        <p:spPr>
          <a:xfrm>
            <a:off x="3548063" y="4141788"/>
            <a:ext cx="0" cy="165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7186" name="直線單箭頭接點 33"/>
          <p:cNvCxnSpPr/>
          <p:nvPr/>
        </p:nvCxnSpPr>
        <p:spPr>
          <a:xfrm>
            <a:off x="2432050" y="5727700"/>
            <a:ext cx="1116013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7187" name="文字方塊 36"/>
          <p:cNvSpPr txBox="1"/>
          <p:nvPr/>
        </p:nvSpPr>
        <p:spPr>
          <a:xfrm>
            <a:off x="1879600" y="5826125"/>
            <a:ext cx="208121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" altLang="zh-TW" sz="1200" dirty="0">
                <a:solidFill>
                  <a:srgbClr val="FF0000"/>
                </a:solidFill>
                <a:latin typeface="Arial" panose="020B0604020202020204" pitchFamily="34" charset="0"/>
              </a:rPr>
              <a:t>&gt; 1ms &amp;&amp; &lt; 100ms (WDT)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88" name="五邊形 39"/>
          <p:cNvSpPr/>
          <p:nvPr/>
        </p:nvSpPr>
        <p:spPr>
          <a:xfrm>
            <a:off x="0" y="3808413"/>
            <a:ext cx="3551238" cy="228600"/>
          </a:xfrm>
          <a:prstGeom prst="homePlate">
            <a:avLst>
              <a:gd name="adj" fmla="val 4998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7189" name="矩形 40"/>
          <p:cNvSpPr/>
          <p:nvPr/>
        </p:nvSpPr>
        <p:spPr>
          <a:xfrm>
            <a:off x="287338" y="1209675"/>
            <a:ext cx="8856662" cy="22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Frame 1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90" name="五邊形 41"/>
          <p:cNvSpPr/>
          <p:nvPr/>
        </p:nvSpPr>
        <p:spPr>
          <a:xfrm>
            <a:off x="3551238" y="3808413"/>
            <a:ext cx="5127625" cy="228600"/>
          </a:xfrm>
          <a:prstGeom prst="homePlate">
            <a:avLst>
              <a:gd name="adj" fmla="val 4994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en" altLang="zh-TW" sz="2000" dirty="0">
                <a:solidFill>
                  <a:srgbClr val="FF0000"/>
                </a:solidFill>
                <a:latin typeface="Arial" panose="020B0604020202020204" pitchFamily="34" charset="0"/>
              </a:rPr>
              <a:t>Frame 2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191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363"/>
            <a:ext cx="9144000" cy="992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92" name="圖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250"/>
            <a:ext cx="8678863" cy="1008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5" y="4286250"/>
            <a:ext cx="1918335" cy="1584960"/>
          </a:xfrm>
          <a:prstGeom prst="rect">
            <a:avLst/>
          </a:prstGeom>
        </p:spPr>
      </p:pic>
      <p:cxnSp>
        <p:nvCxnSpPr>
          <p:cNvPr id="3" name="直線接點 6"/>
          <p:cNvCxnSpPr/>
          <p:nvPr/>
        </p:nvCxnSpPr>
        <p:spPr>
          <a:xfrm>
            <a:off x="311150" y="1871663"/>
            <a:ext cx="0" cy="1651000"/>
          </a:xfrm>
          <a:prstGeom prst="line">
            <a:avLst/>
          </a:prstGeom>
          <a:ln w="19050" cap="flat" cmpd="sng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4" name="直線接點 7"/>
          <p:cNvCxnSpPr/>
          <p:nvPr/>
        </p:nvCxnSpPr>
        <p:spPr>
          <a:xfrm>
            <a:off x="1130300" y="1871663"/>
            <a:ext cx="0" cy="1651000"/>
          </a:xfrm>
          <a:prstGeom prst="line">
            <a:avLst/>
          </a:prstGeom>
          <a:ln w="19050" cap="flat" cmpd="sng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5" name="文字方塊 15"/>
          <p:cNvSpPr txBox="1"/>
          <p:nvPr/>
        </p:nvSpPr>
        <p:spPr>
          <a:xfrm>
            <a:off x="387350" y="3195638"/>
            <a:ext cx="70961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" altLang="zh-TW" sz="1200" dirty="0">
                <a:solidFill>
                  <a:srgbClr val="FF0000"/>
                </a:solidFill>
                <a:latin typeface="Arial" panose="020B0604020202020204" pitchFamily="34" charset="0"/>
              </a:rPr>
              <a:t>&gt; 40us</a:t>
            </a:r>
            <a:endParaRPr lang="en-US" altLang="zh-TW" sz="1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線單箭頭接點 11"/>
          <p:cNvCxnSpPr/>
          <p:nvPr/>
        </p:nvCxnSpPr>
        <p:spPr>
          <a:xfrm>
            <a:off x="292100" y="3471863"/>
            <a:ext cx="819150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solid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" altLang="en-US" dirty="0"/>
              <a:t>Integration of Customer Application Notes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169862" y="975905"/>
            <a:ext cx="8804275" cy="5175250"/>
          </a:xfrm>
        </p:spPr>
        <p:txBody>
          <a:bodyPr vert="horz" wrap="square" lIns="91440" tIns="45720" rIns="91440" bIns="45720" anchor="t"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" altLang="zh-TW" sz="2000" dirty="0"/>
              <a:t>The Minimum Linetime </a:t>
            </a:r>
            <a:r>
              <a:rPr lang="en" altLang="en-US" sz="2000" dirty="0"/>
              <a:t>of </a:t>
            </a:r>
            <a:r>
              <a:rPr lang="en" altLang="zh-TW" sz="2000" dirty="0"/>
              <a:t>Vsync </a:t>
            </a:r>
            <a:r>
              <a:rPr lang="en" altLang="en-US" sz="2000" dirty="0"/>
              <a:t>, </a:t>
            </a:r>
            <a:r>
              <a:rPr lang="en" altLang="zh-TW" sz="2000" dirty="0"/>
              <a:t>Hsync(Porch) </a:t>
            </a:r>
            <a:r>
              <a:rPr lang="en" altLang="en-US" sz="2000" dirty="0"/>
              <a:t>and </a:t>
            </a:r>
            <a:r>
              <a:rPr lang="en" altLang="zh-TW" sz="2000" dirty="0"/>
              <a:t>Hsync(Data) </a:t>
            </a:r>
            <a:r>
              <a:rPr lang="en" altLang="en-US" sz="2000" dirty="0"/>
              <a:t>should </a:t>
            </a:r>
            <a:r>
              <a:rPr lang="en" altLang="en-US" sz="2000" dirty="0">
                <a:solidFill>
                  <a:srgbClr val="FF0000"/>
                </a:solidFill>
              </a:rPr>
              <a:t>not be less than </a:t>
            </a:r>
            <a:r>
              <a:rPr lang="en" altLang="zh-TW" sz="2000" dirty="0">
                <a:solidFill>
                  <a:srgbClr val="FF0000"/>
                </a:solidFill>
              </a:rPr>
              <a:t>40us, </a:t>
            </a:r>
            <a:r>
              <a:rPr lang="en" altLang="en-US" sz="2000" dirty="0">
                <a:solidFill>
                  <a:srgbClr val="FF0000"/>
                </a:solidFill>
              </a:rPr>
              <a:t>generally more than </a:t>
            </a:r>
            <a:r>
              <a:rPr lang="en" altLang="zh-CN" sz="2000" dirty="0">
                <a:solidFill>
                  <a:srgbClr val="FF0000"/>
                </a:solidFill>
              </a:rPr>
              <a:t>47us </a:t>
            </a:r>
            <a:r>
              <a:rPr lang="en" altLang="en-US" sz="2000" dirty="0"/>
              <a:t>.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" altLang="zh-TW" sz="2000" dirty="0"/>
              <a:t>Delay </a:t>
            </a:r>
            <a:r>
              <a:rPr lang="en" altLang="en-US" sz="2000" dirty="0"/>
              <a:t>between </a:t>
            </a:r>
            <a:r>
              <a:rPr lang="en" altLang="zh-TW" sz="2000" dirty="0"/>
              <a:t>Line </a:t>
            </a:r>
            <a:r>
              <a:rPr lang="en" altLang="en-US" sz="2000" dirty="0"/>
              <a:t>and </a:t>
            </a:r>
            <a:r>
              <a:rPr lang="en" altLang="zh-TW" sz="2000" dirty="0"/>
              <a:t>Line </a:t>
            </a:r>
            <a:r>
              <a:rPr lang="en" altLang="en-US" sz="2000" dirty="0"/>
              <a:t>cannot </a:t>
            </a:r>
            <a:r>
              <a:rPr lang="en" altLang="en-US" sz="2000" dirty="0">
                <a:solidFill>
                  <a:srgbClr val="FF0000"/>
                </a:solidFill>
              </a:rPr>
              <a:t>be less than </a:t>
            </a:r>
            <a:r>
              <a:rPr lang="en" altLang="zh-TW" sz="2000" dirty="0">
                <a:solidFill>
                  <a:srgbClr val="FF0000"/>
                </a:solidFill>
              </a:rPr>
              <a:t>500ns </a:t>
            </a:r>
            <a:r>
              <a:rPr lang="en" altLang="en-US" sz="2000" dirty="0">
                <a:solidFill>
                  <a:srgbClr val="FF0000"/>
                </a:solidFill>
              </a:rPr>
              <a:t>and cannot be greater </a:t>
            </a:r>
            <a:r>
              <a:rPr lang="en" altLang="zh-TW" sz="2000" dirty="0">
                <a:solidFill>
                  <a:srgbClr val="FF0000"/>
                </a:solidFill>
              </a:rPr>
              <a:t>than IC </a:t>
            </a:r>
            <a:r>
              <a:rPr lang="en" altLang="en-US" sz="2000" dirty="0">
                <a:solidFill>
                  <a:srgbClr val="FF0000"/>
                </a:solidFill>
              </a:rPr>
              <a:t>WDT </a:t>
            </a:r>
            <a:r>
              <a:rPr lang="en" altLang="zh-TW" sz="2000" dirty="0">
                <a:solidFill>
                  <a:srgbClr val="FF0000"/>
                </a:solidFill>
              </a:rPr>
              <a:t>Setting </a:t>
            </a:r>
            <a:r>
              <a:rPr lang="en" altLang="en-US" sz="2000" dirty="0"/>
              <a:t>.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" altLang="zh-TW" sz="2000" dirty="0"/>
              <a:t>The Delay </a:t>
            </a:r>
            <a:r>
              <a:rPr lang="en" altLang="en-US" sz="2000" dirty="0"/>
              <a:t>between </a:t>
            </a:r>
            <a:r>
              <a:rPr lang="en" altLang="zh-TW" sz="2000" dirty="0"/>
              <a:t>Frame </a:t>
            </a:r>
            <a:r>
              <a:rPr lang="en" altLang="en-US" sz="2000" dirty="0"/>
              <a:t>and </a:t>
            </a:r>
            <a:r>
              <a:rPr lang="en" altLang="zh-TW" sz="2000" dirty="0"/>
              <a:t>Frame </a:t>
            </a:r>
            <a:r>
              <a:rPr lang="en" altLang="en-US" sz="2000" dirty="0"/>
              <a:t>cannot </a:t>
            </a:r>
            <a:r>
              <a:rPr lang="en" altLang="en-US" sz="2000" dirty="0">
                <a:solidFill>
                  <a:srgbClr val="FF0000"/>
                </a:solidFill>
              </a:rPr>
              <a:t>be less than </a:t>
            </a:r>
            <a:r>
              <a:rPr lang="en" altLang="zh-TW" sz="2000" dirty="0">
                <a:solidFill>
                  <a:srgbClr val="FF0000"/>
                </a:solidFill>
              </a:rPr>
              <a:t>1ms </a:t>
            </a:r>
            <a:r>
              <a:rPr lang="en" altLang="en-US" sz="2000" dirty="0">
                <a:solidFill>
                  <a:srgbClr val="FF0000"/>
                </a:solidFill>
              </a:rPr>
              <a:t>and cannot be greater than </a:t>
            </a:r>
            <a:r>
              <a:rPr lang="en" altLang="zh-TW" sz="2000" dirty="0">
                <a:solidFill>
                  <a:srgbClr val="FF0000"/>
                </a:solidFill>
              </a:rPr>
              <a:t>the WDT </a:t>
            </a:r>
            <a:r>
              <a:rPr lang="en" altLang="en-US" sz="2000" dirty="0">
                <a:solidFill>
                  <a:srgbClr val="FF0000"/>
                </a:solidFill>
              </a:rPr>
              <a:t>of </a:t>
            </a:r>
            <a:r>
              <a:rPr lang="en" altLang="zh-TW" sz="2000" dirty="0">
                <a:solidFill>
                  <a:srgbClr val="FF0000"/>
                </a:solidFill>
              </a:rPr>
              <a:t>the IC</a:t>
            </a:r>
            <a:r>
              <a:rPr lang="en" altLang="en-US" sz="2000" dirty="0">
                <a:solidFill>
                  <a:srgbClr val="FF0000"/>
                </a:solidFill>
              </a:rPr>
              <a:t> </a:t>
            </a:r>
            <a:r>
              <a:rPr lang="en" altLang="zh-TW" sz="2000" dirty="0">
                <a:solidFill>
                  <a:srgbClr val="FF0000"/>
                </a:solidFill>
              </a:rPr>
              <a:t>Setting </a:t>
            </a:r>
            <a:r>
              <a:rPr lang="en" altLang="en-US" sz="2000" dirty="0"/>
              <a:t>.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" altLang="en-US" sz="2000" dirty="0"/>
              <a:t>using </a:t>
            </a:r>
            <a:r>
              <a:rPr lang="en" altLang="zh-TW" sz="2000" dirty="0"/>
              <a:t>Single Lane Command </a:t>
            </a:r>
            <a:r>
              <a:rPr lang="en" altLang="en-US" sz="2000" dirty="0"/>
              <a:t>to transmit, </a:t>
            </a:r>
            <a:r>
              <a:rPr lang="en" altLang="en-US" sz="2000" dirty="0">
                <a:solidFill>
                  <a:srgbClr val="FF0000"/>
                </a:solidFill>
              </a:rPr>
              <a:t>except for </a:t>
            </a:r>
            <a:r>
              <a:rPr lang="en" altLang="zh-TW" sz="2000" dirty="0">
                <a:solidFill>
                  <a:srgbClr val="FF0000"/>
                </a:solidFill>
              </a:rPr>
              <a:t>Hsync(Data) </a:t>
            </a:r>
            <a:r>
              <a:rPr lang="en" altLang="en-US" sz="2000" dirty="0">
                <a:solidFill>
                  <a:srgbClr val="FF0000"/>
                </a:solidFill>
              </a:rPr>
              <a:t>, all others use </a:t>
            </a:r>
            <a:r>
              <a:rPr lang="en" altLang="zh-TW" sz="2000" dirty="0">
                <a:solidFill>
                  <a:srgbClr val="FF0000"/>
                </a:solidFill>
              </a:rPr>
              <a:t>0xD8/0xDE </a:t>
            </a:r>
            <a:r>
              <a:rPr lang="en" altLang="en-US" sz="2000" dirty="0"/>
              <a:t>.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" altLang="en-US" sz="2000" dirty="0"/>
              <a:t>using </a:t>
            </a:r>
            <a:r>
              <a:rPr lang="en" altLang="zh-TW" sz="2000" dirty="0"/>
              <a:t>Quad Lane Command </a:t>
            </a:r>
            <a:r>
              <a:rPr lang="en" altLang="en-US" sz="2000" dirty="0"/>
              <a:t>to transmit, </a:t>
            </a:r>
            <a:r>
              <a:rPr lang="en" altLang="en-US" sz="2000" dirty="0">
                <a:solidFill>
                  <a:srgbClr val="FF0000"/>
                </a:solidFill>
              </a:rPr>
              <a:t>if </a:t>
            </a:r>
            <a:r>
              <a:rPr lang="en" altLang="zh-TW" sz="2000" dirty="0">
                <a:solidFill>
                  <a:srgbClr val="FF0000"/>
                </a:solidFill>
              </a:rPr>
              <a:t>the Data Format </a:t>
            </a:r>
            <a:r>
              <a:rPr lang="en" altLang="en-US" sz="2000" dirty="0">
                <a:solidFill>
                  <a:srgbClr val="FF0000"/>
                </a:solidFill>
              </a:rPr>
              <a:t>is </a:t>
            </a:r>
            <a:r>
              <a:rPr lang="en" altLang="zh-TW" sz="2000" dirty="0">
                <a:solidFill>
                  <a:srgbClr val="FF0000"/>
                </a:solidFill>
              </a:rPr>
              <a:t>5-6-5 </a:t>
            </a:r>
            <a:r>
              <a:rPr lang="en" altLang="en-US" sz="2000" dirty="0">
                <a:solidFill>
                  <a:srgbClr val="FF0000"/>
                </a:solidFill>
              </a:rPr>
              <a:t>, each </a:t>
            </a:r>
            <a:r>
              <a:rPr lang="en" altLang="zh-TW" sz="2000" dirty="0">
                <a:solidFill>
                  <a:srgbClr val="FF0000"/>
                </a:solidFill>
              </a:rPr>
              <a:t>Line </a:t>
            </a:r>
            <a:r>
              <a:rPr lang="en" altLang="en-US" sz="2000" dirty="0">
                <a:solidFill>
                  <a:srgbClr val="FF0000"/>
                </a:solidFill>
              </a:rPr>
              <a:t>must have two </a:t>
            </a:r>
            <a:r>
              <a:rPr lang="en" altLang="zh-TW" sz="2000" dirty="0">
                <a:solidFill>
                  <a:srgbClr val="FF0000"/>
                </a:solidFill>
              </a:rPr>
              <a:t>Clock </a:t>
            </a:r>
            <a:r>
              <a:rPr lang="en" altLang="en-US" sz="2000" dirty="0">
                <a:solidFill>
                  <a:srgbClr val="FF0000"/>
                </a:solidFill>
              </a:rPr>
              <a:t>Dummy </a:t>
            </a:r>
            <a:r>
              <a:rPr lang="en" altLang="zh-TW" sz="2000" dirty="0">
                <a:solidFill>
                  <a:srgbClr val="FF0000"/>
                </a:solidFill>
              </a:rPr>
              <a:t>CMDs after Hsync </a:t>
            </a:r>
            <a:r>
              <a:rPr lang="en" altLang="en-US" sz="2000" dirty="0">
                <a:solidFill>
                  <a:srgbClr val="FF0000"/>
                </a:solidFill>
              </a:rPr>
              <a:t>is sent before </a:t>
            </a:r>
            <a:r>
              <a:rPr lang="en" altLang="zh-TW" sz="2000" dirty="0">
                <a:solidFill>
                  <a:srgbClr val="FF0000"/>
                </a:solidFill>
              </a:rPr>
              <a:t>Data </a:t>
            </a:r>
            <a:r>
              <a:rPr lang="en" altLang="en-US" sz="2000" dirty="0">
                <a:solidFill>
                  <a:srgbClr val="FF0000"/>
                </a:solidFill>
              </a:rPr>
              <a:t>can be sent </a:t>
            </a:r>
            <a:r>
              <a:rPr lang="en" altLang="en-US" sz="2000" dirty="0"/>
              <a:t>.</a:t>
            </a: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zh-TW" sz="2000" dirty="0"/>
          </a:p>
        </p:txBody>
      </p:sp>
      <p:sp>
        <p:nvSpPr>
          <p:cNvPr id="9220" name="投影片編號版面配置區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TW" altLang="en-US" sz="1200" dirty="0">
                <a:solidFill>
                  <a:srgbClr val="005698"/>
                </a:solidFill>
              </a:rPr>
              <a:t>2</a:t>
            </a:fld>
            <a:endParaRPr lang="zh-TW" altLang="en-US" sz="1200" dirty="0">
              <a:solidFill>
                <a:srgbClr val="00569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kumimoji="1" lang="en" altLang="zh-TW" kern="1200" dirty="0">
                <a:latin typeface="+mj-lt"/>
                <a:ea typeface="+mj-ea"/>
                <a:cs typeface="+mj-cs"/>
              </a:rPr>
              <a:t>Thank you</a:t>
            </a:r>
            <a:endParaRPr kumimoji="1" lang="en-US" altLang="zh-TW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subTitle" idx="1" hasCustomPrompt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Clr>
                <a:srgbClr val="336699"/>
              </a:buClr>
              <a:buSzTx/>
            </a:pPr>
            <a:endParaRPr kumimoji="1" lang="zh-TW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492125" y="5659438"/>
            <a:ext cx="3340100" cy="76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" altLang="en-US" sz="800" dirty="0">
                <a:latin typeface="Arial" panose="020B0604020202020204" pitchFamily="34" charset="0"/>
              </a:rPr>
              <a:t>Sitronix Confidential</a:t>
            </a:r>
            <a:r>
              <a:rPr lang="en" altLang="zh-TW" sz="800" b="0" dirty="0">
                <a:latin typeface="Arial" panose="020B0604020202020204" pitchFamily="34" charset="0"/>
              </a:rPr>
              <a:t>  </a:t>
            </a:r>
            <a:r>
              <a:rPr lang="en" altLang="en-US" sz="800" b="0" dirty="0">
                <a:latin typeface="Arial" panose="020B0604020202020204" pitchFamily="34" charset="0"/>
              </a:rPr>
              <a:t>The information contained herein is the</a:t>
            </a:r>
            <a:r>
              <a:rPr lang="en" altLang="zh-TW" sz="800" b="0" dirty="0">
                <a:latin typeface="Arial" panose="020B0604020202020204" pitchFamily="34" charset="0"/>
              </a:rPr>
              <a:t> </a:t>
            </a:r>
            <a:r>
              <a:rPr lang="en" altLang="en-US" sz="800" b="0" dirty="0">
                <a:latin typeface="Arial" panose="020B0604020202020204" pitchFamily="34" charset="0"/>
              </a:rPr>
              <a:t>exclusive property of Sitronix and shall not to be distributed, reproduced, or disclosed in whole or in part without prior written permission of Sitronix.</a:t>
            </a:r>
            <a:r>
              <a:rPr lang="en" altLang="zh-TW" sz="800" b="0" dirty="0">
                <a:latin typeface="Arial" panose="020B0604020202020204" pitchFamily="34" charset="0"/>
              </a:rPr>
              <a:t>    </a:t>
            </a:r>
            <a:endParaRPr lang="en-US" altLang="zh-TW" sz="8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" altLang="zh-TW" sz="800" b="0" dirty="0">
                <a:latin typeface="Arial" panose="020B0604020202020204" pitchFamily="34" charset="0"/>
                <a:sym typeface="Symbol" panose="05050102010706020507" pitchFamily="18" charset="2"/>
              </a:rPr>
              <a:t> 2013 </a:t>
            </a:r>
            <a:r>
              <a:rPr lang="en" altLang="en-US" sz="800" b="0" dirty="0">
                <a:latin typeface="Arial" panose="020B0604020202020204" pitchFamily="34" charset="0"/>
              </a:rPr>
              <a:t>Sitronix Technology Corporation. All rights reserved.</a:t>
            </a:r>
            <a:endParaRPr lang="en-US" altLang="en-US" sz="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全屏显示(4:3)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Times</vt:lpstr>
      <vt:lpstr>Webdings</vt:lpstr>
      <vt:lpstr>Wingdings</vt:lpstr>
      <vt:lpstr>Blank Presentation</vt:lpstr>
      <vt:lpstr>ST77903_A2170  QSPI Client Application Considerations</vt:lpstr>
      <vt:lpstr>Notes for QSPI application_ Single Lane Command</vt:lpstr>
      <vt:lpstr>Integration of Customer Application Notes</vt:lpstr>
      <vt:lpstr>Thank you</vt:lpstr>
    </vt:vector>
  </TitlesOfParts>
  <Company>Sitronix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Wang</dc:creator>
  <cp:lastModifiedBy>w014040</cp:lastModifiedBy>
  <cp:revision>3307</cp:revision>
  <cp:lastPrinted>2004-11-12T04:32:00Z</cp:lastPrinted>
  <dcterms:created xsi:type="dcterms:W3CDTF">2004-09-10T03:51:00Z</dcterms:created>
  <dcterms:modified xsi:type="dcterms:W3CDTF">2023-05-04T06:37:13Z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