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19"/>
  </p:notesMasterIdLst>
  <p:handoutMasterIdLst>
    <p:handoutMasterId r:id="rId20"/>
  </p:handoutMasterIdLst>
  <p:sldIdLst>
    <p:sldId id="1520" r:id="rId5"/>
    <p:sldId id="5788" r:id="rId6"/>
    <p:sldId id="5825" r:id="rId7"/>
    <p:sldId id="5827" r:id="rId8"/>
    <p:sldId id="5836" r:id="rId9"/>
    <p:sldId id="5826" r:id="rId10"/>
    <p:sldId id="5828" r:id="rId11"/>
    <p:sldId id="5829" r:id="rId12"/>
    <p:sldId id="5830" r:id="rId13"/>
    <p:sldId id="5837" r:id="rId14"/>
    <p:sldId id="5838" r:id="rId15"/>
    <p:sldId id="5839" r:id="rId16"/>
    <p:sldId id="5840" r:id="rId17"/>
    <p:sldId id="5803" r:id="rId18"/>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188F"/>
    <a:srgbClr val="0078D7"/>
    <a:srgbClr val="66FF66"/>
    <a:srgbClr val="D1A14D"/>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C3921-9EB5-F80E-01F6-26E4752E9006}" v="3" dt="2025-05-10T06:34:29.380"/>
    <p1510:client id="{BD4530B2-7975-617A-1B3A-F200DFA1FEDE}" v="19" dt="2025-05-09T13:40:57.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ViewPr>
    <p:cSldViewPr snapToGrid="0">
      <p:cViewPr>
        <p:scale>
          <a:sx n="1" d="2"/>
          <a:sy n="1" d="2"/>
        </p:scale>
        <p:origin x="0" y="0"/>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5/9/2025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5/9/2025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5/9/2025 11:34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5/9/2025</a:t>
            </a:fld>
            <a:endParaRPr lang="en-US" noProof="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a:solidFill>
                  <a:srgbClr val="0078D7"/>
                </a:solidFill>
                <a:latin typeface="Segoe UI Semibold"/>
                <a:cs typeface="Segoe UI Semibold"/>
              </a:rPr>
              <a:t>CS 1010: Introduction to Programming with Python</a:t>
            </a:r>
            <a:br>
              <a:rPr lang="en-US" sz="5250">
                <a:latin typeface="Segoe UI Semibold" panose="020B0702040204020203" pitchFamily="34" charset="0"/>
                <a:cs typeface="Segoe UI Semibold" panose="020B0702040204020203" pitchFamily="34" charset="0"/>
              </a:rPr>
            </a:br>
            <a:r>
              <a:rPr lang="en-US" sz="4400" err="1">
                <a:latin typeface="Segoe UI Semibold" panose="020B0702040204020203" pitchFamily="34" charset="0"/>
                <a:cs typeface="Segoe UI Semibold" panose="020B0702040204020203" pitchFamily="34" charset="0"/>
              </a:rPr>
              <a:t>Lec</a:t>
            </a:r>
            <a:r>
              <a:rPr lang="en-US" sz="4400">
                <a:latin typeface="Segoe UI Semibold" panose="020B0702040204020203" pitchFamily="34" charset="0"/>
                <a:cs typeface="Segoe UI Semibold" panose="020B0702040204020203" pitchFamily="34" charset="0"/>
              </a:rPr>
              <a:t> 06: Control Structures II (Loops)</a:t>
            </a:r>
            <a:endParaRPr lang="en-US" sz="4400">
              <a:solidFill>
                <a:srgbClr val="0078D7"/>
              </a:solidFill>
              <a:latin typeface="Segoe UI Semibold" panose="020B0702040204020203" pitchFamily="34" charset="0"/>
              <a:cs typeface="Segoe UI Semibold" panose="020B0702040204020203" pitchFamily="34" charset="0"/>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a:t>Dr. Madhavi Vaidya</a:t>
            </a:r>
          </a:p>
          <a:p>
            <a:r>
              <a:rPr lang="en-US"/>
              <a:t>Instructor</a:t>
            </a:r>
          </a:p>
          <a:p>
            <a:r>
              <a:rPr lang="en-US"/>
              <a:t>Department of Electrical Engineering &amp; Computer Sciences </a:t>
            </a:r>
          </a:p>
          <a:p>
            <a:r>
              <a:rPr lang="en-US"/>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a:gradFill>
                  <a:gsLst>
                    <a:gs pos="2917">
                      <a:schemeClr val="tx1"/>
                    </a:gs>
                    <a:gs pos="30000">
                      <a:schemeClr val="tx1"/>
                    </a:gs>
                  </a:gsLst>
                  <a:lin ang="5400000" scaled="0"/>
                </a:gradFill>
              </a:rPr>
              <a:t>Ms. Syeda Faaiza Afreen </a:t>
            </a:r>
            <a:r>
              <a:rPr lang="en-US" sz="1550">
                <a:gradFill>
                  <a:gsLst>
                    <a:gs pos="2917">
                      <a:schemeClr val="tx1"/>
                    </a:gs>
                    <a:gs pos="30000">
                      <a:schemeClr val="tx1"/>
                    </a:gs>
                  </a:gsLst>
                  <a:lin ang="5400000" scaled="0"/>
                </a:gradFill>
              </a:rPr>
              <a:t>(EE2502102)</a:t>
            </a:r>
            <a:br>
              <a:rPr lang="en-US" sz="1550"/>
            </a:br>
            <a:r>
              <a:rPr lang="en-US" sz="1550">
                <a:gradFill>
                  <a:gsLst>
                    <a:gs pos="2917">
                      <a:schemeClr val="tx1"/>
                    </a:gs>
                    <a:gs pos="30000">
                      <a:schemeClr val="tx1"/>
                    </a:gs>
                  </a:gsLst>
                  <a:lin ang="5400000" scaled="0"/>
                </a:gradFill>
              </a:rPr>
              <a:t>TA</a:t>
            </a:r>
            <a:br>
              <a:rPr lang="en-IN" sz="1550"/>
            </a:br>
            <a:r>
              <a:rPr lang="en-IN" sz="1550">
                <a:gradFill>
                  <a:gsLst>
                    <a:gs pos="2917">
                      <a:schemeClr val="tx1"/>
                    </a:gs>
                    <a:gs pos="30000">
                      <a:schemeClr val="tx1"/>
                    </a:gs>
                  </a:gsLst>
                  <a:lin ang="5400000" scaled="0"/>
                </a:gradFill>
              </a:rPr>
              <a:t>Department of EECS</a:t>
            </a:r>
            <a:br>
              <a:rPr lang="en-IN" sz="1550"/>
            </a:br>
            <a:r>
              <a:rPr lang="en-IN" sz="1550" err="1">
                <a:gradFill>
                  <a:gsLst>
                    <a:gs pos="2917">
                      <a:schemeClr val="tx1"/>
                    </a:gs>
                    <a:gs pos="30000">
                      <a:schemeClr val="tx1"/>
                    </a:gs>
                  </a:gsLst>
                  <a:lin ang="5400000" scaled="0"/>
                </a:gradFill>
              </a:rPr>
              <a:t>Finessefleet</a:t>
            </a:r>
            <a:r>
              <a:rPr lang="en-IN" sz="1550">
                <a:gradFill>
                  <a:gsLst>
                    <a:gs pos="2917">
                      <a:schemeClr val="tx1"/>
                    </a:gs>
                    <a:gs pos="30000">
                      <a:schemeClr val="tx1"/>
                    </a:gs>
                  </a:gsLst>
                  <a:lin ang="5400000" scaled="0"/>
                </a:gradFill>
              </a:rPr>
              <a:t> Foundation, Bangalore</a:t>
            </a:r>
            <a:endParaRPr lang="en-US" sz="155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7C9-97F5-E9CA-7678-CAE08654EB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998FA3-FEE9-DFC0-68A5-932D42AE8E2B}"/>
              </a:ext>
            </a:extLst>
          </p:cNvPr>
          <p:cNvSpPr>
            <a:spLocks noGrp="1"/>
          </p:cNvSpPr>
          <p:nvPr>
            <p:ph type="title"/>
          </p:nvPr>
        </p:nvSpPr>
        <p:spPr>
          <a:xfrm>
            <a:off x="427868" y="138500"/>
            <a:ext cx="11333087" cy="739343"/>
          </a:xfrm>
        </p:spPr>
        <p:txBody>
          <a:bodyPr/>
          <a:lstStyle/>
          <a:p>
            <a:pPr algn="l" fontAlgn="base">
              <a:buNone/>
            </a:pPr>
            <a:r>
              <a:rPr lang="en-US" sz="3140" b="1">
                <a:solidFill>
                  <a:schemeClr val="tx1"/>
                </a:solidFill>
                <a:latin typeface="+mn-lt"/>
              </a:rPr>
              <a:t>Example of for Loop</a:t>
            </a:r>
            <a:r>
              <a:rPr lang="en-US" sz="3140" b="1" i="0">
                <a:solidFill>
                  <a:schemeClr val="tx1"/>
                </a:solidFill>
                <a:effectLst/>
                <a:latin typeface="+mn-lt"/>
              </a:rPr>
              <a:t> </a:t>
            </a:r>
            <a:endParaRPr lang="en-US" sz="3140" b="1">
              <a:solidFill>
                <a:schemeClr val="tx1"/>
              </a:solidFill>
              <a:latin typeface="+mn-lt"/>
            </a:endParaRPr>
          </a:p>
        </p:txBody>
      </p:sp>
      <p:sp>
        <p:nvSpPr>
          <p:cNvPr id="4" name="TextBox 3">
            <a:extLst>
              <a:ext uri="{FF2B5EF4-FFF2-40B4-BE49-F238E27FC236}">
                <a16:creationId xmlns:a16="http://schemas.microsoft.com/office/drawing/2014/main" id="{CB196A59-97E2-D981-8379-BE65F26028B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1DAA76F8-624E-6A8B-AAB1-199D7DD65294}"/>
              </a:ext>
            </a:extLst>
          </p:cNvPr>
          <p:cNvSpPr>
            <a:spLocks noGrp="1" noChangeArrowheads="1"/>
          </p:cNvSpPr>
          <p:nvPr>
            <p:ph type="body" sz="quarter" idx="10"/>
          </p:nvPr>
        </p:nvSpPr>
        <p:spPr bwMode="auto">
          <a:xfrm>
            <a:off x="427868" y="1046777"/>
            <a:ext cx="6984151" cy="11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1800"/>
              </a:spcBef>
              <a:spcAft>
                <a:spcPts val="1800"/>
              </a:spcAft>
            </a:pPr>
            <a:r>
              <a:rPr lang="en-US" sz="2400" b="0" i="0">
                <a:solidFill>
                  <a:schemeClr val="tx1"/>
                </a:solidFill>
                <a:effectLst/>
              </a:rPr>
              <a:t>LIST: Program to print each fruit in a fruit list:</a:t>
            </a:r>
          </a:p>
          <a:p>
            <a:pPr marL="342900" indent="-342900" algn="l" fontAlgn="base">
              <a:spcBef>
                <a:spcPts val="1800"/>
              </a:spcBef>
              <a:spcAft>
                <a:spcPts val="1800"/>
              </a:spcAft>
              <a:buFont typeface="Arial" panose="020B0604020202020204" pitchFamily="34" charset="0"/>
              <a:buChar char="•"/>
            </a:pPr>
            <a:endParaRPr lang="en-IN" sz="1800">
              <a:solidFill>
                <a:schemeClr val="tx1"/>
              </a:solidFill>
            </a:endParaRPr>
          </a:p>
        </p:txBody>
      </p:sp>
      <p:sp>
        <p:nvSpPr>
          <p:cNvPr id="2" name="Rectangle 1">
            <a:extLst>
              <a:ext uri="{FF2B5EF4-FFF2-40B4-BE49-F238E27FC236}">
                <a16:creationId xmlns:a16="http://schemas.microsoft.com/office/drawing/2014/main" id="{5A7D009A-8017-903F-9FCE-8F8906267BD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6E53AAA-7278-0D59-28CE-84569B7983E5}"/>
              </a:ext>
            </a:extLst>
          </p:cNvPr>
          <p:cNvPicPr>
            <a:picLocks noChangeAspect="1"/>
          </p:cNvPicPr>
          <p:nvPr/>
        </p:nvPicPr>
        <p:blipFill>
          <a:blip r:embed="rId2"/>
          <a:stretch>
            <a:fillRect/>
          </a:stretch>
        </p:blipFill>
        <p:spPr>
          <a:xfrm>
            <a:off x="4184381" y="1600201"/>
            <a:ext cx="4550043" cy="1828800"/>
          </a:xfrm>
          <a:prstGeom prst="rect">
            <a:avLst/>
          </a:prstGeom>
        </p:spPr>
      </p:pic>
      <p:sp>
        <p:nvSpPr>
          <p:cNvPr id="12" name="TextBox 11">
            <a:extLst>
              <a:ext uri="{FF2B5EF4-FFF2-40B4-BE49-F238E27FC236}">
                <a16:creationId xmlns:a16="http://schemas.microsoft.com/office/drawing/2014/main" id="{16B18CA2-A3AC-2C96-EB35-50977B7EC3D1}"/>
              </a:ext>
            </a:extLst>
          </p:cNvPr>
          <p:cNvSpPr txBox="1"/>
          <p:nvPr/>
        </p:nvSpPr>
        <p:spPr>
          <a:xfrm>
            <a:off x="535847" y="3520760"/>
            <a:ext cx="6768192" cy="461665"/>
          </a:xfrm>
          <a:prstGeom prst="rect">
            <a:avLst/>
          </a:prstGeom>
          <a:noFill/>
        </p:spPr>
        <p:txBody>
          <a:bodyPr wrap="square">
            <a:spAutoFit/>
          </a:bodyPr>
          <a:lstStyle/>
          <a:p>
            <a:pPr algn="l" fontAlgn="base">
              <a:spcBef>
                <a:spcPts val="1800"/>
              </a:spcBef>
              <a:spcAft>
                <a:spcPts val="1800"/>
              </a:spcAft>
            </a:pPr>
            <a:r>
              <a:rPr lang="en-US" sz="2400"/>
              <a:t>Range: Program to print “Hello” 3 times:</a:t>
            </a:r>
          </a:p>
        </p:txBody>
      </p:sp>
      <p:pic>
        <p:nvPicPr>
          <p:cNvPr id="14" name="Picture 13">
            <a:extLst>
              <a:ext uri="{FF2B5EF4-FFF2-40B4-BE49-F238E27FC236}">
                <a16:creationId xmlns:a16="http://schemas.microsoft.com/office/drawing/2014/main" id="{6AF8BDC7-B189-F882-A83D-7E75A28792BF}"/>
              </a:ext>
            </a:extLst>
          </p:cNvPr>
          <p:cNvPicPr>
            <a:picLocks noChangeAspect="1"/>
          </p:cNvPicPr>
          <p:nvPr/>
        </p:nvPicPr>
        <p:blipFill>
          <a:blip r:embed="rId3"/>
          <a:stretch>
            <a:fillRect/>
          </a:stretch>
        </p:blipFill>
        <p:spPr>
          <a:xfrm>
            <a:off x="4333875" y="4151359"/>
            <a:ext cx="3508106" cy="2000716"/>
          </a:xfrm>
          <a:prstGeom prst="rect">
            <a:avLst/>
          </a:prstGeom>
        </p:spPr>
      </p:pic>
    </p:spTree>
    <p:extLst>
      <p:ext uri="{BB962C8B-B14F-4D97-AF65-F5344CB8AC3E}">
        <p14:creationId xmlns:p14="http://schemas.microsoft.com/office/powerpoint/2010/main" val="1152943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B56DB-EFC0-176E-57CB-8AAFB3B68D8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44B257-5801-1CAF-4842-DB7790E0640B}"/>
              </a:ext>
            </a:extLst>
          </p:cNvPr>
          <p:cNvSpPr>
            <a:spLocks noGrp="1"/>
          </p:cNvSpPr>
          <p:nvPr>
            <p:ph type="title"/>
          </p:nvPr>
        </p:nvSpPr>
        <p:spPr>
          <a:xfrm>
            <a:off x="427868" y="138500"/>
            <a:ext cx="11333087" cy="739343"/>
          </a:xfrm>
        </p:spPr>
        <p:txBody>
          <a:bodyPr/>
          <a:lstStyle/>
          <a:p>
            <a:pPr algn="l" fontAlgn="base">
              <a:buNone/>
            </a:pPr>
            <a:r>
              <a:rPr lang="en-US" sz="4000" b="1">
                <a:solidFill>
                  <a:schemeClr val="tx1"/>
                </a:solidFill>
                <a:latin typeface="+mn-lt"/>
              </a:rPr>
              <a:t>Nested Loops</a:t>
            </a:r>
          </a:p>
        </p:txBody>
      </p:sp>
      <p:sp>
        <p:nvSpPr>
          <p:cNvPr id="4" name="TextBox 3">
            <a:extLst>
              <a:ext uri="{FF2B5EF4-FFF2-40B4-BE49-F238E27FC236}">
                <a16:creationId xmlns:a16="http://schemas.microsoft.com/office/drawing/2014/main" id="{0F1C1DDC-2889-809C-E457-23337494D2E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F14D09FE-CCFC-ED8D-29D8-FED30DF1559A}"/>
              </a:ext>
            </a:extLst>
          </p:cNvPr>
          <p:cNvSpPr>
            <a:spLocks noGrp="1" noChangeArrowheads="1"/>
          </p:cNvSpPr>
          <p:nvPr>
            <p:ph type="body" sz="quarter" idx="10"/>
          </p:nvPr>
        </p:nvSpPr>
        <p:spPr bwMode="auto">
          <a:xfrm>
            <a:off x="427868" y="1005226"/>
            <a:ext cx="1016940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1800"/>
              </a:spcBef>
              <a:spcAft>
                <a:spcPts val="1800"/>
              </a:spcAft>
            </a:pPr>
            <a:r>
              <a:rPr lang="en-US" sz="2000" b="0" i="0">
                <a:solidFill>
                  <a:schemeClr val="tx1"/>
                </a:solidFill>
                <a:effectLst/>
              </a:rPr>
              <a:t>A nested loop is a loop inside the body of a loop. It can be for loop inside a for loop or while inside a while loop. It can also be for inside a while loop and vice versa. </a:t>
            </a:r>
          </a:p>
          <a:p>
            <a:pPr algn="l" fontAlgn="base">
              <a:spcBef>
                <a:spcPts val="1800"/>
              </a:spcBef>
              <a:spcAft>
                <a:spcPts val="1800"/>
              </a:spcAft>
            </a:pPr>
            <a:r>
              <a:rPr lang="en-US" sz="2000" b="0" i="0">
                <a:solidFill>
                  <a:schemeClr val="tx1"/>
                </a:solidFill>
                <a:effectLst/>
              </a:rPr>
              <a:t>The syntax of a nested loop in Python programming language is: </a:t>
            </a:r>
          </a:p>
        </p:txBody>
      </p:sp>
      <p:sp>
        <p:nvSpPr>
          <p:cNvPr id="2" name="Rectangle 1">
            <a:extLst>
              <a:ext uri="{FF2B5EF4-FFF2-40B4-BE49-F238E27FC236}">
                <a16:creationId xmlns:a16="http://schemas.microsoft.com/office/drawing/2014/main" id="{1DEF2048-D83E-88BD-2891-9DF37AA4A61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66B4893-7238-E51D-1BCA-9D6ED65B4970}"/>
              </a:ext>
            </a:extLst>
          </p:cNvPr>
          <p:cNvSpPr txBox="1"/>
          <p:nvPr/>
        </p:nvSpPr>
        <p:spPr>
          <a:xfrm>
            <a:off x="427868" y="2528788"/>
            <a:ext cx="4464000" cy="1938992"/>
          </a:xfrm>
          <a:prstGeom prst="rect">
            <a:avLst/>
          </a:prstGeom>
          <a:solidFill>
            <a:schemeClr val="accent2">
              <a:lumMod val="25000"/>
              <a:lumOff val="75000"/>
            </a:schemeClr>
          </a:solidFill>
        </p:spPr>
        <p:txBody>
          <a:bodyPr wrap="square">
            <a:spAutoFit/>
          </a:bodyPr>
          <a:lstStyle/>
          <a:p>
            <a:pPr algn="l" fontAlgn="base">
              <a:spcBef>
                <a:spcPts val="1800"/>
              </a:spcBef>
              <a:spcAft>
                <a:spcPts val="1800"/>
              </a:spcAft>
            </a:pPr>
            <a:r>
              <a:rPr lang="en-IN" sz="2000" b="0" i="0">
                <a:effectLst/>
                <a:latin typeface="Arial" panose="020B0604020202020204" pitchFamily="34" charset="0"/>
              </a:rPr>
              <a:t>for iterating_var1 in sequence1: </a:t>
            </a:r>
          </a:p>
          <a:p>
            <a:pPr algn="l" fontAlgn="base">
              <a:spcBef>
                <a:spcPts val="1800"/>
              </a:spcBef>
              <a:spcAft>
                <a:spcPts val="1800"/>
              </a:spcAft>
            </a:pPr>
            <a:r>
              <a:rPr lang="en-IN" sz="2000" b="0" i="0">
                <a:effectLst/>
                <a:latin typeface="Arial" panose="020B0604020202020204" pitchFamily="34" charset="0"/>
              </a:rPr>
              <a:t>for iterating_var2 in sequence2: </a:t>
            </a:r>
          </a:p>
          <a:p>
            <a:pPr algn="l" fontAlgn="base">
              <a:spcBef>
                <a:spcPts val="1800"/>
              </a:spcBef>
              <a:spcAft>
                <a:spcPts val="1800"/>
              </a:spcAft>
            </a:pPr>
            <a:r>
              <a:rPr lang="en-IN" sz="2000" b="0" i="0">
                <a:effectLst/>
                <a:latin typeface="Arial" panose="020B0604020202020204" pitchFamily="34" charset="0"/>
              </a:rPr>
              <a:t>statement(s) </a:t>
            </a:r>
            <a:endParaRPr lang="en-IN" sz="2000"/>
          </a:p>
        </p:txBody>
      </p:sp>
      <p:sp>
        <p:nvSpPr>
          <p:cNvPr id="7" name="TextBox 6">
            <a:extLst>
              <a:ext uri="{FF2B5EF4-FFF2-40B4-BE49-F238E27FC236}">
                <a16:creationId xmlns:a16="http://schemas.microsoft.com/office/drawing/2014/main" id="{BDAF1776-8221-72C7-BA10-41CB8FF2957B}"/>
              </a:ext>
            </a:extLst>
          </p:cNvPr>
          <p:cNvSpPr txBox="1"/>
          <p:nvPr/>
        </p:nvSpPr>
        <p:spPr>
          <a:xfrm>
            <a:off x="6094411" y="2595514"/>
            <a:ext cx="3841167" cy="1881669"/>
          </a:xfrm>
          <a:prstGeom prst="rect">
            <a:avLst/>
          </a:prstGeom>
          <a:solidFill>
            <a:schemeClr val="accent2">
              <a:lumMod val="25000"/>
              <a:lumOff val="75000"/>
            </a:schemeClr>
          </a:solidFill>
        </p:spPr>
        <p:txBody>
          <a:bodyPr wrap="square">
            <a:spAutoFit/>
          </a:bodyPr>
          <a:lstStyle/>
          <a:p>
            <a:pPr>
              <a:lnSpc>
                <a:spcPct val="150000"/>
              </a:lnSpc>
            </a:pPr>
            <a:r>
              <a:rPr lang="en-IN" sz="2000"/>
              <a:t>while expression:  </a:t>
            </a:r>
          </a:p>
          <a:p>
            <a:pPr>
              <a:lnSpc>
                <a:spcPct val="150000"/>
              </a:lnSpc>
            </a:pPr>
            <a:r>
              <a:rPr lang="en-IN" sz="2000"/>
              <a:t>while expression: </a:t>
            </a:r>
          </a:p>
          <a:p>
            <a:pPr>
              <a:lnSpc>
                <a:spcPct val="150000"/>
              </a:lnSpc>
            </a:pPr>
            <a:r>
              <a:rPr lang="en-IN" sz="2000"/>
              <a:t>statement(s) </a:t>
            </a:r>
          </a:p>
          <a:p>
            <a:pPr>
              <a:lnSpc>
                <a:spcPct val="150000"/>
              </a:lnSpc>
            </a:pPr>
            <a:r>
              <a:rPr lang="en-IN" sz="2000"/>
              <a:t>statement(s) </a:t>
            </a:r>
          </a:p>
        </p:txBody>
      </p:sp>
      <p:sp>
        <p:nvSpPr>
          <p:cNvPr id="11" name="TextBox 10">
            <a:extLst>
              <a:ext uri="{FF2B5EF4-FFF2-40B4-BE49-F238E27FC236}">
                <a16:creationId xmlns:a16="http://schemas.microsoft.com/office/drawing/2014/main" id="{DE97FA9A-518F-61E3-945E-21E679B1913F}"/>
              </a:ext>
            </a:extLst>
          </p:cNvPr>
          <p:cNvSpPr txBox="1"/>
          <p:nvPr/>
        </p:nvSpPr>
        <p:spPr>
          <a:xfrm>
            <a:off x="427868" y="4822825"/>
            <a:ext cx="10036429" cy="1631216"/>
          </a:xfrm>
          <a:prstGeom prst="rect">
            <a:avLst/>
          </a:prstGeom>
          <a:noFill/>
        </p:spPr>
        <p:txBody>
          <a:bodyPr wrap="square">
            <a:spAutoFit/>
          </a:bodyPr>
          <a:lstStyle/>
          <a:p>
            <a:r>
              <a:rPr lang="en-US" sz="2000" b="0" i="0">
                <a:effectLst/>
              </a:rPr>
              <a:t>For each iteration, the outer loop will executes once and the inner loop will executes till completion. </a:t>
            </a:r>
          </a:p>
          <a:p>
            <a:r>
              <a:rPr lang="en-US" sz="2000" b="0" i="0">
                <a:effectLst/>
              </a:rPr>
              <a:t>The nested loops can be understood by following examples: </a:t>
            </a:r>
          </a:p>
          <a:p>
            <a:pPr marL="342900" indent="-342900">
              <a:buFont typeface="Arial" panose="020B0604020202020204" pitchFamily="34" charset="0"/>
              <a:buChar char="•"/>
            </a:pPr>
            <a:r>
              <a:rPr lang="en-US" sz="2000" b="0" i="0">
                <a:effectLst/>
              </a:rPr>
              <a:t>Printing multiplication table of numbers (1 to 3) </a:t>
            </a:r>
          </a:p>
          <a:p>
            <a:pPr marL="342900" indent="-342900">
              <a:buFont typeface="Arial" panose="020B0604020202020204" pitchFamily="34" charset="0"/>
              <a:buChar char="•"/>
            </a:pPr>
            <a:r>
              <a:rPr lang="en-US" sz="2000" b="0" i="0">
                <a:effectLst/>
              </a:rPr>
              <a:t>Printing a matrix of 3 column and 2 rows</a:t>
            </a:r>
            <a:endParaRPr lang="en-IN" sz="2000"/>
          </a:p>
        </p:txBody>
      </p:sp>
    </p:spTree>
    <p:extLst>
      <p:ext uri="{BB962C8B-B14F-4D97-AF65-F5344CB8AC3E}">
        <p14:creationId xmlns:p14="http://schemas.microsoft.com/office/powerpoint/2010/main" val="12123177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EB502-B042-E0AF-6F1D-9F861336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BBC426-6CA7-5C34-A690-BB1C726A38A2}"/>
              </a:ext>
            </a:extLst>
          </p:cNvPr>
          <p:cNvSpPr>
            <a:spLocks noGrp="1"/>
          </p:cNvSpPr>
          <p:nvPr>
            <p:ph type="title"/>
          </p:nvPr>
        </p:nvSpPr>
        <p:spPr>
          <a:xfrm>
            <a:off x="427868" y="138500"/>
            <a:ext cx="11333087" cy="739343"/>
          </a:xfrm>
        </p:spPr>
        <p:txBody>
          <a:bodyPr/>
          <a:lstStyle/>
          <a:p>
            <a:pPr algn="l" fontAlgn="base">
              <a:buNone/>
            </a:pPr>
            <a:r>
              <a:rPr lang="en-US" sz="3140" b="1">
                <a:solidFill>
                  <a:schemeClr val="tx1"/>
                </a:solidFill>
                <a:latin typeface="+mn-lt"/>
              </a:rPr>
              <a:t>Example of Nested Loop</a:t>
            </a:r>
            <a:r>
              <a:rPr lang="en-US" sz="3140" b="1" i="0">
                <a:solidFill>
                  <a:schemeClr val="tx1"/>
                </a:solidFill>
                <a:effectLst/>
                <a:latin typeface="+mn-lt"/>
              </a:rPr>
              <a:t> </a:t>
            </a:r>
            <a:endParaRPr lang="en-US" sz="3140" b="1">
              <a:solidFill>
                <a:schemeClr val="tx1"/>
              </a:solidFill>
              <a:latin typeface="+mn-lt"/>
            </a:endParaRPr>
          </a:p>
        </p:txBody>
      </p:sp>
      <p:sp>
        <p:nvSpPr>
          <p:cNvPr id="4" name="TextBox 3">
            <a:extLst>
              <a:ext uri="{FF2B5EF4-FFF2-40B4-BE49-F238E27FC236}">
                <a16:creationId xmlns:a16="http://schemas.microsoft.com/office/drawing/2014/main" id="{E88B68F0-8174-EDED-0DE8-EB029034B770}"/>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BEC59FA-406F-4AB6-676A-95985B5CC2E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3660DF0-1DDE-D6ED-2D9B-BCD9B9533D86}"/>
              </a:ext>
            </a:extLst>
          </p:cNvPr>
          <p:cNvPicPr>
            <a:picLocks noChangeAspect="1"/>
          </p:cNvPicPr>
          <p:nvPr/>
        </p:nvPicPr>
        <p:blipFill>
          <a:blip r:embed="rId2"/>
          <a:srcRect l="17500" t="1102" r="11333" b="2261"/>
          <a:stretch/>
        </p:blipFill>
        <p:spPr>
          <a:xfrm>
            <a:off x="5004312" y="991094"/>
            <a:ext cx="4780612" cy="5227309"/>
          </a:xfrm>
          <a:prstGeom prst="rect">
            <a:avLst/>
          </a:prstGeom>
        </p:spPr>
      </p:pic>
      <p:sp>
        <p:nvSpPr>
          <p:cNvPr id="10" name="TextBox 9">
            <a:extLst>
              <a:ext uri="{FF2B5EF4-FFF2-40B4-BE49-F238E27FC236}">
                <a16:creationId xmlns:a16="http://schemas.microsoft.com/office/drawing/2014/main" id="{9725754F-B028-45E3-9884-DC287269BF1B}"/>
              </a:ext>
            </a:extLst>
          </p:cNvPr>
          <p:cNvSpPr txBox="1"/>
          <p:nvPr/>
        </p:nvSpPr>
        <p:spPr>
          <a:xfrm>
            <a:off x="427868" y="1686996"/>
            <a:ext cx="3165724" cy="1569660"/>
          </a:xfrm>
          <a:prstGeom prst="rect">
            <a:avLst/>
          </a:prstGeom>
          <a:noFill/>
        </p:spPr>
        <p:txBody>
          <a:bodyPr wrap="square">
            <a:spAutoFit/>
          </a:bodyPr>
          <a:lstStyle/>
          <a:p>
            <a:pPr algn="l" fontAlgn="base">
              <a:spcBef>
                <a:spcPts val="1800"/>
              </a:spcBef>
              <a:spcAft>
                <a:spcPts val="1800"/>
              </a:spcAft>
            </a:pPr>
            <a:r>
              <a:rPr lang="en-IN" sz="2400">
                <a:solidFill>
                  <a:schemeClr val="tx1"/>
                </a:solidFill>
              </a:rPr>
              <a:t>Printing multiplication table up to 5 of numbers (1 to 3)</a:t>
            </a:r>
          </a:p>
        </p:txBody>
      </p:sp>
    </p:spTree>
    <p:extLst>
      <p:ext uri="{BB962C8B-B14F-4D97-AF65-F5344CB8AC3E}">
        <p14:creationId xmlns:p14="http://schemas.microsoft.com/office/powerpoint/2010/main" val="682620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9941-8C32-C696-1FC2-FB9AC8C5E8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73E0F0-435E-AB32-4ED7-59E3073CE21A}"/>
              </a:ext>
            </a:extLst>
          </p:cNvPr>
          <p:cNvSpPr>
            <a:spLocks noGrp="1"/>
          </p:cNvSpPr>
          <p:nvPr>
            <p:ph type="title"/>
          </p:nvPr>
        </p:nvSpPr>
        <p:spPr>
          <a:xfrm>
            <a:off x="427868" y="138500"/>
            <a:ext cx="11333087" cy="739343"/>
          </a:xfrm>
        </p:spPr>
        <p:txBody>
          <a:bodyPr/>
          <a:lstStyle/>
          <a:p>
            <a:pPr algn="l" fontAlgn="base">
              <a:buNone/>
            </a:pPr>
            <a:r>
              <a:rPr lang="en-US" sz="4000" b="1">
                <a:solidFill>
                  <a:schemeClr val="tx1"/>
                </a:solidFill>
                <a:latin typeface="+mn-lt"/>
              </a:rPr>
              <a:t>Key Differences</a:t>
            </a:r>
          </a:p>
        </p:txBody>
      </p:sp>
      <p:sp>
        <p:nvSpPr>
          <p:cNvPr id="4" name="TextBox 3">
            <a:extLst>
              <a:ext uri="{FF2B5EF4-FFF2-40B4-BE49-F238E27FC236}">
                <a16:creationId xmlns:a16="http://schemas.microsoft.com/office/drawing/2014/main" id="{38451162-94CF-9F58-3B9E-752929E335B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12DDAB0-1DB3-2865-E688-D3DB5710D5C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D4AA6959-B119-9502-9FB5-81F553332A0E}"/>
              </a:ext>
            </a:extLst>
          </p:cNvPr>
          <p:cNvGraphicFramePr>
            <a:graphicFrameLocks noGrp="1"/>
          </p:cNvGraphicFramePr>
          <p:nvPr>
            <p:extLst>
              <p:ext uri="{D42A27DB-BD31-4B8C-83A1-F6EECF244321}">
                <p14:modId xmlns:p14="http://schemas.microsoft.com/office/powerpoint/2010/main" val="548005143"/>
              </p:ext>
            </p:extLst>
          </p:nvPr>
        </p:nvGraphicFramePr>
        <p:xfrm>
          <a:off x="1313193" y="1690435"/>
          <a:ext cx="9562436" cy="3841698"/>
        </p:xfrm>
        <a:graphic>
          <a:graphicData uri="http://schemas.openxmlformats.org/drawingml/2006/table">
            <a:tbl>
              <a:tblPr>
                <a:tableStyleId>{C4B1156A-380E-4F78-BDF5-A606A8083BF9}</a:tableStyleId>
              </a:tblPr>
              <a:tblGrid>
                <a:gridCol w="2126045">
                  <a:extLst>
                    <a:ext uri="{9D8B030D-6E8A-4147-A177-3AD203B41FA5}">
                      <a16:colId xmlns:a16="http://schemas.microsoft.com/office/drawing/2014/main" val="3050967389"/>
                    </a:ext>
                  </a:extLst>
                </a:gridCol>
                <a:gridCol w="3922776">
                  <a:extLst>
                    <a:ext uri="{9D8B030D-6E8A-4147-A177-3AD203B41FA5}">
                      <a16:colId xmlns:a16="http://schemas.microsoft.com/office/drawing/2014/main" val="3489219927"/>
                    </a:ext>
                  </a:extLst>
                </a:gridCol>
                <a:gridCol w="3513615">
                  <a:extLst>
                    <a:ext uri="{9D8B030D-6E8A-4147-A177-3AD203B41FA5}">
                      <a16:colId xmlns:a16="http://schemas.microsoft.com/office/drawing/2014/main" val="2560364352"/>
                    </a:ext>
                  </a:extLst>
                </a:gridCol>
              </a:tblGrid>
              <a:tr h="454816">
                <a:tc>
                  <a:txBody>
                    <a:bodyPr/>
                    <a:lstStyle/>
                    <a:p>
                      <a:pPr algn="ctr"/>
                      <a:r>
                        <a:rPr lang="en-IN" sz="1800" b="1">
                          <a:solidFill>
                            <a:schemeClr val="bg1"/>
                          </a:solidFill>
                        </a:rPr>
                        <a:t>Aspect</a:t>
                      </a:r>
                      <a:endParaRPr lang="en-IN" sz="1800">
                        <a:solidFill>
                          <a:schemeClr val="bg1"/>
                        </a:solidFill>
                      </a:endParaRPr>
                    </a:p>
                  </a:txBody>
                  <a:tcPr marL="40567" marR="40567" marT="20284" marB="20284" anchor="ctr">
                    <a:solidFill>
                      <a:srgbClr val="0088EE"/>
                    </a:solidFill>
                  </a:tcPr>
                </a:tc>
                <a:tc>
                  <a:txBody>
                    <a:bodyPr/>
                    <a:lstStyle/>
                    <a:p>
                      <a:pPr algn="ctr"/>
                      <a:r>
                        <a:rPr lang="en-IN" sz="1800" b="1">
                          <a:solidFill>
                            <a:schemeClr val="bg1"/>
                          </a:solidFill>
                        </a:rPr>
                        <a:t>while Loop</a:t>
                      </a:r>
                      <a:endParaRPr lang="en-IN" sz="1800">
                        <a:solidFill>
                          <a:schemeClr val="bg1"/>
                        </a:solidFill>
                      </a:endParaRPr>
                    </a:p>
                  </a:txBody>
                  <a:tcPr marL="40567" marR="40567" marT="20284" marB="20284" anchor="ctr">
                    <a:solidFill>
                      <a:srgbClr val="0088EE"/>
                    </a:solidFill>
                  </a:tcPr>
                </a:tc>
                <a:tc>
                  <a:txBody>
                    <a:bodyPr/>
                    <a:lstStyle/>
                    <a:p>
                      <a:pPr algn="ctr"/>
                      <a:r>
                        <a:rPr lang="en-IN" sz="1800" b="1">
                          <a:solidFill>
                            <a:schemeClr val="bg1"/>
                          </a:solidFill>
                        </a:rPr>
                        <a:t>for Loop</a:t>
                      </a:r>
                      <a:endParaRPr lang="en-IN" sz="1800">
                        <a:solidFill>
                          <a:schemeClr val="bg1"/>
                        </a:solidFill>
                      </a:endParaRPr>
                    </a:p>
                  </a:txBody>
                  <a:tcPr marL="40567" marR="40567" marT="20284" marB="20284" anchor="ctr">
                    <a:solidFill>
                      <a:srgbClr val="0088EE"/>
                    </a:solidFill>
                  </a:tcPr>
                </a:tc>
                <a:extLst>
                  <a:ext uri="{0D108BD9-81ED-4DB2-BD59-A6C34878D82A}">
                    <a16:rowId xmlns:a16="http://schemas.microsoft.com/office/drawing/2014/main" val="1299399846"/>
                  </a:ext>
                </a:extLst>
              </a:tr>
              <a:tr h="796079">
                <a:tc>
                  <a:txBody>
                    <a:bodyPr/>
                    <a:lstStyle/>
                    <a:p>
                      <a:r>
                        <a:rPr lang="en-IN" sz="1800" b="1"/>
                        <a:t>Use Case</a:t>
                      </a:r>
                      <a:endParaRPr lang="en-IN" sz="1800"/>
                    </a:p>
                  </a:txBody>
                  <a:tcPr marL="40567" marR="40567" marT="20284" marB="20284" anchor="ctr"/>
                </a:tc>
                <a:tc>
                  <a:txBody>
                    <a:bodyPr/>
                    <a:lstStyle/>
                    <a:p>
                      <a:r>
                        <a:rPr lang="en-US" sz="1800"/>
                        <a:t>When the number of iterations is </a:t>
                      </a:r>
                      <a:r>
                        <a:rPr lang="en-US" sz="1800" b="1"/>
                        <a:t>not known</a:t>
                      </a:r>
                      <a:endParaRPr lang="en-US" sz="1800"/>
                    </a:p>
                  </a:txBody>
                  <a:tcPr marL="40567" marR="40567" marT="20284" marB="20284" anchor="ctr"/>
                </a:tc>
                <a:tc>
                  <a:txBody>
                    <a:bodyPr/>
                    <a:lstStyle/>
                    <a:p>
                      <a:r>
                        <a:rPr lang="en-US" sz="1800"/>
                        <a:t>When the number of iterations is </a:t>
                      </a:r>
                      <a:r>
                        <a:rPr lang="en-US" sz="1800" b="1"/>
                        <a:t>known</a:t>
                      </a:r>
                      <a:endParaRPr lang="en-US" sz="1800"/>
                    </a:p>
                  </a:txBody>
                  <a:tcPr marL="40567" marR="40567" marT="20284" marB="20284" anchor="ctr"/>
                </a:tc>
                <a:extLst>
                  <a:ext uri="{0D108BD9-81ED-4DB2-BD59-A6C34878D82A}">
                    <a16:rowId xmlns:a16="http://schemas.microsoft.com/office/drawing/2014/main" val="2441435305"/>
                  </a:ext>
                </a:extLst>
              </a:tr>
              <a:tr h="796079">
                <a:tc>
                  <a:txBody>
                    <a:bodyPr/>
                    <a:lstStyle/>
                    <a:p>
                      <a:r>
                        <a:rPr lang="en-IN" sz="1800" b="1"/>
                        <a:t>Condition</a:t>
                      </a:r>
                      <a:endParaRPr lang="en-IN" sz="1800"/>
                    </a:p>
                  </a:txBody>
                  <a:tcPr marL="40567" marR="40567" marT="20284" marB="20284" anchor="ctr"/>
                </a:tc>
                <a:tc>
                  <a:txBody>
                    <a:bodyPr/>
                    <a:lstStyle/>
                    <a:p>
                      <a:r>
                        <a:rPr lang="en-US" sz="1800" b="1"/>
                        <a:t>Mandatory</a:t>
                      </a:r>
                      <a:r>
                        <a:rPr lang="en-US" sz="1800"/>
                        <a:t> – error if no condition is given</a:t>
                      </a:r>
                    </a:p>
                  </a:txBody>
                  <a:tcPr marL="40567" marR="40567" marT="20284" marB="20284" anchor="ctr"/>
                </a:tc>
                <a:tc>
                  <a:txBody>
                    <a:bodyPr/>
                    <a:lstStyle/>
                    <a:p>
                      <a:r>
                        <a:rPr lang="en-US" sz="1800"/>
                        <a:t>Can run infinitely if condition is not given</a:t>
                      </a:r>
                    </a:p>
                  </a:txBody>
                  <a:tcPr marL="40567" marR="40567" marT="20284" marB="20284" anchor="ctr"/>
                </a:tc>
                <a:extLst>
                  <a:ext uri="{0D108BD9-81ED-4DB2-BD59-A6C34878D82A}">
                    <a16:rowId xmlns:a16="http://schemas.microsoft.com/office/drawing/2014/main" val="1028041814"/>
                  </a:ext>
                </a:extLst>
              </a:tr>
              <a:tr h="998645">
                <a:tc>
                  <a:txBody>
                    <a:bodyPr/>
                    <a:lstStyle/>
                    <a:p>
                      <a:r>
                        <a:rPr lang="en-IN" sz="1800" b="1"/>
                        <a:t>Structure</a:t>
                      </a:r>
                      <a:endParaRPr lang="en-IN" sz="1800"/>
                    </a:p>
                  </a:txBody>
                  <a:tcPr marL="40567" marR="40567" marT="20284" marB="20284" anchor="ctr"/>
                </a:tc>
                <a:tc>
                  <a:txBody>
                    <a:bodyPr/>
                    <a:lstStyle/>
                    <a:p>
                      <a:r>
                        <a:rPr lang="en-US" sz="1800"/>
                        <a:t>Initialization, condition check, and iteration </a:t>
                      </a:r>
                      <a:r>
                        <a:rPr lang="en-US" sz="1800" b="1"/>
                        <a:t>written separately</a:t>
                      </a:r>
                      <a:endParaRPr lang="en-US" sz="1800"/>
                    </a:p>
                  </a:txBody>
                  <a:tcPr marL="40567" marR="40567" marT="20284" marB="20284" anchor="ctr"/>
                </a:tc>
                <a:tc>
                  <a:txBody>
                    <a:bodyPr/>
                    <a:lstStyle/>
                    <a:p>
                      <a:r>
                        <a:rPr lang="en-US" sz="1800"/>
                        <a:t>Initialization, condition, and iteration often </a:t>
                      </a:r>
                      <a:r>
                        <a:rPr lang="en-US" sz="1800" b="1"/>
                        <a:t>combined</a:t>
                      </a:r>
                      <a:endParaRPr lang="en-US" sz="1800"/>
                    </a:p>
                  </a:txBody>
                  <a:tcPr marL="40567" marR="40567" marT="20284" marB="20284" anchor="ctr"/>
                </a:tc>
                <a:extLst>
                  <a:ext uri="{0D108BD9-81ED-4DB2-BD59-A6C34878D82A}">
                    <a16:rowId xmlns:a16="http://schemas.microsoft.com/office/drawing/2014/main" val="1680218489"/>
                  </a:ext>
                </a:extLst>
              </a:tr>
              <a:tr h="796079">
                <a:tc>
                  <a:txBody>
                    <a:bodyPr/>
                    <a:lstStyle/>
                    <a:p>
                      <a:r>
                        <a:rPr lang="en-IN" sz="1800" b="1"/>
                        <a:t>Control Flexibility</a:t>
                      </a:r>
                      <a:endParaRPr lang="en-IN" sz="1800"/>
                    </a:p>
                  </a:txBody>
                  <a:tcPr marL="40567" marR="40567" marT="20284" marB="20284" anchor="ctr"/>
                </a:tc>
                <a:tc>
                  <a:txBody>
                    <a:bodyPr/>
                    <a:lstStyle/>
                    <a:p>
                      <a:r>
                        <a:rPr lang="en-US" sz="1800"/>
                        <a:t>More flexible, can handle complex conditions easily</a:t>
                      </a:r>
                    </a:p>
                  </a:txBody>
                  <a:tcPr marL="40567" marR="40567" marT="20284" marB="20284" anchor="ctr"/>
                </a:tc>
                <a:tc>
                  <a:txBody>
                    <a:bodyPr/>
                    <a:lstStyle/>
                    <a:p>
                      <a:r>
                        <a:rPr lang="en-US" sz="1800"/>
                        <a:t>Best for counters or iterating over sequences</a:t>
                      </a:r>
                    </a:p>
                  </a:txBody>
                  <a:tcPr marL="40567" marR="40567" marT="20284" marB="20284" anchor="ctr"/>
                </a:tc>
                <a:extLst>
                  <a:ext uri="{0D108BD9-81ED-4DB2-BD59-A6C34878D82A}">
                    <a16:rowId xmlns:a16="http://schemas.microsoft.com/office/drawing/2014/main" val="3519374820"/>
                  </a:ext>
                </a:extLst>
              </a:tr>
            </a:tbl>
          </a:graphicData>
        </a:graphic>
      </p:graphicFrame>
    </p:spTree>
    <p:extLst>
      <p:ext uri="{BB962C8B-B14F-4D97-AF65-F5344CB8AC3E}">
        <p14:creationId xmlns:p14="http://schemas.microsoft.com/office/powerpoint/2010/main" val="1768859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sz="240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pPr marL="342900" indent="-342900">
              <a:buFont typeface="Arial" panose="020B0604020202020204" pitchFamily="34" charset="0"/>
              <a:buChar char="•"/>
            </a:pPr>
            <a:r>
              <a:rPr lang="en-IN" sz="2400" dirty="0"/>
              <a:t>What is a Loop?</a:t>
            </a:r>
            <a:endParaRPr lang="en-US" sz="2400" dirty="0"/>
          </a:p>
          <a:p>
            <a:pPr marL="342900" indent="-342900">
              <a:buFont typeface="Arial" panose="020B0604020202020204" pitchFamily="34" charset="0"/>
              <a:buChar char="•"/>
            </a:pPr>
            <a:r>
              <a:rPr lang="en-US" sz="2400" dirty="0"/>
              <a:t>Why is it important</a:t>
            </a:r>
            <a:endParaRPr lang="en-US" sz="2400" dirty="0">
              <a:cs typeface="Segoe UI Semibold"/>
            </a:endParaRPr>
          </a:p>
          <a:p>
            <a:pPr marL="342900" indent="-342900">
              <a:buFont typeface="Arial" panose="020B0604020202020204" pitchFamily="34" charset="0"/>
              <a:buChar char="•"/>
            </a:pPr>
            <a:r>
              <a:rPr lang="en-US" sz="2400" i="0" dirty="0">
                <a:effectLst/>
              </a:rPr>
              <a:t>Types of Loops</a:t>
            </a:r>
            <a:endParaRPr lang="en-IN" sz="2400" dirty="0">
              <a:cs typeface="Segoe UI Semibold"/>
            </a:endParaRPr>
          </a:p>
          <a:p>
            <a:pPr marL="342900" indent="-342900">
              <a:buFont typeface="Arial" panose="020B0604020202020204" pitchFamily="34" charset="0"/>
              <a:buChar char="•"/>
            </a:pPr>
            <a:r>
              <a:rPr lang="en-US" sz="2400" b="1" dirty="0"/>
              <a:t>While Loop and example</a:t>
            </a:r>
            <a:endParaRPr lang="en-US" sz="2400" b="1" dirty="0">
              <a:cs typeface="Segoe UI Semibold"/>
            </a:endParaRPr>
          </a:p>
          <a:p>
            <a:pPr marL="342900" indent="-342900">
              <a:buFont typeface="Arial" panose="020B0604020202020204" pitchFamily="34" charset="0"/>
              <a:buChar char="•"/>
            </a:pPr>
            <a:r>
              <a:rPr lang="en-US" sz="2400" b="1" dirty="0"/>
              <a:t>For Loop and example</a:t>
            </a:r>
            <a:endParaRPr lang="en-US" sz="2400" b="1" dirty="0">
              <a:cs typeface="Segoe UI Semibold"/>
            </a:endParaRPr>
          </a:p>
          <a:p>
            <a:pPr marL="342900" indent="-342900">
              <a:buFont typeface="Arial" panose="020B0604020202020204" pitchFamily="34" charset="0"/>
              <a:buChar char="•"/>
            </a:pPr>
            <a:r>
              <a:rPr lang="en-US" sz="2400" b="1" dirty="0"/>
              <a:t>Nested Loop and example</a:t>
            </a:r>
            <a:endParaRPr lang="en-US" sz="2400" b="1" dirty="0">
              <a:cs typeface="Segoe UI Semibold"/>
            </a:endParaRPr>
          </a:p>
          <a:p>
            <a:pPr marL="342900" indent="-342900">
              <a:buFont typeface="Arial" panose="020B0604020202020204" pitchFamily="34" charset="0"/>
              <a:buChar char="•"/>
            </a:pPr>
            <a:r>
              <a:rPr lang="en-US" sz="2400" b="1" dirty="0"/>
              <a:t>Key Differences</a:t>
            </a:r>
            <a:endParaRPr lang="en-US" sz="2400" dirty="0"/>
          </a:p>
          <a:p>
            <a:endParaRPr lang="en-US" sz="2800"/>
          </a:p>
          <a:p>
            <a:endParaRPr lang="en-US" sz="280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p:txBody>
          <a:bodyPr/>
          <a:lstStyle/>
          <a:p>
            <a:pPr algn="l" fontAlgn="base">
              <a:buNone/>
            </a:pPr>
            <a:r>
              <a:rPr lang="en-IN" sz="4000" b="1">
                <a:solidFill>
                  <a:schemeClr val="tx1"/>
                </a:solidFill>
                <a:latin typeface="+mn-lt"/>
              </a:rPr>
              <a:t>What is </a:t>
            </a:r>
            <a:r>
              <a:rPr lang="en-IN" sz="4000" b="1" i="0">
                <a:solidFill>
                  <a:schemeClr val="tx1"/>
                </a:solidFill>
                <a:effectLst/>
                <a:latin typeface="+mn-lt"/>
              </a:rPr>
              <a:t>a </a:t>
            </a:r>
            <a:r>
              <a:rPr lang="en-IN" sz="4000" b="1">
                <a:solidFill>
                  <a:schemeClr val="tx1"/>
                </a:solidFill>
                <a:latin typeface="+mn-lt"/>
              </a:rPr>
              <a:t>Loop and why is it important</a:t>
            </a:r>
            <a:r>
              <a:rPr lang="en-IN" sz="4000" b="1" i="0">
                <a:solidFill>
                  <a:schemeClr val="tx1"/>
                </a:solidFill>
                <a:effectLst/>
                <a:latin typeface="+mn-lt"/>
              </a:rPr>
              <a:t>?</a:t>
            </a:r>
            <a:br>
              <a:rPr lang="en-IN" sz="4000" b="1" i="0">
                <a:solidFill>
                  <a:schemeClr val="tx1"/>
                </a:solidFill>
                <a:effectLst/>
                <a:latin typeface="+mn-lt"/>
              </a:rPr>
            </a:br>
            <a:br>
              <a:rPr lang="en-IN" sz="4000">
                <a:solidFill>
                  <a:schemeClr val="tx1"/>
                </a:solidFill>
                <a:latin typeface="+mn-lt"/>
              </a:rPr>
            </a:br>
            <a:endParaRPr lang="en-US" sz="4000" b="1">
              <a:solidFill>
                <a:schemeClr val="tx1"/>
              </a:solidFill>
              <a:latin typeface="+mn-lt"/>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522418" y="1531933"/>
            <a:ext cx="1114087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00000"/>
              </a:lnSpc>
              <a:spcBef>
                <a:spcPts val="1800"/>
              </a:spcBef>
              <a:spcAft>
                <a:spcPts val="1800"/>
              </a:spcAft>
            </a:pPr>
            <a:r>
              <a:rPr lang="en-US" sz="2550" b="0" i="0">
                <a:solidFill>
                  <a:schemeClr val="tx1"/>
                </a:solidFill>
                <a:effectLst/>
              </a:rPr>
              <a:t>A loop can be used to tell a program to execute statements repeatedly. Or we can say that a loop repeatedly executes the same set of instructions until a termination condition is met. </a:t>
            </a:r>
          </a:p>
          <a:p>
            <a:pPr fontAlgn="base">
              <a:lnSpc>
                <a:spcPct val="100000"/>
              </a:lnSpc>
              <a:spcBef>
                <a:spcPts val="1800"/>
              </a:spcBef>
              <a:spcAft>
                <a:spcPts val="1800"/>
              </a:spcAft>
            </a:pPr>
            <a:r>
              <a:rPr lang="en-US" sz="2550" b="0" i="0">
                <a:solidFill>
                  <a:schemeClr val="tx1"/>
                </a:solidFill>
                <a:effectLst/>
              </a:rPr>
              <a:t>Loops changes the control flow of program that's why they are also called Control Structure.</a:t>
            </a:r>
            <a:endParaRPr lang="en-IN" sz="2550">
              <a:solidFill>
                <a:schemeClr val="tx1"/>
              </a:solidFill>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325729" y="138500"/>
            <a:ext cx="11333087" cy="739343"/>
          </a:xfrm>
        </p:spPr>
        <p:txBody>
          <a:bodyPr/>
          <a:lstStyle/>
          <a:p>
            <a:pPr algn="l" fontAlgn="base">
              <a:buNone/>
            </a:pPr>
            <a:r>
              <a:rPr lang="en-US" sz="3140" b="1">
                <a:solidFill>
                  <a:schemeClr val="tx1"/>
                </a:solidFill>
                <a:latin typeface="+mn-lt"/>
              </a:rPr>
              <a:t>Why is it important</a:t>
            </a: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314833" y="877843"/>
            <a:ext cx="11252357"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spcBef>
                <a:spcPts val="1800"/>
              </a:spcBef>
              <a:spcAft>
                <a:spcPts val="1800"/>
              </a:spcAft>
              <a:buFont typeface="Arial" panose="020B0604020202020204" pitchFamily="34" charset="0"/>
              <a:buChar char="•"/>
            </a:pPr>
            <a:r>
              <a:rPr lang="en-US" sz="2550" b="0" i="0">
                <a:solidFill>
                  <a:schemeClr val="tx1"/>
                </a:solidFill>
                <a:effectLst/>
              </a:rPr>
              <a:t>Suppose that you need to display a string (e.g., Good Morning!) a hundred times. </a:t>
            </a:r>
          </a:p>
          <a:p>
            <a:pPr fontAlgn="base">
              <a:spcBef>
                <a:spcPts val="1800"/>
              </a:spcBef>
              <a:spcAft>
                <a:spcPts val="1800"/>
              </a:spcAft>
            </a:pPr>
            <a:r>
              <a:rPr lang="en-US" sz="2550" b="0" i="0">
                <a:solidFill>
                  <a:srgbClr val="FF0000"/>
                </a:solidFill>
                <a:effectLst/>
              </a:rPr>
              <a:t>        print("Good Morning!") </a:t>
            </a:r>
          </a:p>
          <a:p>
            <a:pPr marL="457200" indent="-457200" fontAlgn="base">
              <a:spcBef>
                <a:spcPts val="1800"/>
              </a:spcBef>
              <a:spcAft>
                <a:spcPts val="1800"/>
              </a:spcAft>
              <a:buFont typeface="Arial" panose="020B0604020202020204" pitchFamily="34" charset="0"/>
              <a:buChar char="•"/>
            </a:pPr>
            <a:r>
              <a:rPr lang="en-US" sz="2550" b="0" i="0">
                <a:solidFill>
                  <a:schemeClr val="tx1"/>
                </a:solidFill>
                <a:effectLst/>
              </a:rPr>
              <a:t>It would be tedious to write this statement a hundred times: </a:t>
            </a:r>
          </a:p>
          <a:p>
            <a:pPr fontAlgn="base">
              <a:spcBef>
                <a:spcPts val="1800"/>
              </a:spcBef>
              <a:spcAft>
                <a:spcPts val="1800"/>
              </a:spcAft>
            </a:pPr>
            <a:r>
              <a:rPr lang="en-US" sz="2550" b="0" i="0">
                <a:solidFill>
                  <a:srgbClr val="FF0000"/>
                </a:solidFill>
                <a:effectLst/>
              </a:rPr>
              <a:t>       print("Good Morning!")</a:t>
            </a:r>
          </a:p>
          <a:p>
            <a:pPr fontAlgn="base">
              <a:spcBef>
                <a:spcPts val="1800"/>
              </a:spcBef>
              <a:spcAft>
                <a:spcPts val="1800"/>
              </a:spcAft>
            </a:pPr>
            <a:r>
              <a:rPr lang="en-US" sz="2550" b="0" i="0">
                <a:solidFill>
                  <a:srgbClr val="FF0000"/>
                </a:solidFill>
                <a:effectLst/>
              </a:rPr>
              <a:t>       print("Good Morning!"</a:t>
            </a:r>
          </a:p>
          <a:p>
            <a:pPr fontAlgn="base">
              <a:spcBef>
                <a:spcPts val="1800"/>
              </a:spcBef>
              <a:spcAft>
                <a:spcPts val="1800"/>
              </a:spcAft>
            </a:pPr>
            <a:r>
              <a:rPr lang="en-US" sz="2550">
                <a:solidFill>
                  <a:srgbClr val="FF0000"/>
                </a:solidFill>
              </a:rPr>
              <a:t>       .</a:t>
            </a:r>
          </a:p>
          <a:p>
            <a:pPr fontAlgn="base">
              <a:spcBef>
                <a:spcPts val="1800"/>
              </a:spcBef>
              <a:spcAft>
                <a:spcPts val="1800"/>
              </a:spcAft>
            </a:pPr>
            <a:r>
              <a:rPr lang="en-US" sz="2550" b="0" i="0">
                <a:solidFill>
                  <a:srgbClr val="FF0000"/>
                </a:solidFill>
                <a:effectLst/>
              </a:rPr>
              <a:t>       print("Good Morning!") </a:t>
            </a: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BA449-7C16-8963-9D35-E1A904C5D7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252A36-3273-FDAD-03D4-480885DE95B9}"/>
              </a:ext>
            </a:extLst>
          </p:cNvPr>
          <p:cNvSpPr>
            <a:spLocks noGrp="1"/>
          </p:cNvSpPr>
          <p:nvPr>
            <p:ph type="title"/>
          </p:nvPr>
        </p:nvSpPr>
        <p:spPr>
          <a:xfrm>
            <a:off x="325729" y="138500"/>
            <a:ext cx="11333087" cy="739343"/>
          </a:xfrm>
        </p:spPr>
        <p:txBody>
          <a:bodyPr/>
          <a:lstStyle/>
          <a:p>
            <a:pPr algn="l" fontAlgn="base">
              <a:buNone/>
            </a:pPr>
            <a:r>
              <a:rPr lang="en-US" sz="3140" b="1">
                <a:solidFill>
                  <a:schemeClr val="tx1"/>
                </a:solidFill>
                <a:latin typeface="+mn-lt"/>
              </a:rPr>
              <a:t>Why is it important</a:t>
            </a:r>
          </a:p>
        </p:txBody>
      </p:sp>
      <p:sp>
        <p:nvSpPr>
          <p:cNvPr id="4" name="TextBox 3">
            <a:extLst>
              <a:ext uri="{FF2B5EF4-FFF2-40B4-BE49-F238E27FC236}">
                <a16:creationId xmlns:a16="http://schemas.microsoft.com/office/drawing/2014/main" id="{DA566BB1-8C9C-2FFB-68AF-DC08BDC280A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A9615385-ECA8-74F8-945B-244D011E919D}"/>
              </a:ext>
            </a:extLst>
          </p:cNvPr>
          <p:cNvSpPr>
            <a:spLocks noGrp="1" noChangeArrowheads="1"/>
          </p:cNvSpPr>
          <p:nvPr>
            <p:ph type="body" sz="quarter" idx="10"/>
          </p:nvPr>
        </p:nvSpPr>
        <p:spPr bwMode="auto">
          <a:xfrm>
            <a:off x="325729" y="1084116"/>
            <a:ext cx="11252357" cy="115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spcBef>
                <a:spcPts val="1800"/>
              </a:spcBef>
              <a:spcAft>
                <a:spcPts val="1800"/>
              </a:spcAft>
              <a:buFont typeface="Arial" panose="020B0604020202020204" pitchFamily="34" charset="0"/>
              <a:buChar char="•"/>
            </a:pPr>
            <a:r>
              <a:rPr lang="en-US" b="0" i="0">
                <a:solidFill>
                  <a:schemeClr val="tx1"/>
                </a:solidFill>
                <a:effectLst/>
              </a:rPr>
              <a:t>Fortunately, We have loops. Using a loop control statement, you simply tell the computer to display a string a hundred times without having to code the print statement a fifteen times, as follows: </a:t>
            </a:r>
            <a:endParaRPr lang="en-US" sz="2550" b="0" i="0">
              <a:solidFill>
                <a:schemeClr val="tx1"/>
              </a:solidFill>
              <a:effectLst/>
            </a:endParaRPr>
          </a:p>
        </p:txBody>
      </p:sp>
      <p:sp>
        <p:nvSpPr>
          <p:cNvPr id="2" name="Rectangle 1">
            <a:extLst>
              <a:ext uri="{FF2B5EF4-FFF2-40B4-BE49-F238E27FC236}">
                <a16:creationId xmlns:a16="http://schemas.microsoft.com/office/drawing/2014/main" id="{8A8744BD-A9DE-5953-99C2-150A20EE51E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EBF0FEA-E337-FDEF-89F4-FB11A48F0143}"/>
              </a:ext>
            </a:extLst>
          </p:cNvPr>
          <p:cNvPicPr>
            <a:picLocks noChangeAspect="1"/>
          </p:cNvPicPr>
          <p:nvPr/>
        </p:nvPicPr>
        <p:blipFill>
          <a:blip r:embed="rId2"/>
          <a:stretch>
            <a:fillRect/>
          </a:stretch>
        </p:blipFill>
        <p:spPr>
          <a:xfrm>
            <a:off x="3972690" y="2481881"/>
            <a:ext cx="4039164" cy="3667637"/>
          </a:xfrm>
          <a:prstGeom prst="rect">
            <a:avLst/>
          </a:prstGeom>
        </p:spPr>
      </p:pic>
    </p:spTree>
    <p:extLst>
      <p:ext uri="{BB962C8B-B14F-4D97-AF65-F5344CB8AC3E}">
        <p14:creationId xmlns:p14="http://schemas.microsoft.com/office/powerpoint/2010/main" val="4027097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138500"/>
            <a:ext cx="11333087" cy="739343"/>
          </a:xfrm>
        </p:spPr>
        <p:txBody>
          <a:bodyPr/>
          <a:lstStyle/>
          <a:p>
            <a:pPr algn="l" fontAlgn="base">
              <a:buNone/>
            </a:pPr>
            <a:r>
              <a:rPr lang="en-IN" sz="4000" b="0" i="0">
                <a:solidFill>
                  <a:schemeClr val="tx1"/>
                </a:solidFill>
                <a:effectLst/>
                <a:latin typeface="+mn-lt"/>
              </a:rPr>
              <a:t>Type of Loops </a:t>
            </a:r>
            <a:endParaRPr lang="en-US" sz="4000" b="1">
              <a:solidFill>
                <a:schemeClr val="tx1"/>
              </a:solidFill>
              <a:latin typeface="+mn-lt"/>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427868" y="1212285"/>
            <a:ext cx="10744199" cy="487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1800"/>
              </a:spcBef>
              <a:spcAft>
                <a:spcPts val="1800"/>
              </a:spcAft>
              <a:buFont typeface="Arial" panose="020B0604020202020204" pitchFamily="34" charset="0"/>
              <a:buChar char="•"/>
            </a:pPr>
            <a:r>
              <a:rPr lang="en-US" sz="2550" b="0" i="0">
                <a:solidFill>
                  <a:schemeClr val="tx1"/>
                </a:solidFill>
                <a:effectLst/>
              </a:rPr>
              <a:t>Python programming language provides following types of loops to handle looping requirements. </a:t>
            </a:r>
          </a:p>
          <a:p>
            <a:pPr algn="l" fontAlgn="base">
              <a:spcBef>
                <a:spcPts val="1800"/>
              </a:spcBef>
              <a:spcAft>
                <a:spcPts val="1800"/>
              </a:spcAft>
            </a:pPr>
            <a:r>
              <a:rPr lang="en-US" sz="2550" b="0" i="0">
                <a:solidFill>
                  <a:schemeClr val="tx1"/>
                </a:solidFill>
                <a:effectLst/>
              </a:rPr>
              <a:t>They are: </a:t>
            </a:r>
          </a:p>
          <a:p>
            <a:pPr marL="514350" indent="-514350" algn="l" fontAlgn="base">
              <a:spcBef>
                <a:spcPts val="1800"/>
              </a:spcBef>
              <a:spcAft>
                <a:spcPts val="1800"/>
              </a:spcAft>
              <a:buAutoNum type="arabicPeriod"/>
            </a:pPr>
            <a:r>
              <a:rPr lang="en-US" sz="2550" b="0" i="0">
                <a:solidFill>
                  <a:schemeClr val="tx1"/>
                </a:solidFill>
                <a:effectLst/>
              </a:rPr>
              <a:t>While Loop</a:t>
            </a:r>
          </a:p>
          <a:p>
            <a:pPr marL="514350" indent="-514350" algn="l" fontAlgn="base">
              <a:spcBef>
                <a:spcPts val="1800"/>
              </a:spcBef>
              <a:spcAft>
                <a:spcPts val="1800"/>
              </a:spcAft>
              <a:buAutoNum type="arabicPeriod"/>
            </a:pPr>
            <a:r>
              <a:rPr lang="en-US" sz="2550" b="0" i="0">
                <a:solidFill>
                  <a:schemeClr val="tx1"/>
                </a:solidFill>
                <a:effectLst/>
              </a:rPr>
              <a:t> For Loop</a:t>
            </a:r>
          </a:p>
          <a:p>
            <a:pPr marL="514350" indent="-514350" algn="l" fontAlgn="base">
              <a:spcBef>
                <a:spcPts val="1800"/>
              </a:spcBef>
              <a:spcAft>
                <a:spcPts val="1800"/>
              </a:spcAft>
              <a:buAutoNum type="arabicPeriod"/>
            </a:pPr>
            <a:r>
              <a:rPr lang="en-US" sz="2550" b="0" i="0">
                <a:solidFill>
                  <a:schemeClr val="tx1"/>
                </a:solidFill>
                <a:effectLst/>
              </a:rPr>
              <a:t>Nested Loop </a:t>
            </a:r>
          </a:p>
          <a:p>
            <a:pPr algn="l" fontAlgn="base">
              <a:spcBef>
                <a:spcPts val="1800"/>
              </a:spcBef>
              <a:spcAft>
                <a:spcPts val="1800"/>
              </a:spcAft>
            </a:pPr>
            <a:r>
              <a:rPr lang="en-US" sz="2550" b="0" i="0">
                <a:solidFill>
                  <a:schemeClr val="tx1"/>
                </a:solidFill>
                <a:effectLst/>
              </a:rPr>
              <a:t>Let's understand each of the loops mentioned above.</a:t>
            </a:r>
            <a:endParaRPr lang="en-IN" sz="2550">
              <a:solidFill>
                <a:schemeClr val="tx1"/>
              </a:solidFill>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B49F-0093-F1BC-3DCF-AC2B431DB1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3CD3D3-7EEA-6767-1429-657CE10F4645}"/>
              </a:ext>
            </a:extLst>
          </p:cNvPr>
          <p:cNvSpPr>
            <a:spLocks noGrp="1"/>
          </p:cNvSpPr>
          <p:nvPr>
            <p:ph type="title"/>
          </p:nvPr>
        </p:nvSpPr>
        <p:spPr>
          <a:xfrm>
            <a:off x="427868" y="138500"/>
            <a:ext cx="11333087" cy="739343"/>
          </a:xfrm>
        </p:spPr>
        <p:txBody>
          <a:bodyPr/>
          <a:lstStyle/>
          <a:p>
            <a:pPr algn="l" fontAlgn="base">
              <a:buNone/>
            </a:pPr>
            <a:r>
              <a:rPr lang="en-US" sz="3140" b="1">
                <a:solidFill>
                  <a:schemeClr val="tx1"/>
                </a:solidFill>
                <a:latin typeface="+mn-lt"/>
              </a:rPr>
              <a:t>While Loop</a:t>
            </a:r>
            <a:r>
              <a:rPr lang="en-US" sz="3140" b="1" i="0">
                <a:solidFill>
                  <a:schemeClr val="tx1"/>
                </a:solidFill>
                <a:effectLst/>
                <a:latin typeface="+mn-lt"/>
              </a:rPr>
              <a:t> </a:t>
            </a:r>
            <a:endParaRPr lang="en-US" sz="3140" b="1">
              <a:solidFill>
                <a:schemeClr val="tx1"/>
              </a:solidFill>
              <a:latin typeface="+mn-lt"/>
            </a:endParaRPr>
          </a:p>
        </p:txBody>
      </p:sp>
      <p:sp>
        <p:nvSpPr>
          <p:cNvPr id="4" name="TextBox 3">
            <a:extLst>
              <a:ext uri="{FF2B5EF4-FFF2-40B4-BE49-F238E27FC236}">
                <a16:creationId xmlns:a16="http://schemas.microsoft.com/office/drawing/2014/main" id="{AF59D3FA-55FF-FBFA-EC42-1A63CF317D3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D79360EE-8013-7201-7C0A-A6E5EDEAD518}"/>
              </a:ext>
            </a:extLst>
          </p:cNvPr>
          <p:cNvSpPr>
            <a:spLocks noGrp="1" noChangeArrowheads="1"/>
          </p:cNvSpPr>
          <p:nvPr>
            <p:ph type="body" sz="quarter" idx="10"/>
          </p:nvPr>
        </p:nvSpPr>
        <p:spPr bwMode="auto">
          <a:xfrm>
            <a:off x="357534" y="1274875"/>
            <a:ext cx="836370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1800"/>
              </a:spcBef>
              <a:spcAft>
                <a:spcPts val="1800"/>
              </a:spcAft>
            </a:pPr>
            <a:r>
              <a:rPr lang="en-US" sz="2400" b="0" i="0">
                <a:solidFill>
                  <a:schemeClr val="tx1"/>
                </a:solidFill>
                <a:effectLst/>
              </a:rPr>
              <a:t>A while loop statement in Python programming language repeatedly executes a block of statement as long as a given condition is true. </a:t>
            </a:r>
          </a:p>
          <a:p>
            <a:pPr algn="l" fontAlgn="base">
              <a:spcBef>
                <a:spcPts val="1800"/>
              </a:spcBef>
              <a:spcAft>
                <a:spcPts val="1800"/>
              </a:spcAft>
            </a:pPr>
            <a:r>
              <a:rPr lang="en-US" sz="2400" b="0" i="0">
                <a:solidFill>
                  <a:schemeClr val="tx1"/>
                </a:solidFill>
                <a:effectLst/>
              </a:rPr>
              <a:t>The syntax of a while loop in Python programming language is:  </a:t>
            </a:r>
            <a:r>
              <a:rPr lang="en-IN" sz="2400" b="0" i="0">
                <a:solidFill>
                  <a:srgbClr val="FF0000"/>
                </a:solidFill>
                <a:effectLst/>
                <a:latin typeface="Arial" panose="020B0604020202020204" pitchFamily="34" charset="0"/>
              </a:rPr>
              <a:t>while expression: statement(s) </a:t>
            </a:r>
            <a:endParaRPr lang="en-IN" sz="2400">
              <a:solidFill>
                <a:srgbClr val="FF0000"/>
              </a:solidFill>
            </a:endParaRPr>
          </a:p>
        </p:txBody>
      </p:sp>
      <p:sp>
        <p:nvSpPr>
          <p:cNvPr id="2" name="Rectangle 1">
            <a:extLst>
              <a:ext uri="{FF2B5EF4-FFF2-40B4-BE49-F238E27FC236}">
                <a16:creationId xmlns:a16="http://schemas.microsoft.com/office/drawing/2014/main" id="{A5C37174-3950-9AC4-3E40-078FE78CC14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E6854CD-180F-A0CF-9ED4-D9E85CF62699}"/>
              </a:ext>
            </a:extLst>
          </p:cNvPr>
          <p:cNvSpPr txBox="1"/>
          <p:nvPr/>
        </p:nvSpPr>
        <p:spPr>
          <a:xfrm>
            <a:off x="357533" y="3630965"/>
            <a:ext cx="8363707" cy="2308324"/>
          </a:xfrm>
          <a:prstGeom prst="rect">
            <a:avLst/>
          </a:prstGeom>
          <a:noFill/>
        </p:spPr>
        <p:txBody>
          <a:bodyPr wrap="square">
            <a:spAutoFit/>
          </a:bodyPr>
          <a:lstStyle/>
          <a:p>
            <a:r>
              <a:rPr lang="en-US" sz="2400" b="0" i="0">
                <a:effectLst/>
              </a:rPr>
              <a:t>Here, statement(s) may be a single statement or a block of statements. The expression may be any condition. </a:t>
            </a:r>
          </a:p>
          <a:p>
            <a:endParaRPr lang="en-US" sz="2400"/>
          </a:p>
          <a:p>
            <a:r>
              <a:rPr lang="en-US" sz="2400" b="0" i="0">
                <a:effectLst/>
              </a:rPr>
              <a:t>The loop iterates while the condition is true. When the condition becomes false, program control passes to the line immediately following the loop. </a:t>
            </a:r>
            <a:endParaRPr lang="en-IN" sz="2400"/>
          </a:p>
        </p:txBody>
      </p:sp>
      <p:pic>
        <p:nvPicPr>
          <p:cNvPr id="10" name="Picture 9">
            <a:extLst>
              <a:ext uri="{FF2B5EF4-FFF2-40B4-BE49-F238E27FC236}">
                <a16:creationId xmlns:a16="http://schemas.microsoft.com/office/drawing/2014/main" id="{590D7219-8955-131B-918F-D4714A267B28}"/>
              </a:ext>
            </a:extLst>
          </p:cNvPr>
          <p:cNvPicPr>
            <a:picLocks noChangeAspect="1"/>
          </p:cNvPicPr>
          <p:nvPr/>
        </p:nvPicPr>
        <p:blipFill>
          <a:blip r:embed="rId2"/>
          <a:stretch>
            <a:fillRect/>
          </a:stretch>
        </p:blipFill>
        <p:spPr>
          <a:xfrm>
            <a:off x="8721241" y="1274875"/>
            <a:ext cx="3467584" cy="4934639"/>
          </a:xfrm>
          <a:prstGeom prst="rect">
            <a:avLst/>
          </a:prstGeom>
        </p:spPr>
      </p:pic>
    </p:spTree>
    <p:extLst>
      <p:ext uri="{BB962C8B-B14F-4D97-AF65-F5344CB8AC3E}">
        <p14:creationId xmlns:p14="http://schemas.microsoft.com/office/powerpoint/2010/main" val="350360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CE07-EFC6-A2E4-C82F-929023889E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527E7D-74B0-A59D-0EC3-E9706EB7AB4A}"/>
              </a:ext>
            </a:extLst>
          </p:cNvPr>
          <p:cNvSpPr>
            <a:spLocks noGrp="1"/>
          </p:cNvSpPr>
          <p:nvPr>
            <p:ph type="title"/>
          </p:nvPr>
        </p:nvSpPr>
        <p:spPr>
          <a:xfrm>
            <a:off x="427868" y="138500"/>
            <a:ext cx="11333087" cy="739343"/>
          </a:xfrm>
        </p:spPr>
        <p:txBody>
          <a:bodyPr/>
          <a:lstStyle/>
          <a:p>
            <a:pPr algn="l" fontAlgn="base">
              <a:buNone/>
            </a:pPr>
            <a:r>
              <a:rPr lang="en-US" sz="3140" b="1">
                <a:solidFill>
                  <a:schemeClr val="tx1"/>
                </a:solidFill>
                <a:latin typeface="+mn-lt"/>
              </a:rPr>
              <a:t>Example of While Loop</a:t>
            </a:r>
            <a:r>
              <a:rPr lang="en-US" sz="3140" b="1" i="0">
                <a:solidFill>
                  <a:schemeClr val="tx1"/>
                </a:solidFill>
                <a:effectLst/>
                <a:latin typeface="+mn-lt"/>
              </a:rPr>
              <a:t> </a:t>
            </a:r>
            <a:endParaRPr lang="en-US" sz="3140" b="1">
              <a:solidFill>
                <a:schemeClr val="tx1"/>
              </a:solidFill>
              <a:latin typeface="+mn-lt"/>
            </a:endParaRPr>
          </a:p>
        </p:txBody>
      </p:sp>
      <p:sp>
        <p:nvSpPr>
          <p:cNvPr id="4" name="TextBox 3">
            <a:extLst>
              <a:ext uri="{FF2B5EF4-FFF2-40B4-BE49-F238E27FC236}">
                <a16:creationId xmlns:a16="http://schemas.microsoft.com/office/drawing/2014/main" id="{6712F0CB-4A2E-93D9-6192-7A440BF64ABC}"/>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342FF84-1DDE-AD68-6D0E-E922F0C83A90}"/>
              </a:ext>
            </a:extLst>
          </p:cNvPr>
          <p:cNvSpPr>
            <a:spLocks noGrp="1" noChangeArrowheads="1"/>
          </p:cNvSpPr>
          <p:nvPr>
            <p:ph type="body" sz="quarter" idx="10"/>
          </p:nvPr>
        </p:nvSpPr>
        <p:spPr bwMode="auto">
          <a:xfrm>
            <a:off x="427868" y="1046777"/>
            <a:ext cx="6984151" cy="11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l" fontAlgn="base">
              <a:spcBef>
                <a:spcPts val="1800"/>
              </a:spcBef>
              <a:spcAft>
                <a:spcPts val="1800"/>
              </a:spcAft>
              <a:buFont typeface="Arial" panose="020B0604020202020204" pitchFamily="34" charset="0"/>
              <a:buChar char="•"/>
            </a:pPr>
            <a:r>
              <a:rPr lang="en-US" sz="2400">
                <a:solidFill>
                  <a:schemeClr val="tx1"/>
                </a:solidFill>
              </a:rPr>
              <a:t>Program to print 1 to 10 using while loop</a:t>
            </a:r>
            <a:endParaRPr lang="en-US" sz="2400" b="0" i="0">
              <a:solidFill>
                <a:schemeClr val="tx1"/>
              </a:solidFill>
              <a:effectLst/>
            </a:endParaRPr>
          </a:p>
          <a:p>
            <a:pPr marL="342900" indent="-342900" algn="l" fontAlgn="base">
              <a:spcBef>
                <a:spcPts val="1800"/>
              </a:spcBef>
              <a:spcAft>
                <a:spcPts val="1800"/>
              </a:spcAft>
              <a:buFont typeface="Arial" panose="020B0604020202020204" pitchFamily="34" charset="0"/>
              <a:buChar char="•"/>
            </a:pPr>
            <a:endParaRPr lang="en-IN" sz="1800">
              <a:solidFill>
                <a:schemeClr val="tx1"/>
              </a:solidFill>
            </a:endParaRPr>
          </a:p>
        </p:txBody>
      </p:sp>
      <p:sp>
        <p:nvSpPr>
          <p:cNvPr id="2" name="Rectangle 1">
            <a:extLst>
              <a:ext uri="{FF2B5EF4-FFF2-40B4-BE49-F238E27FC236}">
                <a16:creationId xmlns:a16="http://schemas.microsoft.com/office/drawing/2014/main" id="{8821E634-AA26-900C-51A3-901F9A316BD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5809E45-6555-63BD-E663-E132871FA382}"/>
              </a:ext>
            </a:extLst>
          </p:cNvPr>
          <p:cNvPicPr>
            <a:picLocks noChangeAspect="1"/>
          </p:cNvPicPr>
          <p:nvPr/>
        </p:nvPicPr>
        <p:blipFill>
          <a:blip r:embed="rId2"/>
          <a:stretch>
            <a:fillRect/>
          </a:stretch>
        </p:blipFill>
        <p:spPr>
          <a:xfrm>
            <a:off x="2459595" y="1780952"/>
            <a:ext cx="7269631" cy="3762597"/>
          </a:xfrm>
          <a:prstGeom prst="rect">
            <a:avLst/>
          </a:prstGeom>
        </p:spPr>
      </p:pic>
    </p:spTree>
    <p:extLst>
      <p:ext uri="{BB962C8B-B14F-4D97-AF65-F5344CB8AC3E}">
        <p14:creationId xmlns:p14="http://schemas.microsoft.com/office/powerpoint/2010/main" val="40297625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pPr algn="l" fontAlgn="base">
              <a:buNone/>
            </a:pPr>
            <a:r>
              <a:rPr lang="en-US" sz="4000" b="1">
                <a:solidFill>
                  <a:schemeClr val="tx1"/>
                </a:solidFill>
                <a:latin typeface="+mn-lt"/>
              </a:rPr>
              <a:t>For Loops</a:t>
            </a: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A41F855D-EDEC-5ED0-FA1C-A94C9ADDC6BC}"/>
              </a:ext>
            </a:extLst>
          </p:cNvPr>
          <p:cNvSpPr>
            <a:spLocks noGrp="1" noChangeArrowheads="1"/>
          </p:cNvSpPr>
          <p:nvPr>
            <p:ph type="body" sz="quarter" idx="10"/>
          </p:nvPr>
        </p:nvSpPr>
        <p:spPr bwMode="auto">
          <a:xfrm>
            <a:off x="427868" y="866728"/>
            <a:ext cx="10169403" cy="188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1800"/>
              </a:spcBef>
              <a:spcAft>
                <a:spcPts val="1800"/>
              </a:spcAft>
            </a:pPr>
            <a:r>
              <a:rPr lang="en-US" sz="2400" b="0" i="0">
                <a:solidFill>
                  <a:schemeClr val="tx1"/>
                </a:solidFill>
                <a:effectLst/>
              </a:rPr>
              <a:t>A for loop is used for iterating over a sequence (that is either a range, a list, a tuple, a dictionary, a set, or a string) </a:t>
            </a:r>
          </a:p>
          <a:p>
            <a:pPr algn="l" fontAlgn="base">
              <a:spcBef>
                <a:spcPts val="1800"/>
              </a:spcBef>
              <a:spcAft>
                <a:spcPts val="1800"/>
              </a:spcAft>
            </a:pPr>
            <a:r>
              <a:rPr lang="en-US" sz="2400" b="0" i="0">
                <a:solidFill>
                  <a:schemeClr val="tx1"/>
                </a:solidFill>
                <a:effectLst/>
              </a:rPr>
              <a:t>The syntax of a for loop in Python is: </a:t>
            </a:r>
            <a:r>
              <a:rPr lang="en-US" sz="2400" b="0" i="0">
                <a:solidFill>
                  <a:srgbClr val="FF0000"/>
                </a:solidFill>
                <a:effectLst/>
              </a:rPr>
              <a:t>for </a:t>
            </a:r>
            <a:r>
              <a:rPr lang="en-US" sz="2400" b="0" i="0" err="1">
                <a:solidFill>
                  <a:srgbClr val="FF0000"/>
                </a:solidFill>
                <a:effectLst/>
              </a:rPr>
              <a:t>iterating_var</a:t>
            </a:r>
            <a:r>
              <a:rPr lang="en-US" sz="2400" b="0" i="0">
                <a:solidFill>
                  <a:srgbClr val="FF0000"/>
                </a:solidFill>
                <a:effectLst/>
              </a:rPr>
              <a:t> in sequence: statement(s) </a:t>
            </a: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6BF8E1-D7AD-A273-259B-7CBEFC42EA28}"/>
              </a:ext>
            </a:extLst>
          </p:cNvPr>
          <p:cNvSpPr txBox="1"/>
          <p:nvPr/>
        </p:nvSpPr>
        <p:spPr>
          <a:xfrm>
            <a:off x="427868" y="3042374"/>
            <a:ext cx="6767512" cy="3508653"/>
          </a:xfrm>
          <a:prstGeom prst="rect">
            <a:avLst/>
          </a:prstGeom>
          <a:noFill/>
        </p:spPr>
        <p:txBody>
          <a:bodyPr wrap="square">
            <a:spAutoFit/>
          </a:bodyPr>
          <a:lstStyle/>
          <a:p>
            <a:pPr algn="l" fontAlgn="base">
              <a:spcBef>
                <a:spcPts val="1800"/>
              </a:spcBef>
              <a:spcAft>
                <a:spcPts val="1800"/>
              </a:spcAft>
            </a:pPr>
            <a:r>
              <a:rPr lang="en-US" sz="2400" b="0" i="0">
                <a:solidFill>
                  <a:schemeClr val="tx1"/>
                </a:solidFill>
                <a:effectLst/>
              </a:rPr>
              <a:t>Here, the </a:t>
            </a:r>
            <a:r>
              <a:rPr lang="en-US" sz="2400" b="0" i="0" err="1">
                <a:solidFill>
                  <a:schemeClr val="tx1"/>
                </a:solidFill>
                <a:effectLst/>
              </a:rPr>
              <a:t>iterating_var</a:t>
            </a:r>
            <a:r>
              <a:rPr lang="en-US" sz="2400" b="0" i="0">
                <a:solidFill>
                  <a:schemeClr val="tx1"/>
                </a:solidFill>
                <a:effectLst/>
              </a:rPr>
              <a:t> can be either an </a:t>
            </a:r>
            <a:r>
              <a:rPr lang="en-US" sz="2400" b="0" i="0" err="1">
                <a:solidFill>
                  <a:schemeClr val="tx1"/>
                </a:solidFill>
                <a:effectLst/>
              </a:rPr>
              <a:t>iterable</a:t>
            </a:r>
            <a:r>
              <a:rPr lang="en-US" sz="2400" b="0" i="0">
                <a:solidFill>
                  <a:schemeClr val="tx1"/>
                </a:solidFill>
                <a:effectLst/>
              </a:rPr>
              <a:t> or a sequence item. If it is an index, we use the range() function instead of the sequence. Otherwise, we can mention the sequence. </a:t>
            </a:r>
          </a:p>
          <a:p>
            <a:pPr algn="l" fontAlgn="base">
              <a:spcBef>
                <a:spcPts val="1800"/>
              </a:spcBef>
              <a:spcAft>
                <a:spcPts val="1800"/>
              </a:spcAft>
            </a:pPr>
            <a:r>
              <a:rPr lang="en-US" sz="2400" b="0" i="0">
                <a:solidFill>
                  <a:schemeClr val="tx1"/>
                </a:solidFill>
                <a:effectLst/>
              </a:rPr>
              <a:t>For each item in sequence, the statements block will be executed until there are no item. After no items left in sequence the control will be transferred to code following the loop. </a:t>
            </a:r>
            <a:endParaRPr lang="en-IN" sz="2400">
              <a:solidFill>
                <a:schemeClr val="tx1"/>
              </a:solidFill>
            </a:endParaRPr>
          </a:p>
        </p:txBody>
      </p:sp>
      <p:pic>
        <p:nvPicPr>
          <p:cNvPr id="9" name="Picture 8">
            <a:extLst>
              <a:ext uri="{FF2B5EF4-FFF2-40B4-BE49-F238E27FC236}">
                <a16:creationId xmlns:a16="http://schemas.microsoft.com/office/drawing/2014/main" id="{DBCABB54-B3FC-2DE7-98D1-7F02B3F0C418}"/>
              </a:ext>
            </a:extLst>
          </p:cNvPr>
          <p:cNvPicPr>
            <a:picLocks noChangeAspect="1"/>
          </p:cNvPicPr>
          <p:nvPr/>
        </p:nvPicPr>
        <p:blipFill>
          <a:blip r:embed="rId2"/>
          <a:srcRect l="6653" t="1627" r="1925" b="1735"/>
          <a:stretch/>
        </p:blipFill>
        <p:spPr>
          <a:xfrm>
            <a:off x="7715250" y="2560637"/>
            <a:ext cx="4371975" cy="4124325"/>
          </a:xfrm>
          <a:prstGeom prst="rect">
            <a:avLst/>
          </a:prstGeom>
        </p:spPr>
      </p:pic>
    </p:spTree>
    <p:extLst>
      <p:ext uri="{BB962C8B-B14F-4D97-AF65-F5344CB8AC3E}">
        <p14:creationId xmlns:p14="http://schemas.microsoft.com/office/powerpoint/2010/main" val="309886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F8A837-F998-47CD-9E7B-790D0AEBBCB3}">
  <ds:schemaRefs>
    <ds:schemaRef ds:uri="acb2c182-8be2-4932-b6c9-d665a7453e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3.xml><?xml version="1.0" encoding="utf-8"?>
<ds:datastoreItem xmlns:ds="http://schemas.openxmlformats.org/officeDocument/2006/customXml" ds:itemID="{85BC901C-3836-42FF-960F-11F4BB6FBCAA}">
  <ds:schemaRefs>
    <ds:schemaRef ds:uri="acb2c182-8be2-4932-b6c9-d665a7453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2_Microsoft 365 PPT Template - 2018</vt:lpstr>
      <vt:lpstr>CS 1010: Introduction to Programming with Python Lec 06: Control Structures II (Loops)</vt:lpstr>
      <vt:lpstr>Today, we’ll cover</vt:lpstr>
      <vt:lpstr>What is a Loop and why is it important?  </vt:lpstr>
      <vt:lpstr>Why is it important</vt:lpstr>
      <vt:lpstr>Why is it important</vt:lpstr>
      <vt:lpstr>Type of Loops </vt:lpstr>
      <vt:lpstr>While Loop </vt:lpstr>
      <vt:lpstr>Example of While Loop </vt:lpstr>
      <vt:lpstr>For Loops</vt:lpstr>
      <vt:lpstr>Example of for Loop </vt:lpstr>
      <vt:lpstr>Nested Loops</vt:lpstr>
      <vt:lpstr>Example of Nested Loop </vt:lpstr>
      <vt:lpstr>Key Differences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modified xsi:type="dcterms:W3CDTF">2025-05-10T06:34:38Z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