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23"/>
  </p:notesMasterIdLst>
  <p:handoutMasterIdLst>
    <p:handoutMasterId r:id="rId24"/>
  </p:handoutMasterIdLst>
  <p:sldIdLst>
    <p:sldId id="1520" r:id="rId5"/>
    <p:sldId id="5788" r:id="rId6"/>
    <p:sldId id="5825" r:id="rId7"/>
    <p:sldId id="5827" r:id="rId8"/>
    <p:sldId id="5836" r:id="rId9"/>
    <p:sldId id="5826" r:id="rId10"/>
    <p:sldId id="5828" r:id="rId11"/>
    <p:sldId id="5829" r:id="rId12"/>
    <p:sldId id="5830" r:id="rId13"/>
    <p:sldId id="5837" r:id="rId14"/>
    <p:sldId id="5838" r:id="rId15"/>
    <p:sldId id="5839" r:id="rId16"/>
    <p:sldId id="5840" r:id="rId17"/>
    <p:sldId id="5841" r:id="rId18"/>
    <p:sldId id="5842" r:id="rId19"/>
    <p:sldId id="5843" r:id="rId20"/>
    <p:sldId id="5844" r:id="rId21"/>
    <p:sldId id="5803" r:id="rId22"/>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188F"/>
    <a:srgbClr val="0078D7"/>
    <a:srgbClr val="66FF66"/>
    <a:srgbClr val="D1A14D"/>
    <a:srgbClr val="000000"/>
    <a:srgbClr val="002050"/>
    <a:srgbClr val="00BCF2"/>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EA574-C256-108F-F706-B0BAB394EEAC}" v="28" dt="2025-05-26T07:52:24.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varScale="1">
        <p:scale>
          <a:sx n="80" d="100"/>
          <a:sy n="80" d="100"/>
        </p:scale>
        <p:origin x="725" y="58"/>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TextViewPr>
    <p:cViewPr>
      <p:scale>
        <a:sx n="1" d="1"/>
        <a:sy n="1" d="1"/>
      </p:scale>
      <p:origin x="0" y="0"/>
    </p:cViewPr>
  </p:notesTextViewPr>
  <p:notesViewPr>
    <p:cSldViewPr snapToGrid="0">
      <p:cViewPr>
        <p:scale>
          <a:sx n="1" d="2"/>
          <a:sy n="1" d="2"/>
        </p:scale>
        <p:origin x="3389" y="235"/>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5/26/2025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5/26/2025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5/26/2025 12:48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dirty="0"/>
              <a:t>Microsoft 365</a:t>
            </a:r>
            <a:br>
              <a:rPr lang="en-US" dirty="0"/>
            </a:br>
            <a:r>
              <a:rPr lang="en-US" dirty="0"/>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dirty="0"/>
              <a:t>Author name</a:t>
            </a:r>
          </a:p>
          <a:p>
            <a:pPr lvl="0"/>
            <a:r>
              <a:rPr lang="en-US" dirty="0"/>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dirty="0"/>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dirty="0"/>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endParaRPr lang="en-US" dirty="0"/>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dirty="0"/>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dirty="0"/>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5/26/2025</a:t>
            </a:fld>
            <a:endParaRPr lang="en-US" noProof="0" dirty="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dirty="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dirty="0"/>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dirty="0"/>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dirty="0"/>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10643952" cy="1793104"/>
          </a:xfrm>
        </p:spPr>
        <p:txBody>
          <a:bodyPr/>
          <a:lstStyle/>
          <a:p>
            <a:r>
              <a:rPr lang="en-US" sz="3200" dirty="0">
                <a:solidFill>
                  <a:srgbClr val="0078D7"/>
                </a:solidFill>
                <a:latin typeface="Segoe UI Semibold"/>
                <a:cs typeface="Segoe UI Semibold"/>
              </a:rPr>
              <a:t>CS 1010: Introduction to Programming with Python</a:t>
            </a:r>
            <a:br>
              <a:rPr lang="en-US" sz="5250" dirty="0">
                <a:latin typeface="Segoe UI Semibold" panose="020B0702040204020203" pitchFamily="34" charset="0"/>
                <a:cs typeface="Segoe UI Semibold" panose="020B0702040204020203" pitchFamily="34" charset="0"/>
              </a:rPr>
            </a:br>
            <a:r>
              <a:rPr lang="en-US" sz="4400" dirty="0">
                <a:latin typeface="Segoe UI Semibold"/>
                <a:cs typeface="Segoe UI Semibold"/>
              </a:rPr>
              <a:t>Lec 07: Collections (Lists, Tuples, Dictionary)</a:t>
            </a:r>
            <a:endParaRPr lang="en-US" sz="4400" dirty="0">
              <a:solidFill>
                <a:srgbClr val="0078D7"/>
              </a:solidFill>
              <a:latin typeface="Segoe UI Semibold"/>
              <a:cs typeface="Segoe UI Semibold"/>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dirty="0"/>
              <a:t>Dr. Madhavi Vaidya</a:t>
            </a:r>
          </a:p>
          <a:p>
            <a:r>
              <a:rPr lang="en-US" dirty="0"/>
              <a:t>Instructor</a:t>
            </a:r>
          </a:p>
          <a:p>
            <a:r>
              <a:rPr lang="en-US" dirty="0"/>
              <a:t>Department of Electrical Engineering &amp; Computer Sciences </a:t>
            </a:r>
          </a:p>
          <a:p>
            <a:r>
              <a:rPr lang="en-US" dirty="0"/>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dirty="0">
                <a:gradFill>
                  <a:gsLst>
                    <a:gs pos="2917">
                      <a:schemeClr val="tx1"/>
                    </a:gs>
                    <a:gs pos="30000">
                      <a:schemeClr val="tx1"/>
                    </a:gs>
                  </a:gsLst>
                  <a:lin ang="5400000" scaled="0"/>
                </a:gradFill>
              </a:rPr>
              <a:t>Ms. Syeda Faaiza Afreen </a:t>
            </a:r>
            <a:r>
              <a:rPr lang="en-US" sz="1550" dirty="0">
                <a:gradFill>
                  <a:gsLst>
                    <a:gs pos="2917">
                      <a:schemeClr val="tx1"/>
                    </a:gs>
                    <a:gs pos="30000">
                      <a:schemeClr val="tx1"/>
                    </a:gs>
                  </a:gsLst>
                  <a:lin ang="5400000" scaled="0"/>
                </a:gradFill>
              </a:rPr>
              <a:t>(EE2502102)</a:t>
            </a:r>
            <a:br>
              <a:rPr lang="en-US" sz="1550" dirty="0"/>
            </a:br>
            <a:r>
              <a:rPr lang="en-US" sz="1550" dirty="0">
                <a:gradFill>
                  <a:gsLst>
                    <a:gs pos="2917">
                      <a:schemeClr val="tx1"/>
                    </a:gs>
                    <a:gs pos="30000">
                      <a:schemeClr val="tx1"/>
                    </a:gs>
                  </a:gsLst>
                  <a:lin ang="5400000" scaled="0"/>
                </a:gradFill>
              </a:rPr>
              <a:t>TA</a:t>
            </a:r>
            <a:br>
              <a:rPr lang="en-IN" sz="1550" dirty="0"/>
            </a:br>
            <a:r>
              <a:rPr lang="en-IN" sz="1550" dirty="0">
                <a:gradFill>
                  <a:gsLst>
                    <a:gs pos="2917">
                      <a:schemeClr val="tx1"/>
                    </a:gs>
                    <a:gs pos="30000">
                      <a:schemeClr val="tx1"/>
                    </a:gs>
                  </a:gsLst>
                  <a:lin ang="5400000" scaled="0"/>
                </a:gradFill>
              </a:rPr>
              <a:t>Department of EECS</a:t>
            </a:r>
            <a:br>
              <a:rPr lang="en-IN" sz="1550" dirty="0"/>
            </a:br>
            <a:r>
              <a:rPr lang="en-IN" sz="1550" dirty="0" err="1">
                <a:gradFill>
                  <a:gsLst>
                    <a:gs pos="2917">
                      <a:schemeClr val="tx1"/>
                    </a:gs>
                    <a:gs pos="30000">
                      <a:schemeClr val="tx1"/>
                    </a:gs>
                  </a:gsLst>
                  <a:lin ang="5400000" scaled="0"/>
                </a:gradFill>
              </a:rPr>
              <a:t>Finessefleet</a:t>
            </a:r>
            <a:r>
              <a:rPr lang="en-IN" sz="1550" dirty="0">
                <a:gradFill>
                  <a:gsLst>
                    <a:gs pos="2917">
                      <a:schemeClr val="tx1"/>
                    </a:gs>
                    <a:gs pos="30000">
                      <a:schemeClr val="tx1"/>
                    </a:gs>
                  </a:gsLst>
                  <a:lin ang="5400000" scaled="0"/>
                </a:gradFill>
              </a:rPr>
              <a:t> Foundation, Bangalore</a:t>
            </a:r>
            <a:endParaRPr lang="en-US" sz="1550" dirty="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447C9-97F5-E9CA-7678-CAE08654EB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998FA3-FEE9-DFC0-68A5-932D42AE8E2B}"/>
              </a:ext>
            </a:extLst>
          </p:cNvPr>
          <p:cNvSpPr>
            <a:spLocks noGrp="1"/>
          </p:cNvSpPr>
          <p:nvPr>
            <p:ph type="title"/>
          </p:nvPr>
        </p:nvSpPr>
        <p:spPr>
          <a:xfrm>
            <a:off x="427868" y="138500"/>
            <a:ext cx="11333087" cy="739343"/>
          </a:xfrm>
        </p:spPr>
        <p:txBody>
          <a:bodyPr/>
          <a:lstStyle/>
          <a:p>
            <a:pPr algn="l" fontAlgn="base">
              <a:buNone/>
            </a:pPr>
            <a:r>
              <a:rPr lang="en-US" sz="4000" b="1" i="0" dirty="0">
                <a:solidFill>
                  <a:schemeClr val="tx1"/>
                </a:solidFill>
                <a:effectLst/>
                <a:latin typeface="+mn-lt"/>
              </a:rPr>
              <a:t>Concatena</a:t>
            </a:r>
            <a:r>
              <a:rPr lang="en-US" sz="4000" b="1" dirty="0">
                <a:solidFill>
                  <a:schemeClr val="tx1"/>
                </a:solidFill>
                <a:latin typeface="+mn-lt"/>
              </a:rPr>
              <a:t>tion of Tuples</a:t>
            </a:r>
            <a:r>
              <a:rPr lang="en-US" sz="4000" b="1" i="0" dirty="0">
                <a:solidFill>
                  <a:schemeClr val="tx1"/>
                </a:solidFill>
                <a:effectLst/>
                <a:latin typeface="+mn-lt"/>
              </a:rPr>
              <a:t>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CB196A59-97E2-D981-8379-BE65F26028B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1DAA76F8-624E-6A8B-AAB1-199D7DD65294}"/>
              </a:ext>
            </a:extLst>
          </p:cNvPr>
          <p:cNvSpPr>
            <a:spLocks noGrp="1" noChangeArrowheads="1"/>
          </p:cNvSpPr>
          <p:nvPr>
            <p:ph type="body" sz="quarter" idx="10"/>
          </p:nvPr>
        </p:nvSpPr>
        <p:spPr bwMode="auto">
          <a:xfrm>
            <a:off x="312121" y="963709"/>
            <a:ext cx="10799575" cy="493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spcBef>
                <a:spcPts val="600"/>
              </a:spcBef>
              <a:spcAft>
                <a:spcPts val="1200"/>
              </a:spcAft>
              <a:buFont typeface="Arial" panose="020B0604020202020204" pitchFamily="34" charset="0"/>
              <a:buChar char="•"/>
            </a:pPr>
            <a:r>
              <a:rPr lang="en-US" sz="2400" b="0" i="0" dirty="0">
                <a:solidFill>
                  <a:schemeClr val="tx1"/>
                </a:solidFill>
                <a:effectLst/>
              </a:rPr>
              <a:t>Concatenation of tuple is the process of joining of two or more Tuples.</a:t>
            </a:r>
          </a:p>
          <a:p>
            <a:pPr marL="342900" indent="-342900" algn="l" fontAlgn="base">
              <a:spcBef>
                <a:spcPts val="600"/>
              </a:spcBef>
              <a:spcAft>
                <a:spcPts val="1200"/>
              </a:spcAft>
              <a:buFont typeface="Arial" panose="020B0604020202020204" pitchFamily="34" charset="0"/>
              <a:buChar char="•"/>
            </a:pPr>
            <a:r>
              <a:rPr lang="en-US" sz="2400" b="0" i="0" dirty="0">
                <a:solidFill>
                  <a:schemeClr val="tx1"/>
                </a:solidFill>
                <a:effectLst/>
              </a:rPr>
              <a:t>Concatenation is done by </a:t>
            </a:r>
            <a:r>
              <a:rPr lang="en-US" sz="2400" b="0" i="0" dirty="0" err="1">
                <a:solidFill>
                  <a:schemeClr val="tx1"/>
                </a:solidFill>
                <a:effectLst/>
              </a:rPr>
              <a:t>theuse</a:t>
            </a:r>
            <a:r>
              <a:rPr lang="en-US" sz="2400" b="0" i="0" dirty="0">
                <a:solidFill>
                  <a:schemeClr val="tx1"/>
                </a:solidFill>
                <a:effectLst/>
              </a:rPr>
              <a:t> of '+' operator. </a:t>
            </a:r>
          </a:p>
          <a:p>
            <a:pPr marL="342900" indent="-342900" algn="l" fontAlgn="base">
              <a:spcBef>
                <a:spcPts val="600"/>
              </a:spcBef>
              <a:spcAft>
                <a:spcPts val="1200"/>
              </a:spcAft>
              <a:buFont typeface="Arial" panose="020B0604020202020204" pitchFamily="34" charset="0"/>
              <a:buChar char="•"/>
            </a:pPr>
            <a:r>
              <a:rPr lang="en-US" sz="2400" b="0" i="0" dirty="0">
                <a:solidFill>
                  <a:schemeClr val="tx1"/>
                </a:solidFill>
                <a:effectLst/>
              </a:rPr>
              <a:t>Concatenation of tuples is done always from the end of the original tuple. </a:t>
            </a:r>
          </a:p>
          <a:p>
            <a:pPr marL="342900" indent="-342900" algn="l" fontAlgn="base">
              <a:spcBef>
                <a:spcPts val="600"/>
              </a:spcBef>
              <a:spcAft>
                <a:spcPts val="1200"/>
              </a:spcAft>
              <a:buFont typeface="Arial" panose="020B0604020202020204" pitchFamily="34" charset="0"/>
              <a:buChar char="•"/>
            </a:pPr>
            <a:r>
              <a:rPr lang="en-US" sz="2400" b="0" i="0" dirty="0">
                <a:solidFill>
                  <a:schemeClr val="tx1"/>
                </a:solidFill>
                <a:effectLst/>
              </a:rPr>
              <a:t>Other arithmetic operations do not apply on Tuples. </a:t>
            </a:r>
          </a:p>
          <a:p>
            <a:pPr marL="342900" indent="-342900" algn="l" fontAlgn="base">
              <a:spcBef>
                <a:spcPts val="600"/>
              </a:spcBef>
              <a:spcAft>
                <a:spcPts val="1200"/>
              </a:spcAft>
              <a:buFont typeface="Arial" panose="020B0604020202020204" pitchFamily="34" charset="0"/>
              <a:buChar char="•"/>
            </a:pPr>
            <a:r>
              <a:rPr lang="en-US" sz="2400" b="0" i="0" dirty="0" err="1">
                <a:solidFill>
                  <a:schemeClr val="tx1"/>
                </a:solidFill>
                <a:effectLst/>
              </a:rPr>
              <a:t>Concatenaton</a:t>
            </a:r>
            <a:r>
              <a:rPr lang="en-US" sz="2400" b="0" i="0" dirty="0">
                <a:solidFill>
                  <a:schemeClr val="tx1"/>
                </a:solidFill>
                <a:effectLst/>
              </a:rPr>
              <a:t> of tuples Tuple1 =(0, 1, 2, 3) </a:t>
            </a:r>
          </a:p>
          <a:p>
            <a:pPr algn="l" fontAlgn="base">
              <a:spcBef>
                <a:spcPts val="600"/>
              </a:spcBef>
              <a:spcAft>
                <a:spcPts val="1200"/>
              </a:spcAft>
            </a:pPr>
            <a:r>
              <a:rPr lang="en-US" sz="2400" b="0" i="0" dirty="0">
                <a:solidFill>
                  <a:schemeClr val="tx1"/>
                </a:solidFill>
                <a:effectLst/>
              </a:rPr>
              <a:t>Tuple2 = ('Zooming', 'For', 'stud') </a:t>
            </a:r>
          </a:p>
          <a:p>
            <a:pPr algn="l" fontAlgn="base">
              <a:spcBef>
                <a:spcPts val="600"/>
              </a:spcBef>
              <a:spcAft>
                <a:spcPts val="1200"/>
              </a:spcAft>
            </a:pPr>
            <a:r>
              <a:rPr lang="en-US" sz="2400" b="0" i="0" dirty="0">
                <a:solidFill>
                  <a:schemeClr val="tx1"/>
                </a:solidFill>
                <a:effectLst/>
              </a:rPr>
              <a:t>Tuple3 = Tuple1 + Tuple2 </a:t>
            </a:r>
          </a:p>
          <a:p>
            <a:pPr algn="l" fontAlgn="base">
              <a:spcBef>
                <a:spcPts val="600"/>
              </a:spcBef>
              <a:spcAft>
                <a:spcPts val="1200"/>
              </a:spcAft>
            </a:pPr>
            <a:r>
              <a:rPr lang="en-US" sz="2400" b="0" i="0" dirty="0">
                <a:solidFill>
                  <a:schemeClr val="tx1"/>
                </a:solidFill>
                <a:effectLst/>
              </a:rPr>
              <a:t>print("\</a:t>
            </a:r>
            <a:r>
              <a:rPr lang="en-US" sz="2400" b="0" i="0" dirty="0" err="1">
                <a:solidFill>
                  <a:schemeClr val="tx1"/>
                </a:solidFill>
                <a:effectLst/>
              </a:rPr>
              <a:t>nTuples</a:t>
            </a:r>
            <a:r>
              <a:rPr lang="en-US" sz="2400" b="0" i="0" dirty="0">
                <a:solidFill>
                  <a:schemeClr val="tx1"/>
                </a:solidFill>
                <a:effectLst/>
              </a:rPr>
              <a:t> after </a:t>
            </a:r>
            <a:r>
              <a:rPr lang="en-US" sz="2400" b="0" i="0" dirty="0" err="1">
                <a:solidFill>
                  <a:schemeClr val="tx1"/>
                </a:solidFill>
                <a:effectLst/>
              </a:rPr>
              <a:t>Concatenaton</a:t>
            </a:r>
            <a:r>
              <a:rPr lang="en-US" sz="2400" b="0" i="0" dirty="0">
                <a:solidFill>
                  <a:schemeClr val="tx1"/>
                </a:solidFill>
                <a:effectLst/>
              </a:rPr>
              <a:t>: ") </a:t>
            </a:r>
          </a:p>
          <a:p>
            <a:pPr algn="l" fontAlgn="base">
              <a:spcBef>
                <a:spcPts val="600"/>
              </a:spcBef>
              <a:spcAft>
                <a:spcPts val="1200"/>
              </a:spcAft>
            </a:pPr>
            <a:r>
              <a:rPr lang="en-US" sz="2400" b="0" i="0" dirty="0">
                <a:solidFill>
                  <a:schemeClr val="tx1"/>
                </a:solidFill>
                <a:effectLst/>
              </a:rPr>
              <a:t>print(Tuple3) </a:t>
            </a:r>
            <a:endParaRPr lang="en-IN" sz="1800" dirty="0">
              <a:solidFill>
                <a:schemeClr val="tx1"/>
              </a:solidFill>
            </a:endParaRPr>
          </a:p>
        </p:txBody>
      </p:sp>
      <p:sp>
        <p:nvSpPr>
          <p:cNvPr id="2" name="Rectangle 1">
            <a:extLst>
              <a:ext uri="{FF2B5EF4-FFF2-40B4-BE49-F238E27FC236}">
                <a16:creationId xmlns:a16="http://schemas.microsoft.com/office/drawing/2014/main" id="{5A7D009A-8017-903F-9FCE-8F8906267BD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FC2EE8F-6469-F870-240D-78A4BB6D45EA}"/>
              </a:ext>
            </a:extLst>
          </p:cNvPr>
          <p:cNvPicPr>
            <a:picLocks noChangeAspect="1"/>
          </p:cNvPicPr>
          <p:nvPr/>
        </p:nvPicPr>
        <p:blipFill>
          <a:blip r:embed="rId2"/>
          <a:stretch>
            <a:fillRect/>
          </a:stretch>
        </p:blipFill>
        <p:spPr>
          <a:xfrm>
            <a:off x="6825264" y="5676349"/>
            <a:ext cx="4562408" cy="736026"/>
          </a:xfrm>
          <a:prstGeom prst="rect">
            <a:avLst/>
          </a:prstGeom>
        </p:spPr>
      </p:pic>
    </p:spTree>
    <p:extLst>
      <p:ext uri="{BB962C8B-B14F-4D97-AF65-F5344CB8AC3E}">
        <p14:creationId xmlns:p14="http://schemas.microsoft.com/office/powerpoint/2010/main" val="11529433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B56DB-EFC0-176E-57CB-8AAFB3B68D8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44B257-5801-1CAF-4842-DB7790E0640B}"/>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Slicing Of Tuples</a:t>
            </a:r>
          </a:p>
        </p:txBody>
      </p:sp>
      <p:sp>
        <p:nvSpPr>
          <p:cNvPr id="4" name="TextBox 3">
            <a:extLst>
              <a:ext uri="{FF2B5EF4-FFF2-40B4-BE49-F238E27FC236}">
                <a16:creationId xmlns:a16="http://schemas.microsoft.com/office/drawing/2014/main" id="{0F1C1DDC-2889-809C-E457-23337494D2E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F14D09FE-CCFC-ED8D-29D8-FED30DF1559A}"/>
              </a:ext>
            </a:extLst>
          </p:cNvPr>
          <p:cNvSpPr>
            <a:spLocks noGrp="1" noChangeArrowheads="1"/>
          </p:cNvSpPr>
          <p:nvPr>
            <p:ph type="body" sz="quarter" idx="10"/>
          </p:nvPr>
        </p:nvSpPr>
        <p:spPr bwMode="auto">
          <a:xfrm>
            <a:off x="324897" y="1114390"/>
            <a:ext cx="1153902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1800"/>
              </a:spcBef>
              <a:spcAft>
                <a:spcPts val="1800"/>
              </a:spcAft>
            </a:pPr>
            <a:r>
              <a:rPr lang="en-US" sz="2000" b="0" i="0" dirty="0">
                <a:solidFill>
                  <a:schemeClr val="tx1"/>
                </a:solidFill>
                <a:effectLst/>
              </a:rPr>
              <a:t>#with Numbers </a:t>
            </a:r>
          </a:p>
          <a:p>
            <a:pPr algn="l" fontAlgn="base">
              <a:spcBef>
                <a:spcPts val="1800"/>
              </a:spcBef>
              <a:spcAft>
                <a:spcPts val="1800"/>
              </a:spcAft>
            </a:pPr>
            <a:r>
              <a:rPr lang="en-US" sz="2000" b="0" i="0" dirty="0">
                <a:solidFill>
                  <a:schemeClr val="tx1"/>
                </a:solidFill>
                <a:effectLst/>
              </a:rPr>
              <a:t>Tuple1 = tuple('ZOOMING') </a:t>
            </a:r>
          </a:p>
          <a:p>
            <a:pPr algn="l" fontAlgn="base">
              <a:spcBef>
                <a:spcPts val="1800"/>
              </a:spcBef>
              <a:spcAft>
                <a:spcPts val="1800"/>
              </a:spcAft>
            </a:pPr>
            <a:r>
              <a:rPr lang="en-US" sz="2000" b="0" i="0" dirty="0">
                <a:solidFill>
                  <a:schemeClr val="tx1"/>
                </a:solidFill>
                <a:effectLst/>
              </a:rPr>
              <a:t>#From First element </a:t>
            </a:r>
          </a:p>
          <a:p>
            <a:pPr algn="l" fontAlgn="base">
              <a:spcBef>
                <a:spcPts val="1800"/>
              </a:spcBef>
              <a:spcAft>
                <a:spcPts val="1800"/>
              </a:spcAft>
            </a:pPr>
            <a:r>
              <a:rPr lang="en-US" sz="2000" dirty="0">
                <a:solidFill>
                  <a:schemeClr val="tx1"/>
                </a:solidFill>
              </a:rPr>
              <a:t>Print (</a:t>
            </a:r>
            <a:r>
              <a:rPr lang="en-US" sz="2000" b="0" i="0" dirty="0">
                <a:solidFill>
                  <a:schemeClr val="tx1"/>
                </a:solidFill>
                <a:effectLst/>
              </a:rPr>
              <a:t>Tuple1 [1:] ) </a:t>
            </a:r>
          </a:p>
          <a:p>
            <a:pPr algn="l" fontAlgn="base">
              <a:spcBef>
                <a:spcPts val="1800"/>
              </a:spcBef>
              <a:spcAft>
                <a:spcPts val="1800"/>
              </a:spcAft>
            </a:pPr>
            <a:r>
              <a:rPr lang="en-US" sz="2000" b="0" i="0" dirty="0">
                <a:solidFill>
                  <a:schemeClr val="tx1"/>
                </a:solidFill>
                <a:effectLst/>
              </a:rPr>
              <a:t>#Reversing the Tuple </a:t>
            </a:r>
          </a:p>
          <a:p>
            <a:pPr algn="l" fontAlgn="base">
              <a:spcBef>
                <a:spcPts val="1800"/>
              </a:spcBef>
              <a:spcAft>
                <a:spcPts val="1800"/>
              </a:spcAft>
            </a:pPr>
            <a:r>
              <a:rPr lang="en-US" sz="2000" b="0" i="0" dirty="0">
                <a:solidFill>
                  <a:schemeClr val="tx1"/>
                </a:solidFill>
                <a:effectLst/>
              </a:rPr>
              <a:t>print(Tuple1[::-1]) </a:t>
            </a:r>
          </a:p>
          <a:p>
            <a:pPr algn="l" fontAlgn="base">
              <a:spcBef>
                <a:spcPts val="1800"/>
              </a:spcBef>
              <a:spcAft>
                <a:spcPts val="1800"/>
              </a:spcAft>
            </a:pPr>
            <a:r>
              <a:rPr lang="en-US" sz="2000" b="0" i="0" dirty="0">
                <a:solidFill>
                  <a:schemeClr val="tx1"/>
                </a:solidFill>
                <a:effectLst/>
              </a:rPr>
              <a:t>#Printing elements of a Range </a:t>
            </a:r>
          </a:p>
          <a:p>
            <a:pPr algn="l" fontAlgn="base">
              <a:spcBef>
                <a:spcPts val="1800"/>
              </a:spcBef>
              <a:spcAft>
                <a:spcPts val="1800"/>
              </a:spcAft>
            </a:pPr>
            <a:r>
              <a:rPr lang="en-US" sz="2000" b="0" i="0" dirty="0">
                <a:solidFill>
                  <a:schemeClr val="tx1"/>
                </a:solidFill>
                <a:effectLst/>
              </a:rPr>
              <a:t>print(Tuple1 [2:5])</a:t>
            </a:r>
          </a:p>
        </p:txBody>
      </p:sp>
      <p:sp>
        <p:nvSpPr>
          <p:cNvPr id="2" name="Rectangle 1">
            <a:extLst>
              <a:ext uri="{FF2B5EF4-FFF2-40B4-BE49-F238E27FC236}">
                <a16:creationId xmlns:a16="http://schemas.microsoft.com/office/drawing/2014/main" id="{1DEF2048-D83E-88BD-2891-9DF37AA4A61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BE08438-30FC-592D-2B76-AC7255A870B4}"/>
              </a:ext>
            </a:extLst>
          </p:cNvPr>
          <p:cNvPicPr>
            <a:picLocks noChangeAspect="1"/>
          </p:cNvPicPr>
          <p:nvPr/>
        </p:nvPicPr>
        <p:blipFill>
          <a:blip r:embed="rId2"/>
          <a:stretch>
            <a:fillRect/>
          </a:stretch>
        </p:blipFill>
        <p:spPr>
          <a:xfrm>
            <a:off x="6924676" y="2304893"/>
            <a:ext cx="2926920" cy="1419382"/>
          </a:xfrm>
          <a:prstGeom prst="rect">
            <a:avLst/>
          </a:prstGeom>
        </p:spPr>
      </p:pic>
    </p:spTree>
    <p:extLst>
      <p:ext uri="{BB962C8B-B14F-4D97-AF65-F5344CB8AC3E}">
        <p14:creationId xmlns:p14="http://schemas.microsoft.com/office/powerpoint/2010/main" val="12123177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EB502-B042-E0AF-6F1D-9F86133691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BBC426-6CA7-5C34-A690-BB1C726A38A2}"/>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Deleting</a:t>
            </a:r>
          </a:p>
        </p:txBody>
      </p:sp>
      <p:sp>
        <p:nvSpPr>
          <p:cNvPr id="4" name="TextBox 3">
            <a:extLst>
              <a:ext uri="{FF2B5EF4-FFF2-40B4-BE49-F238E27FC236}">
                <a16:creationId xmlns:a16="http://schemas.microsoft.com/office/drawing/2014/main" id="{E88B68F0-8174-EDED-0DE8-EB029034B770}"/>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BEC59FA-406F-4AB6-676A-95985B5CC2EC}"/>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725754F-B028-45E3-9884-DC287269BF1B}"/>
              </a:ext>
            </a:extLst>
          </p:cNvPr>
          <p:cNvSpPr txBox="1"/>
          <p:nvPr/>
        </p:nvSpPr>
        <p:spPr>
          <a:xfrm>
            <a:off x="427867" y="1247174"/>
            <a:ext cx="5666544" cy="3231654"/>
          </a:xfrm>
          <a:prstGeom prst="rect">
            <a:avLst/>
          </a:prstGeom>
          <a:noFill/>
        </p:spPr>
        <p:txBody>
          <a:bodyPr wrap="square">
            <a:spAutoFit/>
          </a:bodyPr>
          <a:lstStyle/>
          <a:p>
            <a:pPr algn="l" fontAlgn="base">
              <a:spcBef>
                <a:spcPts val="1800"/>
              </a:spcBef>
              <a:spcAft>
                <a:spcPts val="1800"/>
              </a:spcAft>
            </a:pPr>
            <a:r>
              <a:rPr lang="en-US" sz="2400" dirty="0">
                <a:solidFill>
                  <a:schemeClr val="tx1"/>
                </a:solidFill>
              </a:rPr>
              <a:t>Tuples are immutable and hence they do not allow deletion of a part of it. </a:t>
            </a:r>
          </a:p>
          <a:p>
            <a:pPr algn="l" fontAlgn="base">
              <a:spcBef>
                <a:spcPts val="1800"/>
              </a:spcBef>
              <a:spcAft>
                <a:spcPts val="1800"/>
              </a:spcAft>
            </a:pPr>
            <a:r>
              <a:rPr lang="en-US" sz="2400" dirty="0">
                <a:solidFill>
                  <a:schemeClr val="tx1"/>
                </a:solidFill>
              </a:rPr>
              <a:t>Entire tuple gets deleted by the use of del() method. </a:t>
            </a:r>
          </a:p>
          <a:p>
            <a:pPr algn="l" fontAlgn="base">
              <a:spcBef>
                <a:spcPts val="1800"/>
              </a:spcBef>
              <a:spcAft>
                <a:spcPts val="1800"/>
              </a:spcAft>
            </a:pPr>
            <a:r>
              <a:rPr lang="en-US" sz="2400" dirty="0">
                <a:solidFill>
                  <a:schemeClr val="tx1"/>
                </a:solidFill>
              </a:rPr>
              <a:t>Note- Printing of Tuple after deletion results to an Error. </a:t>
            </a:r>
            <a:endParaRPr lang="en-IN" sz="2400" dirty="0">
              <a:solidFill>
                <a:schemeClr val="tx1"/>
              </a:solidFill>
            </a:endParaRPr>
          </a:p>
        </p:txBody>
      </p:sp>
      <p:sp>
        <p:nvSpPr>
          <p:cNvPr id="9" name="TextBox 8">
            <a:extLst>
              <a:ext uri="{FF2B5EF4-FFF2-40B4-BE49-F238E27FC236}">
                <a16:creationId xmlns:a16="http://schemas.microsoft.com/office/drawing/2014/main" id="{8FB57797-386C-09E9-81CC-4BE46653AB76}"/>
              </a:ext>
            </a:extLst>
          </p:cNvPr>
          <p:cNvSpPr txBox="1"/>
          <p:nvPr/>
        </p:nvSpPr>
        <p:spPr>
          <a:xfrm>
            <a:off x="6713316" y="877843"/>
            <a:ext cx="4853874" cy="4409349"/>
          </a:xfrm>
          <a:prstGeom prst="rect">
            <a:avLst/>
          </a:prstGeom>
          <a:noFill/>
        </p:spPr>
        <p:txBody>
          <a:bodyPr wrap="square">
            <a:spAutoFit/>
          </a:bodyPr>
          <a:lstStyle/>
          <a:p>
            <a:pPr>
              <a:lnSpc>
                <a:spcPct val="200000"/>
              </a:lnSpc>
            </a:pPr>
            <a:r>
              <a:rPr lang="en-US" sz="2400" dirty="0"/>
              <a:t>#Deleting a Tuple </a:t>
            </a:r>
          </a:p>
          <a:p>
            <a:pPr>
              <a:lnSpc>
                <a:spcPct val="200000"/>
              </a:lnSpc>
            </a:pPr>
            <a:r>
              <a:rPr lang="en-US" sz="2400" dirty="0"/>
              <a:t>Tuple1 = (0, 1, 2, 3, 4) </a:t>
            </a:r>
          </a:p>
          <a:p>
            <a:pPr>
              <a:lnSpc>
                <a:spcPct val="200000"/>
              </a:lnSpc>
            </a:pPr>
            <a:r>
              <a:rPr lang="en-US" sz="2400" dirty="0"/>
              <a:t>del Tuple1</a:t>
            </a:r>
          </a:p>
          <a:p>
            <a:pPr>
              <a:lnSpc>
                <a:spcPct val="200000"/>
              </a:lnSpc>
            </a:pPr>
            <a:r>
              <a:rPr lang="en-US" sz="2400" dirty="0"/>
              <a:t>print(Tuple1) </a:t>
            </a:r>
          </a:p>
          <a:p>
            <a:pPr>
              <a:lnSpc>
                <a:spcPct val="200000"/>
              </a:lnSpc>
            </a:pPr>
            <a:r>
              <a:rPr lang="en-US" sz="2400" dirty="0" err="1"/>
              <a:t>NameError</a:t>
            </a:r>
            <a:r>
              <a:rPr lang="en-US" sz="2400" dirty="0"/>
              <a:t>: name 'Tuple1' is not defined</a:t>
            </a:r>
            <a:endParaRPr lang="en-IN" sz="2400" dirty="0"/>
          </a:p>
        </p:txBody>
      </p:sp>
    </p:spTree>
    <p:extLst>
      <p:ext uri="{BB962C8B-B14F-4D97-AF65-F5344CB8AC3E}">
        <p14:creationId xmlns:p14="http://schemas.microsoft.com/office/powerpoint/2010/main" val="6826200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19941-8C32-C696-1FC2-FB9AC8C5E8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273E0F0-435E-AB32-4ED7-59E3073CE21A}"/>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Built-In-Methods in Tuples</a:t>
            </a:r>
          </a:p>
        </p:txBody>
      </p:sp>
      <p:sp>
        <p:nvSpPr>
          <p:cNvPr id="4" name="TextBox 3">
            <a:extLst>
              <a:ext uri="{FF2B5EF4-FFF2-40B4-BE49-F238E27FC236}">
                <a16:creationId xmlns:a16="http://schemas.microsoft.com/office/drawing/2014/main" id="{38451162-94CF-9F58-3B9E-752929E335BD}"/>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812DDAB0-1DB3-2865-E688-D3DB5710D5C0}"/>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D4AA6959-B119-9502-9FB5-81F553332A0E}"/>
              </a:ext>
            </a:extLst>
          </p:cNvPr>
          <p:cNvGraphicFramePr>
            <a:graphicFrameLocks noGrp="1"/>
          </p:cNvGraphicFramePr>
          <p:nvPr>
            <p:extLst>
              <p:ext uri="{D42A27DB-BD31-4B8C-83A1-F6EECF244321}">
                <p14:modId xmlns:p14="http://schemas.microsoft.com/office/powerpoint/2010/main" val="3186288580"/>
              </p:ext>
            </p:extLst>
          </p:nvPr>
        </p:nvGraphicFramePr>
        <p:xfrm>
          <a:off x="430357" y="1006487"/>
          <a:ext cx="8804688" cy="5284246"/>
        </p:xfrm>
        <a:graphic>
          <a:graphicData uri="http://schemas.openxmlformats.org/drawingml/2006/table">
            <a:tbl>
              <a:tblPr>
                <a:tableStyleId>{C4B1156A-380E-4F78-BDF5-A606A8083BF9}</a:tableStyleId>
              </a:tblPr>
              <a:tblGrid>
                <a:gridCol w="3094678">
                  <a:extLst>
                    <a:ext uri="{9D8B030D-6E8A-4147-A177-3AD203B41FA5}">
                      <a16:colId xmlns:a16="http://schemas.microsoft.com/office/drawing/2014/main" val="3050967389"/>
                    </a:ext>
                  </a:extLst>
                </a:gridCol>
                <a:gridCol w="5710010">
                  <a:extLst>
                    <a:ext uri="{9D8B030D-6E8A-4147-A177-3AD203B41FA5}">
                      <a16:colId xmlns:a16="http://schemas.microsoft.com/office/drawing/2014/main" val="3489219927"/>
                    </a:ext>
                  </a:extLst>
                </a:gridCol>
              </a:tblGrid>
              <a:tr h="360582">
                <a:tc>
                  <a:txBody>
                    <a:bodyPr/>
                    <a:lstStyle/>
                    <a:p>
                      <a:r>
                        <a:rPr lang="en-IN" dirty="0"/>
                        <a:t>Built-in Function</a:t>
                      </a:r>
                    </a:p>
                  </a:txBody>
                  <a:tcPr anchor="ctr"/>
                </a:tc>
                <a:tc>
                  <a:txBody>
                    <a:bodyPr/>
                    <a:lstStyle/>
                    <a:p>
                      <a:r>
                        <a:rPr lang="en-IN" dirty="0"/>
                        <a:t>Description</a:t>
                      </a:r>
                    </a:p>
                  </a:txBody>
                  <a:tcPr anchor="ctr"/>
                </a:tc>
                <a:extLst>
                  <a:ext uri="{0D108BD9-81ED-4DB2-BD59-A6C34878D82A}">
                    <a16:rowId xmlns:a16="http://schemas.microsoft.com/office/drawing/2014/main" val="1299399846"/>
                  </a:ext>
                </a:extLst>
              </a:tr>
              <a:tr h="419222">
                <a:tc>
                  <a:txBody>
                    <a:bodyPr/>
                    <a:lstStyle/>
                    <a:p>
                      <a:r>
                        <a:rPr lang="en-IN" dirty="0"/>
                        <a:t>all()</a:t>
                      </a:r>
                    </a:p>
                  </a:txBody>
                  <a:tcPr anchor="ctr"/>
                </a:tc>
                <a:tc>
                  <a:txBody>
                    <a:bodyPr/>
                    <a:lstStyle/>
                    <a:p>
                      <a:r>
                        <a:rPr lang="en-US" dirty="0"/>
                        <a:t>Returns True if all elements are True or if the tuple is empty</a:t>
                      </a:r>
                    </a:p>
                  </a:txBody>
                  <a:tcPr anchor="ctr"/>
                </a:tc>
                <a:extLst>
                  <a:ext uri="{0D108BD9-81ED-4DB2-BD59-A6C34878D82A}">
                    <a16:rowId xmlns:a16="http://schemas.microsoft.com/office/drawing/2014/main" val="4165469534"/>
                  </a:ext>
                </a:extLst>
              </a:tr>
              <a:tr h="571668">
                <a:tc>
                  <a:txBody>
                    <a:bodyPr/>
                    <a:lstStyle/>
                    <a:p>
                      <a:r>
                        <a:rPr lang="en-IN" dirty="0"/>
                        <a:t>any()</a:t>
                      </a:r>
                    </a:p>
                  </a:txBody>
                  <a:tcPr anchor="ctr"/>
                </a:tc>
                <a:tc>
                  <a:txBody>
                    <a:bodyPr/>
                    <a:lstStyle/>
                    <a:p>
                      <a:r>
                        <a:rPr lang="en-US" dirty="0"/>
                        <a:t>Returns True if any element of the tuple is True; returns False if empty</a:t>
                      </a:r>
                    </a:p>
                  </a:txBody>
                  <a:tcPr anchor="ctr"/>
                </a:tc>
                <a:extLst>
                  <a:ext uri="{0D108BD9-81ED-4DB2-BD59-A6C34878D82A}">
                    <a16:rowId xmlns:a16="http://schemas.microsoft.com/office/drawing/2014/main" val="1769620401"/>
                  </a:ext>
                </a:extLst>
              </a:tr>
              <a:tr h="393815">
                <a:tc>
                  <a:txBody>
                    <a:bodyPr/>
                    <a:lstStyle/>
                    <a:p>
                      <a:r>
                        <a:rPr lang="en-IN" dirty="0" err="1"/>
                        <a:t>len</a:t>
                      </a:r>
                      <a:r>
                        <a:rPr lang="en-IN" dirty="0"/>
                        <a:t>()</a:t>
                      </a:r>
                    </a:p>
                  </a:txBody>
                  <a:tcPr anchor="ctr"/>
                </a:tc>
                <a:tc>
                  <a:txBody>
                    <a:bodyPr/>
                    <a:lstStyle/>
                    <a:p>
                      <a:r>
                        <a:rPr lang="en-US" dirty="0"/>
                        <a:t>Returns the length (number of items) of the tuple</a:t>
                      </a:r>
                    </a:p>
                  </a:txBody>
                  <a:tcPr anchor="ctr"/>
                </a:tc>
                <a:extLst>
                  <a:ext uri="{0D108BD9-81ED-4DB2-BD59-A6C34878D82A}">
                    <a16:rowId xmlns:a16="http://schemas.microsoft.com/office/drawing/2014/main" val="963074361"/>
                  </a:ext>
                </a:extLst>
              </a:tr>
              <a:tr h="571668">
                <a:tc>
                  <a:txBody>
                    <a:bodyPr/>
                    <a:lstStyle/>
                    <a:p>
                      <a:r>
                        <a:rPr lang="en-IN" dirty="0"/>
                        <a:t>enumerate()</a:t>
                      </a:r>
                    </a:p>
                  </a:txBody>
                  <a:tcPr anchor="ctr"/>
                </a:tc>
                <a:tc>
                  <a:txBody>
                    <a:bodyPr/>
                    <a:lstStyle/>
                    <a:p>
                      <a:r>
                        <a:rPr lang="en-US"/>
                        <a:t>Returns an enumerate object of the tuple (index, value pairs)</a:t>
                      </a:r>
                    </a:p>
                  </a:txBody>
                  <a:tcPr anchor="ctr"/>
                </a:tc>
                <a:extLst>
                  <a:ext uri="{0D108BD9-81ED-4DB2-BD59-A6C34878D82A}">
                    <a16:rowId xmlns:a16="http://schemas.microsoft.com/office/drawing/2014/main" val="2589646671"/>
                  </a:ext>
                </a:extLst>
              </a:tr>
              <a:tr h="393815">
                <a:tc>
                  <a:txBody>
                    <a:bodyPr/>
                    <a:lstStyle/>
                    <a:p>
                      <a:r>
                        <a:rPr lang="en-IN" dirty="0"/>
                        <a:t>max()</a:t>
                      </a:r>
                    </a:p>
                  </a:txBody>
                  <a:tcPr anchor="ctr"/>
                </a:tc>
                <a:tc>
                  <a:txBody>
                    <a:bodyPr/>
                    <a:lstStyle/>
                    <a:p>
                      <a:r>
                        <a:rPr lang="en-US" dirty="0"/>
                        <a:t>Returns the maximum element of the tuple</a:t>
                      </a:r>
                    </a:p>
                  </a:txBody>
                  <a:tcPr anchor="ctr"/>
                </a:tc>
                <a:extLst>
                  <a:ext uri="{0D108BD9-81ED-4DB2-BD59-A6C34878D82A}">
                    <a16:rowId xmlns:a16="http://schemas.microsoft.com/office/drawing/2014/main" val="2525165172"/>
                  </a:ext>
                </a:extLst>
              </a:tr>
              <a:tr h="508149">
                <a:tc>
                  <a:txBody>
                    <a:bodyPr/>
                    <a:lstStyle/>
                    <a:p>
                      <a:r>
                        <a:rPr lang="en-IN" dirty="0"/>
                        <a:t>min()</a:t>
                      </a:r>
                    </a:p>
                  </a:txBody>
                  <a:tcPr anchor="ctr"/>
                </a:tc>
                <a:tc>
                  <a:txBody>
                    <a:bodyPr/>
                    <a:lstStyle/>
                    <a:p>
                      <a:r>
                        <a:rPr lang="en-US" dirty="0"/>
                        <a:t>Returns the minimum element of the tuple</a:t>
                      </a:r>
                    </a:p>
                  </a:txBody>
                  <a:tcPr anchor="ctr"/>
                </a:tc>
                <a:extLst>
                  <a:ext uri="{0D108BD9-81ED-4DB2-BD59-A6C34878D82A}">
                    <a16:rowId xmlns:a16="http://schemas.microsoft.com/office/drawing/2014/main" val="2441435305"/>
                  </a:ext>
                </a:extLst>
              </a:tr>
              <a:tr h="508149">
                <a:tc>
                  <a:txBody>
                    <a:bodyPr/>
                    <a:lstStyle/>
                    <a:p>
                      <a:r>
                        <a:rPr lang="en-IN" dirty="0"/>
                        <a:t>sum()</a:t>
                      </a:r>
                    </a:p>
                  </a:txBody>
                  <a:tcPr anchor="ctr"/>
                </a:tc>
                <a:tc>
                  <a:txBody>
                    <a:bodyPr/>
                    <a:lstStyle/>
                    <a:p>
                      <a:r>
                        <a:rPr lang="en-US" dirty="0"/>
                        <a:t>Returns the sum of numeric elements in the tuple</a:t>
                      </a:r>
                    </a:p>
                  </a:txBody>
                  <a:tcPr anchor="ctr"/>
                </a:tc>
                <a:extLst>
                  <a:ext uri="{0D108BD9-81ED-4DB2-BD59-A6C34878D82A}">
                    <a16:rowId xmlns:a16="http://schemas.microsoft.com/office/drawing/2014/main" val="1028041814"/>
                  </a:ext>
                </a:extLst>
              </a:tr>
              <a:tr h="724113">
                <a:tc>
                  <a:txBody>
                    <a:bodyPr/>
                    <a:lstStyle/>
                    <a:p>
                      <a:r>
                        <a:rPr lang="en-IN" dirty="0"/>
                        <a:t>sorted()</a:t>
                      </a:r>
                    </a:p>
                  </a:txBody>
                  <a:tcPr anchor="ctr"/>
                </a:tc>
                <a:tc>
                  <a:txBody>
                    <a:bodyPr/>
                    <a:lstStyle/>
                    <a:p>
                      <a:r>
                        <a:rPr lang="en-US" dirty="0"/>
                        <a:t>Returns a new sorted list from the tuple elements</a:t>
                      </a:r>
                    </a:p>
                  </a:txBody>
                  <a:tcPr anchor="ctr"/>
                </a:tc>
                <a:extLst>
                  <a:ext uri="{0D108BD9-81ED-4DB2-BD59-A6C34878D82A}">
                    <a16:rowId xmlns:a16="http://schemas.microsoft.com/office/drawing/2014/main" val="1680218489"/>
                  </a:ext>
                </a:extLst>
              </a:tr>
              <a:tr h="508149">
                <a:tc>
                  <a:txBody>
                    <a:bodyPr/>
                    <a:lstStyle/>
                    <a:p>
                      <a:r>
                        <a:rPr lang="en-IN" dirty="0"/>
                        <a:t>tuple()</a:t>
                      </a:r>
                    </a:p>
                  </a:txBody>
                  <a:tcPr anchor="ctr"/>
                </a:tc>
                <a:tc>
                  <a:txBody>
                    <a:bodyPr/>
                    <a:lstStyle/>
                    <a:p>
                      <a:r>
                        <a:rPr lang="en-US" dirty="0"/>
                        <a:t>Converts an </a:t>
                      </a:r>
                      <a:r>
                        <a:rPr lang="en-US" dirty="0" err="1"/>
                        <a:t>iterable</a:t>
                      </a:r>
                      <a:r>
                        <a:rPr lang="en-US" dirty="0"/>
                        <a:t> to a tuple</a:t>
                      </a:r>
                    </a:p>
                  </a:txBody>
                  <a:tcPr anchor="ctr"/>
                </a:tc>
                <a:extLst>
                  <a:ext uri="{0D108BD9-81ED-4DB2-BD59-A6C34878D82A}">
                    <a16:rowId xmlns:a16="http://schemas.microsoft.com/office/drawing/2014/main" val="3519374820"/>
                  </a:ext>
                </a:extLst>
              </a:tr>
            </a:tbl>
          </a:graphicData>
        </a:graphic>
      </p:graphicFrame>
    </p:spTree>
    <p:extLst>
      <p:ext uri="{BB962C8B-B14F-4D97-AF65-F5344CB8AC3E}">
        <p14:creationId xmlns:p14="http://schemas.microsoft.com/office/powerpoint/2010/main" val="1768859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3C7A9-61B9-F5F2-2E60-EB04828C0CE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088124-E9B0-923B-BCCC-12BAD46B49BC}"/>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Python Dictionary</a:t>
            </a:r>
          </a:p>
        </p:txBody>
      </p:sp>
      <p:sp>
        <p:nvSpPr>
          <p:cNvPr id="4" name="TextBox 3">
            <a:extLst>
              <a:ext uri="{FF2B5EF4-FFF2-40B4-BE49-F238E27FC236}">
                <a16:creationId xmlns:a16="http://schemas.microsoft.com/office/drawing/2014/main" id="{E7FDF30D-5A7B-E887-F2C5-76D014460EE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3F9B8BF3-3F45-C98B-93A0-CFA6B61CDBF8}"/>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1E6B8AA-4042-2C0F-143B-7B58EA43D82E}"/>
              </a:ext>
            </a:extLst>
          </p:cNvPr>
          <p:cNvSpPr txBox="1"/>
          <p:nvPr/>
        </p:nvSpPr>
        <p:spPr>
          <a:xfrm>
            <a:off x="427868" y="1443924"/>
            <a:ext cx="10950046" cy="2492990"/>
          </a:xfrm>
          <a:prstGeom prst="rect">
            <a:avLst/>
          </a:prstGeom>
          <a:noFill/>
        </p:spPr>
        <p:txBody>
          <a:bodyPr wrap="square">
            <a:spAutoFit/>
          </a:bodyPr>
          <a:lstStyle/>
          <a:p>
            <a:pPr algn="l" fontAlgn="base">
              <a:spcBef>
                <a:spcPts val="1800"/>
              </a:spcBef>
              <a:spcAft>
                <a:spcPts val="1800"/>
              </a:spcAft>
            </a:pPr>
            <a:r>
              <a:rPr lang="en-US" sz="2400" dirty="0">
                <a:solidFill>
                  <a:schemeClr val="tx1"/>
                </a:solidFill>
              </a:rPr>
              <a:t>Python dictionary is an unordered collection of items. </a:t>
            </a:r>
          </a:p>
          <a:p>
            <a:pPr algn="l" fontAlgn="base">
              <a:spcBef>
                <a:spcPts val="1800"/>
              </a:spcBef>
              <a:spcAft>
                <a:spcPts val="1800"/>
              </a:spcAft>
            </a:pPr>
            <a:r>
              <a:rPr lang="en-US" sz="2400" dirty="0">
                <a:solidFill>
                  <a:schemeClr val="tx1"/>
                </a:solidFill>
              </a:rPr>
              <a:t>While other compound data types have only value as an element, a dictionary </a:t>
            </a:r>
            <a:r>
              <a:rPr lang="en-US" sz="2400" dirty="0"/>
              <a:t>h</a:t>
            </a:r>
            <a:r>
              <a:rPr lang="en-US" sz="2400" dirty="0">
                <a:solidFill>
                  <a:schemeClr val="tx1"/>
                </a:solidFill>
              </a:rPr>
              <a:t>as a key: value pair. </a:t>
            </a:r>
          </a:p>
          <a:p>
            <a:pPr algn="l" fontAlgn="base">
              <a:spcBef>
                <a:spcPts val="1800"/>
              </a:spcBef>
              <a:spcAft>
                <a:spcPts val="1800"/>
              </a:spcAft>
            </a:pPr>
            <a:r>
              <a:rPr lang="en-US" sz="2400" dirty="0">
                <a:solidFill>
                  <a:schemeClr val="tx1"/>
                </a:solidFill>
              </a:rPr>
              <a:t>Dictionaries are optimized to retrieve values when the key is known</a:t>
            </a:r>
            <a:endParaRPr lang="en-IN" sz="2400" dirty="0">
              <a:solidFill>
                <a:schemeClr val="tx1"/>
              </a:solidFill>
            </a:endParaRPr>
          </a:p>
        </p:txBody>
      </p:sp>
    </p:spTree>
    <p:extLst>
      <p:ext uri="{BB962C8B-B14F-4D97-AF65-F5344CB8AC3E}">
        <p14:creationId xmlns:p14="http://schemas.microsoft.com/office/powerpoint/2010/main" val="1505119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9009F-8154-FF69-989F-0FD6DBC7C6E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9876DAB-4616-2003-43D5-5568416F8A46}"/>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Creation of Dictionary</a:t>
            </a:r>
          </a:p>
        </p:txBody>
      </p:sp>
      <p:sp>
        <p:nvSpPr>
          <p:cNvPr id="4" name="TextBox 3">
            <a:extLst>
              <a:ext uri="{FF2B5EF4-FFF2-40B4-BE49-F238E27FC236}">
                <a16:creationId xmlns:a16="http://schemas.microsoft.com/office/drawing/2014/main" id="{2546A126-AD20-8E86-8A0D-897123A96D9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72437656-14AF-67A8-92D5-E853262E812B}"/>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2DF6BE9-2C2D-BE1C-FFFB-526A63D8C2CA}"/>
              </a:ext>
            </a:extLst>
          </p:cNvPr>
          <p:cNvSpPr txBox="1"/>
          <p:nvPr/>
        </p:nvSpPr>
        <p:spPr>
          <a:xfrm>
            <a:off x="364744" y="1210635"/>
            <a:ext cx="11459332" cy="3323987"/>
          </a:xfrm>
          <a:prstGeom prst="rect">
            <a:avLst/>
          </a:prstGeom>
          <a:noFill/>
        </p:spPr>
        <p:txBody>
          <a:bodyPr wrap="square">
            <a:spAutoFit/>
          </a:bodyPr>
          <a:lstStyle/>
          <a:p>
            <a:pPr algn="l" fontAlgn="base">
              <a:spcBef>
                <a:spcPts val="1800"/>
              </a:spcBef>
              <a:spcAft>
                <a:spcPts val="1800"/>
              </a:spcAft>
            </a:pPr>
            <a:r>
              <a:rPr lang="en-US" sz="2400" dirty="0">
                <a:solidFill>
                  <a:schemeClr val="tx1"/>
                </a:solidFill>
              </a:rPr>
              <a:t>Creating A Dictionary Is As Simple As Placing Items Inside Curly Braces {} Separated By Comma. </a:t>
            </a:r>
          </a:p>
          <a:p>
            <a:pPr algn="l" fontAlgn="base">
              <a:spcBef>
                <a:spcPts val="1800"/>
              </a:spcBef>
              <a:spcAft>
                <a:spcPts val="1800"/>
              </a:spcAft>
            </a:pPr>
            <a:r>
              <a:rPr lang="en-US" sz="2400" dirty="0">
                <a:solidFill>
                  <a:schemeClr val="tx1"/>
                </a:solidFill>
              </a:rPr>
              <a:t>Each element in a dictionary is represented by a </a:t>
            </a:r>
            <a:r>
              <a:rPr lang="en-US" sz="2400" dirty="0" err="1">
                <a:solidFill>
                  <a:schemeClr val="tx1"/>
                </a:solidFill>
              </a:rPr>
              <a:t>key:value</a:t>
            </a:r>
            <a:r>
              <a:rPr lang="en-US" sz="2400" dirty="0">
                <a:solidFill>
                  <a:schemeClr val="tx1"/>
                </a:solidFill>
              </a:rPr>
              <a:t> pair. </a:t>
            </a:r>
          </a:p>
          <a:p>
            <a:pPr algn="l" fontAlgn="base">
              <a:spcBef>
                <a:spcPts val="1800"/>
              </a:spcBef>
              <a:spcAft>
                <a:spcPts val="1800"/>
              </a:spcAft>
            </a:pPr>
            <a:r>
              <a:rPr lang="en-US" sz="2400" dirty="0">
                <a:solidFill>
                  <a:schemeClr val="tx1"/>
                </a:solidFill>
              </a:rPr>
              <a:t>While values can be of any data type and can repeat, </a:t>
            </a:r>
          </a:p>
          <a:p>
            <a:pPr algn="l" fontAlgn="base">
              <a:spcBef>
                <a:spcPts val="1800"/>
              </a:spcBef>
              <a:spcAft>
                <a:spcPts val="1800"/>
              </a:spcAft>
            </a:pPr>
            <a:r>
              <a:rPr lang="en-US" sz="2400" dirty="0">
                <a:solidFill>
                  <a:schemeClr val="tx1"/>
                </a:solidFill>
              </a:rPr>
              <a:t> keys must be of immutable type and must be unique.</a:t>
            </a:r>
            <a:endParaRPr lang="en-IN" sz="2400" dirty="0">
              <a:solidFill>
                <a:schemeClr val="tx1"/>
              </a:solidFill>
            </a:endParaRPr>
          </a:p>
        </p:txBody>
      </p:sp>
      <p:pic>
        <p:nvPicPr>
          <p:cNvPr id="6" name="Picture 5">
            <a:extLst>
              <a:ext uri="{FF2B5EF4-FFF2-40B4-BE49-F238E27FC236}">
                <a16:creationId xmlns:a16="http://schemas.microsoft.com/office/drawing/2014/main" id="{B715769E-B11A-F47B-C65D-D52B500E1976}"/>
              </a:ext>
            </a:extLst>
          </p:cNvPr>
          <p:cNvPicPr>
            <a:picLocks noChangeAspect="1"/>
          </p:cNvPicPr>
          <p:nvPr/>
        </p:nvPicPr>
        <p:blipFill>
          <a:blip r:embed="rId2"/>
          <a:stretch>
            <a:fillRect/>
          </a:stretch>
        </p:blipFill>
        <p:spPr>
          <a:xfrm>
            <a:off x="3506023" y="4895182"/>
            <a:ext cx="5176775" cy="752183"/>
          </a:xfrm>
          <a:prstGeom prst="rect">
            <a:avLst/>
          </a:prstGeom>
        </p:spPr>
      </p:pic>
    </p:spTree>
    <p:extLst>
      <p:ext uri="{BB962C8B-B14F-4D97-AF65-F5344CB8AC3E}">
        <p14:creationId xmlns:p14="http://schemas.microsoft.com/office/powerpoint/2010/main" val="5293948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211F5-623C-F3F1-1E81-616B4E4A343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97D9C72-6893-6FCC-BE83-2973EE63C31B}"/>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Accessing an elements from a Dictionary</a:t>
            </a:r>
          </a:p>
        </p:txBody>
      </p:sp>
      <p:sp>
        <p:nvSpPr>
          <p:cNvPr id="4" name="TextBox 3">
            <a:extLst>
              <a:ext uri="{FF2B5EF4-FFF2-40B4-BE49-F238E27FC236}">
                <a16:creationId xmlns:a16="http://schemas.microsoft.com/office/drawing/2014/main" id="{1FDBEC5B-D59C-2666-4F33-0F39D7C40A4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E4289892-042A-EAF0-5FB3-D392E692067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929A208-1981-0EB4-597F-FF89BBE1D74F}"/>
              </a:ext>
            </a:extLst>
          </p:cNvPr>
          <p:cNvSpPr txBox="1"/>
          <p:nvPr/>
        </p:nvSpPr>
        <p:spPr>
          <a:xfrm>
            <a:off x="427935" y="988705"/>
            <a:ext cx="11760890" cy="2492990"/>
          </a:xfrm>
          <a:prstGeom prst="rect">
            <a:avLst/>
          </a:prstGeom>
          <a:noFill/>
        </p:spPr>
        <p:txBody>
          <a:bodyPr wrap="square">
            <a:spAutoFit/>
          </a:bodyPr>
          <a:lstStyle/>
          <a:p>
            <a:pPr algn="l" fontAlgn="base">
              <a:spcBef>
                <a:spcPts val="1800"/>
              </a:spcBef>
              <a:spcAft>
                <a:spcPts val="1800"/>
              </a:spcAft>
            </a:pPr>
            <a:r>
              <a:rPr lang="en-US" sz="2400" dirty="0">
                <a:solidFill>
                  <a:schemeClr val="tx1"/>
                </a:solidFill>
              </a:rPr>
              <a:t>While indexing is used with other container types to access values, dictionary uses keys. </a:t>
            </a:r>
          </a:p>
          <a:p>
            <a:pPr algn="l" fontAlgn="base">
              <a:spcBef>
                <a:spcPts val="1800"/>
              </a:spcBef>
              <a:spcAft>
                <a:spcPts val="1800"/>
              </a:spcAft>
            </a:pPr>
            <a:r>
              <a:rPr lang="en-US" sz="2400" dirty="0">
                <a:solidFill>
                  <a:schemeClr val="tx1"/>
                </a:solidFill>
              </a:rPr>
              <a:t>Key can be used either inside square brackets or with the get() method. </a:t>
            </a:r>
          </a:p>
          <a:p>
            <a:pPr algn="l" fontAlgn="base">
              <a:spcBef>
                <a:spcPts val="1800"/>
              </a:spcBef>
              <a:spcAft>
                <a:spcPts val="1800"/>
              </a:spcAft>
            </a:pPr>
            <a:r>
              <a:rPr lang="en-US" sz="2400" dirty="0">
                <a:solidFill>
                  <a:schemeClr val="tx1"/>
                </a:solidFill>
              </a:rPr>
              <a:t>The difference while using get() is that it </a:t>
            </a:r>
            <a:r>
              <a:rPr lang="en-US" sz="2400" dirty="0" err="1">
                <a:solidFill>
                  <a:schemeClr val="tx1"/>
                </a:solidFill>
              </a:rPr>
              <a:t>reinstead</a:t>
            </a:r>
            <a:r>
              <a:rPr lang="en-US" sz="2400" dirty="0">
                <a:solidFill>
                  <a:schemeClr val="tx1"/>
                </a:solidFill>
              </a:rPr>
              <a:t> of </a:t>
            </a:r>
            <a:r>
              <a:rPr lang="en-US" sz="2400" dirty="0" err="1">
                <a:solidFill>
                  <a:schemeClr val="tx1"/>
                </a:solidFill>
              </a:rPr>
              <a:t>KeyError</a:t>
            </a:r>
            <a:r>
              <a:rPr lang="en-US" sz="2400" dirty="0">
                <a:solidFill>
                  <a:schemeClr val="tx1"/>
                </a:solidFill>
              </a:rPr>
              <a:t>, if the key is not found.</a:t>
            </a:r>
            <a:endParaRPr lang="en-IN" sz="2400" dirty="0">
              <a:solidFill>
                <a:schemeClr val="tx1"/>
              </a:solidFill>
            </a:endParaRPr>
          </a:p>
        </p:txBody>
      </p:sp>
      <p:pic>
        <p:nvPicPr>
          <p:cNvPr id="12" name="Picture 11">
            <a:extLst>
              <a:ext uri="{FF2B5EF4-FFF2-40B4-BE49-F238E27FC236}">
                <a16:creationId xmlns:a16="http://schemas.microsoft.com/office/drawing/2014/main" id="{5572BF5C-B7DF-FEAB-0D16-B2DD7A0BA309}"/>
              </a:ext>
            </a:extLst>
          </p:cNvPr>
          <p:cNvPicPr>
            <a:picLocks noChangeAspect="1"/>
          </p:cNvPicPr>
          <p:nvPr/>
        </p:nvPicPr>
        <p:blipFill>
          <a:blip r:embed="rId2"/>
          <a:stretch>
            <a:fillRect/>
          </a:stretch>
        </p:blipFill>
        <p:spPr>
          <a:xfrm>
            <a:off x="8140436" y="3933022"/>
            <a:ext cx="2809215" cy="2492990"/>
          </a:xfrm>
          <a:prstGeom prst="rect">
            <a:avLst/>
          </a:prstGeom>
        </p:spPr>
      </p:pic>
      <p:pic>
        <p:nvPicPr>
          <p:cNvPr id="14" name="Picture 13">
            <a:extLst>
              <a:ext uri="{FF2B5EF4-FFF2-40B4-BE49-F238E27FC236}">
                <a16:creationId xmlns:a16="http://schemas.microsoft.com/office/drawing/2014/main" id="{764EFA3A-A6AF-2305-982C-10287B00115D}"/>
              </a:ext>
            </a:extLst>
          </p:cNvPr>
          <p:cNvPicPr>
            <a:picLocks noChangeAspect="1"/>
          </p:cNvPicPr>
          <p:nvPr/>
        </p:nvPicPr>
        <p:blipFill>
          <a:blip r:embed="rId3"/>
          <a:stretch>
            <a:fillRect/>
          </a:stretch>
        </p:blipFill>
        <p:spPr>
          <a:xfrm>
            <a:off x="1214828" y="3933021"/>
            <a:ext cx="4086378" cy="2492990"/>
          </a:xfrm>
          <a:prstGeom prst="rect">
            <a:avLst/>
          </a:prstGeom>
        </p:spPr>
      </p:pic>
    </p:spTree>
    <p:extLst>
      <p:ext uri="{BB962C8B-B14F-4D97-AF65-F5344CB8AC3E}">
        <p14:creationId xmlns:p14="http://schemas.microsoft.com/office/powerpoint/2010/main" val="2213266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67AEB-F0D1-62D0-2C8E-6F1B141124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165C92-D939-152B-FC96-9D074FF3CDD0}"/>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Deletion from a Dictionary</a:t>
            </a:r>
          </a:p>
        </p:txBody>
      </p:sp>
      <p:sp>
        <p:nvSpPr>
          <p:cNvPr id="4" name="TextBox 3">
            <a:extLst>
              <a:ext uri="{FF2B5EF4-FFF2-40B4-BE49-F238E27FC236}">
                <a16:creationId xmlns:a16="http://schemas.microsoft.com/office/drawing/2014/main" id="{763F2D26-6EE4-7AEC-4248-181FC077171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36A8FB91-18D3-69A0-E800-30F0CD9C75D2}"/>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6C5804E-1BE0-00AF-E06A-66D92FE67D6C}"/>
              </a:ext>
            </a:extLst>
          </p:cNvPr>
          <p:cNvSpPr txBox="1"/>
          <p:nvPr/>
        </p:nvSpPr>
        <p:spPr>
          <a:xfrm>
            <a:off x="427867" y="877843"/>
            <a:ext cx="11760957" cy="2862322"/>
          </a:xfrm>
          <a:prstGeom prst="rect">
            <a:avLst/>
          </a:prstGeom>
          <a:noFill/>
        </p:spPr>
        <p:txBody>
          <a:bodyPr wrap="square">
            <a:spAutoFit/>
          </a:bodyPr>
          <a:lstStyle/>
          <a:p>
            <a:pPr algn="l" fontAlgn="base">
              <a:spcBef>
                <a:spcPts val="1800"/>
              </a:spcBef>
              <a:spcAft>
                <a:spcPts val="1800"/>
              </a:spcAft>
            </a:pPr>
            <a:r>
              <a:rPr lang="en-US" sz="2400" dirty="0">
                <a:solidFill>
                  <a:schemeClr val="tx1"/>
                </a:solidFill>
              </a:rPr>
              <a:t>We can remove a particular item in a dictionary by using the method pop(). This method removes as item with the provided key and returns the value. </a:t>
            </a:r>
          </a:p>
          <a:p>
            <a:pPr algn="l" fontAlgn="base">
              <a:spcBef>
                <a:spcPts val="1800"/>
              </a:spcBef>
              <a:spcAft>
                <a:spcPts val="1800"/>
              </a:spcAft>
            </a:pPr>
            <a:r>
              <a:rPr lang="en-US" sz="2400" dirty="0">
                <a:solidFill>
                  <a:schemeClr val="tx1"/>
                </a:solidFill>
              </a:rPr>
              <a:t>All the items can be removed at once using the clear() method. </a:t>
            </a:r>
          </a:p>
          <a:p>
            <a:pPr algn="l" fontAlgn="base">
              <a:spcBef>
                <a:spcPts val="1800"/>
              </a:spcBef>
              <a:spcAft>
                <a:spcPts val="1800"/>
              </a:spcAft>
            </a:pPr>
            <a:r>
              <a:rPr lang="en-US" sz="2400" dirty="0">
                <a:solidFill>
                  <a:schemeClr val="tx1"/>
                </a:solidFill>
              </a:rPr>
              <a:t>We can also use the del keyword to remove individual items or the entire dictionary itself</a:t>
            </a:r>
            <a:endParaRPr lang="en-IN" sz="2400" dirty="0">
              <a:solidFill>
                <a:schemeClr val="tx1"/>
              </a:solidFill>
            </a:endParaRPr>
          </a:p>
        </p:txBody>
      </p:sp>
      <p:pic>
        <p:nvPicPr>
          <p:cNvPr id="6" name="Picture 5">
            <a:extLst>
              <a:ext uri="{FF2B5EF4-FFF2-40B4-BE49-F238E27FC236}">
                <a16:creationId xmlns:a16="http://schemas.microsoft.com/office/drawing/2014/main" id="{692569A3-AB3A-4AC6-1DD4-6C1C542FD1D2}"/>
              </a:ext>
            </a:extLst>
          </p:cNvPr>
          <p:cNvPicPr>
            <a:picLocks noChangeAspect="1"/>
          </p:cNvPicPr>
          <p:nvPr/>
        </p:nvPicPr>
        <p:blipFill>
          <a:blip r:embed="rId2"/>
          <a:stretch>
            <a:fillRect/>
          </a:stretch>
        </p:blipFill>
        <p:spPr>
          <a:xfrm>
            <a:off x="3819447" y="3739486"/>
            <a:ext cx="4549927" cy="2240671"/>
          </a:xfrm>
          <a:prstGeom prst="rect">
            <a:avLst/>
          </a:prstGeom>
        </p:spPr>
      </p:pic>
    </p:spTree>
    <p:extLst>
      <p:ext uri="{BB962C8B-B14F-4D97-AF65-F5344CB8AC3E}">
        <p14:creationId xmlns:p14="http://schemas.microsoft.com/office/powerpoint/2010/main" val="62491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p:txBody>
          <a:bodyPr/>
          <a:lstStyle/>
          <a:p>
            <a:r>
              <a:rPr lang="en-US" sz="2400" dirty="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5671" y="1202871"/>
            <a:ext cx="4843254" cy="3289228"/>
          </a:xfrm>
        </p:spPr>
        <p:txBody>
          <a:bodyPr vert="horz" wrap="square" lIns="0" tIns="0" rIns="0" bIns="0" rtlCol="0" anchor="t">
            <a:noAutofit/>
          </a:bodyPr>
          <a:lstStyle/>
          <a:p>
            <a:pPr marL="342900" indent="-342900">
              <a:buFont typeface="Arial" panose="020B0604020202020204" pitchFamily="34" charset="0"/>
              <a:buChar char="•"/>
            </a:pPr>
            <a:r>
              <a:rPr lang="en-IN" sz="2400" dirty="0"/>
              <a:t>Python Collection</a:t>
            </a:r>
            <a:endParaRPr lang="en-US" sz="2400" dirty="0"/>
          </a:p>
          <a:p>
            <a:pPr marL="342900" indent="-342900">
              <a:buFont typeface="Arial" panose="020B0604020202020204" pitchFamily="34" charset="0"/>
              <a:buChar char="•"/>
            </a:pPr>
            <a:r>
              <a:rPr lang="en-US" sz="2400" dirty="0"/>
              <a:t>List</a:t>
            </a:r>
          </a:p>
          <a:p>
            <a:pPr marL="342900" indent="-342900">
              <a:buFont typeface="Arial" panose="020B0604020202020204" pitchFamily="34" charset="0"/>
              <a:buChar char="•"/>
            </a:pPr>
            <a:r>
              <a:rPr lang="en-US" sz="2400" dirty="0"/>
              <a:t>Tuples</a:t>
            </a:r>
            <a:endParaRPr lang="en-IN" sz="2400" dirty="0">
              <a:cs typeface="Segoe UI Semibold"/>
            </a:endParaRPr>
          </a:p>
          <a:p>
            <a:pPr marL="342900" indent="-342900">
              <a:buFont typeface="Arial" panose="020B0604020202020204" pitchFamily="34" charset="0"/>
              <a:buChar char="•"/>
            </a:pPr>
            <a:r>
              <a:rPr lang="en-US" sz="2400" b="1" dirty="0"/>
              <a:t>Dictionary</a:t>
            </a:r>
          </a:p>
          <a:p>
            <a:endParaRPr lang="en-US" sz="2400" dirty="0"/>
          </a:p>
          <a:p>
            <a:endParaRPr lang="en-US" sz="2800" dirty="0"/>
          </a:p>
          <a:p>
            <a:endParaRPr lang="en-US" sz="2800" dirty="0"/>
          </a:p>
        </p:txBody>
      </p:sp>
    </p:spTree>
    <p:extLst>
      <p:ext uri="{BB962C8B-B14F-4D97-AF65-F5344CB8AC3E}">
        <p14:creationId xmlns:p14="http://schemas.microsoft.com/office/powerpoint/2010/main" val="23090584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B2E59-E4E3-FC1B-D2F1-AA11E10D99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BA19B3-1B88-C963-F5FB-268A83435208}"/>
              </a:ext>
            </a:extLst>
          </p:cNvPr>
          <p:cNvSpPr>
            <a:spLocks noGrp="1"/>
          </p:cNvSpPr>
          <p:nvPr>
            <p:ph type="title"/>
          </p:nvPr>
        </p:nvSpPr>
        <p:spPr/>
        <p:txBody>
          <a:bodyPr/>
          <a:lstStyle/>
          <a:p>
            <a:pPr algn="l" fontAlgn="base">
              <a:buNone/>
            </a:pPr>
            <a:r>
              <a:rPr lang="en-IN" sz="4000" b="1" dirty="0">
                <a:solidFill>
                  <a:schemeClr val="tx1"/>
                </a:solidFill>
                <a:latin typeface="+mn-lt"/>
              </a:rPr>
              <a:t>Python Collection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D9CE1B54-D7F1-0A63-1B70-DD2B5BB881F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88B168F9-68D7-9464-1942-E79E4BAB8F1D}"/>
              </a:ext>
            </a:extLst>
          </p:cNvPr>
          <p:cNvSpPr>
            <a:spLocks noGrp="1" noChangeArrowheads="1"/>
          </p:cNvSpPr>
          <p:nvPr>
            <p:ph type="body" sz="quarter" idx="10"/>
          </p:nvPr>
        </p:nvSpPr>
        <p:spPr bwMode="auto">
          <a:xfrm>
            <a:off x="522418" y="1690435"/>
            <a:ext cx="11140876" cy="422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100000"/>
              </a:lnSpc>
              <a:spcBef>
                <a:spcPts val="1800"/>
              </a:spcBef>
              <a:spcAft>
                <a:spcPts val="1800"/>
              </a:spcAft>
            </a:pPr>
            <a:r>
              <a:rPr lang="en-US" sz="2550" b="0" i="0" dirty="0">
                <a:solidFill>
                  <a:schemeClr val="tx1"/>
                </a:solidFill>
                <a:effectLst/>
              </a:rPr>
              <a:t>There are four collection data types in the Python programming language: </a:t>
            </a:r>
          </a:p>
          <a:p>
            <a:pPr marL="457200" indent="-457200" fontAlgn="base">
              <a:lnSpc>
                <a:spcPct val="100000"/>
              </a:lnSpc>
              <a:spcBef>
                <a:spcPts val="1800"/>
              </a:spcBef>
              <a:spcAft>
                <a:spcPts val="1800"/>
              </a:spcAft>
              <a:buFont typeface="Arial" panose="020B0604020202020204" pitchFamily="34" charset="0"/>
              <a:buChar char="•"/>
            </a:pPr>
            <a:r>
              <a:rPr lang="en-US" sz="2550" b="0" i="0" dirty="0">
                <a:solidFill>
                  <a:schemeClr val="tx1"/>
                </a:solidFill>
                <a:effectLst/>
              </a:rPr>
              <a:t>List is a collection which is ordered and changeable. Allows duplicate members. </a:t>
            </a:r>
          </a:p>
          <a:p>
            <a:pPr marL="457200" indent="-457200" fontAlgn="base">
              <a:lnSpc>
                <a:spcPct val="100000"/>
              </a:lnSpc>
              <a:spcBef>
                <a:spcPts val="1800"/>
              </a:spcBef>
              <a:spcAft>
                <a:spcPts val="1800"/>
              </a:spcAft>
              <a:buFont typeface="Arial" panose="020B0604020202020204" pitchFamily="34" charset="0"/>
              <a:buChar char="•"/>
            </a:pPr>
            <a:r>
              <a:rPr lang="en-US" sz="2550" b="0" i="0" dirty="0">
                <a:solidFill>
                  <a:schemeClr val="tx1"/>
                </a:solidFill>
                <a:effectLst/>
              </a:rPr>
              <a:t>Tuple is a collection which is ordered and unchangeable. Allows duplicate members. </a:t>
            </a:r>
          </a:p>
          <a:p>
            <a:pPr marL="457200" indent="-457200" fontAlgn="base">
              <a:lnSpc>
                <a:spcPct val="100000"/>
              </a:lnSpc>
              <a:spcBef>
                <a:spcPts val="1800"/>
              </a:spcBef>
              <a:spcAft>
                <a:spcPts val="1800"/>
              </a:spcAft>
              <a:buFont typeface="Arial" panose="020B0604020202020204" pitchFamily="34" charset="0"/>
              <a:buChar char="•"/>
            </a:pPr>
            <a:r>
              <a:rPr lang="en-US" sz="2550" b="0" i="0" dirty="0">
                <a:solidFill>
                  <a:schemeClr val="tx1"/>
                </a:solidFill>
                <a:effectLst/>
              </a:rPr>
              <a:t>Dictionary is a collection which is unordered, changeable and indexed. No duplicate members.</a:t>
            </a:r>
            <a:endParaRPr lang="en-IN" sz="2550" dirty="0">
              <a:solidFill>
                <a:schemeClr val="tx1"/>
              </a:solidFill>
            </a:endParaRPr>
          </a:p>
        </p:txBody>
      </p:sp>
      <p:sp>
        <p:nvSpPr>
          <p:cNvPr id="2" name="Rectangle 1">
            <a:extLst>
              <a:ext uri="{FF2B5EF4-FFF2-40B4-BE49-F238E27FC236}">
                <a16:creationId xmlns:a16="http://schemas.microsoft.com/office/drawing/2014/main" id="{DC8A7678-32EF-7062-FF53-F31C06CD58E3}"/>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765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2DD7-CD33-7133-0C80-D009758C20B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2CCD24-F5EB-7B73-C14E-DFE7EC82C975}"/>
              </a:ext>
            </a:extLst>
          </p:cNvPr>
          <p:cNvSpPr>
            <a:spLocks noGrp="1"/>
          </p:cNvSpPr>
          <p:nvPr>
            <p:ph type="title"/>
          </p:nvPr>
        </p:nvSpPr>
        <p:spPr>
          <a:xfrm>
            <a:off x="325729" y="138500"/>
            <a:ext cx="11333087" cy="739343"/>
          </a:xfrm>
        </p:spPr>
        <p:txBody>
          <a:bodyPr/>
          <a:lstStyle/>
          <a:p>
            <a:pPr algn="l" fontAlgn="base">
              <a:buNone/>
            </a:pPr>
            <a:r>
              <a:rPr lang="en-US" sz="4000" b="1" dirty="0">
                <a:solidFill>
                  <a:schemeClr val="tx1"/>
                </a:solidFill>
                <a:latin typeface="+mn-lt"/>
              </a:rPr>
              <a:t>List Creation</a:t>
            </a:r>
          </a:p>
        </p:txBody>
      </p:sp>
      <p:sp>
        <p:nvSpPr>
          <p:cNvPr id="4" name="TextBox 3">
            <a:extLst>
              <a:ext uri="{FF2B5EF4-FFF2-40B4-BE49-F238E27FC236}">
                <a16:creationId xmlns:a16="http://schemas.microsoft.com/office/drawing/2014/main" id="{2D7DFD2D-BE0F-EBC7-7FD1-050451F5D22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F95CABC-1C30-809F-3010-150CC048BF44}"/>
              </a:ext>
            </a:extLst>
          </p:cNvPr>
          <p:cNvSpPr>
            <a:spLocks noGrp="1" noChangeArrowheads="1"/>
          </p:cNvSpPr>
          <p:nvPr>
            <p:ph type="body" sz="quarter" idx="10"/>
          </p:nvPr>
        </p:nvSpPr>
        <p:spPr bwMode="auto">
          <a:xfrm>
            <a:off x="325729" y="1454228"/>
            <a:ext cx="11252357" cy="394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fontAlgn="base">
              <a:spcBef>
                <a:spcPts val="1800"/>
              </a:spcBef>
              <a:spcAft>
                <a:spcPts val="1800"/>
              </a:spcAft>
              <a:buFont typeface="Arial" panose="020B0604020202020204" pitchFamily="34" charset="0"/>
              <a:buChar char="•"/>
            </a:pPr>
            <a:r>
              <a:rPr lang="en-US" sz="2550" b="0" i="0" dirty="0">
                <a:solidFill>
                  <a:schemeClr val="tx1"/>
                </a:solidFill>
                <a:effectLst/>
              </a:rPr>
              <a:t>A list is created by placing all the items (elements) inside a square bracket [], separated by commas. </a:t>
            </a:r>
          </a:p>
          <a:p>
            <a:pPr marL="457200" indent="-457200" fontAlgn="base">
              <a:spcBef>
                <a:spcPts val="1800"/>
              </a:spcBef>
              <a:spcAft>
                <a:spcPts val="1800"/>
              </a:spcAft>
              <a:buFont typeface="Arial" panose="020B0604020202020204" pitchFamily="34" charset="0"/>
              <a:buChar char="•"/>
            </a:pPr>
            <a:r>
              <a:rPr lang="en-US" sz="2550" b="0" i="0" dirty="0">
                <a:solidFill>
                  <a:schemeClr val="tx1"/>
                </a:solidFill>
                <a:effectLst/>
              </a:rPr>
              <a:t>It can have any number of items and they may be of different types (integer, float, string etc.). </a:t>
            </a:r>
          </a:p>
          <a:p>
            <a:pPr marL="457200" indent="-457200" fontAlgn="base">
              <a:spcBef>
                <a:spcPts val="1800"/>
              </a:spcBef>
              <a:spcAft>
                <a:spcPts val="1800"/>
              </a:spcAft>
              <a:buFont typeface="Arial" panose="020B0604020202020204" pitchFamily="34" charset="0"/>
              <a:buChar char="•"/>
            </a:pPr>
            <a:r>
              <a:rPr lang="en-US" sz="2550" b="0" i="0" dirty="0">
                <a:solidFill>
                  <a:schemeClr val="tx1"/>
                </a:solidFill>
                <a:effectLst/>
              </a:rPr>
              <a:t>Example: </a:t>
            </a:r>
          </a:p>
          <a:p>
            <a:pPr fontAlgn="base">
              <a:spcBef>
                <a:spcPts val="1800"/>
              </a:spcBef>
              <a:spcAft>
                <a:spcPts val="1800"/>
              </a:spcAft>
            </a:pPr>
            <a:r>
              <a:rPr lang="en-US" sz="2550" b="0" i="0" dirty="0">
                <a:solidFill>
                  <a:schemeClr val="tx1"/>
                </a:solidFill>
                <a:effectLst/>
              </a:rPr>
              <a:t>list = [1, 2, 3] # list with same data-types list = [1, "Hello", 3.4] # list with mixed data-types</a:t>
            </a:r>
            <a:endParaRPr lang="en-US" sz="2550" b="0" i="0" dirty="0">
              <a:solidFill>
                <a:srgbClr val="FF0000"/>
              </a:solidFill>
              <a:effectLst/>
            </a:endParaRPr>
          </a:p>
        </p:txBody>
      </p:sp>
      <p:sp>
        <p:nvSpPr>
          <p:cNvPr id="2" name="Rectangle 1">
            <a:extLst>
              <a:ext uri="{FF2B5EF4-FFF2-40B4-BE49-F238E27FC236}">
                <a16:creationId xmlns:a16="http://schemas.microsoft.com/office/drawing/2014/main" id="{075C4886-A630-45D0-8DCE-1C9E96D346BD}"/>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5553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BA449-7C16-8963-9D35-E1A904C5D72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252A36-3273-FDAD-03D4-480885DE95B9}"/>
              </a:ext>
            </a:extLst>
          </p:cNvPr>
          <p:cNvSpPr>
            <a:spLocks noGrp="1"/>
          </p:cNvSpPr>
          <p:nvPr>
            <p:ph type="title"/>
          </p:nvPr>
        </p:nvSpPr>
        <p:spPr>
          <a:xfrm>
            <a:off x="325729" y="138500"/>
            <a:ext cx="11333087" cy="739343"/>
          </a:xfrm>
        </p:spPr>
        <p:txBody>
          <a:bodyPr/>
          <a:lstStyle/>
          <a:p>
            <a:pPr algn="l" fontAlgn="base">
              <a:buNone/>
            </a:pPr>
            <a:r>
              <a:rPr lang="en-US" sz="4000" b="1" dirty="0">
                <a:solidFill>
                  <a:schemeClr val="tx1"/>
                </a:solidFill>
                <a:latin typeface="+mn-lt"/>
              </a:rPr>
              <a:t>Access Items from List</a:t>
            </a:r>
          </a:p>
        </p:txBody>
      </p:sp>
      <p:sp>
        <p:nvSpPr>
          <p:cNvPr id="4" name="TextBox 3">
            <a:extLst>
              <a:ext uri="{FF2B5EF4-FFF2-40B4-BE49-F238E27FC236}">
                <a16:creationId xmlns:a16="http://schemas.microsoft.com/office/drawing/2014/main" id="{DA566BB1-8C9C-2FFB-68AF-DC08BDC280A5}"/>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A9615385-ECA8-74F8-945B-244D011E919D}"/>
              </a:ext>
            </a:extLst>
          </p:cNvPr>
          <p:cNvSpPr>
            <a:spLocks noGrp="1" noChangeArrowheads="1"/>
          </p:cNvSpPr>
          <p:nvPr>
            <p:ph type="body" sz="quarter" idx="10"/>
          </p:nvPr>
        </p:nvSpPr>
        <p:spPr bwMode="auto">
          <a:xfrm>
            <a:off x="314833" y="1111070"/>
            <a:ext cx="11252357" cy="405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fontAlgn="base">
              <a:spcBef>
                <a:spcPts val="1800"/>
              </a:spcBef>
              <a:spcAft>
                <a:spcPts val="1800"/>
              </a:spcAft>
              <a:buFont typeface="Arial" panose="020B0604020202020204" pitchFamily="34" charset="0"/>
              <a:buChar char="•"/>
            </a:pPr>
            <a:r>
              <a:rPr lang="en-US" b="0" i="0" dirty="0">
                <a:solidFill>
                  <a:schemeClr val="tx1"/>
                </a:solidFill>
                <a:effectLst/>
              </a:rPr>
              <a:t>It can be access in several ways </a:t>
            </a:r>
          </a:p>
          <a:p>
            <a:pPr marL="457200" indent="-457200" fontAlgn="base">
              <a:spcBef>
                <a:spcPts val="1800"/>
              </a:spcBef>
              <a:spcAft>
                <a:spcPts val="1800"/>
              </a:spcAft>
              <a:buFont typeface="Arial" panose="020B0604020202020204" pitchFamily="34" charset="0"/>
              <a:buChar char="•"/>
            </a:pPr>
            <a:r>
              <a:rPr lang="en-US" b="0" i="0" dirty="0">
                <a:solidFill>
                  <a:schemeClr val="tx1"/>
                </a:solidFill>
                <a:effectLst/>
              </a:rPr>
              <a:t>Use the index operator [] to access an item in a list. Index starts from 0. So, a list having 5 elements will have index from 0 to 4. </a:t>
            </a:r>
          </a:p>
          <a:p>
            <a:pPr marL="457200" indent="-457200" fontAlgn="base">
              <a:spcBef>
                <a:spcPts val="1800"/>
              </a:spcBef>
              <a:spcAft>
                <a:spcPts val="1800"/>
              </a:spcAft>
              <a:buFont typeface="Arial" panose="020B0604020202020204" pitchFamily="34" charset="0"/>
              <a:buChar char="•"/>
            </a:pPr>
            <a:r>
              <a:rPr lang="en-US" b="0" i="0" dirty="0">
                <a:solidFill>
                  <a:schemeClr val="tx1"/>
                </a:solidFill>
                <a:effectLst/>
              </a:rPr>
              <a:t>Example: list = ['</a:t>
            </a:r>
            <a:r>
              <a:rPr lang="en-US" b="0" i="0" dirty="0" err="1">
                <a:solidFill>
                  <a:schemeClr val="tx1"/>
                </a:solidFill>
                <a:effectLst/>
              </a:rPr>
              <a:t>p','r','o','b','e</a:t>
            </a:r>
            <a:r>
              <a:rPr lang="en-US" b="0" i="0" dirty="0">
                <a:solidFill>
                  <a:schemeClr val="tx1"/>
                </a:solidFill>
                <a:effectLst/>
              </a:rPr>
              <a:t>’] </a:t>
            </a:r>
          </a:p>
          <a:p>
            <a:pPr fontAlgn="base">
              <a:spcBef>
                <a:spcPts val="1800"/>
              </a:spcBef>
              <a:spcAft>
                <a:spcPts val="1800"/>
              </a:spcAft>
            </a:pPr>
            <a:r>
              <a:rPr lang="en-US" b="0" i="0" dirty="0">
                <a:solidFill>
                  <a:schemeClr val="tx1"/>
                </a:solidFill>
                <a:effectLst/>
              </a:rPr>
              <a:t>     print(list[2]) #Positive Indexing </a:t>
            </a:r>
          </a:p>
          <a:p>
            <a:pPr fontAlgn="base">
              <a:spcBef>
                <a:spcPts val="1800"/>
              </a:spcBef>
              <a:spcAft>
                <a:spcPts val="1800"/>
              </a:spcAft>
            </a:pPr>
            <a:r>
              <a:rPr lang="en-US" b="0" i="0" dirty="0">
                <a:solidFill>
                  <a:schemeClr val="tx1"/>
                </a:solidFill>
                <a:effectLst/>
              </a:rPr>
              <a:t>     print(list[-2]) #Negative Indexing </a:t>
            </a:r>
            <a:endParaRPr lang="en-US" sz="2550" b="0" i="0" dirty="0">
              <a:solidFill>
                <a:schemeClr val="tx1"/>
              </a:solidFill>
              <a:effectLst/>
            </a:endParaRPr>
          </a:p>
        </p:txBody>
      </p:sp>
      <p:sp>
        <p:nvSpPr>
          <p:cNvPr id="2" name="Rectangle 1">
            <a:extLst>
              <a:ext uri="{FF2B5EF4-FFF2-40B4-BE49-F238E27FC236}">
                <a16:creationId xmlns:a16="http://schemas.microsoft.com/office/drawing/2014/main" id="{8A8744BD-A9DE-5953-99C2-150A20EE51E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7097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0B68F-D612-890C-5D04-CE917328B0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4CF825-46F5-A85D-0E81-C71D5377896E}"/>
              </a:ext>
            </a:extLst>
          </p:cNvPr>
          <p:cNvSpPr>
            <a:spLocks noGrp="1"/>
          </p:cNvSpPr>
          <p:nvPr>
            <p:ph type="title"/>
          </p:nvPr>
        </p:nvSpPr>
        <p:spPr>
          <a:xfrm>
            <a:off x="427868" y="138500"/>
            <a:ext cx="11333087" cy="739343"/>
          </a:xfrm>
        </p:spPr>
        <p:txBody>
          <a:bodyPr/>
          <a:lstStyle/>
          <a:p>
            <a:pPr algn="l" fontAlgn="base">
              <a:buNone/>
            </a:pPr>
            <a:r>
              <a:rPr lang="en-IN" sz="4000" b="1" dirty="0">
                <a:solidFill>
                  <a:schemeClr val="tx1"/>
                </a:solidFill>
                <a:latin typeface="+mn-lt"/>
              </a:rPr>
              <a:t>Slice List</a:t>
            </a:r>
            <a:r>
              <a:rPr lang="en-IN" sz="4000" b="1" i="0" dirty="0">
                <a:solidFill>
                  <a:schemeClr val="tx1"/>
                </a:solidFill>
                <a:effectLst/>
                <a:latin typeface="+mn-lt"/>
              </a:rPr>
              <a:t>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A933BCC9-5AA6-640B-3E0E-9E652B59690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4AE907C3-36C5-A77E-8C91-CDED6BD03FA8}"/>
              </a:ext>
            </a:extLst>
          </p:cNvPr>
          <p:cNvSpPr>
            <a:spLocks noGrp="1" noChangeArrowheads="1"/>
          </p:cNvSpPr>
          <p:nvPr>
            <p:ph type="body" sz="quarter" idx="10"/>
          </p:nvPr>
        </p:nvSpPr>
        <p:spPr bwMode="auto">
          <a:xfrm>
            <a:off x="427868" y="1035698"/>
            <a:ext cx="10744199" cy="522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spcBef>
                <a:spcPts val="1800"/>
              </a:spcBef>
              <a:spcAft>
                <a:spcPts val="1800"/>
              </a:spcAft>
              <a:buFont typeface="Arial" panose="020B0604020202020204" pitchFamily="34" charset="0"/>
              <a:buChar char="•"/>
            </a:pPr>
            <a:r>
              <a:rPr lang="en-US" sz="2550" b="0" i="0" dirty="0">
                <a:solidFill>
                  <a:schemeClr val="tx1"/>
                </a:solidFill>
                <a:effectLst/>
              </a:rPr>
              <a:t>Accessing a range of items in a list by using the slicing operator [] using (colon :). </a:t>
            </a:r>
          </a:p>
          <a:p>
            <a:pPr marL="342900" indent="-342900" algn="l" fontAlgn="base">
              <a:spcBef>
                <a:spcPts val="1800"/>
              </a:spcBef>
              <a:spcAft>
                <a:spcPts val="1800"/>
              </a:spcAft>
              <a:buFont typeface="Arial" panose="020B0604020202020204" pitchFamily="34" charset="0"/>
              <a:buChar char="•"/>
            </a:pPr>
            <a:r>
              <a:rPr lang="en-US" sz="2550" b="0" i="0" dirty="0">
                <a:solidFill>
                  <a:schemeClr val="tx1"/>
                </a:solidFill>
                <a:effectLst/>
              </a:rPr>
              <a:t>Slicing can be best visualized by considering the index to be between the elements. </a:t>
            </a:r>
          </a:p>
          <a:p>
            <a:pPr marL="342900" indent="-342900" algn="l" fontAlgn="base">
              <a:spcBef>
                <a:spcPts val="1800"/>
              </a:spcBef>
              <a:spcAft>
                <a:spcPts val="1800"/>
              </a:spcAft>
              <a:buFont typeface="Arial" panose="020B0604020202020204" pitchFamily="34" charset="0"/>
              <a:buChar char="•"/>
            </a:pPr>
            <a:r>
              <a:rPr lang="en-US" sz="2550" b="0" i="0" dirty="0">
                <a:solidFill>
                  <a:schemeClr val="tx1"/>
                </a:solidFill>
                <a:effectLst/>
              </a:rPr>
              <a:t>Example: </a:t>
            </a:r>
          </a:p>
          <a:p>
            <a:pPr algn="l" fontAlgn="base">
              <a:spcBef>
                <a:spcPts val="1800"/>
              </a:spcBef>
              <a:spcAft>
                <a:spcPts val="1800"/>
              </a:spcAft>
            </a:pPr>
            <a:r>
              <a:rPr lang="en-US" sz="2550" b="0" i="0" dirty="0">
                <a:solidFill>
                  <a:schemeClr val="tx1"/>
                </a:solidFill>
                <a:effectLst/>
              </a:rPr>
              <a:t>    list = ['</a:t>
            </a:r>
            <a:r>
              <a:rPr lang="en-US" sz="2550" b="0" i="0" dirty="0" err="1">
                <a:solidFill>
                  <a:schemeClr val="tx1"/>
                </a:solidFill>
                <a:effectLst/>
              </a:rPr>
              <a:t>p','r','o','b','e</a:t>
            </a:r>
            <a:r>
              <a:rPr lang="en-US" sz="2550" b="0" i="0" dirty="0">
                <a:solidFill>
                  <a:schemeClr val="tx1"/>
                </a:solidFill>
                <a:effectLst/>
              </a:rPr>
              <a:t>’] </a:t>
            </a:r>
          </a:p>
          <a:p>
            <a:pPr algn="l" fontAlgn="base">
              <a:spcBef>
                <a:spcPts val="1800"/>
              </a:spcBef>
              <a:spcAft>
                <a:spcPts val="1800"/>
              </a:spcAft>
            </a:pPr>
            <a:r>
              <a:rPr lang="en-US" sz="2550" b="0" i="0" dirty="0">
                <a:solidFill>
                  <a:schemeClr val="tx1"/>
                </a:solidFill>
                <a:effectLst/>
              </a:rPr>
              <a:t>    print(list[0:4]) #Positive </a:t>
            </a:r>
          </a:p>
          <a:p>
            <a:pPr algn="l" fontAlgn="base">
              <a:spcBef>
                <a:spcPts val="1800"/>
              </a:spcBef>
              <a:spcAft>
                <a:spcPts val="1800"/>
              </a:spcAft>
            </a:pPr>
            <a:r>
              <a:rPr lang="en-US" sz="2550" b="0" i="0" dirty="0">
                <a:solidFill>
                  <a:schemeClr val="tx1"/>
                </a:solidFill>
                <a:effectLst/>
              </a:rPr>
              <a:t>    print(list[-2:-1]) # Negative</a:t>
            </a:r>
            <a:endParaRPr lang="en-IN" sz="2550" dirty="0">
              <a:solidFill>
                <a:schemeClr val="tx1"/>
              </a:solidFill>
            </a:endParaRPr>
          </a:p>
        </p:txBody>
      </p:sp>
      <p:sp>
        <p:nvSpPr>
          <p:cNvPr id="2" name="Rectangle 1">
            <a:extLst>
              <a:ext uri="{FF2B5EF4-FFF2-40B4-BE49-F238E27FC236}">
                <a16:creationId xmlns:a16="http://schemas.microsoft.com/office/drawing/2014/main" id="{6D0FD20C-A39B-ECBE-D4DF-1994A318A207}"/>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996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B49F-0093-F1BC-3DCF-AC2B431DB1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3CD3D3-7EEA-6767-1429-657CE10F4645}"/>
              </a:ext>
            </a:extLst>
          </p:cNvPr>
          <p:cNvSpPr>
            <a:spLocks noGrp="1"/>
          </p:cNvSpPr>
          <p:nvPr>
            <p:ph type="title"/>
          </p:nvPr>
        </p:nvSpPr>
        <p:spPr>
          <a:xfrm>
            <a:off x="427868" y="138500"/>
            <a:ext cx="11333087" cy="739343"/>
          </a:xfrm>
        </p:spPr>
        <p:txBody>
          <a:bodyPr/>
          <a:lstStyle/>
          <a:p>
            <a:pPr algn="l" fontAlgn="base">
              <a:buNone/>
            </a:pPr>
            <a:r>
              <a:rPr lang="en-US" sz="4000" b="1" i="0" dirty="0">
                <a:solidFill>
                  <a:schemeClr val="tx1"/>
                </a:solidFill>
                <a:effectLst/>
                <a:latin typeface="+mn-lt"/>
              </a:rPr>
              <a:t>List Method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AF59D3FA-55FF-FBFA-EC42-1A63CF317D3B}"/>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D79360EE-8013-7201-7C0A-A6E5EDEAD518}"/>
              </a:ext>
            </a:extLst>
          </p:cNvPr>
          <p:cNvSpPr>
            <a:spLocks noGrp="1" noChangeArrowheads="1"/>
          </p:cNvSpPr>
          <p:nvPr>
            <p:ph type="body" sz="quarter" idx="10"/>
          </p:nvPr>
        </p:nvSpPr>
        <p:spPr bwMode="auto">
          <a:xfrm>
            <a:off x="273277" y="877843"/>
            <a:ext cx="20040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append() -Add an element to the end of the list.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count() -Returns the count of number of items passed as an argument.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extend() -Add all elements of a list to the another list.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index() -Returns the index of the first matched item.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insert() -Insert an item at the defined index.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pop() -Removes and returns an element at the given index.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copy() -Returns a shallow copy of the list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remove() -Removes an item from the list.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reverse() -Reverse the order of items in the list. </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sort() -Sort items in a list in ascending order. </a:t>
            </a:r>
            <a:endParaRPr lang="en-IN" sz="2400" dirty="0">
              <a:solidFill>
                <a:srgbClr val="FF0000"/>
              </a:solidFill>
            </a:endParaRPr>
          </a:p>
        </p:txBody>
      </p:sp>
      <p:sp>
        <p:nvSpPr>
          <p:cNvPr id="2" name="Rectangle 1">
            <a:extLst>
              <a:ext uri="{FF2B5EF4-FFF2-40B4-BE49-F238E27FC236}">
                <a16:creationId xmlns:a16="http://schemas.microsoft.com/office/drawing/2014/main" id="{A5C37174-3950-9AC4-3E40-078FE78CC146}"/>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6098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0CE07-EFC6-A2E4-C82F-929023889E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527E7D-74B0-A59D-0EC3-E9706EB7AB4A}"/>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Tuples</a:t>
            </a:r>
          </a:p>
        </p:txBody>
      </p:sp>
      <p:sp>
        <p:nvSpPr>
          <p:cNvPr id="4" name="TextBox 3">
            <a:extLst>
              <a:ext uri="{FF2B5EF4-FFF2-40B4-BE49-F238E27FC236}">
                <a16:creationId xmlns:a16="http://schemas.microsoft.com/office/drawing/2014/main" id="{6712F0CB-4A2E-93D9-6192-7A440BF64ABC}"/>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342FF84-1DDE-AD68-6D0E-E922F0C83A90}"/>
              </a:ext>
            </a:extLst>
          </p:cNvPr>
          <p:cNvSpPr>
            <a:spLocks noGrp="1" noChangeArrowheads="1"/>
          </p:cNvSpPr>
          <p:nvPr>
            <p:ph type="body" sz="quarter" idx="10"/>
          </p:nvPr>
        </p:nvSpPr>
        <p:spPr bwMode="auto">
          <a:xfrm>
            <a:off x="427868" y="1067465"/>
            <a:ext cx="6984151" cy="4265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l" fontAlgn="base">
              <a:spcBef>
                <a:spcPts val="1800"/>
              </a:spcBef>
              <a:spcAft>
                <a:spcPts val="1800"/>
              </a:spcAft>
              <a:buFont typeface="Arial" panose="020B0604020202020204" pitchFamily="34" charset="0"/>
              <a:buChar char="•"/>
            </a:pPr>
            <a:r>
              <a:rPr lang="en-US" sz="2400" dirty="0">
                <a:solidFill>
                  <a:schemeClr val="tx1"/>
                </a:solidFill>
              </a:rPr>
              <a:t>It is a collection of object much like a list. </a:t>
            </a:r>
          </a:p>
          <a:p>
            <a:pPr marL="457200" indent="-457200" algn="l" fontAlgn="base">
              <a:spcBef>
                <a:spcPts val="1800"/>
              </a:spcBef>
              <a:spcAft>
                <a:spcPts val="1800"/>
              </a:spcAft>
              <a:buFont typeface="Arial" panose="020B0604020202020204" pitchFamily="34" charset="0"/>
              <a:buChar char="•"/>
            </a:pPr>
            <a:r>
              <a:rPr lang="en-US" sz="2400" dirty="0">
                <a:solidFill>
                  <a:schemeClr val="tx1"/>
                </a:solidFill>
              </a:rPr>
              <a:t>The main different between tuple and list is that tuples are immutable. </a:t>
            </a:r>
          </a:p>
          <a:p>
            <a:pPr marL="457200" indent="-457200" algn="l" fontAlgn="base">
              <a:spcBef>
                <a:spcPts val="1800"/>
              </a:spcBef>
              <a:spcAft>
                <a:spcPts val="1800"/>
              </a:spcAft>
              <a:buFont typeface="Arial" panose="020B0604020202020204" pitchFamily="34" charset="0"/>
              <a:buChar char="•"/>
            </a:pPr>
            <a:r>
              <a:rPr lang="en-US" sz="2400" dirty="0">
                <a:solidFill>
                  <a:schemeClr val="tx1"/>
                </a:solidFill>
              </a:rPr>
              <a:t>It represent as (). </a:t>
            </a:r>
          </a:p>
          <a:p>
            <a:pPr marL="457200" indent="-457200" algn="l" fontAlgn="base">
              <a:spcBef>
                <a:spcPts val="1800"/>
              </a:spcBef>
              <a:spcAft>
                <a:spcPts val="1800"/>
              </a:spcAft>
              <a:buFont typeface="Arial" panose="020B0604020202020204" pitchFamily="34" charset="0"/>
              <a:buChar char="•"/>
            </a:pPr>
            <a:r>
              <a:rPr lang="en-US" sz="2400" dirty="0">
                <a:solidFill>
                  <a:schemeClr val="tx1"/>
                </a:solidFill>
              </a:rPr>
              <a:t>Values of a tuple are syntactically separated by commas. </a:t>
            </a:r>
          </a:p>
          <a:p>
            <a:pPr marL="457200" indent="-457200" algn="l" fontAlgn="base">
              <a:spcBef>
                <a:spcPts val="1800"/>
              </a:spcBef>
              <a:spcAft>
                <a:spcPts val="1800"/>
              </a:spcAft>
              <a:buFont typeface="Arial" panose="020B0604020202020204" pitchFamily="34" charset="0"/>
              <a:buChar char="•"/>
            </a:pPr>
            <a:r>
              <a:rPr lang="en-US" sz="2400" dirty="0">
                <a:solidFill>
                  <a:schemeClr val="tx1"/>
                </a:solidFill>
              </a:rPr>
              <a:t>Tuple elements cannot be changes.</a:t>
            </a:r>
            <a:endParaRPr lang="en-IN" sz="1800" dirty="0">
              <a:solidFill>
                <a:schemeClr val="tx1"/>
              </a:solidFill>
            </a:endParaRPr>
          </a:p>
        </p:txBody>
      </p:sp>
      <p:sp>
        <p:nvSpPr>
          <p:cNvPr id="2" name="Rectangle 1">
            <a:extLst>
              <a:ext uri="{FF2B5EF4-FFF2-40B4-BE49-F238E27FC236}">
                <a16:creationId xmlns:a16="http://schemas.microsoft.com/office/drawing/2014/main" id="{8821E634-AA26-900C-51A3-901F9A316BD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97625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FB1E-F8B4-BB0E-A0A2-C9D1E0983E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8B4C17-020C-C41C-135C-E21D86A8B5F0}"/>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Creation Of Tuples</a:t>
            </a:r>
          </a:p>
        </p:txBody>
      </p:sp>
      <p:sp>
        <p:nvSpPr>
          <p:cNvPr id="4" name="TextBox 3">
            <a:extLst>
              <a:ext uri="{FF2B5EF4-FFF2-40B4-BE49-F238E27FC236}">
                <a16:creationId xmlns:a16="http://schemas.microsoft.com/office/drawing/2014/main" id="{1641A16A-5196-EC79-BDD4-B8A25F73A941}"/>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BB108EEA-2C52-689A-F00E-64DD77178C0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26BF8E1-D7AD-A273-259B-7CBEFC42EA28}"/>
              </a:ext>
            </a:extLst>
          </p:cNvPr>
          <p:cNvSpPr txBox="1"/>
          <p:nvPr/>
        </p:nvSpPr>
        <p:spPr>
          <a:xfrm>
            <a:off x="292257" y="1105287"/>
            <a:ext cx="8727707" cy="4647426"/>
          </a:xfrm>
          <a:prstGeom prst="rect">
            <a:avLst/>
          </a:prstGeom>
          <a:noFill/>
        </p:spPr>
        <p:txBody>
          <a:bodyPr wrap="square">
            <a:spAutoFit/>
          </a:bodyPr>
          <a:lstStyle/>
          <a:p>
            <a:pPr algn="l" fontAlgn="base">
              <a:spcBef>
                <a:spcPts val="600"/>
              </a:spcBef>
              <a:spcAft>
                <a:spcPts val="600"/>
              </a:spcAft>
            </a:pPr>
            <a:r>
              <a:rPr lang="en-US" sz="2400" b="0" i="0" dirty="0">
                <a:solidFill>
                  <a:schemeClr val="tx1"/>
                </a:solidFill>
                <a:effectLst/>
              </a:rPr>
              <a:t>Tuple1() //empty tuple </a:t>
            </a:r>
          </a:p>
          <a:p>
            <a:pPr algn="l" fontAlgn="base">
              <a:spcBef>
                <a:spcPts val="600"/>
              </a:spcBef>
              <a:spcAft>
                <a:spcPts val="600"/>
              </a:spcAft>
            </a:pPr>
            <a:r>
              <a:rPr lang="en-US" sz="2400" b="0" i="0" dirty="0">
                <a:solidFill>
                  <a:schemeClr val="tx1"/>
                </a:solidFill>
                <a:effectLst/>
              </a:rPr>
              <a:t>Tuple2 = ('zooming', 'For') //tuple with </a:t>
            </a:r>
          </a:p>
          <a:p>
            <a:pPr algn="l" fontAlgn="base">
              <a:spcBef>
                <a:spcPts val="600"/>
              </a:spcBef>
              <a:spcAft>
                <a:spcPts val="600"/>
              </a:spcAft>
            </a:pPr>
            <a:r>
              <a:rPr lang="en-US" sz="2400" b="0" i="0" dirty="0">
                <a:solidFill>
                  <a:schemeClr val="tx1"/>
                </a:solidFill>
                <a:effectLst/>
              </a:rPr>
              <a:t>strings list1=[1, 2, 4, 5, 6] </a:t>
            </a:r>
          </a:p>
          <a:p>
            <a:pPr algn="l" fontAlgn="base">
              <a:spcBef>
                <a:spcPts val="600"/>
              </a:spcBef>
              <a:spcAft>
                <a:spcPts val="600"/>
              </a:spcAft>
            </a:pPr>
            <a:r>
              <a:rPr lang="en-US" sz="2400" b="0" i="0" dirty="0">
                <a:solidFill>
                  <a:schemeClr val="tx1"/>
                </a:solidFill>
                <a:effectLst/>
              </a:rPr>
              <a:t>Tuple = tuple (list1) //tuple with the use of list </a:t>
            </a:r>
          </a:p>
          <a:p>
            <a:pPr algn="l" fontAlgn="base">
              <a:spcBef>
                <a:spcPts val="600"/>
              </a:spcBef>
              <a:spcAft>
                <a:spcPts val="600"/>
              </a:spcAft>
            </a:pPr>
            <a:r>
              <a:rPr lang="en-US" sz="2400" b="0" i="0" dirty="0">
                <a:solidFill>
                  <a:schemeClr val="tx1"/>
                </a:solidFill>
                <a:effectLst/>
              </a:rPr>
              <a:t>3 </a:t>
            </a:r>
          </a:p>
          <a:p>
            <a:pPr algn="l" fontAlgn="base">
              <a:spcBef>
                <a:spcPts val="600"/>
              </a:spcBef>
              <a:spcAft>
                <a:spcPts val="600"/>
              </a:spcAft>
            </a:pPr>
            <a:r>
              <a:rPr lang="en-US" sz="2400" b="0" i="0" dirty="0">
                <a:solidFill>
                  <a:schemeClr val="tx1"/>
                </a:solidFill>
                <a:effectLst/>
              </a:rPr>
              <a:t>Tuple = ('zooming',)* 3//tuple with repetition </a:t>
            </a:r>
          </a:p>
          <a:p>
            <a:pPr algn="l" fontAlgn="base">
              <a:spcBef>
                <a:spcPts val="600"/>
              </a:spcBef>
              <a:spcAft>
                <a:spcPts val="600"/>
              </a:spcAft>
            </a:pPr>
            <a:r>
              <a:rPr lang="en-US" sz="2400" b="0" i="0" dirty="0">
                <a:solidFill>
                  <a:schemeClr val="tx1"/>
                </a:solidFill>
                <a:effectLst/>
              </a:rPr>
              <a:t>4 </a:t>
            </a:r>
          </a:p>
          <a:p>
            <a:pPr fontAlgn="base">
              <a:spcBef>
                <a:spcPts val="600"/>
              </a:spcBef>
              <a:spcAft>
                <a:spcPts val="600"/>
              </a:spcAft>
            </a:pPr>
            <a:r>
              <a:rPr lang="en-US" sz="2400" b="0" i="0" dirty="0">
                <a:solidFill>
                  <a:schemeClr val="tx1"/>
                </a:solidFill>
                <a:effectLst/>
              </a:rPr>
              <a:t>Tuple = (5, 'Welcome’,     7, 'zooming') //tuple with</a:t>
            </a:r>
            <a:endParaRPr lang="en-IN" sz="2400" dirty="0">
              <a:solidFill>
                <a:schemeClr val="tx1"/>
              </a:solidFill>
            </a:endParaRPr>
          </a:p>
          <a:p>
            <a:pPr algn="l" fontAlgn="base">
              <a:spcBef>
                <a:spcPts val="600"/>
              </a:spcBef>
              <a:spcAft>
                <a:spcPts val="600"/>
              </a:spcAft>
            </a:pPr>
            <a:r>
              <a:rPr lang="en-US" sz="2400" b="0" i="0" dirty="0">
                <a:solidFill>
                  <a:schemeClr val="tx1"/>
                </a:solidFill>
                <a:effectLst/>
              </a:rPr>
              <a:t>5            mixed datatypes </a:t>
            </a:r>
          </a:p>
        </p:txBody>
      </p:sp>
    </p:spTree>
    <p:extLst>
      <p:ext uri="{BB962C8B-B14F-4D97-AF65-F5344CB8AC3E}">
        <p14:creationId xmlns:p14="http://schemas.microsoft.com/office/powerpoint/2010/main" val="30988653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8" ma:contentTypeDescription="Create a new document." ma:contentTypeScope="" ma:versionID="0ca3bddc5dc35702316b0b7921461aff">
  <xsd:schema xmlns:xsd="http://www.w3.org/2001/XMLSchema" xmlns:xs="http://www.w3.org/2001/XMLSchema" xmlns:p="http://schemas.microsoft.com/office/2006/metadata/properties" xmlns:ns2="acb2c182-8be2-4932-b6c9-d665a7453e01" targetNamespace="http://schemas.microsoft.com/office/2006/metadata/properties" ma:root="true" ma:fieldsID="dcb29f4d708bd8fa04d4e771960f2c9b"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F8A837-F998-47CD-9E7B-790D0AEBBCB3}">
  <ds:schemaRef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acb2c182-8be2-4932-b6c9-d665a7453e01"/>
    <ds:schemaRef ds:uri="http://purl.org/dc/dcmitype/"/>
  </ds:schemaRefs>
</ds:datastoreItem>
</file>

<file path=customXml/itemProps2.xml><?xml version="1.0" encoding="utf-8"?>
<ds:datastoreItem xmlns:ds="http://schemas.openxmlformats.org/officeDocument/2006/customXml" ds:itemID="{85BC901C-3836-42FF-960F-11F4BB6FB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2c182-8be2-4932-b6c9-d665a7453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D2EEDE-ABA6-40AD-A849-4E2A0601D2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1160</Words>
  <Application>Microsoft Office PowerPoint</Application>
  <PresentationFormat>Custom</PresentationFormat>
  <Paragraphs>132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2_Microsoft 365 PPT Template - 2018</vt:lpstr>
      <vt:lpstr>CS 1010: Introduction to Programming with Python Lec 07: Collections (Lists, Tuples, Dictionary)</vt:lpstr>
      <vt:lpstr>Today, we’ll cover</vt:lpstr>
      <vt:lpstr>Python Collection </vt:lpstr>
      <vt:lpstr>List Creation</vt:lpstr>
      <vt:lpstr>Access Items from List</vt:lpstr>
      <vt:lpstr>Slice List </vt:lpstr>
      <vt:lpstr>List Method </vt:lpstr>
      <vt:lpstr>Tuples</vt:lpstr>
      <vt:lpstr>Creation Of Tuples</vt:lpstr>
      <vt:lpstr>Concatenation of Tuples </vt:lpstr>
      <vt:lpstr>Slicing Of Tuples</vt:lpstr>
      <vt:lpstr>Deleting</vt:lpstr>
      <vt:lpstr>Built-In-Methods in Tuples</vt:lpstr>
      <vt:lpstr>Python Dictionary</vt:lpstr>
      <vt:lpstr>Creation of Dictionary</vt:lpstr>
      <vt:lpstr>Accessing an elements from a Dictionary</vt:lpstr>
      <vt:lpstr>Deletion from a Dictionary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427</cp:revision>
  <dcterms:modified xsi:type="dcterms:W3CDTF">2025-05-26T07:52:29Z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