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07" r:id="rId4"/>
  </p:sldMasterIdLst>
  <p:notesMasterIdLst>
    <p:notesMasterId r:id="rId32"/>
  </p:notesMasterIdLst>
  <p:handoutMasterIdLst>
    <p:handoutMasterId r:id="rId33"/>
  </p:handoutMasterIdLst>
  <p:sldIdLst>
    <p:sldId id="1520" r:id="rId5"/>
    <p:sldId id="5788" r:id="rId6"/>
    <p:sldId id="5825" r:id="rId7"/>
    <p:sldId id="5827" r:id="rId8"/>
    <p:sldId id="5836" r:id="rId9"/>
    <p:sldId id="5826" r:id="rId10"/>
    <p:sldId id="5828" r:id="rId11"/>
    <p:sldId id="5829" r:id="rId12"/>
    <p:sldId id="5830" r:id="rId13"/>
    <p:sldId id="5837" r:id="rId14"/>
    <p:sldId id="5838" r:id="rId15"/>
    <p:sldId id="5839" r:id="rId16"/>
    <p:sldId id="5840" r:id="rId17"/>
    <p:sldId id="5841" r:id="rId18"/>
    <p:sldId id="5842" r:id="rId19"/>
    <p:sldId id="5843" r:id="rId20"/>
    <p:sldId id="5844" r:id="rId21"/>
    <p:sldId id="5845" r:id="rId22"/>
    <p:sldId id="5846" r:id="rId23"/>
    <p:sldId id="5847" r:id="rId24"/>
    <p:sldId id="5848" r:id="rId25"/>
    <p:sldId id="5849" r:id="rId26"/>
    <p:sldId id="5850" r:id="rId27"/>
    <p:sldId id="5851" r:id="rId28"/>
    <p:sldId id="5852" r:id="rId29"/>
    <p:sldId id="5853" r:id="rId30"/>
    <p:sldId id="5803" r:id="rId31"/>
  </p:sldIdLst>
  <p:sldSz cx="12188825" cy="6858000"/>
  <p:notesSz cx="6946900" cy="92075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85" userDrawn="1">
          <p15:clr>
            <a:srgbClr val="A4A3A4"/>
          </p15:clr>
        </p15:guide>
        <p15:guide id="5" orient="horz" pos="1968" userDrawn="1">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42" userDrawn="1">
          <p15:clr>
            <a:srgbClr val="A4A3A4"/>
          </p15:clr>
        </p15:guide>
        <p15:guide id="11" pos="1775" userDrawn="1">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79" userDrawn="1">
          <p15:clr>
            <a:srgbClr val="A4A3A4"/>
          </p15:clr>
        </p15:guide>
        <p15:guide id="17" pos="3837">
          <p15:clr>
            <a:srgbClr val="A4A3A4"/>
          </p15:clr>
        </p15:guide>
        <p15:guide id="18" pos="6923" userDrawn="1">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0">
          <p15:clr>
            <a:srgbClr val="A4A3A4"/>
          </p15:clr>
        </p15:guide>
        <p15:guide id="4" pos="218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2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188F"/>
    <a:srgbClr val="0078D7"/>
    <a:srgbClr val="66FF66"/>
    <a:srgbClr val="D1A14D"/>
    <a:srgbClr val="000000"/>
    <a:srgbClr val="002050"/>
    <a:srgbClr val="00BCF2"/>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B4A43-FC1E-E076-AADC-7C95BD05C0DB}" v="274" dt="2025-06-03T06:56:47.234"/>
    <p1510:client id="{3B4722ED-4DF0-1338-9E7C-C0D2486ABE02}" v="32" dt="2025-06-03T07:25:28.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47" d="100"/>
          <a:sy n="47" d="100"/>
        </p:scale>
        <p:origin x="29" y="629"/>
      </p:cViewPr>
      <p:guideLst>
        <p:guide orient="horz" pos="142"/>
        <p:guide orient="horz" pos="4176"/>
        <p:guide orient="horz" pos="912"/>
        <p:guide orient="horz" pos="1185"/>
        <p:guide orient="horz" pos="1968"/>
        <p:guide orient="horz" pos="2723"/>
        <p:guide orient="horz" pos="2159"/>
        <p:guide orient="horz" pos="3863"/>
        <p:guide orient="horz" pos="3566"/>
        <p:guide pos="142"/>
        <p:guide pos="1775"/>
        <p:guide pos="7554"/>
        <p:guide pos="328"/>
        <p:guide pos="7353"/>
        <p:guide pos="613"/>
        <p:guide pos="7079"/>
        <p:guide pos="3837"/>
        <p:guide pos="6923"/>
        <p:guide pos="3771"/>
      </p:guideLst>
    </p:cSldViewPr>
  </p:slideViewPr>
  <p:notesTextViewPr>
    <p:cViewPr>
      <p:scale>
        <a:sx n="1" d="1"/>
        <a:sy n="1" d="1"/>
      </p:scale>
      <p:origin x="0" y="0"/>
    </p:cViewPr>
  </p:notesTextViewPr>
  <p:notesViewPr>
    <p:cSldViewPr snapToGrid="0">
      <p:cViewPr>
        <p:scale>
          <a:sx n="1" d="2"/>
          <a:sy n="1" d="2"/>
        </p:scale>
        <p:origin x="3389" y="235"/>
      </p:cViewPr>
      <p:guideLst>
        <p:guide orient="horz" pos="2880"/>
        <p:guide pos="2160"/>
        <p:guide orient="horz" pos="2900"/>
        <p:guide pos="21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
        <p:nvSpPr>
          <p:cNvPr id="7" name="Date Placeholder 6"/>
          <p:cNvSpPr>
            <a:spLocks noGrp="1"/>
          </p:cNvSpPr>
          <p:nvPr>
            <p:ph type="dt" sz="quarter" idx="1"/>
          </p:nvPr>
        </p:nvSpPr>
        <p:spPr>
          <a:xfrm>
            <a:off x="3934969" y="0"/>
            <a:ext cx="3010323" cy="460375"/>
          </a:xfrm>
          <a:prstGeom prst="rect">
            <a:avLst/>
          </a:prstGeom>
        </p:spPr>
        <p:txBody>
          <a:bodyPr vert="horz" lIns="92309" tIns="46154" rIns="92309" bIns="46154" rtlCol="0"/>
          <a:lstStyle>
            <a:lvl1pPr algn="r">
              <a:defRPr sz="1200"/>
            </a:lvl1pPr>
          </a:lstStyle>
          <a:p>
            <a:fld id="{251F107A-8057-4F22-A1FF-3511BB23F8C9}" type="datetime1">
              <a:rPr lang="en-US" smtClean="0"/>
              <a:t>6/3/2025</a:t>
            </a:fld>
            <a:endParaRPr lang="en-US"/>
          </a:p>
        </p:txBody>
      </p:sp>
      <p:sp>
        <p:nvSpPr>
          <p:cNvPr id="8" name="Footer Placeholder 7"/>
          <p:cNvSpPr>
            <a:spLocks noGrp="1"/>
          </p:cNvSpPr>
          <p:nvPr>
            <p:ph type="ftr" sz="quarter" idx="2"/>
          </p:nvPr>
        </p:nvSpPr>
        <p:spPr>
          <a:xfrm>
            <a:off x="0" y="8745526"/>
            <a:ext cx="5870131" cy="368734"/>
          </a:xfrm>
          <a:prstGeom prst="rect">
            <a:avLst/>
          </a:prstGeom>
        </p:spPr>
        <p:txBody>
          <a:bodyPr vert="horz" lIns="0" tIns="46154" rIns="92309" bIns="46154" rtlCol="0" anchor="b"/>
          <a:lstStyle>
            <a:lvl1pPr algn="l">
              <a:defRPr sz="1200"/>
            </a:lvl1pPr>
          </a:lstStyle>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58552" y="8745527"/>
            <a:ext cx="1086740" cy="460375"/>
          </a:xfrm>
          <a:prstGeom prst="rect">
            <a:avLst/>
          </a:prstGeom>
        </p:spPr>
        <p:txBody>
          <a:bodyPr vert="horz" lIns="92309" tIns="46154" rIns="92309" bIns="46154"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4813" y="690563"/>
            <a:ext cx="6137275" cy="3452812"/>
          </a:xfrm>
          <a:prstGeom prst="rect">
            <a:avLst/>
          </a:prstGeom>
          <a:noFill/>
          <a:ln w="12700">
            <a:solidFill>
              <a:prstClr val="black"/>
            </a:solidFill>
          </a:ln>
        </p:spPr>
        <p:txBody>
          <a:bodyPr vert="horz" lIns="92309" tIns="46154" rIns="92309" bIns="46154" rtlCol="0" anchor="ctr"/>
          <a:lstStyle/>
          <a:p>
            <a:endParaRPr lang="en-US"/>
          </a:p>
        </p:txBody>
      </p:sp>
      <p:sp>
        <p:nvSpPr>
          <p:cNvPr id="11" name="Date Placeholder 10"/>
          <p:cNvSpPr>
            <a:spLocks noGrp="1"/>
          </p:cNvSpPr>
          <p:nvPr>
            <p:ph type="dt" idx="1"/>
          </p:nvPr>
        </p:nvSpPr>
        <p:spPr>
          <a:xfrm>
            <a:off x="3934969" y="0"/>
            <a:ext cx="3010323" cy="460375"/>
          </a:xfrm>
          <a:prstGeom prst="rect">
            <a:avLst/>
          </a:prstGeom>
        </p:spPr>
        <p:txBody>
          <a:bodyPr vert="horz" lIns="92309" tIns="46154" rIns="92309" bIns="46154" rtlCol="0"/>
          <a:lstStyle>
            <a:lvl1pPr algn="r">
              <a:defRPr sz="1200"/>
            </a:lvl1pPr>
          </a:lstStyle>
          <a:p>
            <a:fld id="{294AE19A-A2AF-47A9-B802-3B5241AE8152}" type="datetime1">
              <a:rPr lang="en-US" smtClean="0"/>
              <a:t>6/3/2025</a:t>
            </a:fld>
            <a:endParaRPr lang="en-US"/>
          </a:p>
        </p:txBody>
      </p:sp>
      <p:sp>
        <p:nvSpPr>
          <p:cNvPr id="12" name="Notes Placeholder 11"/>
          <p:cNvSpPr>
            <a:spLocks noGrp="1"/>
          </p:cNvSpPr>
          <p:nvPr>
            <p:ph type="body" sz="quarter" idx="3"/>
          </p:nvPr>
        </p:nvSpPr>
        <p:spPr>
          <a:xfrm>
            <a:off x="694690" y="4373563"/>
            <a:ext cx="5557520" cy="4143375"/>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85912" y="8745527"/>
            <a:ext cx="959380" cy="460375"/>
          </a:xfrm>
          <a:prstGeom prst="rect">
            <a:avLst/>
          </a:prstGeom>
        </p:spPr>
        <p:txBody>
          <a:bodyPr vert="horz" lIns="92309" tIns="46154" rIns="92309" bIns="46154" rtlCol="0" anchor="b"/>
          <a:lstStyle>
            <a:lvl1pPr algn="r">
              <a:defRPr sz="1200"/>
            </a:lvl1pPr>
          </a:lstStyle>
          <a:p>
            <a:fld id="{B4008EB6-D09E-4580-8CD6-DDB14511944F}" type="slidenum">
              <a:rPr lang="en-US" smtClean="0"/>
              <a:t>‹#›</a:t>
            </a:fld>
            <a:endParaRPr lang="en-US"/>
          </a:p>
        </p:txBody>
      </p:sp>
      <p:sp>
        <p:nvSpPr>
          <p:cNvPr id="14"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FE13E35-98FA-43E7-9827-24FFDECD3DC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6/3/2025 12:20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7409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rgbClr val="000000"/>
                </a:solidFill>
              </a:defRPr>
            </a:lvl1pPr>
          </a:lstStyle>
          <a:p>
            <a:r>
              <a:rPr lang="en-US" dirty="0"/>
              <a:t>Microsoft 365</a:t>
            </a:r>
            <a:br>
              <a:rPr lang="en-US" dirty="0"/>
            </a:br>
            <a:r>
              <a:rPr lang="en-US" dirty="0"/>
              <a:t>title or event name</a:t>
            </a:r>
          </a:p>
        </p:txBody>
      </p:sp>
      <p:sp>
        <p:nvSpPr>
          <p:cNvPr id="5" name="Text Placeholder 4"/>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dirty="0"/>
              <a:t>Author name</a:t>
            </a:r>
          </a:p>
          <a:p>
            <a:pPr lvl="0"/>
            <a:r>
              <a:rPr lang="en-US" dirty="0"/>
              <a:t>Date</a:t>
            </a:r>
          </a:p>
        </p:txBody>
      </p:sp>
      <p:pic>
        <p:nvPicPr>
          <p:cNvPr id="3" name="Picture 2">
            <a:extLst>
              <a:ext uri="{FF2B5EF4-FFF2-40B4-BE49-F238E27FC236}">
                <a16:creationId xmlns:a16="http://schemas.microsoft.com/office/drawing/2014/main" id="{2490396D-63B5-D6BB-D0A8-268BF1C49EDD}"/>
              </a:ext>
            </a:extLst>
          </p:cNvPr>
          <p:cNvPicPr>
            <a:picLocks noChangeAspect="1"/>
          </p:cNvPicPr>
          <p:nvPr userDrawn="1"/>
        </p:nvPicPr>
        <p:blipFill>
          <a:blip r:embed="rId2"/>
          <a:stretch>
            <a:fillRect/>
          </a:stretch>
        </p:blipFill>
        <p:spPr>
          <a:xfrm>
            <a:off x="426315" y="271672"/>
            <a:ext cx="2558425" cy="677549"/>
          </a:xfrm>
          <a:prstGeom prst="rect">
            <a:avLst/>
          </a:prstGeom>
        </p:spPr>
      </p:pic>
    </p:spTree>
    <p:extLst>
      <p:ext uri="{BB962C8B-B14F-4D97-AF65-F5344CB8AC3E}">
        <p14:creationId xmlns:p14="http://schemas.microsoft.com/office/powerpoint/2010/main" val="560410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0833" y="2145841"/>
            <a:ext cx="5778567" cy="3756460"/>
          </a:xfrm>
        </p:spPr>
        <p:txBody>
          <a:bodyPr anchor="ctr">
            <a:noAutofit/>
          </a:bodyPr>
          <a:lstStyle>
            <a:lvl1pPr algn="ctr">
              <a:defRPr sz="1960">
                <a:latin typeface="+mj-lt"/>
              </a:defRPr>
            </a:lvl1pPr>
          </a:lstStyle>
          <a:p>
            <a:r>
              <a:rPr lang="en-US" dirty="0"/>
              <a:t>Drop photo here</a:t>
            </a:r>
          </a:p>
        </p:txBody>
      </p:sp>
      <p:sp>
        <p:nvSpPr>
          <p:cNvPr id="4" name="Text Placeholder 3"/>
          <p:cNvSpPr>
            <a:spLocks noGrp="1"/>
          </p:cNvSpPr>
          <p:nvPr>
            <p:ph type="body" sz="quarter" idx="10" hasCustomPrompt="1"/>
          </p:nvPr>
        </p:nvSpPr>
        <p:spPr>
          <a:xfrm>
            <a:off x="426313" y="2145841"/>
            <a:ext cx="5136837"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Device layout</a:t>
            </a:r>
          </a:p>
        </p:txBody>
      </p:sp>
    </p:spTree>
    <p:extLst>
      <p:ext uri="{BB962C8B-B14F-4D97-AF65-F5344CB8AC3E}">
        <p14:creationId xmlns:p14="http://schemas.microsoft.com/office/powerpoint/2010/main" val="2761488243"/>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ic layout: three columns graphic and text">
    <p:spTree>
      <p:nvGrpSpPr>
        <p:cNvPr id="1" name=""/>
        <p:cNvGrpSpPr/>
        <p:nvPr/>
      </p:nvGrpSpPr>
      <p:grpSpPr>
        <a:xfrm>
          <a:off x="0" y="0"/>
          <a:ext cx="0" cy="0"/>
          <a:chOff x="0" y="0"/>
          <a:chExt cx="0" cy="0"/>
        </a:xfrm>
      </p:grpSpPr>
      <p:sp>
        <p:nvSpPr>
          <p:cNvPr id="3" name="Rectangle 2"/>
          <p:cNvSpPr/>
          <p:nvPr/>
        </p:nvSpPr>
        <p:spPr bwMode="auto">
          <a:xfrm>
            <a:off x="426314" y="1599723"/>
            <a:ext cx="363144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6985"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6" name="Rectangle 5"/>
          <p:cNvSpPr/>
          <p:nvPr/>
        </p:nvSpPr>
        <p:spPr bwMode="auto">
          <a:xfrm>
            <a:off x="4280248" y="1599723"/>
            <a:ext cx="362210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4849" y="1599723"/>
            <a:ext cx="36345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p:ph sz="quarter" idx="18" hasCustomPrompt="1"/>
          </p:nvPr>
        </p:nvSpPr>
        <p:spPr>
          <a:xfrm>
            <a:off x="4745458"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8" name="Content Placeholder 15"/>
          <p:cNvSpPr>
            <a:spLocks noGrp="1"/>
          </p:cNvSpPr>
          <p:nvPr>
            <p:ph sz="quarter" idx="19" hasCustomPrompt="1"/>
          </p:nvPr>
        </p:nvSpPr>
        <p:spPr>
          <a:xfrm>
            <a:off x="8596251"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p:ph type="body" sz="quarter" idx="11" hasCustomPrompt="1"/>
          </p:nvPr>
        </p:nvSpPr>
        <p:spPr>
          <a:xfrm>
            <a:off x="426314" y="4927922"/>
            <a:ext cx="3626714"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p:ph type="body" sz="quarter" idx="12" hasCustomPrompt="1"/>
          </p:nvPr>
        </p:nvSpPr>
        <p:spPr>
          <a:xfrm>
            <a:off x="4280247" y="4927922"/>
            <a:ext cx="3622108"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p:ph type="body" sz="quarter" idx="13" hasCustomPrompt="1"/>
          </p:nvPr>
        </p:nvSpPr>
        <p:spPr>
          <a:xfrm>
            <a:off x="8124847" y="4927922"/>
            <a:ext cx="363455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Tree>
    <p:extLst>
      <p:ext uri="{BB962C8B-B14F-4D97-AF65-F5344CB8AC3E}">
        <p14:creationId xmlns:p14="http://schemas.microsoft.com/office/powerpoint/2010/main" val="3678015894"/>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p:nvSpPr>
        <p:spPr bwMode="auto">
          <a:xfrm>
            <a:off x="910667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p:nvSpPr>
        <p:spPr bwMode="auto">
          <a:xfrm>
            <a:off x="6213221"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p:nvSpPr>
        <p:spPr bwMode="auto">
          <a:xfrm>
            <a:off x="3319768"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p:nvSpPr>
        <p:spPr bwMode="auto">
          <a:xfrm>
            <a:off x="42631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313" y="435824"/>
            <a:ext cx="11333087" cy="744014"/>
          </a:xfrm>
        </p:spPr>
        <p:txBody>
          <a:bodyPr/>
          <a:lstStyle>
            <a:lvl1pPr>
              <a:defRPr/>
            </a:lvl1pPr>
          </a:lstStyle>
          <a:p>
            <a:r>
              <a:rPr lang="en-US" dirty="0"/>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499" y="2135537"/>
            <a:ext cx="1572357"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8257"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314" y="4927922"/>
            <a:ext cx="2652726"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19768"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3221"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1710"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5163"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6674"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Tree>
    <p:extLst>
      <p:ext uri="{BB962C8B-B14F-4D97-AF65-F5344CB8AC3E}">
        <p14:creationId xmlns:p14="http://schemas.microsoft.com/office/powerpoint/2010/main" val="99769066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13" y="2135536"/>
            <a:ext cx="11333087" cy="4288197"/>
          </a:xfrm>
        </p:spPr>
        <p:txBody>
          <a:bodyPr bIns="1737360" anchor="ctr">
            <a:noAutofit/>
          </a:bodyPr>
          <a:lstStyle>
            <a:lvl1pPr algn="ctr">
              <a:defRPr sz="1960">
                <a:solidFill>
                  <a:srgbClr val="000000"/>
                </a:solidFill>
                <a:latin typeface="+mj-lt"/>
              </a:defRPr>
            </a:lvl1pPr>
          </a:lstStyle>
          <a:p>
            <a:r>
              <a:rPr lang="en-US"/>
              <a:t>Click icon to add table</a:t>
            </a:r>
            <a:endParaRPr lang="en-US" dirty="0"/>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Table layout</a:t>
            </a:r>
          </a:p>
        </p:txBody>
      </p:sp>
    </p:spTree>
    <p:extLst>
      <p:ext uri="{BB962C8B-B14F-4D97-AF65-F5344CB8AC3E}">
        <p14:creationId xmlns:p14="http://schemas.microsoft.com/office/powerpoint/2010/main" val="7358203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303448536"/>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960368807"/>
      </p:ext>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7089"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2539127515"/>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45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313" y="1829711"/>
            <a:ext cx="7476041" cy="1473396"/>
          </a:xfrm>
          <a:noFill/>
        </p:spPr>
        <p:txBody>
          <a:bodyPr lIns="0" tIns="0" rIns="0" bIns="0" anchor="t" anchorCtr="0"/>
          <a:lstStyle>
            <a:lvl1pPr>
              <a:lnSpc>
                <a:spcPct val="100000"/>
              </a:lnSpc>
              <a:spcAft>
                <a:spcPts val="1274"/>
              </a:spcAft>
              <a:defRPr sz="2548" spc="-147" baseline="0">
                <a:solidFill>
                  <a:schemeClr val="accent1"/>
                </a:solidFill>
              </a:defRPr>
            </a:lvl1pPr>
          </a:lstStyle>
          <a:p>
            <a:r>
              <a:rPr lang="en-US" dirty="0"/>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rgbClr val="000000"/>
                </a:solidFill>
                <a:cs typeface="Segoe UI" pitchFamily="34" charset="0"/>
              </a:rPr>
              <a:t>© Copyright Finessefleet Foundation. All rights reserved. </a:t>
            </a:r>
          </a:p>
        </p:txBody>
      </p:sp>
      <p:grpSp>
        <p:nvGrpSpPr>
          <p:cNvPr id="11" name="Group 10">
            <a:extLst>
              <a:ext uri="{FF2B5EF4-FFF2-40B4-BE49-F238E27FC236}">
                <a16:creationId xmlns:a16="http://schemas.microsoft.com/office/drawing/2014/main" id="{11AF72CA-D926-D004-235B-A7A9AF91F3AB}"/>
              </a:ext>
            </a:extLst>
          </p:cNvPr>
          <p:cNvGrpSpPr/>
          <p:nvPr userDrawn="1"/>
        </p:nvGrpSpPr>
        <p:grpSpPr>
          <a:xfrm>
            <a:off x="621143" y="414879"/>
            <a:ext cx="1121932" cy="534434"/>
            <a:chOff x="419172" y="318670"/>
            <a:chExt cx="1525874" cy="726852"/>
          </a:xfrm>
        </p:grpSpPr>
        <p:pic>
          <p:nvPicPr>
            <p:cNvPr id="12" name="Picture 11">
              <a:extLst>
                <a:ext uri="{FF2B5EF4-FFF2-40B4-BE49-F238E27FC236}">
                  <a16:creationId xmlns:a16="http://schemas.microsoft.com/office/drawing/2014/main" id="{F5C25AF7-8071-1F6D-6CBC-EADA060B814C}"/>
                </a:ext>
              </a:extLst>
            </p:cNvPr>
            <p:cNvPicPr>
              <a:picLocks noChangeAspect="1"/>
            </p:cNvPicPr>
            <p:nvPr userDrawn="1"/>
          </p:nvPicPr>
          <p:blipFill>
            <a:blip r:embed="rId2"/>
            <a:stretch>
              <a:fillRect/>
            </a:stretch>
          </p:blipFill>
          <p:spPr>
            <a:xfrm>
              <a:off x="419172" y="324475"/>
              <a:ext cx="783360" cy="721047"/>
            </a:xfrm>
            <a:prstGeom prst="rect">
              <a:avLst/>
            </a:prstGeom>
          </p:spPr>
        </p:pic>
        <p:pic>
          <p:nvPicPr>
            <p:cNvPr id="13" name="Picture 12">
              <a:extLst>
                <a:ext uri="{FF2B5EF4-FFF2-40B4-BE49-F238E27FC236}">
                  <a16:creationId xmlns:a16="http://schemas.microsoft.com/office/drawing/2014/main" id="{05B6D893-B5B7-092E-54FA-5B841E439E2B}"/>
                </a:ext>
              </a:extLst>
            </p:cNvPr>
            <p:cNvPicPr>
              <a:picLocks noChangeAspect="1"/>
            </p:cNvPicPr>
            <p:nvPr userDrawn="1"/>
          </p:nvPicPr>
          <p:blipFill>
            <a:blip r:embed="rId3"/>
            <a:srcRect l="12882" t="12882" r="12882" b="12882"/>
            <a:stretch/>
          </p:blipFill>
          <p:spPr>
            <a:xfrm>
              <a:off x="1218194" y="318670"/>
              <a:ext cx="726852" cy="726852"/>
            </a:xfrm>
            <a:prstGeom prst="rect">
              <a:avLst/>
            </a:prstGeom>
          </p:spPr>
        </p:pic>
        <p:cxnSp>
          <p:nvCxnSpPr>
            <p:cNvPr id="14" name="Straight Connector 13">
              <a:extLst>
                <a:ext uri="{FF2B5EF4-FFF2-40B4-BE49-F238E27FC236}">
                  <a16:creationId xmlns:a16="http://schemas.microsoft.com/office/drawing/2014/main" id="{F2B08337-276E-F4F7-FA59-6047E27BACF2}"/>
                </a:ext>
              </a:extLst>
            </p:cNvPr>
            <p:cNvCxnSpPr/>
            <p:nvPr userDrawn="1"/>
          </p:nvCxnSpPr>
          <p:spPr>
            <a:xfrm>
              <a:off x="1209675" y="318670"/>
              <a:ext cx="0" cy="726852"/>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pic>
        <p:nvPicPr>
          <p:cNvPr id="2" name="Picture 1">
            <a:extLst>
              <a:ext uri="{FF2B5EF4-FFF2-40B4-BE49-F238E27FC236}">
                <a16:creationId xmlns:a16="http://schemas.microsoft.com/office/drawing/2014/main" id="{805009FB-2F57-8BCA-2CFB-4EA4E99D895C}"/>
              </a:ext>
            </a:extLst>
          </p:cNvPr>
          <p:cNvPicPr>
            <a:picLocks noChangeAspect="1"/>
          </p:cNvPicPr>
          <p:nvPr userDrawn="1"/>
        </p:nvPicPr>
        <p:blipFill>
          <a:blip r:embed="rId4"/>
          <a:stretch>
            <a:fillRect/>
          </a:stretch>
        </p:blipFill>
        <p:spPr>
          <a:xfrm>
            <a:off x="426315" y="271672"/>
            <a:ext cx="2558425" cy="677549"/>
          </a:xfrm>
          <a:prstGeom prst="rect">
            <a:avLst/>
          </a:prstGeom>
        </p:spPr>
      </p:pic>
    </p:spTree>
    <p:extLst>
      <p:ext uri="{BB962C8B-B14F-4D97-AF65-F5344CB8AC3E}">
        <p14:creationId xmlns:p14="http://schemas.microsoft.com/office/powerpoint/2010/main" val="1025195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314" y="1829711"/>
            <a:ext cx="7476041" cy="1473396"/>
          </a:xfrm>
          <a:noFill/>
        </p:spPr>
        <p:txBody>
          <a:bodyPr lIns="0" tIns="0" rIns="0" bIns="0" anchor="t" anchorCtr="0"/>
          <a:lstStyle>
            <a:lvl1pPr>
              <a:lnSpc>
                <a:spcPct val="100000"/>
              </a:lnSpc>
              <a:spcAft>
                <a:spcPts val="1274"/>
              </a:spcAft>
              <a:defRPr sz="2548" spc="-147" baseline="0">
                <a:solidFill>
                  <a:schemeClr val="bg2"/>
                </a:solidFill>
              </a:defRPr>
            </a:lvl1pPr>
          </a:lstStyle>
          <a:p>
            <a:r>
              <a:rPr lang="en-US" dirty="0"/>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chemeClr val="bg2"/>
                </a:solidFill>
                <a:cs typeface="Segoe UI" pitchFamily="34" charset="0"/>
              </a:rPr>
              <a:t>© Copyright Finessefleet Foundation. All rights reserved. </a:t>
            </a:r>
          </a:p>
        </p:txBody>
      </p:sp>
    </p:spTree>
    <p:extLst>
      <p:ext uri="{BB962C8B-B14F-4D97-AF65-F5344CB8AC3E}">
        <p14:creationId xmlns:p14="http://schemas.microsoft.com/office/powerpoint/2010/main" val="52443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blue">
    <p:bg>
      <p:bgPr>
        <a:solidFill>
          <a:srgbClr val="0278D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23176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2647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94183"/>
            <a:ext cx="11652805" cy="853489"/>
          </a:xfrm>
        </p:spPr>
        <p:txBody>
          <a:bodyPr vert="horz" wrap="square" lIns="146304" tIns="91440" rIns="146304" bIns="91440" rtlCol="0" anchor="t">
            <a:noAutofit/>
          </a:bodyPr>
          <a:lstStyle>
            <a:lvl1pPr>
              <a:defRPr lang="en-US" sz="3527" dirty="0"/>
            </a:lvl1pPr>
          </a:lstStyle>
          <a:p>
            <a:pPr lvl="0"/>
            <a:r>
              <a:rPr lang="en-US"/>
              <a:t>Click to edit Master title style</a:t>
            </a:r>
          </a:p>
        </p:txBody>
      </p:sp>
      <p:sp>
        <p:nvSpPr>
          <p:cNvPr id="6" name="Text Placeholder 5"/>
          <p:cNvSpPr>
            <a:spLocks noGrp="1"/>
          </p:cNvSpPr>
          <p:nvPr>
            <p:ph type="body" sz="quarter" idx="10"/>
          </p:nvPr>
        </p:nvSpPr>
        <p:spPr>
          <a:xfrm>
            <a:off x="269171" y="1189178"/>
            <a:ext cx="11650488" cy="1352429"/>
          </a:xfrm>
        </p:spPr>
        <p:txBody>
          <a:bodyPr/>
          <a:lstStyle>
            <a:lvl1pPr marL="0" indent="0">
              <a:buNone/>
              <a:defRPr sz="3135">
                <a:gradFill>
                  <a:gsLst>
                    <a:gs pos="1250">
                      <a:schemeClr val="tx1"/>
                    </a:gs>
                    <a:gs pos="99000">
                      <a:schemeClr val="tx1"/>
                    </a:gs>
                  </a:gsLst>
                  <a:lin ang="5400000" scaled="0"/>
                </a:gradFill>
              </a:defRPr>
            </a:lvl1pPr>
            <a:lvl2pPr marL="0" indent="0">
              <a:buFontTx/>
              <a:buNone/>
              <a:defRPr sz="1920"/>
            </a:lvl2pPr>
            <a:lvl3pPr marL="219574" indent="0">
              <a:buNone/>
              <a:defRPr/>
            </a:lvl3pPr>
            <a:lvl4pPr marL="439147" indent="0">
              <a:buNone/>
              <a:defRPr/>
            </a:lvl4pPr>
            <a:lvl5pPr marL="6587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4349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hoto grid, blue bor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8EF97D5-E670-4C93-BE21-3CC04C9A6134}"/>
              </a:ext>
            </a:extLst>
          </p:cNvPr>
          <p:cNvSpPr/>
          <p:nvPr userDrawn="1"/>
        </p:nvSpPr>
        <p:spPr>
          <a:xfrm>
            <a:off x="0" y="0"/>
            <a:ext cx="12188825" cy="6858000"/>
          </a:xfrm>
          <a:custGeom>
            <a:avLst/>
            <a:gdLst>
              <a:gd name="connsiteX0" fmla="*/ 323999 w 12192000"/>
              <a:gd name="connsiteY0" fmla="*/ 327560 h 6858000"/>
              <a:gd name="connsiteX1" fmla="*/ 323999 w 12192000"/>
              <a:gd name="connsiteY1" fmla="*/ 6530440 h 6858000"/>
              <a:gd name="connsiteX2" fmla="*/ 11868001 w 12192000"/>
              <a:gd name="connsiteY2" fmla="*/ 6530440 h 6858000"/>
              <a:gd name="connsiteX3" fmla="*/ 11868001 w 12192000"/>
              <a:gd name="connsiteY3" fmla="*/ 327560 h 6858000"/>
              <a:gd name="connsiteX4" fmla="*/ 11868001 w 12192000"/>
              <a:gd name="connsiteY4" fmla="*/ 0 h 6858000"/>
              <a:gd name="connsiteX5" fmla="*/ 12192000 w 12192000"/>
              <a:gd name="connsiteY5" fmla="*/ 0 h 6858000"/>
              <a:gd name="connsiteX6" fmla="*/ 12192000 w 12192000"/>
              <a:gd name="connsiteY6" fmla="*/ 0 h 6858000"/>
              <a:gd name="connsiteX7" fmla="*/ 12192000 w 12192000"/>
              <a:gd name="connsiteY7" fmla="*/ 327560 h 6858000"/>
              <a:gd name="connsiteX8" fmla="*/ 12192000 w 12192000"/>
              <a:gd name="connsiteY8" fmla="*/ 6530440 h 6858000"/>
              <a:gd name="connsiteX9" fmla="*/ 12192000 w 12192000"/>
              <a:gd name="connsiteY9" fmla="*/ 6852627 h 6858000"/>
              <a:gd name="connsiteX10" fmla="*/ 12192000 w 12192000"/>
              <a:gd name="connsiteY10" fmla="*/ 6858000 h 6858000"/>
              <a:gd name="connsiteX11" fmla="*/ 1 w 12192000"/>
              <a:gd name="connsiteY11" fmla="*/ 6858000 h 6858000"/>
              <a:gd name="connsiteX12" fmla="*/ 1 w 12192000"/>
              <a:gd name="connsiteY12" fmla="*/ 6852627 h 6858000"/>
              <a:gd name="connsiteX13" fmla="*/ 1 w 12192000"/>
              <a:gd name="connsiteY13" fmla="*/ 6530440 h 6858000"/>
              <a:gd name="connsiteX14" fmla="*/ 1 w 12192000"/>
              <a:gd name="connsiteY14" fmla="*/ 327560 h 6858000"/>
              <a:gd name="connsiteX15" fmla="*/ 0 w 12192000"/>
              <a:gd name="connsiteY15" fmla="*/ 327560 h 6858000"/>
              <a:gd name="connsiteX16" fmla="*/ 0 w 12192000"/>
              <a:gd name="connsiteY16" fmla="*/ 0 h 6858000"/>
              <a:gd name="connsiteX17" fmla="*/ 11868001 w 12192000"/>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323999" y="327560"/>
                </a:moveTo>
                <a:lnTo>
                  <a:pt x="323999" y="6530440"/>
                </a:lnTo>
                <a:lnTo>
                  <a:pt x="11868001" y="6530440"/>
                </a:lnTo>
                <a:lnTo>
                  <a:pt x="11868001" y="327560"/>
                </a:lnTo>
                <a:close/>
                <a:moveTo>
                  <a:pt x="11868001" y="0"/>
                </a:moveTo>
                <a:lnTo>
                  <a:pt x="12192000" y="0"/>
                </a:lnTo>
                <a:lnTo>
                  <a:pt x="12192000" y="0"/>
                </a:lnTo>
                <a:lnTo>
                  <a:pt x="12192000" y="327560"/>
                </a:lnTo>
                <a:lnTo>
                  <a:pt x="12192000" y="6530440"/>
                </a:lnTo>
                <a:lnTo>
                  <a:pt x="12192000" y="6852627"/>
                </a:lnTo>
                <a:lnTo>
                  <a:pt x="12192000" y="6858000"/>
                </a:lnTo>
                <a:lnTo>
                  <a:pt x="1" y="6858000"/>
                </a:lnTo>
                <a:lnTo>
                  <a:pt x="1" y="6852627"/>
                </a:lnTo>
                <a:lnTo>
                  <a:pt x="1" y="6530440"/>
                </a:lnTo>
                <a:lnTo>
                  <a:pt x="1" y="327560"/>
                </a:lnTo>
                <a:lnTo>
                  <a:pt x="0" y="327560"/>
                </a:lnTo>
                <a:lnTo>
                  <a:pt x="0" y="0"/>
                </a:lnTo>
                <a:lnTo>
                  <a:pt x="1186800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Rectangle 7">
            <a:extLst>
              <a:ext uri="{FF2B5EF4-FFF2-40B4-BE49-F238E27FC236}">
                <a16:creationId xmlns:a16="http://schemas.microsoft.com/office/drawing/2014/main" id="{113E38B2-8600-4D7B-A485-19415AFFBD75}"/>
              </a:ext>
            </a:extLst>
          </p:cNvPr>
          <p:cNvSpPr/>
          <p:nvPr userDrawn="1"/>
        </p:nvSpPr>
        <p:spPr>
          <a:xfrm>
            <a:off x="323915" y="324001"/>
            <a:ext cx="5142011" cy="620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Title 8">
            <a:extLst>
              <a:ext uri="{FF2B5EF4-FFF2-40B4-BE49-F238E27FC236}">
                <a16:creationId xmlns:a16="http://schemas.microsoft.com/office/drawing/2014/main" id="{BA5BB91B-DCAB-4DEA-BFB5-67E11ED7DDC5}"/>
              </a:ext>
            </a:extLst>
          </p:cNvPr>
          <p:cNvSpPr>
            <a:spLocks noGrp="1"/>
          </p:cNvSpPr>
          <p:nvPr>
            <p:ph type="title"/>
          </p:nvPr>
        </p:nvSpPr>
        <p:spPr>
          <a:xfrm>
            <a:off x="1023862" y="763524"/>
            <a:ext cx="4223047" cy="1135180"/>
          </a:xfrm>
        </p:spPr>
        <p:txBody>
          <a:bodyPr lIns="0" tIns="0" rIns="0" bIns="0" anchor="t">
            <a:noAutofit/>
          </a:bodyPr>
          <a:lstStyle/>
          <a:p>
            <a:r>
              <a:rPr lang="en-US" noProof="0"/>
              <a:t>Click to edit Master title style</a:t>
            </a:r>
          </a:p>
        </p:txBody>
      </p:sp>
      <p:sp>
        <p:nvSpPr>
          <p:cNvPr id="10" name="Date Placeholder 9">
            <a:extLst>
              <a:ext uri="{FF2B5EF4-FFF2-40B4-BE49-F238E27FC236}">
                <a16:creationId xmlns:a16="http://schemas.microsoft.com/office/drawing/2014/main" id="{5228397A-BBB6-439D-8871-397E1D2472D0}"/>
              </a:ext>
            </a:extLst>
          </p:cNvPr>
          <p:cNvSpPr>
            <a:spLocks noGrp="1"/>
          </p:cNvSpPr>
          <p:nvPr>
            <p:ph type="dt" sz="half" idx="10"/>
          </p:nvPr>
        </p:nvSpPr>
        <p:spPr/>
        <p:txBody>
          <a:bodyPr/>
          <a:lstStyle/>
          <a:p>
            <a:fld id="{805D958D-C95C-43BB-9F22-6D41B6A8D089}" type="datetimeFigureOut">
              <a:rPr lang="en-US" noProof="0" smtClean="0"/>
              <a:t>6/3/2025</a:t>
            </a:fld>
            <a:endParaRPr lang="en-US" noProof="0" dirty="0"/>
          </a:p>
        </p:txBody>
      </p:sp>
      <p:sp>
        <p:nvSpPr>
          <p:cNvPr id="11" name="Footer Placeholder 10">
            <a:extLst>
              <a:ext uri="{FF2B5EF4-FFF2-40B4-BE49-F238E27FC236}">
                <a16:creationId xmlns:a16="http://schemas.microsoft.com/office/drawing/2014/main" id="{FE2D4371-2279-4A55-A639-0BEC8F55E1C5}"/>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59318E41-FC20-4DC7-B290-F0C127607F89}"/>
              </a:ext>
            </a:extLst>
          </p:cNvPr>
          <p:cNvSpPr>
            <a:spLocks noGrp="1"/>
          </p:cNvSpPr>
          <p:nvPr>
            <p:ph type="sldNum" sz="quarter" idx="12"/>
          </p:nvPr>
        </p:nvSpPr>
        <p:spPr/>
        <p:txBody>
          <a:bodyPr/>
          <a:lstStyle/>
          <a:p>
            <a:fld id="{A6EB8919-01B3-4437-A6E1-131DAB78CB87}" type="slidenum">
              <a:rPr lang="en-US" noProof="0" smtClean="0"/>
              <a:t>‹#›</a:t>
            </a:fld>
            <a:endParaRPr lang="en-US" noProof="0" dirty="0"/>
          </a:p>
        </p:txBody>
      </p:sp>
      <p:cxnSp>
        <p:nvCxnSpPr>
          <p:cNvPr id="15" name="Straight Connector 14">
            <a:extLst>
              <a:ext uri="{FF2B5EF4-FFF2-40B4-BE49-F238E27FC236}">
                <a16:creationId xmlns:a16="http://schemas.microsoft.com/office/drawing/2014/main" id="{19F7B568-D8C6-44ED-98DA-ED99D1A6A557}"/>
              </a:ext>
            </a:extLst>
          </p:cNvPr>
          <p:cNvCxnSpPr/>
          <p:nvPr userDrawn="1"/>
        </p:nvCxnSpPr>
        <p:spPr>
          <a:xfrm>
            <a:off x="771324" y="832433"/>
            <a:ext cx="0" cy="908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6">
            <a:extLst>
              <a:ext uri="{FF2B5EF4-FFF2-40B4-BE49-F238E27FC236}">
                <a16:creationId xmlns:a16="http://schemas.microsoft.com/office/drawing/2014/main" id="{BC5D4CB3-1B0D-4426-B2CC-C032E0463A70}"/>
              </a:ext>
            </a:extLst>
          </p:cNvPr>
          <p:cNvSpPr>
            <a:spLocks noGrp="1"/>
          </p:cNvSpPr>
          <p:nvPr>
            <p:ph type="pic" sz="quarter" idx="13"/>
          </p:nvPr>
        </p:nvSpPr>
        <p:spPr>
          <a:xfrm>
            <a:off x="5627808" y="324001"/>
            <a:ext cx="3789738" cy="3657600"/>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8" name="Picture Placeholder 16">
            <a:extLst>
              <a:ext uri="{FF2B5EF4-FFF2-40B4-BE49-F238E27FC236}">
                <a16:creationId xmlns:a16="http://schemas.microsoft.com/office/drawing/2014/main" id="{A59C88C3-43E4-45FB-B7CF-78B12F5CBE5C}"/>
              </a:ext>
            </a:extLst>
          </p:cNvPr>
          <p:cNvSpPr>
            <a:spLocks noGrp="1"/>
          </p:cNvSpPr>
          <p:nvPr>
            <p:ph type="pic" sz="quarter" idx="14"/>
          </p:nvPr>
        </p:nvSpPr>
        <p:spPr>
          <a:xfrm>
            <a:off x="9579427" y="2555331"/>
            <a:ext cx="2285482" cy="3978668"/>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9" name="Picture Placeholder 16">
            <a:extLst>
              <a:ext uri="{FF2B5EF4-FFF2-40B4-BE49-F238E27FC236}">
                <a16:creationId xmlns:a16="http://schemas.microsoft.com/office/drawing/2014/main" id="{1DD0D5AE-1AF3-4404-8BB7-3C93BD4E4767}"/>
              </a:ext>
            </a:extLst>
          </p:cNvPr>
          <p:cNvSpPr>
            <a:spLocks noGrp="1"/>
          </p:cNvSpPr>
          <p:nvPr>
            <p:ph type="pic" sz="quarter" idx="15"/>
          </p:nvPr>
        </p:nvSpPr>
        <p:spPr>
          <a:xfrm>
            <a:off x="5627809" y="4147960"/>
            <a:ext cx="3789737" cy="2382481"/>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20" name="Rectangle 19">
            <a:extLst>
              <a:ext uri="{FF2B5EF4-FFF2-40B4-BE49-F238E27FC236}">
                <a16:creationId xmlns:a16="http://schemas.microsoft.com/office/drawing/2014/main" id="{DB8CBC79-62F8-4BE2-B84B-47F85BFCB3B6}"/>
              </a:ext>
            </a:extLst>
          </p:cNvPr>
          <p:cNvSpPr/>
          <p:nvPr userDrawn="1"/>
        </p:nvSpPr>
        <p:spPr>
          <a:xfrm>
            <a:off x="9579505" y="322236"/>
            <a:ext cx="2285405" cy="2076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2" name="Text Placeholder 28">
            <a:extLst>
              <a:ext uri="{FF2B5EF4-FFF2-40B4-BE49-F238E27FC236}">
                <a16:creationId xmlns:a16="http://schemas.microsoft.com/office/drawing/2014/main" id="{CB0D58C8-E0CA-4E24-8BD3-4DE5A5188A9A}"/>
              </a:ext>
            </a:extLst>
          </p:cNvPr>
          <p:cNvSpPr>
            <a:spLocks noGrp="1"/>
          </p:cNvSpPr>
          <p:nvPr>
            <p:ph type="body" sz="quarter" idx="16" hasCustomPrompt="1"/>
          </p:nvPr>
        </p:nvSpPr>
        <p:spPr>
          <a:xfrm>
            <a:off x="1023672" y="2038350"/>
            <a:ext cx="4223237" cy="4152900"/>
          </a:xfrm>
        </p:spPr>
        <p:txBody>
          <a:bodyPr>
            <a:normAutofit/>
          </a:bodyPr>
          <a:lstStyle>
            <a:lvl1pPr marL="0" indent="0">
              <a:buFontTx/>
              <a:buNone/>
              <a:defRPr sz="1799"/>
            </a:lvl1pPr>
            <a:lvl2pPr marL="127978" indent="0">
              <a:buFontTx/>
              <a:buNone/>
              <a:defRPr/>
            </a:lvl2pPr>
            <a:lvl3pPr marL="310803" indent="0">
              <a:buFontTx/>
              <a:buNone/>
              <a:defRPr/>
            </a:lvl3pPr>
            <a:lvl4pPr marL="457063" indent="0">
              <a:buFontTx/>
              <a:buNone/>
              <a:defRPr/>
            </a:lvl4pPr>
            <a:lvl5pPr marL="639888" indent="0">
              <a:buFontTx/>
              <a:buNone/>
              <a:defRPr/>
            </a:lvl5pPr>
          </a:lstStyle>
          <a:p>
            <a:pPr lvl="0"/>
            <a:r>
              <a:rPr lang="en-US" noProof="0"/>
              <a:t>Subtitle</a:t>
            </a:r>
          </a:p>
        </p:txBody>
      </p:sp>
    </p:spTree>
    <p:extLst>
      <p:ext uri="{BB962C8B-B14F-4D97-AF65-F5344CB8AC3E}">
        <p14:creationId xmlns:p14="http://schemas.microsoft.com/office/powerpoint/2010/main" val="15452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05" y="0"/>
            <a:ext cx="12202331"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326425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314" y="1202871"/>
            <a:ext cx="3631442" cy="1172553"/>
          </a:xfrm>
        </p:spPr>
        <p:txBody>
          <a:bodyPr lIns="0" tIns="0" rIns="0" bIns="0"/>
          <a:lstStyle>
            <a:lvl1pPr>
              <a:defRPr sz="196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211104" y="1202872"/>
            <a:ext cx="3617440" cy="3289228"/>
          </a:xfrm>
        </p:spPr>
        <p:txBody>
          <a:bodyPr wrap="square" lIns="0" tIns="0" rIns="0" bIns="0">
            <a:noAutofit/>
          </a:bodyPr>
          <a:lstStyle>
            <a:lvl1pPr marL="0" marR="0" indent="0" algn="l" defTabSz="507226" rtl="0" eaLnBrk="1" fontAlgn="auto" latinLnBrk="0" hangingPunct="1">
              <a:lnSpc>
                <a:spcPct val="100000"/>
              </a:lnSpc>
              <a:spcBef>
                <a:spcPts val="0"/>
              </a:spcBef>
              <a:spcAft>
                <a:spcPts val="490"/>
              </a:spcAft>
              <a:buClrTx/>
              <a:buSzPct val="90000"/>
              <a:buFont typeface="Wingdings" panose="05000000000000000000" pitchFamily="2" charset="2"/>
              <a:buNone/>
              <a:tabLst/>
              <a:defRPr sz="1960" spc="0" baseline="0">
                <a:solidFill>
                  <a:schemeClr val="accent1"/>
                </a:solidFill>
                <a:latin typeface="+mj-lt"/>
              </a:defRPr>
            </a:lvl1pPr>
            <a:lvl2pPr marL="224051" indent="0">
              <a:buNone/>
              <a:defRPr sz="1764"/>
            </a:lvl2pPr>
            <a:lvl3pPr marL="448102" indent="0">
              <a:buNone/>
              <a:defRPr sz="1764"/>
            </a:lvl3pPr>
            <a:lvl4pPr marL="672153" indent="0">
              <a:buNone/>
              <a:defRPr sz="1764"/>
            </a:lvl4pPr>
            <a:lvl5pPr marL="896203" indent="0">
              <a:buNone/>
              <a:defRPr sz="1764"/>
            </a:lvl5pPr>
          </a:lstStyle>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p:txBody>
      </p:sp>
    </p:spTree>
    <p:extLst>
      <p:ext uri="{BB962C8B-B14F-4D97-AF65-F5344CB8AC3E}">
        <p14:creationId xmlns:p14="http://schemas.microsoft.com/office/powerpoint/2010/main" val="222002342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4" y="2139702"/>
            <a:ext cx="11336821" cy="1223171"/>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rgbClr val="000000"/>
                </a:solidFill>
              </a:defRPr>
            </a:lvl2pPr>
            <a:lvl3pPr marL="448102" indent="0">
              <a:spcBef>
                <a:spcPts val="0"/>
              </a:spcBef>
              <a:spcAft>
                <a:spcPts val="1274"/>
              </a:spcAft>
              <a:buNone/>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29439345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5" y="2141394"/>
            <a:ext cx="11336821" cy="1223171"/>
          </a:xfrm>
        </p:spPr>
        <p:txBody>
          <a:bodyPr wrap="square" lIns="0" tIns="0" rIns="0" bIns="0">
            <a:spAutoFit/>
          </a:bodyPr>
          <a:lstStyle>
            <a:lvl1pPr marL="268861" indent="-268861">
              <a:lnSpc>
                <a:spcPct val="90000"/>
              </a:lnSpc>
              <a:spcBef>
                <a:spcPts val="0"/>
              </a:spcBef>
              <a:spcAft>
                <a:spcPts val="1274"/>
              </a:spcAft>
              <a:buClr>
                <a:srgbClr val="000000"/>
              </a:buClr>
              <a:buSzPct val="77000"/>
              <a:buFont typeface="Arial" panose="020B0604020202020204" pitchFamily="34" charset="0"/>
              <a:buChar char="•"/>
              <a:defRPr sz="2548" b="0" i="0">
                <a:solidFill>
                  <a:srgbClr val="000000"/>
                </a:solidFill>
                <a:latin typeface="+mn-lt"/>
              </a:defRPr>
            </a:lvl1pPr>
            <a:lvl2pPr marL="537722" indent="-224051">
              <a:lnSpc>
                <a:spcPct val="90000"/>
              </a:lnSpc>
              <a:spcBef>
                <a:spcPts val="0"/>
              </a:spcBef>
              <a:spcAft>
                <a:spcPts val="1274"/>
              </a:spcAft>
              <a:buClr>
                <a:srgbClr val="000000"/>
              </a:buClr>
              <a:buSzPct val="77000"/>
              <a:buFont typeface="Arial" panose="020B0604020202020204" pitchFamily="34" charset="0"/>
              <a:buChar char="•"/>
              <a:defRPr sz="1960">
                <a:solidFill>
                  <a:srgbClr val="000000"/>
                </a:solidFill>
              </a:defRPr>
            </a:lvl2pPr>
            <a:lvl3pPr marL="806583" indent="-224051">
              <a:spcBef>
                <a:spcPts val="0"/>
              </a:spcBef>
              <a:spcAft>
                <a:spcPts val="1274"/>
              </a:spcAft>
              <a:buClr>
                <a:srgbClr val="000000"/>
              </a:buClr>
              <a:buSzPct val="77000"/>
              <a:buFont typeface="Arial" panose="020B0604020202020204" pitchFamily="34" charset="0"/>
              <a:buChar char="•"/>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312" y="1083831"/>
            <a:ext cx="11336821" cy="353070"/>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chemeClr val="tx2"/>
                </a:solidFill>
              </a:defRPr>
            </a:lvl2pPr>
            <a:lvl3pPr marL="448102" indent="0">
              <a:spcBef>
                <a:spcPts val="0"/>
              </a:spcBef>
              <a:spcAft>
                <a:spcPts val="1274"/>
              </a:spcAft>
              <a:buNone/>
              <a:defRPr sz="1960"/>
            </a:lvl3pPr>
            <a:lvl4pPr marL="672153" indent="0">
              <a:spcBef>
                <a:spcPts val="0"/>
              </a:spcBef>
              <a:spcAft>
                <a:spcPts val="1274"/>
              </a:spcAft>
              <a:buNone/>
              <a:defRPr sz="1960"/>
            </a:lvl4pPr>
            <a:lvl5pPr marL="896203" indent="0">
              <a:buNone/>
              <a:defRPr/>
            </a:lvl5pPr>
          </a:lstStyle>
          <a:p>
            <a:pPr lvl="0"/>
            <a:r>
              <a:rPr lang="en-US" dirty="0"/>
              <a:t>Subtitle Segoe UI 26pt</a:t>
            </a:r>
          </a:p>
        </p:txBody>
      </p:sp>
    </p:spTree>
    <p:extLst>
      <p:ext uri="{BB962C8B-B14F-4D97-AF65-F5344CB8AC3E}">
        <p14:creationId xmlns:p14="http://schemas.microsoft.com/office/powerpoint/2010/main" val="20326722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327063136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7993" y="0"/>
            <a:ext cx="598083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314" y="440495"/>
            <a:ext cx="5554519" cy="758022"/>
          </a:xfrm>
          <a:prstGeom prst="rect">
            <a:avLst/>
          </a:prstGeom>
        </p:spPr>
        <p:txBody>
          <a:bodyPr vert="horz" wrap="square" lIns="0" tIns="164592" rIns="0" bIns="0" rtlCol="0" anchor="t">
            <a:noAutofit/>
          </a:bodyPr>
          <a:lstStyle>
            <a:lvl1pPr>
              <a:defRPr/>
            </a:lvl1pPr>
          </a:lstStyle>
          <a:p>
            <a:r>
              <a:rPr lang="en-US" dirty="0"/>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313" y="2145841"/>
            <a:ext cx="5554518"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Tree>
    <p:extLst>
      <p:ext uri="{BB962C8B-B14F-4D97-AF65-F5344CB8AC3E}">
        <p14:creationId xmlns:p14="http://schemas.microsoft.com/office/powerpoint/2010/main" val="352107753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313" y="2135537"/>
            <a:ext cx="3631442"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2" name="Picture Placeholder 10"/>
          <p:cNvSpPr>
            <a:spLocks noGrp="1"/>
          </p:cNvSpPr>
          <p:nvPr>
            <p:ph type="pic" sz="quarter" idx="15" hasCustomPrompt="1"/>
          </p:nvPr>
        </p:nvSpPr>
        <p:spPr>
          <a:xfrm>
            <a:off x="4280249" y="2135537"/>
            <a:ext cx="3622107" cy="2583813"/>
          </a:xfrm>
          <a:blipFill>
            <a:blip r:embed="rId3"/>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3" name="Picture Placeholder 10"/>
          <p:cNvSpPr>
            <a:spLocks noGrp="1"/>
          </p:cNvSpPr>
          <p:nvPr>
            <p:ph type="pic" sz="quarter" idx="16" hasCustomPrompt="1"/>
          </p:nvPr>
        </p:nvSpPr>
        <p:spPr>
          <a:xfrm>
            <a:off x="8124847" y="2135536"/>
            <a:ext cx="3633055" cy="2583814"/>
          </a:xfrm>
          <a:blipFill>
            <a:blip r:embed="rId4"/>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ext Placeholder 4"/>
          <p:cNvSpPr>
            <a:spLocks noGrp="1"/>
          </p:cNvSpPr>
          <p:nvPr>
            <p:ph type="body" sz="quarter" idx="11" hasCustomPrompt="1"/>
          </p:nvPr>
        </p:nvSpPr>
        <p:spPr>
          <a:xfrm>
            <a:off x="426313" y="4927922"/>
            <a:ext cx="3629575"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9" name="Text Placeholder 4"/>
          <p:cNvSpPr>
            <a:spLocks noGrp="1"/>
          </p:cNvSpPr>
          <p:nvPr>
            <p:ph type="body" sz="quarter" idx="12" hasCustomPrompt="1"/>
          </p:nvPr>
        </p:nvSpPr>
        <p:spPr>
          <a:xfrm>
            <a:off x="4280246" y="4927922"/>
            <a:ext cx="362210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0" name="Text Placeholder 4"/>
          <p:cNvSpPr>
            <a:spLocks noGrp="1"/>
          </p:cNvSpPr>
          <p:nvPr>
            <p:ph type="body" sz="quarter" idx="13" hasCustomPrompt="1"/>
          </p:nvPr>
        </p:nvSpPr>
        <p:spPr>
          <a:xfrm>
            <a:off x="8124847" y="4927922"/>
            <a:ext cx="362957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lvl1pPr>
          </a:lstStyle>
          <a:p>
            <a:r>
              <a:rPr lang="en-US" dirty="0"/>
              <a:t>Photo layout 2</a:t>
            </a:r>
          </a:p>
        </p:txBody>
      </p:sp>
    </p:spTree>
    <p:extLst>
      <p:ext uri="{BB962C8B-B14F-4D97-AF65-F5344CB8AC3E}">
        <p14:creationId xmlns:p14="http://schemas.microsoft.com/office/powerpoint/2010/main" val="285014613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13" y="435824"/>
            <a:ext cx="11333087" cy="744014"/>
          </a:xfrm>
          <a:prstGeom prst="rect">
            <a:avLst/>
          </a:prstGeom>
        </p:spPr>
        <p:txBody>
          <a:bodyPr vert="horz" wrap="square" lIns="0" tIns="164592"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437205" y="1866615"/>
            <a:ext cx="11333087"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685401" y="3012188"/>
            <a:ext cx="6858623" cy="833001"/>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036631" y="3221648"/>
            <a:ext cx="6858000" cy="414704"/>
          </a:xfrm>
          <a:prstGeom prst="rect">
            <a:avLst/>
          </a:prstGeom>
        </p:spPr>
      </p:pic>
    </p:spTree>
    <p:extLst>
      <p:ext uri="{BB962C8B-B14F-4D97-AF65-F5344CB8AC3E}">
        <p14:creationId xmlns:p14="http://schemas.microsoft.com/office/powerpoint/2010/main" val="254829499"/>
      </p:ext>
    </p:extLst>
  </p:cSld>
  <p:clrMap bg1="lt1" tx1="dk1" bg2="lt2" tx2="dk2" accent1="accent1" accent2="accent2" accent3="accent3" accent4="accent4" accent5="accent5" accent6="accent6" hlink="hlink" folHlink="folHlink"/>
  <p:sldLayoutIdLst>
    <p:sldLayoutId id="2147485508" r:id="rId1"/>
    <p:sldLayoutId id="2147485509" r:id="rId2"/>
    <p:sldLayoutId id="2147485510" r:id="rId3"/>
    <p:sldLayoutId id="2147485511" r:id="rId4"/>
    <p:sldLayoutId id="2147485512" r:id="rId5"/>
    <p:sldLayoutId id="2147485513" r:id="rId6"/>
    <p:sldLayoutId id="2147485514" r:id="rId7"/>
    <p:sldLayoutId id="2147485515" r:id="rId8"/>
    <p:sldLayoutId id="2147485516" r:id="rId9"/>
    <p:sldLayoutId id="2147485517" r:id="rId10"/>
    <p:sldLayoutId id="2147485518" r:id="rId11"/>
    <p:sldLayoutId id="2147485519" r:id="rId12"/>
    <p:sldLayoutId id="2147485520" r:id="rId13"/>
    <p:sldLayoutId id="2147485521" r:id="rId14"/>
    <p:sldLayoutId id="2147485522" r:id="rId15"/>
    <p:sldLayoutId id="2147485523" r:id="rId16"/>
    <p:sldLayoutId id="2147485524" r:id="rId17"/>
    <p:sldLayoutId id="2147485525" r:id="rId18"/>
    <p:sldLayoutId id="2147485526" r:id="rId19"/>
    <p:sldLayoutId id="2147485553" r:id="rId20"/>
    <p:sldLayoutId id="2147485555" r:id="rId21"/>
    <p:sldLayoutId id="2147485556" r:id="rId22"/>
  </p:sldLayoutIdLst>
  <p:transition>
    <p:fade/>
  </p:transition>
  <p:hf sldNum="0" hdr="0" ftr="0" dt="0"/>
  <p:txStyles>
    <p:titleStyle>
      <a:lvl1pPr algn="l" defTabSz="914180" rtl="0" eaLnBrk="1" latinLnBrk="0" hangingPunct="1">
        <a:lnSpc>
          <a:spcPct val="90000"/>
        </a:lnSpc>
        <a:spcBef>
          <a:spcPct val="0"/>
        </a:spcBef>
        <a:buNone/>
        <a:defRPr lang="en-US" sz="3136"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2548"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432" y="3029995"/>
            <a:ext cx="10643952" cy="1793104"/>
          </a:xfrm>
        </p:spPr>
        <p:txBody>
          <a:bodyPr/>
          <a:lstStyle/>
          <a:p>
            <a:r>
              <a:rPr lang="en-US" sz="3200" dirty="0">
                <a:solidFill>
                  <a:srgbClr val="0078D7"/>
                </a:solidFill>
                <a:latin typeface="Segoe UI Semibold"/>
                <a:cs typeface="Segoe UI Semibold"/>
              </a:rPr>
              <a:t>CS 1010: Introduction to Programming with Python</a:t>
            </a:r>
            <a:br>
              <a:rPr lang="en-US" sz="5250" dirty="0">
                <a:latin typeface="Segoe UI Semibold" panose="020B0702040204020203" pitchFamily="34" charset="0"/>
                <a:cs typeface="Segoe UI Semibold" panose="020B0702040204020203" pitchFamily="34" charset="0"/>
              </a:rPr>
            </a:br>
            <a:r>
              <a:rPr lang="en-US" sz="4400" dirty="0" err="1">
                <a:latin typeface="Segoe UI Semibold"/>
                <a:cs typeface="Segoe UI Semibold"/>
              </a:rPr>
              <a:t>Lec</a:t>
            </a:r>
            <a:r>
              <a:rPr lang="en-US" sz="4400">
                <a:latin typeface="Segoe UI Semibold"/>
                <a:cs typeface="Segoe UI Semibold"/>
              </a:rPr>
              <a:t> 0</a:t>
            </a:r>
            <a:r>
              <a:rPr lang="en-US" sz="4400" dirty="0">
                <a:latin typeface="Segoe UI Semibold"/>
                <a:cs typeface="Segoe UI Semibold"/>
              </a:rPr>
              <a:t>9</a:t>
            </a:r>
            <a:r>
              <a:rPr lang="en-US" sz="4400">
                <a:latin typeface="Segoe UI Semibold"/>
                <a:cs typeface="Segoe UI Semibold"/>
              </a:rPr>
              <a:t>: </a:t>
            </a:r>
            <a:r>
              <a:rPr lang="en-US" sz="4400" dirty="0">
                <a:latin typeface="Segoe UI Semibold"/>
                <a:cs typeface="Segoe UI Semibold"/>
              </a:rPr>
              <a:t>Tuples</a:t>
            </a:r>
            <a:endParaRPr lang="en-US" sz="4400" dirty="0">
              <a:solidFill>
                <a:srgbClr val="0078D7"/>
              </a:solidFill>
              <a:latin typeface="Segoe UI Semibold"/>
              <a:cs typeface="Segoe UI Semibold"/>
            </a:endParaRPr>
          </a:p>
        </p:txBody>
      </p:sp>
      <p:sp>
        <p:nvSpPr>
          <p:cNvPr id="3" name="Text Placeholder 2">
            <a:extLst>
              <a:ext uri="{FF2B5EF4-FFF2-40B4-BE49-F238E27FC236}">
                <a16:creationId xmlns:a16="http://schemas.microsoft.com/office/drawing/2014/main" id="{E6DEC481-E629-4518-8DA6-454DEBAE1709}"/>
              </a:ext>
            </a:extLst>
          </p:cNvPr>
          <p:cNvSpPr>
            <a:spLocks noGrp="1"/>
          </p:cNvSpPr>
          <p:nvPr>
            <p:ph type="body" sz="quarter" idx="12"/>
          </p:nvPr>
        </p:nvSpPr>
        <p:spPr>
          <a:xfrm>
            <a:off x="426315" y="4838790"/>
            <a:ext cx="5286227" cy="945435"/>
          </a:xfrm>
        </p:spPr>
        <p:txBody>
          <a:bodyPr/>
          <a:lstStyle/>
          <a:p>
            <a:r>
              <a:rPr lang="en-US" b="1" dirty="0"/>
              <a:t>Dr. Madhavi Vaidya</a:t>
            </a:r>
          </a:p>
          <a:p>
            <a:r>
              <a:rPr lang="en-US" dirty="0"/>
              <a:t>Instructor</a:t>
            </a:r>
          </a:p>
          <a:p>
            <a:r>
              <a:rPr lang="en-US" dirty="0"/>
              <a:t>Department of Electrical Engineering &amp; Computer Sciences </a:t>
            </a:r>
          </a:p>
          <a:p>
            <a:r>
              <a:rPr lang="en-US" dirty="0"/>
              <a:t>Finessefleet Foundation, Bangalore</a:t>
            </a:r>
          </a:p>
        </p:txBody>
      </p:sp>
      <p:sp>
        <p:nvSpPr>
          <p:cNvPr id="2" name="TextBox 1">
            <a:extLst>
              <a:ext uri="{FF2B5EF4-FFF2-40B4-BE49-F238E27FC236}">
                <a16:creationId xmlns:a16="http://schemas.microsoft.com/office/drawing/2014/main" id="{84E2D390-5219-3803-2BBE-0D0A01DCF1BD}"/>
              </a:ext>
            </a:extLst>
          </p:cNvPr>
          <p:cNvSpPr txBox="1"/>
          <p:nvPr/>
        </p:nvSpPr>
        <p:spPr>
          <a:xfrm>
            <a:off x="7443019" y="4710971"/>
            <a:ext cx="3717058" cy="1154162"/>
          </a:xfrm>
          <a:prstGeom prst="rect">
            <a:avLst/>
          </a:prstGeom>
          <a:noFill/>
        </p:spPr>
        <p:txBody>
          <a:bodyPr wrap="square" lIns="182880" tIns="146304" rIns="182880" bIns="146304" rtlCol="0" anchor="t">
            <a:spAutoFit/>
          </a:bodyPr>
          <a:lstStyle/>
          <a:p>
            <a:pPr>
              <a:lnSpc>
                <a:spcPct val="90000"/>
              </a:lnSpc>
              <a:spcAft>
                <a:spcPts val="600"/>
              </a:spcAft>
            </a:pPr>
            <a:r>
              <a:rPr lang="en-US" sz="1550" b="1" dirty="0">
                <a:gradFill>
                  <a:gsLst>
                    <a:gs pos="2917">
                      <a:schemeClr val="tx1"/>
                    </a:gs>
                    <a:gs pos="30000">
                      <a:schemeClr val="tx1"/>
                    </a:gs>
                  </a:gsLst>
                  <a:lin ang="5400000" scaled="0"/>
                </a:gradFill>
              </a:rPr>
              <a:t>Ms. Syeda Faaiza Afreen </a:t>
            </a:r>
            <a:r>
              <a:rPr lang="en-US" sz="1550" dirty="0">
                <a:gradFill>
                  <a:gsLst>
                    <a:gs pos="2917">
                      <a:schemeClr val="tx1"/>
                    </a:gs>
                    <a:gs pos="30000">
                      <a:schemeClr val="tx1"/>
                    </a:gs>
                  </a:gsLst>
                  <a:lin ang="5400000" scaled="0"/>
                </a:gradFill>
              </a:rPr>
              <a:t>(EE2502102)</a:t>
            </a:r>
            <a:br>
              <a:rPr lang="en-US" sz="1550" dirty="0"/>
            </a:br>
            <a:r>
              <a:rPr lang="en-US" sz="1550" dirty="0">
                <a:gradFill>
                  <a:gsLst>
                    <a:gs pos="2917">
                      <a:schemeClr val="tx1"/>
                    </a:gs>
                    <a:gs pos="30000">
                      <a:schemeClr val="tx1"/>
                    </a:gs>
                  </a:gsLst>
                  <a:lin ang="5400000" scaled="0"/>
                </a:gradFill>
              </a:rPr>
              <a:t>TA</a:t>
            </a:r>
            <a:br>
              <a:rPr lang="en-IN" sz="1550" dirty="0"/>
            </a:br>
            <a:r>
              <a:rPr lang="en-IN" sz="1550" dirty="0">
                <a:gradFill>
                  <a:gsLst>
                    <a:gs pos="2917">
                      <a:schemeClr val="tx1"/>
                    </a:gs>
                    <a:gs pos="30000">
                      <a:schemeClr val="tx1"/>
                    </a:gs>
                  </a:gsLst>
                  <a:lin ang="5400000" scaled="0"/>
                </a:gradFill>
              </a:rPr>
              <a:t>Department of EECS</a:t>
            </a:r>
            <a:br>
              <a:rPr lang="en-IN" sz="1550" dirty="0"/>
            </a:br>
            <a:r>
              <a:rPr lang="en-IN" sz="1550" dirty="0" err="1">
                <a:gradFill>
                  <a:gsLst>
                    <a:gs pos="2917">
                      <a:schemeClr val="tx1"/>
                    </a:gs>
                    <a:gs pos="30000">
                      <a:schemeClr val="tx1"/>
                    </a:gs>
                  </a:gsLst>
                  <a:lin ang="5400000" scaled="0"/>
                </a:gradFill>
              </a:rPr>
              <a:t>Finessefleet</a:t>
            </a:r>
            <a:r>
              <a:rPr lang="en-IN" sz="1550" dirty="0">
                <a:gradFill>
                  <a:gsLst>
                    <a:gs pos="2917">
                      <a:schemeClr val="tx1"/>
                    </a:gs>
                    <a:gs pos="30000">
                      <a:schemeClr val="tx1"/>
                    </a:gs>
                  </a:gsLst>
                  <a:lin ang="5400000" scaled="0"/>
                </a:gradFill>
              </a:rPr>
              <a:t> Foundation, Bangalore</a:t>
            </a:r>
            <a:endParaRPr lang="en-US" sz="1550" dirty="0">
              <a:gradFill>
                <a:gsLst>
                  <a:gs pos="2917">
                    <a:srgbClr val="282828"/>
                  </a:gs>
                  <a:gs pos="30000">
                    <a:srgbClr val="282828"/>
                  </a:gs>
                </a:gsLst>
                <a:lin ang="5400000" scaled="0"/>
              </a:gradFill>
              <a:cs typeface="Segoe UI"/>
            </a:endParaRPr>
          </a:p>
        </p:txBody>
      </p:sp>
    </p:spTree>
    <p:custDataLst>
      <p:tags r:id="rId1"/>
    </p:custDataLst>
    <p:extLst>
      <p:ext uri="{BB962C8B-B14F-4D97-AF65-F5344CB8AC3E}">
        <p14:creationId xmlns:p14="http://schemas.microsoft.com/office/powerpoint/2010/main" val="37911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447C9-97F5-E9CA-7678-CAE08654EB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998FA3-FEE9-DFC0-68A5-932D42AE8E2B}"/>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Accessing Tuple elements</a:t>
            </a:r>
            <a:r>
              <a:rPr lang="en-US" sz="4000" b="1" i="0" dirty="0">
                <a:solidFill>
                  <a:schemeClr val="tx1"/>
                </a:solidFill>
                <a:effectLst/>
                <a:latin typeface="+mn-lt"/>
              </a:rPr>
              <a:t>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CB196A59-97E2-D981-8379-BE65F26028B7}"/>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1DAA76F8-624E-6A8B-AAB1-199D7DD65294}"/>
              </a:ext>
            </a:extLst>
          </p:cNvPr>
          <p:cNvSpPr>
            <a:spLocks noGrp="1" noChangeArrowheads="1"/>
          </p:cNvSpPr>
          <p:nvPr>
            <p:ph type="body" sz="quarter" idx="10"/>
          </p:nvPr>
        </p:nvSpPr>
        <p:spPr bwMode="auto">
          <a:xfrm>
            <a:off x="312121" y="929482"/>
            <a:ext cx="10799575" cy="367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fontAlgn="base">
              <a:spcBef>
                <a:spcPts val="600"/>
              </a:spcBef>
              <a:spcAft>
                <a:spcPts val="1200"/>
              </a:spcAft>
              <a:buFont typeface="Arial" panose="020B0604020202020204" pitchFamily="34" charset="0"/>
              <a:buChar char="•"/>
            </a:pPr>
            <a:r>
              <a:rPr lang="en-US" sz="2400" b="0" i="0" dirty="0">
                <a:solidFill>
                  <a:schemeClr val="tx1"/>
                </a:solidFill>
                <a:effectLst/>
              </a:rPr>
              <a:t>Similarity with strings:</a:t>
            </a:r>
          </a:p>
          <a:p>
            <a:pPr marL="342900" indent="-342900" fontAlgn="base">
              <a:spcBef>
                <a:spcPts val="600"/>
              </a:spcBef>
              <a:spcAft>
                <a:spcPts val="1200"/>
              </a:spcAft>
              <a:buFont typeface="Arial" panose="020B0604020202020204" pitchFamily="34" charset="0"/>
              <a:buChar char="•"/>
            </a:pPr>
            <a:r>
              <a:rPr lang="en-US" sz="2400" b="0" i="0" dirty="0">
                <a:solidFill>
                  <a:schemeClr val="tx1"/>
                </a:solidFill>
                <a:effectLst/>
              </a:rPr>
              <a:t> Just like string,  every individual elements of tuples are accessed from their index position which is from 0 to length-1 in forward indexing and from -1 to – length in backward indexing.</a:t>
            </a:r>
            <a:endParaRPr lang="en-US" sz="2400" dirty="0">
              <a:solidFill>
                <a:schemeClr val="tx1"/>
              </a:solidFill>
            </a:endParaRPr>
          </a:p>
          <a:p>
            <a:pPr algn="l">
              <a:spcBef>
                <a:spcPts val="600"/>
              </a:spcBef>
              <a:spcAft>
                <a:spcPts val="1200"/>
              </a:spcAft>
            </a:pPr>
            <a:r>
              <a:rPr lang="en-US" sz="2400" b="0" i="0" dirty="0">
                <a:solidFill>
                  <a:schemeClr val="tx1"/>
                </a:solidFill>
                <a:effectLst/>
              </a:rPr>
              <a:t>For example</a:t>
            </a:r>
            <a:endParaRPr lang="en-US" sz="2400" b="0" i="0">
              <a:solidFill>
                <a:schemeClr val="tx1"/>
              </a:solidFill>
              <a:effectLst/>
              <a:cs typeface="Segoe UI"/>
            </a:endParaRPr>
          </a:p>
          <a:p>
            <a:pPr marL="342900" indent="-342900" algn="l" fontAlgn="base">
              <a:spcBef>
                <a:spcPts val="600"/>
              </a:spcBef>
              <a:spcAft>
                <a:spcPts val="1200"/>
              </a:spcAft>
              <a:buFont typeface="Arial" panose="020B0604020202020204" pitchFamily="34" charset="0"/>
              <a:buChar char="•"/>
            </a:pPr>
            <a:r>
              <a:rPr lang="en-US" sz="2400" b="0" i="0" dirty="0">
                <a:solidFill>
                  <a:schemeClr val="tx1"/>
                </a:solidFill>
                <a:effectLst/>
              </a:rPr>
              <a:t>Fruits = (“</a:t>
            </a:r>
            <a:r>
              <a:rPr lang="en-US" sz="2400" b="0" i="0" dirty="0" err="1">
                <a:solidFill>
                  <a:schemeClr val="tx1"/>
                </a:solidFill>
                <a:effectLst/>
              </a:rPr>
              <a:t>mango”,”apple”,”</a:t>
            </a:r>
            <a:r>
              <a:rPr lang="en-US" sz="2400" dirty="0" err="1">
                <a:solidFill>
                  <a:schemeClr val="tx1"/>
                </a:solidFill>
              </a:rPr>
              <a:t>guava</a:t>
            </a:r>
            <a:r>
              <a:rPr lang="en-US" sz="2400" b="0" i="0" dirty="0" err="1">
                <a:solidFill>
                  <a:schemeClr val="tx1"/>
                </a:solidFill>
                <a:effectLst/>
              </a:rPr>
              <a:t>”,”pomegranate”,”cherry</a:t>
            </a:r>
            <a:r>
              <a:rPr lang="en-US" sz="2400" b="0" i="0" dirty="0">
                <a:solidFill>
                  <a:schemeClr val="tx1"/>
                </a:solidFill>
                <a:effectLst/>
              </a:rPr>
              <a:t>”)</a:t>
            </a:r>
            <a:endParaRPr lang="en-US" sz="2400" b="0" i="0" dirty="0">
              <a:solidFill>
                <a:schemeClr val="tx1"/>
              </a:solidFill>
              <a:effectLst/>
              <a:cs typeface="Segoe UI"/>
            </a:endParaRPr>
          </a:p>
          <a:p>
            <a:pPr marL="342900" indent="-342900" algn="l" fontAlgn="base">
              <a:spcBef>
                <a:spcPts val="600"/>
              </a:spcBef>
              <a:spcAft>
                <a:spcPts val="1200"/>
              </a:spcAft>
              <a:buFont typeface="Arial" panose="020B0604020202020204" pitchFamily="34" charset="0"/>
              <a:buChar char="•"/>
            </a:pPr>
            <a:r>
              <a:rPr lang="en-US" sz="2400" b="0" i="0" dirty="0">
                <a:solidFill>
                  <a:schemeClr val="tx1"/>
                </a:solidFill>
                <a:effectLst/>
              </a:rPr>
              <a:t>In above list items from mango to cherry are 0 to 4 and from cherry to mango will be -1 to -5</a:t>
            </a:r>
          </a:p>
        </p:txBody>
      </p:sp>
      <p:sp>
        <p:nvSpPr>
          <p:cNvPr id="2" name="Rectangle 1">
            <a:extLst>
              <a:ext uri="{FF2B5EF4-FFF2-40B4-BE49-F238E27FC236}">
                <a16:creationId xmlns:a16="http://schemas.microsoft.com/office/drawing/2014/main" id="{5A7D009A-8017-903F-9FCE-8F8906267BD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FDD1DA69-AB82-B984-C2E6-0CC927D83D2A}"/>
              </a:ext>
            </a:extLst>
          </p:cNvPr>
          <p:cNvGraphicFramePr>
            <a:graphicFrameLocks noGrp="1"/>
          </p:cNvGraphicFramePr>
          <p:nvPr>
            <p:extLst>
              <p:ext uri="{D42A27DB-BD31-4B8C-83A1-F6EECF244321}">
                <p14:modId xmlns:p14="http://schemas.microsoft.com/office/powerpoint/2010/main" val="2533551731"/>
              </p:ext>
            </p:extLst>
          </p:nvPr>
        </p:nvGraphicFramePr>
        <p:xfrm>
          <a:off x="2020434" y="5343582"/>
          <a:ext cx="6670901" cy="1111885"/>
        </p:xfrm>
        <a:graphic>
          <a:graphicData uri="http://schemas.openxmlformats.org/drawingml/2006/table">
            <a:tbl>
              <a:tblPr firstRow="1" bandRow="1"/>
              <a:tblGrid>
                <a:gridCol w="1308555">
                  <a:extLst>
                    <a:ext uri="{9D8B030D-6E8A-4147-A177-3AD203B41FA5}">
                      <a16:colId xmlns:a16="http://schemas.microsoft.com/office/drawing/2014/main" val="515195295"/>
                    </a:ext>
                  </a:extLst>
                </a:gridCol>
                <a:gridCol w="981416">
                  <a:extLst>
                    <a:ext uri="{9D8B030D-6E8A-4147-A177-3AD203B41FA5}">
                      <a16:colId xmlns:a16="http://schemas.microsoft.com/office/drawing/2014/main" val="1735489546"/>
                    </a:ext>
                  </a:extLst>
                </a:gridCol>
                <a:gridCol w="981416">
                  <a:extLst>
                    <a:ext uri="{9D8B030D-6E8A-4147-A177-3AD203B41FA5}">
                      <a16:colId xmlns:a16="http://schemas.microsoft.com/office/drawing/2014/main" val="2265328642"/>
                    </a:ext>
                  </a:extLst>
                </a:gridCol>
                <a:gridCol w="1693333">
                  <a:extLst>
                    <a:ext uri="{9D8B030D-6E8A-4147-A177-3AD203B41FA5}">
                      <a16:colId xmlns:a16="http://schemas.microsoft.com/office/drawing/2014/main" val="41393036"/>
                    </a:ext>
                  </a:extLst>
                </a:gridCol>
                <a:gridCol w="1706181">
                  <a:extLst>
                    <a:ext uri="{9D8B030D-6E8A-4147-A177-3AD203B41FA5}">
                      <a16:colId xmlns:a16="http://schemas.microsoft.com/office/drawing/2014/main" val="1121685375"/>
                    </a:ext>
                  </a:extLst>
                </a:gridCol>
              </a:tblGrid>
              <a:tr h="370840">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algn="ctr">
                        <a:lnSpc>
                          <a:spcPct val="100000"/>
                        </a:lnSpc>
                        <a:spcBef>
                          <a:spcPts val="330"/>
                        </a:spcBef>
                      </a:pPr>
                      <a:r>
                        <a:rPr sz="1800" b="1" spc="-50" dirty="0">
                          <a:solidFill>
                            <a:srgbClr val="FFFFFF"/>
                          </a:solidFill>
                          <a:latin typeface="Tahoma"/>
                          <a:cs typeface="Tahoma"/>
                        </a:rPr>
                        <a:t>0</a:t>
                      </a:r>
                      <a:endParaRPr sz="1800">
                        <a:latin typeface="Tahoma"/>
                        <a:cs typeface="Tahoma"/>
                      </a:endParaRPr>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93C500"/>
                    </a:solidFill>
                  </a:tcPr>
                </a:tc>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algn="ctr">
                        <a:lnSpc>
                          <a:spcPct val="100000"/>
                        </a:lnSpc>
                        <a:spcBef>
                          <a:spcPts val="330"/>
                        </a:spcBef>
                      </a:pPr>
                      <a:r>
                        <a:rPr sz="1800" b="1" spc="-50" dirty="0">
                          <a:solidFill>
                            <a:srgbClr val="FFFFFF"/>
                          </a:solidFill>
                          <a:latin typeface="Tahoma"/>
                          <a:cs typeface="Tahoma"/>
                        </a:rPr>
                        <a:t>1</a:t>
                      </a:r>
                      <a:endParaRPr sz="1800">
                        <a:latin typeface="Tahoma"/>
                        <a:cs typeface="Tahoma"/>
                      </a:endParaRPr>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93C500"/>
                    </a:solidFill>
                  </a:tcPr>
                </a:tc>
                <a:tc>
                  <a:txBody>
                    <a:bodyPr/>
                    <a:lstStyle/>
                    <a:p>
                      <a:pPr lvl="0" algn="ctr">
                        <a:lnSpc>
                          <a:spcPct val="100000"/>
                        </a:lnSpc>
                        <a:spcBef>
                          <a:spcPts val="330"/>
                        </a:spcBef>
                        <a:buNone/>
                      </a:pPr>
                      <a:r>
                        <a:rPr lang="en-US" sz="1800" b="1" spc="-50" dirty="0">
                          <a:solidFill>
                            <a:srgbClr val="FFFFFF"/>
                          </a:solidFill>
                          <a:latin typeface="Tahoma"/>
                          <a:cs typeface="Tahoma"/>
                        </a:rPr>
                        <a:t>2</a:t>
                      </a:r>
                      <a:endParaRPr sz="1800" b="1" spc="-50" dirty="0">
                        <a:solidFill>
                          <a:srgbClr val="FFFFFF"/>
                        </a:solidFill>
                        <a:latin typeface="Tahoma"/>
                        <a:cs typeface="Tahoma"/>
                      </a:endParaRPr>
                    </a:p>
                  </a:txBody>
                  <a:tcPr anchor="ctr">
                    <a:lnL w="12700">
                      <a:solidFill>
                        <a:srgbClr val="FFFFFF"/>
                      </a:solidFill>
                    </a:lnL>
                    <a:lnR w="12700">
                      <a:solidFill>
                        <a:srgbClr val="FFFFFF"/>
                      </a:solidFill>
                    </a:lnR>
                    <a:lnT w="12700">
                      <a:solidFill>
                        <a:srgbClr val="FFFFFF"/>
                      </a:solidFill>
                    </a:lnT>
                    <a:lnB w="38099">
                      <a:solidFill>
                        <a:srgbClr val="FFFFFF"/>
                      </a:solidFill>
                    </a:lnB>
                    <a:lnTlToBr w="0">
                      <a:noFill/>
                    </a:lnTlToBr>
                    <a:lnBlToTr w="0">
                      <a:noFill/>
                    </a:lnBlToTr>
                    <a:solidFill>
                      <a:srgbClr val="93C500"/>
                    </a:solidFill>
                  </a:tcPr>
                </a:tc>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marR="30480" algn="ctr">
                        <a:lnSpc>
                          <a:spcPct val="100000"/>
                        </a:lnSpc>
                        <a:spcBef>
                          <a:spcPts val="330"/>
                        </a:spcBef>
                      </a:pPr>
                      <a:r>
                        <a:rPr sz="1800" b="1" spc="-50" dirty="0">
                          <a:solidFill>
                            <a:srgbClr val="FFFFFF"/>
                          </a:solidFill>
                          <a:latin typeface="Tahoma"/>
                          <a:cs typeface="Tahoma"/>
                        </a:rPr>
                        <a:t>3</a:t>
                      </a:r>
                      <a:endParaRPr sz="1800" dirty="0">
                        <a:latin typeface="Tahoma"/>
                        <a:cs typeface="Tahoma"/>
                      </a:endParaRPr>
                    </a:p>
                  </a:txBody>
                  <a:tcPr anchor="ctr">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3C500"/>
                    </a:solidFill>
                  </a:tcPr>
                </a:tc>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marL="635" marR="76200" algn="ctr">
                        <a:lnSpc>
                          <a:spcPct val="100000"/>
                        </a:lnSpc>
                        <a:spcBef>
                          <a:spcPts val="330"/>
                        </a:spcBef>
                      </a:pPr>
                      <a:r>
                        <a:rPr sz="1800" b="1" spc="-50" dirty="0">
                          <a:solidFill>
                            <a:srgbClr val="FFFFFF"/>
                          </a:solidFill>
                          <a:latin typeface="Tahoma"/>
                          <a:cs typeface="Tahoma"/>
                        </a:rPr>
                        <a:t>4</a:t>
                      </a:r>
                      <a:endParaRPr sz="1800" dirty="0">
                        <a:latin typeface="Tahoma"/>
                        <a:cs typeface="Tahoma"/>
                      </a:endParaRPr>
                    </a:p>
                  </a:txBody>
                  <a:tcPr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lnTlToBr w="12700" cmpd="sng">
                      <a:noFill/>
                      <a:prstDash val="solid"/>
                    </a:lnTlToBr>
                    <a:lnBlToTr w="12700" cmpd="sng">
                      <a:noFill/>
                      <a:prstDash val="solid"/>
                    </a:lnBlToTr>
                    <a:solidFill>
                      <a:srgbClr val="93C500"/>
                    </a:solidFill>
                  </a:tcPr>
                </a:tc>
                <a:extLst>
                  <a:ext uri="{0D108BD9-81ED-4DB2-BD59-A6C34878D82A}">
                    <a16:rowId xmlns:a16="http://schemas.microsoft.com/office/drawing/2014/main" val="3155985447"/>
                  </a:ext>
                </a:extLst>
              </a:tr>
              <a:tr h="370840">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marL="91440" algn="ctr">
                        <a:lnSpc>
                          <a:spcPct val="100000"/>
                        </a:lnSpc>
                        <a:spcBef>
                          <a:spcPts val="340"/>
                        </a:spcBef>
                      </a:pPr>
                      <a:r>
                        <a:rPr sz="1600" b="1" spc="-10" dirty="0">
                          <a:latin typeface="Tahoma"/>
                          <a:cs typeface="Tahoma"/>
                        </a:rPr>
                        <a:t>Mango</a:t>
                      </a:r>
                      <a:endParaRPr sz="1600">
                        <a:latin typeface="Tahoma"/>
                        <a:cs typeface="Tahoma"/>
                      </a:endParaRP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DCEACA"/>
                    </a:solidFill>
                  </a:tcPr>
                </a:tc>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marL="92075" algn="ctr">
                        <a:lnSpc>
                          <a:spcPct val="100000"/>
                        </a:lnSpc>
                        <a:spcBef>
                          <a:spcPts val="340"/>
                        </a:spcBef>
                      </a:pPr>
                      <a:r>
                        <a:rPr sz="1600" b="1" spc="-10" dirty="0">
                          <a:latin typeface="Tahoma"/>
                          <a:cs typeface="Tahoma"/>
                        </a:rPr>
                        <a:t>Apple</a:t>
                      </a:r>
                      <a:endParaRPr sz="1600">
                        <a:latin typeface="Tahoma"/>
                        <a:cs typeface="Tahoma"/>
                      </a:endParaRP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DCEACA"/>
                    </a:solidFill>
                  </a:tcPr>
                </a:tc>
                <a:tc>
                  <a:txBody>
                    <a:bodyPr/>
                    <a:lstStyle/>
                    <a:p>
                      <a:pPr marL="92075" lvl="0" algn="ctr">
                        <a:lnSpc>
                          <a:spcPct val="100000"/>
                        </a:lnSpc>
                        <a:spcBef>
                          <a:spcPts val="340"/>
                        </a:spcBef>
                        <a:buNone/>
                      </a:pPr>
                      <a:r>
                        <a:rPr lang="en-US" sz="1600" b="1" spc="-10" dirty="0">
                          <a:latin typeface="Tahoma"/>
                          <a:cs typeface="Tahoma"/>
                        </a:rPr>
                        <a:t>Guava</a:t>
                      </a:r>
                      <a:endParaRPr sz="1600" b="1" spc="-10" dirty="0">
                        <a:latin typeface="Tahoma"/>
                        <a:cs typeface="Tahoma"/>
                      </a:endParaRPr>
                    </a:p>
                  </a:txBody>
                  <a:tcPr anchor="ctr">
                    <a:lnL w="12700">
                      <a:solidFill>
                        <a:srgbClr val="FFFFFF"/>
                      </a:solidFill>
                    </a:lnL>
                    <a:lnR w="12700">
                      <a:solidFill>
                        <a:srgbClr val="FFFFFF"/>
                      </a:solidFill>
                    </a:lnR>
                    <a:lnT w="38099">
                      <a:solidFill>
                        <a:srgbClr val="FFFFFF"/>
                      </a:solidFill>
                    </a:lnT>
                    <a:lnB w="12700">
                      <a:solidFill>
                        <a:srgbClr val="FFFFFF"/>
                      </a:solidFill>
                    </a:lnB>
                    <a:lnTlToBr w="0">
                      <a:noFill/>
                    </a:lnTlToBr>
                    <a:lnBlToTr w="0">
                      <a:noFill/>
                    </a:lnBlToTr>
                    <a:solidFill>
                      <a:srgbClr val="DCEACA"/>
                    </a:solidFill>
                  </a:tcPr>
                </a:tc>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marL="92075" marR="30480" algn="ctr">
                        <a:lnSpc>
                          <a:spcPct val="100000"/>
                        </a:lnSpc>
                        <a:spcBef>
                          <a:spcPts val="340"/>
                        </a:spcBef>
                      </a:pPr>
                      <a:r>
                        <a:rPr sz="1600" b="1" spc="-10" dirty="0">
                          <a:latin typeface="Tahoma"/>
                          <a:cs typeface="Tahoma"/>
                        </a:rPr>
                        <a:t>Pomegranate</a:t>
                      </a:r>
                      <a:endParaRPr sz="1600" dirty="0">
                        <a:latin typeface="Tahoma"/>
                        <a:cs typeface="Tahoma"/>
                      </a:endParaRPr>
                    </a:p>
                  </a:txBody>
                  <a:tcPr anchor="ctr">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DCEACA"/>
                    </a:solidFill>
                  </a:tcPr>
                </a:tc>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marL="92710" marR="76200" algn="ctr">
                        <a:lnSpc>
                          <a:spcPct val="100000"/>
                        </a:lnSpc>
                        <a:spcBef>
                          <a:spcPts val="340"/>
                        </a:spcBef>
                      </a:pPr>
                      <a:r>
                        <a:rPr lang="en-US" sz="1600" b="1" spc="-10" dirty="0">
                          <a:latin typeface="Tahoma"/>
                          <a:cs typeface="Tahoma"/>
                        </a:rPr>
                        <a:t>Cherry</a:t>
                      </a:r>
                      <a:endParaRPr sz="1600" dirty="0">
                        <a:latin typeface="Tahoma"/>
                        <a:cs typeface="Tahoma"/>
                      </a:endParaRPr>
                    </a:p>
                  </a:txBody>
                  <a:tcPr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DCEACA"/>
                    </a:solidFill>
                  </a:tcPr>
                </a:tc>
                <a:extLst>
                  <a:ext uri="{0D108BD9-81ED-4DB2-BD59-A6C34878D82A}">
                    <a16:rowId xmlns:a16="http://schemas.microsoft.com/office/drawing/2014/main" val="3944390671"/>
                  </a:ext>
                </a:extLst>
              </a:tr>
              <a:tr h="370205">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algn="ctr">
                        <a:lnSpc>
                          <a:spcPct val="100000"/>
                        </a:lnSpc>
                        <a:spcBef>
                          <a:spcPts val="330"/>
                        </a:spcBef>
                      </a:pPr>
                      <a:r>
                        <a:rPr sz="1800" spc="-225" dirty="0">
                          <a:latin typeface="Verdana"/>
                          <a:cs typeface="Verdana"/>
                        </a:rPr>
                        <a:t>-</a:t>
                      </a:r>
                      <a:r>
                        <a:rPr sz="1800" spc="-50" dirty="0">
                          <a:latin typeface="Verdana"/>
                          <a:cs typeface="Verdana"/>
                        </a:rPr>
                        <a:t>5</a:t>
                      </a:r>
                      <a:endParaRPr sz="1800">
                        <a:latin typeface="Verdana"/>
                        <a:cs typeface="Verdana"/>
                      </a:endParaRP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EEF5E7"/>
                    </a:solidFill>
                  </a:tcPr>
                </a:tc>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marL="635" indent="0" algn="ctr">
                        <a:lnSpc>
                          <a:spcPct val="100000"/>
                        </a:lnSpc>
                        <a:spcBef>
                          <a:spcPts val="330"/>
                        </a:spcBef>
                        <a:buNone/>
                      </a:pPr>
                      <a:r>
                        <a:rPr lang="en-US" sz="1800" spc="-50" dirty="0">
                          <a:latin typeface="Verdana"/>
                          <a:cs typeface="Verdana"/>
                        </a:rPr>
                        <a:t>-</a:t>
                      </a:r>
                      <a:r>
                        <a:rPr sz="1800" spc="-50" dirty="0">
                          <a:latin typeface="Verdana"/>
                          <a:cs typeface="Verdana"/>
                        </a:rPr>
                        <a:t>4</a:t>
                      </a:r>
                      <a:endParaRPr sz="1800" dirty="0">
                        <a:latin typeface="Verdana"/>
                        <a:cs typeface="Verdana"/>
                      </a:endParaRP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EEF5E7"/>
                    </a:solidFill>
                  </a:tcPr>
                </a:tc>
                <a:tc>
                  <a:txBody>
                    <a:bodyPr/>
                    <a:lstStyle/>
                    <a:p>
                      <a:pPr marL="635" lvl="0" indent="0" algn="ctr">
                        <a:lnSpc>
                          <a:spcPct val="100000"/>
                        </a:lnSpc>
                        <a:spcBef>
                          <a:spcPts val="330"/>
                        </a:spcBef>
                        <a:buNone/>
                      </a:pPr>
                      <a:r>
                        <a:rPr lang="en-US" sz="1800" spc="-50" dirty="0">
                          <a:latin typeface="Verdana"/>
                          <a:cs typeface="Verdana"/>
                        </a:rPr>
                        <a:t>-3</a:t>
                      </a:r>
                      <a:endParaRPr sz="1800" spc="-50" dirty="0">
                        <a:latin typeface="Verdana"/>
                        <a:cs typeface="Verdana"/>
                      </a:endParaRPr>
                    </a:p>
                  </a:txBody>
                  <a:tcPr anchor="ctr">
                    <a:lnL w="12700">
                      <a:solidFill>
                        <a:srgbClr val="FFFFFF"/>
                      </a:solidFill>
                    </a:lnL>
                    <a:lnR w="12700">
                      <a:solidFill>
                        <a:srgbClr val="FFFFFF"/>
                      </a:solidFill>
                    </a:lnR>
                    <a:lnT w="12700">
                      <a:solidFill>
                        <a:srgbClr val="FFFFFF"/>
                      </a:solidFill>
                    </a:lnT>
                    <a:lnB w="12700">
                      <a:solidFill>
                        <a:srgbClr val="FFFFFF"/>
                      </a:solidFill>
                    </a:lnB>
                    <a:lnTlToBr w="0">
                      <a:noFill/>
                    </a:lnTlToBr>
                    <a:lnBlToTr w="0">
                      <a:noFill/>
                    </a:lnBlToTr>
                    <a:solidFill>
                      <a:srgbClr val="EEF5E7"/>
                    </a:solidFill>
                  </a:tcPr>
                </a:tc>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marL="118745" marR="30480" algn="ctr">
                        <a:lnSpc>
                          <a:spcPts val="2100"/>
                        </a:lnSpc>
                        <a:spcBef>
                          <a:spcPts val="20"/>
                        </a:spcBef>
                      </a:pPr>
                      <a:r>
                        <a:rPr lang="en-IN" sz="1800" dirty="0">
                          <a:latin typeface="Verdana"/>
                          <a:cs typeface="Verdana"/>
                        </a:rPr>
                        <a:t>-2</a:t>
                      </a:r>
                    </a:p>
                  </a:txBody>
                  <a:tcPr anchor="ctr">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lnTlToBr w="12700" cmpd="sng">
                      <a:noFill/>
                      <a:prstDash val="solid"/>
                    </a:lnTlToBr>
                    <a:lnBlToTr w="12700" cmpd="sng">
                      <a:noFill/>
                      <a:prstDash val="solid"/>
                    </a:lnBlToTr>
                    <a:solidFill>
                      <a:srgbClr val="EEF5E7"/>
                    </a:solidFill>
                  </a:tcPr>
                </a:tc>
                <a:tc>
                  <a:txBody>
                    <a:bodyPr/>
                    <a:lstStyle>
                      <a:lvl1pPr marL="0" algn="l" defTabSz="914180" rtl="0" eaLnBrk="1" latinLnBrk="0" hangingPunct="1">
                        <a:defRPr sz="1764" kern="1200">
                          <a:solidFill>
                            <a:schemeClr val="tx1"/>
                          </a:solidFill>
                          <a:latin typeface="Calibri"/>
                        </a:defRPr>
                      </a:lvl1pPr>
                      <a:lvl2pPr marL="457090" algn="l" defTabSz="914180" rtl="0" eaLnBrk="1" latinLnBrk="0" hangingPunct="1">
                        <a:defRPr sz="1764" kern="1200">
                          <a:solidFill>
                            <a:schemeClr val="tx1"/>
                          </a:solidFill>
                          <a:latin typeface="Calibri"/>
                        </a:defRPr>
                      </a:lvl2pPr>
                      <a:lvl3pPr marL="914180" algn="l" defTabSz="914180" rtl="0" eaLnBrk="1" latinLnBrk="0" hangingPunct="1">
                        <a:defRPr sz="1764" kern="1200">
                          <a:solidFill>
                            <a:schemeClr val="tx1"/>
                          </a:solidFill>
                          <a:latin typeface="Calibri"/>
                        </a:defRPr>
                      </a:lvl3pPr>
                      <a:lvl4pPr marL="1371271" algn="l" defTabSz="914180" rtl="0" eaLnBrk="1" latinLnBrk="0" hangingPunct="1">
                        <a:defRPr sz="1764" kern="1200">
                          <a:solidFill>
                            <a:schemeClr val="tx1"/>
                          </a:solidFill>
                          <a:latin typeface="Calibri"/>
                        </a:defRPr>
                      </a:lvl4pPr>
                      <a:lvl5pPr marL="1828361" algn="l" defTabSz="914180" rtl="0" eaLnBrk="1" latinLnBrk="0" hangingPunct="1">
                        <a:defRPr sz="1764" kern="1200">
                          <a:solidFill>
                            <a:schemeClr val="tx1"/>
                          </a:solidFill>
                          <a:latin typeface="Calibri"/>
                        </a:defRPr>
                      </a:lvl5pPr>
                      <a:lvl6pPr marL="2285452" algn="l" defTabSz="914180" rtl="0" eaLnBrk="1" latinLnBrk="0" hangingPunct="1">
                        <a:defRPr sz="1764" kern="1200">
                          <a:solidFill>
                            <a:schemeClr val="tx1"/>
                          </a:solidFill>
                          <a:latin typeface="Calibri"/>
                        </a:defRPr>
                      </a:lvl6pPr>
                      <a:lvl7pPr marL="2742541" algn="l" defTabSz="914180" rtl="0" eaLnBrk="1" latinLnBrk="0" hangingPunct="1">
                        <a:defRPr sz="1764" kern="1200">
                          <a:solidFill>
                            <a:schemeClr val="tx1"/>
                          </a:solidFill>
                          <a:latin typeface="Calibri"/>
                        </a:defRPr>
                      </a:lvl7pPr>
                      <a:lvl8pPr marL="3199632" algn="l" defTabSz="914180" rtl="0" eaLnBrk="1" latinLnBrk="0" hangingPunct="1">
                        <a:defRPr sz="1764" kern="1200">
                          <a:solidFill>
                            <a:schemeClr val="tx1"/>
                          </a:solidFill>
                          <a:latin typeface="Calibri"/>
                        </a:defRPr>
                      </a:lvl8pPr>
                      <a:lvl9pPr marL="3656723" algn="l" defTabSz="914180" rtl="0" eaLnBrk="1" latinLnBrk="0" hangingPunct="1">
                        <a:defRPr sz="1764" kern="1200">
                          <a:solidFill>
                            <a:schemeClr val="tx1"/>
                          </a:solidFill>
                          <a:latin typeface="Calibri"/>
                        </a:defRPr>
                      </a:lvl9pPr>
                    </a:lstStyle>
                    <a:p>
                      <a:pPr marL="31750" marR="76200" algn="ctr">
                        <a:lnSpc>
                          <a:spcPts val="695"/>
                        </a:lnSpc>
                      </a:pPr>
                      <a:r>
                        <a:rPr lang="en-IN" sz="1800" dirty="0">
                          <a:latin typeface="Verdana"/>
                          <a:cs typeface="Verdana"/>
                        </a:rPr>
                        <a:t>-1</a:t>
                      </a:r>
                      <a:endParaRPr lang="en-US" sz="1800" dirty="0">
                        <a:latin typeface="Verdana"/>
                        <a:cs typeface="Verdana"/>
                      </a:endParaRPr>
                    </a:p>
                  </a:txBody>
                  <a:tcPr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lnTlToBr w="12700" cmpd="sng">
                      <a:noFill/>
                      <a:prstDash val="solid"/>
                    </a:lnTlToBr>
                    <a:lnBlToTr w="12700" cmpd="sng">
                      <a:noFill/>
                      <a:prstDash val="solid"/>
                    </a:lnBlToTr>
                    <a:solidFill>
                      <a:srgbClr val="EEF5E7"/>
                    </a:solidFill>
                  </a:tcPr>
                </a:tc>
                <a:extLst>
                  <a:ext uri="{0D108BD9-81ED-4DB2-BD59-A6C34878D82A}">
                    <a16:rowId xmlns:a16="http://schemas.microsoft.com/office/drawing/2014/main" val="348542638"/>
                  </a:ext>
                </a:extLst>
              </a:tr>
            </a:tbl>
          </a:graphicData>
        </a:graphic>
      </p:graphicFrame>
    </p:spTree>
    <p:extLst>
      <p:ext uri="{BB962C8B-B14F-4D97-AF65-F5344CB8AC3E}">
        <p14:creationId xmlns:p14="http://schemas.microsoft.com/office/powerpoint/2010/main" val="11529433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B56DB-EFC0-176E-57CB-8AAFB3B68D8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44B257-5801-1CAF-4842-DB7790E0640B}"/>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Accessing List elements</a:t>
            </a:r>
          </a:p>
        </p:txBody>
      </p:sp>
      <p:sp>
        <p:nvSpPr>
          <p:cNvPr id="4" name="TextBox 3">
            <a:extLst>
              <a:ext uri="{FF2B5EF4-FFF2-40B4-BE49-F238E27FC236}">
                <a16:creationId xmlns:a16="http://schemas.microsoft.com/office/drawing/2014/main" id="{0F1C1DDC-2889-809C-E457-23337494D2E7}"/>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F14D09FE-CCFC-ED8D-29D8-FED30DF1559A}"/>
              </a:ext>
            </a:extLst>
          </p:cNvPr>
          <p:cNvSpPr>
            <a:spLocks noGrp="1" noChangeArrowheads="1"/>
          </p:cNvSpPr>
          <p:nvPr>
            <p:ph type="body" sz="quarter" idx="10"/>
          </p:nvPr>
        </p:nvSpPr>
        <p:spPr bwMode="auto">
          <a:xfrm>
            <a:off x="324897" y="1336120"/>
            <a:ext cx="1153902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fontAlgn="base">
              <a:spcBef>
                <a:spcPts val="600"/>
              </a:spcBef>
              <a:spcAft>
                <a:spcPts val="600"/>
              </a:spcAft>
              <a:buFont typeface="Arial" panose="020B0604020202020204" pitchFamily="34" charset="0"/>
              <a:buChar char="•"/>
            </a:pPr>
            <a:r>
              <a:rPr lang="en-US" sz="2400" b="0" i="0" dirty="0">
                <a:solidFill>
                  <a:schemeClr val="tx1"/>
                </a:solidFill>
                <a:effectLst/>
              </a:rPr>
              <a:t> Tuple elements are accessed just like string like str[2] means character at 2nd  index tuple1[2] means elements at 2nd index and tuple1[1:3] means all items between index 1 to 2</a:t>
            </a:r>
          </a:p>
          <a:p>
            <a:pPr marL="342900" indent="-342900" algn="l" fontAlgn="base">
              <a:spcBef>
                <a:spcPts val="600"/>
              </a:spcBef>
              <a:spcAft>
                <a:spcPts val="600"/>
              </a:spcAft>
              <a:buFont typeface="Arial" panose="020B0604020202020204" pitchFamily="34" charset="0"/>
              <a:buChar char="•"/>
            </a:pPr>
            <a:r>
              <a:rPr lang="en-US" sz="2400" b="0" i="0" dirty="0">
                <a:solidFill>
                  <a:srgbClr val="FF0000"/>
                </a:solidFill>
                <a:effectLst/>
              </a:rPr>
              <a:t>Length</a:t>
            </a:r>
            <a:r>
              <a:rPr lang="en-US" sz="2400" b="0" i="0" dirty="0">
                <a:solidFill>
                  <a:schemeClr val="tx1"/>
                </a:solidFill>
                <a:effectLst/>
              </a:rPr>
              <a:t> : the function </a:t>
            </a:r>
            <a:r>
              <a:rPr lang="en-US" sz="2400" b="0" i="0" dirty="0" err="1">
                <a:solidFill>
                  <a:schemeClr val="tx1"/>
                </a:solidFill>
                <a:effectLst/>
              </a:rPr>
              <a:t>len</a:t>
            </a:r>
            <a:r>
              <a:rPr lang="en-US" sz="2400" b="0" i="0" dirty="0">
                <a:solidFill>
                  <a:schemeClr val="tx1"/>
                </a:solidFill>
                <a:effectLst/>
              </a:rPr>
              <a:t>(T) will return number of elements in tuple</a:t>
            </a:r>
          </a:p>
          <a:p>
            <a:pPr marL="342900" indent="-342900" algn="l" fontAlgn="base">
              <a:spcBef>
                <a:spcPts val="600"/>
              </a:spcBef>
              <a:spcAft>
                <a:spcPts val="600"/>
              </a:spcAft>
              <a:buFont typeface="Arial" panose="020B0604020202020204" pitchFamily="34" charset="0"/>
              <a:buChar char="•"/>
            </a:pPr>
            <a:r>
              <a:rPr lang="en-US" sz="2400" b="0" i="0" dirty="0">
                <a:solidFill>
                  <a:srgbClr val="FF0000"/>
                </a:solidFill>
                <a:effectLst/>
              </a:rPr>
              <a:t>Indexing and Slicing </a:t>
            </a:r>
            <a:r>
              <a:rPr lang="en-US" sz="2400" b="0" i="0" dirty="0">
                <a:solidFill>
                  <a:schemeClr val="tx1"/>
                </a:solidFill>
                <a:effectLst/>
              </a:rPr>
              <a:t>: T[</a:t>
            </a:r>
            <a:r>
              <a:rPr lang="en-US" sz="2400" b="0" i="0" dirty="0" err="1">
                <a:solidFill>
                  <a:schemeClr val="tx1"/>
                </a:solidFill>
                <a:effectLst/>
              </a:rPr>
              <a:t>i</a:t>
            </a:r>
            <a:r>
              <a:rPr lang="en-US" sz="2400" b="0" i="0" dirty="0">
                <a:solidFill>
                  <a:schemeClr val="tx1"/>
                </a:solidFill>
                <a:effectLst/>
              </a:rPr>
              <a:t>] will return item at index </a:t>
            </a:r>
            <a:r>
              <a:rPr lang="en-US" sz="2400" b="0" i="0" dirty="0" err="1">
                <a:solidFill>
                  <a:schemeClr val="tx1"/>
                </a:solidFill>
                <a:effectLst/>
              </a:rPr>
              <a:t>i</a:t>
            </a:r>
            <a:r>
              <a:rPr lang="en-US" sz="2400" b="0" i="0" dirty="0">
                <a:solidFill>
                  <a:schemeClr val="tx1"/>
                </a:solidFill>
                <a:effectLst/>
              </a:rPr>
              <a:t> and T[</a:t>
            </a:r>
            <a:r>
              <a:rPr lang="en-US" sz="2400" b="0" i="0" dirty="0" err="1">
                <a:solidFill>
                  <a:schemeClr val="tx1"/>
                </a:solidFill>
                <a:effectLst/>
              </a:rPr>
              <a:t>i:j</a:t>
            </a:r>
            <a:r>
              <a:rPr lang="en-US" sz="2400" b="0" i="0" dirty="0">
                <a:solidFill>
                  <a:schemeClr val="tx1"/>
                </a:solidFill>
                <a:effectLst/>
              </a:rPr>
              <a:t>] means all items between index </a:t>
            </a:r>
            <a:r>
              <a:rPr lang="en-US" sz="2400" b="0" i="0" dirty="0" err="1">
                <a:solidFill>
                  <a:schemeClr val="tx1"/>
                </a:solidFill>
                <a:effectLst/>
              </a:rPr>
              <a:t>i</a:t>
            </a:r>
            <a:r>
              <a:rPr lang="en-US" sz="2400" b="0" i="0" dirty="0">
                <a:solidFill>
                  <a:schemeClr val="tx1"/>
                </a:solidFill>
                <a:effectLst/>
              </a:rPr>
              <a:t> to j-1 and T[</a:t>
            </a:r>
            <a:r>
              <a:rPr lang="en-US" sz="2400" b="0" i="0" dirty="0" err="1">
                <a:solidFill>
                  <a:schemeClr val="tx1"/>
                </a:solidFill>
                <a:effectLst/>
              </a:rPr>
              <a:t>i:j:n</a:t>
            </a:r>
            <a:r>
              <a:rPr lang="en-US" sz="2400" b="0" i="0" dirty="0">
                <a:solidFill>
                  <a:schemeClr val="tx1"/>
                </a:solidFill>
                <a:effectLst/>
              </a:rPr>
              <a:t>] means every nth item between index </a:t>
            </a:r>
            <a:r>
              <a:rPr lang="en-US" sz="2400" b="0" i="0" dirty="0" err="1">
                <a:solidFill>
                  <a:schemeClr val="tx1"/>
                </a:solidFill>
                <a:effectLst/>
              </a:rPr>
              <a:t>i</a:t>
            </a:r>
            <a:r>
              <a:rPr lang="en-US" sz="2400" b="0" i="0" dirty="0">
                <a:solidFill>
                  <a:schemeClr val="tx1"/>
                </a:solidFill>
                <a:effectLst/>
              </a:rPr>
              <a:t> to j-1</a:t>
            </a:r>
          </a:p>
          <a:p>
            <a:pPr marL="342900" indent="-342900" algn="l" fontAlgn="base">
              <a:spcBef>
                <a:spcPts val="600"/>
              </a:spcBef>
              <a:spcAft>
                <a:spcPts val="600"/>
              </a:spcAft>
              <a:buFont typeface="Arial" panose="020B0604020202020204" pitchFamily="34" charset="0"/>
              <a:buChar char="•"/>
            </a:pPr>
            <a:r>
              <a:rPr lang="en-US" sz="2400" b="0" i="0" dirty="0">
                <a:solidFill>
                  <a:srgbClr val="FF0000"/>
                </a:solidFill>
                <a:effectLst/>
              </a:rPr>
              <a:t>Membership operator </a:t>
            </a:r>
            <a:r>
              <a:rPr lang="en-US" sz="2400" b="0" i="0" dirty="0">
                <a:solidFill>
                  <a:schemeClr val="tx1"/>
                </a:solidFill>
                <a:effectLst/>
              </a:rPr>
              <a:t>: both “in” and “not in” can be used to check the presence of any item in tuple</a:t>
            </a:r>
          </a:p>
          <a:p>
            <a:pPr marL="342900" indent="-342900" algn="l" fontAlgn="base">
              <a:spcBef>
                <a:spcPts val="600"/>
              </a:spcBef>
              <a:spcAft>
                <a:spcPts val="600"/>
              </a:spcAft>
              <a:buFont typeface="Arial" panose="020B0604020202020204" pitchFamily="34" charset="0"/>
              <a:buChar char="•"/>
            </a:pPr>
            <a:r>
              <a:rPr lang="en-US" sz="2400" b="0" i="0" dirty="0">
                <a:solidFill>
                  <a:srgbClr val="FF0000"/>
                </a:solidFill>
                <a:effectLst/>
              </a:rPr>
              <a:t>Concatenation and Replication </a:t>
            </a:r>
            <a:r>
              <a:rPr lang="en-US" sz="2400" b="0" i="0" dirty="0">
                <a:solidFill>
                  <a:schemeClr val="tx1"/>
                </a:solidFill>
                <a:effectLst/>
              </a:rPr>
              <a:t>: allows the use of “+” and</a:t>
            </a:r>
          </a:p>
          <a:p>
            <a:pPr algn="l" fontAlgn="base">
              <a:spcBef>
                <a:spcPts val="600"/>
              </a:spcBef>
              <a:spcAft>
                <a:spcPts val="600"/>
              </a:spcAft>
            </a:pPr>
            <a:r>
              <a:rPr lang="en-US" sz="2400" b="0" i="0" dirty="0">
                <a:solidFill>
                  <a:schemeClr val="tx1"/>
                </a:solidFill>
                <a:effectLst/>
              </a:rPr>
              <a:t>         “*” for tuple addition and replication</a:t>
            </a:r>
          </a:p>
        </p:txBody>
      </p:sp>
      <p:sp>
        <p:nvSpPr>
          <p:cNvPr id="2" name="Rectangle 1">
            <a:extLst>
              <a:ext uri="{FF2B5EF4-FFF2-40B4-BE49-F238E27FC236}">
                <a16:creationId xmlns:a16="http://schemas.microsoft.com/office/drawing/2014/main" id="{1DEF2048-D83E-88BD-2891-9DF37AA4A61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3177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EB502-B042-E0AF-6F1D-9F861336916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BBC426-6CA7-5C34-A690-BB1C726A38A2}"/>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Difference from Lists</a:t>
            </a:r>
          </a:p>
        </p:txBody>
      </p:sp>
      <p:sp>
        <p:nvSpPr>
          <p:cNvPr id="4" name="TextBox 3">
            <a:extLst>
              <a:ext uri="{FF2B5EF4-FFF2-40B4-BE49-F238E27FC236}">
                <a16:creationId xmlns:a16="http://schemas.microsoft.com/office/drawing/2014/main" id="{E88B68F0-8174-EDED-0DE8-EB029034B770}"/>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0BEC59FA-406F-4AB6-676A-95985B5CC2EC}"/>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725754F-B028-45E3-9884-DC287269BF1B}"/>
              </a:ext>
            </a:extLst>
          </p:cNvPr>
          <p:cNvSpPr txBox="1"/>
          <p:nvPr/>
        </p:nvSpPr>
        <p:spPr>
          <a:xfrm>
            <a:off x="427866" y="1247174"/>
            <a:ext cx="11589963" cy="4985980"/>
          </a:xfrm>
          <a:prstGeom prst="rect">
            <a:avLst/>
          </a:prstGeom>
          <a:noFill/>
        </p:spPr>
        <p:txBody>
          <a:bodyPr wrap="square">
            <a:spAutoFit/>
          </a:bodyPr>
          <a:lstStyle/>
          <a:p>
            <a:pPr algn="l" fontAlgn="base">
              <a:spcBef>
                <a:spcPts val="1800"/>
              </a:spcBef>
              <a:spcAft>
                <a:spcPts val="1800"/>
              </a:spcAft>
            </a:pPr>
            <a:r>
              <a:rPr lang="en-US" sz="2400" dirty="0">
                <a:solidFill>
                  <a:schemeClr val="tx1"/>
                </a:solidFill>
              </a:rPr>
              <a:t>Although tuples are similar to list in many ways but yet there is one major difference is “Lists are mutable” while “Tuples are immutable”</a:t>
            </a:r>
          </a:p>
          <a:p>
            <a:pPr algn="l" fontAlgn="base">
              <a:spcBef>
                <a:spcPts val="1800"/>
              </a:spcBef>
              <a:spcAft>
                <a:spcPts val="1800"/>
              </a:spcAft>
            </a:pPr>
            <a:r>
              <a:rPr lang="en-US" sz="2400" dirty="0">
                <a:solidFill>
                  <a:schemeClr val="tx1"/>
                </a:solidFill>
              </a:rPr>
              <a:t>&gt;&gt;&gt; L1 = [10,20,30]</a:t>
            </a:r>
          </a:p>
          <a:p>
            <a:pPr algn="l" fontAlgn="base">
              <a:spcBef>
                <a:spcPts val="1800"/>
              </a:spcBef>
              <a:spcAft>
                <a:spcPts val="1800"/>
              </a:spcAft>
            </a:pPr>
            <a:r>
              <a:rPr lang="en-US" sz="2400" dirty="0">
                <a:solidFill>
                  <a:schemeClr val="tx1"/>
                </a:solidFill>
              </a:rPr>
              <a:t>&gt;&gt;&gt; T1 = (100,200,300)</a:t>
            </a:r>
          </a:p>
          <a:p>
            <a:pPr algn="l" fontAlgn="base">
              <a:spcBef>
                <a:spcPts val="1800"/>
              </a:spcBef>
              <a:spcAft>
                <a:spcPts val="1800"/>
              </a:spcAft>
            </a:pPr>
            <a:r>
              <a:rPr lang="en-US" sz="2400" dirty="0">
                <a:solidFill>
                  <a:schemeClr val="tx1"/>
                </a:solidFill>
              </a:rPr>
              <a:t>&gt;&gt;&gt; L1[1]=200        #VALID</a:t>
            </a:r>
          </a:p>
          <a:p>
            <a:pPr algn="l" fontAlgn="base">
              <a:spcBef>
                <a:spcPts val="1800"/>
              </a:spcBef>
              <a:spcAft>
                <a:spcPts val="1800"/>
              </a:spcAft>
            </a:pPr>
            <a:r>
              <a:rPr lang="en-US" sz="2400" dirty="0">
                <a:solidFill>
                  <a:schemeClr val="tx1"/>
                </a:solidFill>
              </a:rPr>
              <a:t>&gt;&gt;&gt;T1[1]= 150        </a:t>
            </a:r>
            <a:r>
              <a:rPr lang="en-US" sz="2400" dirty="0">
                <a:solidFill>
                  <a:srgbClr val="FF0000"/>
                </a:solidFill>
              </a:rPr>
              <a:t>#INVALID coz tuples are immutable </a:t>
            </a:r>
          </a:p>
          <a:p>
            <a:pPr algn="l" fontAlgn="base">
              <a:spcBef>
                <a:spcPts val="1800"/>
              </a:spcBef>
              <a:spcAft>
                <a:spcPts val="1800"/>
              </a:spcAft>
            </a:pPr>
            <a:endParaRPr lang="en-US" sz="2400" dirty="0">
              <a:solidFill>
                <a:schemeClr val="tx1"/>
              </a:solidFill>
            </a:endParaRPr>
          </a:p>
        </p:txBody>
      </p:sp>
    </p:spTree>
    <p:extLst>
      <p:ext uri="{BB962C8B-B14F-4D97-AF65-F5344CB8AC3E}">
        <p14:creationId xmlns:p14="http://schemas.microsoft.com/office/powerpoint/2010/main" val="6826200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19941-8C32-C696-1FC2-FB9AC8C5E8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273E0F0-435E-AB32-4ED7-59E3073CE21A}"/>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Traversing tuple</a:t>
            </a:r>
          </a:p>
        </p:txBody>
      </p:sp>
      <p:sp>
        <p:nvSpPr>
          <p:cNvPr id="4" name="TextBox 3">
            <a:extLst>
              <a:ext uri="{FF2B5EF4-FFF2-40B4-BE49-F238E27FC236}">
                <a16:creationId xmlns:a16="http://schemas.microsoft.com/office/drawing/2014/main" id="{38451162-94CF-9F58-3B9E-752929E335BD}"/>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812DDAB0-1DB3-2865-E688-D3DB5710D5C0}"/>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88ED3F3-46C6-DCEA-60A1-803B1A56FA91}"/>
              </a:ext>
            </a:extLst>
          </p:cNvPr>
          <p:cNvSpPr txBox="1"/>
          <p:nvPr/>
        </p:nvSpPr>
        <p:spPr>
          <a:xfrm>
            <a:off x="281667" y="1148752"/>
            <a:ext cx="11907157" cy="3970318"/>
          </a:xfrm>
          <a:prstGeom prst="rect">
            <a:avLst/>
          </a:prstGeom>
          <a:noFill/>
        </p:spPr>
        <p:txBody>
          <a:bodyPr wrap="square" lIns="91440" tIns="45720" rIns="91440" bIns="45720" anchor="t">
            <a:spAutoFit/>
          </a:bodyPr>
          <a:lstStyle/>
          <a:p>
            <a:pPr>
              <a:spcBef>
                <a:spcPts val="600"/>
              </a:spcBef>
              <a:spcAft>
                <a:spcPts val="600"/>
              </a:spcAft>
            </a:pPr>
            <a:r>
              <a:rPr lang="en-IN" sz="2400" b="1" dirty="0"/>
              <a:t>We can use “for” loop to access every element of tuple</a:t>
            </a:r>
          </a:p>
          <a:p>
            <a:pPr>
              <a:spcBef>
                <a:spcPts val="600"/>
              </a:spcBef>
              <a:spcAft>
                <a:spcPts val="600"/>
              </a:spcAft>
            </a:pPr>
            <a:endParaRPr lang="en-IN" sz="2400" dirty="0"/>
          </a:p>
          <a:p>
            <a:pPr>
              <a:spcBef>
                <a:spcPts val="600"/>
              </a:spcBef>
              <a:spcAft>
                <a:spcPts val="600"/>
              </a:spcAft>
            </a:pPr>
            <a:r>
              <a:rPr lang="en-IN" sz="2400" dirty="0">
                <a:solidFill>
                  <a:srgbClr val="92D050"/>
                </a:solidFill>
              </a:rPr>
              <a:t>qualifications=("B.A.","M.A.","B.Sc","M.Sc","MCA","M.Com","</a:t>
            </a:r>
            <a:r>
              <a:rPr lang="en-IN" sz="2400" dirty="0" err="1">
                <a:solidFill>
                  <a:srgbClr val="92D050"/>
                </a:solidFill>
              </a:rPr>
              <a:t>B.Tech</a:t>
            </a:r>
            <a:r>
              <a:rPr lang="en-IN" sz="2400" dirty="0">
                <a:solidFill>
                  <a:srgbClr val="92D050"/>
                </a:solidFill>
              </a:rPr>
              <a:t>")</a:t>
            </a:r>
          </a:p>
          <a:p>
            <a:pPr>
              <a:spcBef>
                <a:spcPts val="600"/>
              </a:spcBef>
              <a:spcAft>
                <a:spcPts val="600"/>
              </a:spcAft>
            </a:pPr>
            <a:r>
              <a:rPr lang="en-IN" sz="2400" dirty="0">
                <a:solidFill>
                  <a:srgbClr val="92D050"/>
                </a:solidFill>
              </a:rPr>
              <a:t>for q in qualifications: print(q)</a:t>
            </a:r>
            <a:endParaRPr lang="en-IN" sz="2400" dirty="0">
              <a:solidFill>
                <a:srgbClr val="92D050"/>
              </a:solidFill>
              <a:cs typeface="Segoe UI"/>
            </a:endParaRPr>
          </a:p>
          <a:p>
            <a:pPr>
              <a:spcBef>
                <a:spcPts val="600"/>
              </a:spcBef>
              <a:spcAft>
                <a:spcPts val="600"/>
              </a:spcAft>
            </a:pPr>
            <a:r>
              <a:rPr lang="en-IN" sz="2400" dirty="0"/>
              <a:t>Or </a:t>
            </a:r>
          </a:p>
          <a:p>
            <a:pPr>
              <a:spcBef>
                <a:spcPts val="600"/>
              </a:spcBef>
              <a:spcAft>
                <a:spcPts val="600"/>
              </a:spcAft>
            </a:pPr>
            <a:r>
              <a:rPr lang="en-IN" sz="2400" dirty="0">
                <a:solidFill>
                  <a:srgbClr val="0088EE"/>
                </a:solidFill>
              </a:rPr>
              <a:t>qualifications=("B.A.","M.A.","B.Sc","M.Sc","MCA","M.Com","</a:t>
            </a:r>
            <a:r>
              <a:rPr lang="en-IN" sz="2400" dirty="0" err="1">
                <a:solidFill>
                  <a:srgbClr val="0088EE"/>
                </a:solidFill>
              </a:rPr>
              <a:t>B.Tech</a:t>
            </a:r>
            <a:r>
              <a:rPr lang="en-IN" sz="2400" dirty="0">
                <a:solidFill>
                  <a:srgbClr val="0088EE"/>
                </a:solidFill>
              </a:rPr>
              <a:t>") for </a:t>
            </a:r>
            <a:r>
              <a:rPr lang="en-IN" sz="2400" dirty="0" err="1">
                <a:solidFill>
                  <a:srgbClr val="0088EE"/>
                </a:solidFill>
              </a:rPr>
              <a:t>i</a:t>
            </a:r>
            <a:r>
              <a:rPr lang="en-IN" sz="2400" dirty="0">
                <a:solidFill>
                  <a:srgbClr val="0088EE"/>
                </a:solidFill>
              </a:rPr>
              <a:t> in range(</a:t>
            </a:r>
            <a:r>
              <a:rPr lang="en-IN" sz="2400" dirty="0" err="1">
                <a:solidFill>
                  <a:srgbClr val="0088EE"/>
                </a:solidFill>
              </a:rPr>
              <a:t>len</a:t>
            </a:r>
            <a:r>
              <a:rPr lang="en-IN" sz="2400" dirty="0">
                <a:solidFill>
                  <a:srgbClr val="0088EE"/>
                </a:solidFill>
              </a:rPr>
              <a:t>(qualifications)):</a:t>
            </a:r>
          </a:p>
          <a:p>
            <a:pPr>
              <a:spcBef>
                <a:spcPts val="600"/>
              </a:spcBef>
              <a:spcAft>
                <a:spcPts val="600"/>
              </a:spcAft>
            </a:pPr>
            <a:r>
              <a:rPr lang="en-IN" sz="2400" dirty="0">
                <a:solidFill>
                  <a:srgbClr val="0088EE"/>
                </a:solidFill>
              </a:rPr>
              <a:t>             print("Index :“, </a:t>
            </a:r>
            <a:r>
              <a:rPr lang="en-IN" sz="2400" dirty="0" err="1">
                <a:solidFill>
                  <a:srgbClr val="0088EE"/>
                </a:solidFill>
              </a:rPr>
              <a:t>i</a:t>
            </a:r>
            <a:r>
              <a:rPr lang="en-IN" sz="2400" dirty="0">
                <a:solidFill>
                  <a:srgbClr val="0088EE"/>
                </a:solidFill>
              </a:rPr>
              <a:t>, „ „, qualifications[</a:t>
            </a:r>
            <a:r>
              <a:rPr lang="en-IN" sz="2400" dirty="0" err="1">
                <a:solidFill>
                  <a:srgbClr val="0088EE"/>
                </a:solidFill>
              </a:rPr>
              <a:t>i</a:t>
            </a:r>
            <a:r>
              <a:rPr lang="en-IN" sz="2400" dirty="0">
                <a:solidFill>
                  <a:srgbClr val="0088EE"/>
                </a:solidFill>
              </a:rPr>
              <a:t>])</a:t>
            </a:r>
          </a:p>
        </p:txBody>
      </p:sp>
    </p:spTree>
    <p:extLst>
      <p:ext uri="{BB962C8B-B14F-4D97-AF65-F5344CB8AC3E}">
        <p14:creationId xmlns:p14="http://schemas.microsoft.com/office/powerpoint/2010/main" val="1768859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3C7A9-61B9-F5F2-2E60-EB04828C0CE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088124-E9B0-923B-BCCC-12BAD46B49BC}"/>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Tuple operations</a:t>
            </a:r>
          </a:p>
        </p:txBody>
      </p:sp>
      <p:sp>
        <p:nvSpPr>
          <p:cNvPr id="4" name="TextBox 3">
            <a:extLst>
              <a:ext uri="{FF2B5EF4-FFF2-40B4-BE49-F238E27FC236}">
                <a16:creationId xmlns:a16="http://schemas.microsoft.com/office/drawing/2014/main" id="{E7FDF30D-5A7B-E887-F2C5-76D014460EE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3F9B8BF3-3F45-C98B-93A0-CFA6B61CDBF8}"/>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1E6B8AA-4042-2C0F-143B-7B58EA43D82E}"/>
              </a:ext>
            </a:extLst>
          </p:cNvPr>
          <p:cNvSpPr txBox="1"/>
          <p:nvPr/>
        </p:nvSpPr>
        <p:spPr>
          <a:xfrm>
            <a:off x="427868" y="877843"/>
            <a:ext cx="10950046" cy="6001643"/>
          </a:xfrm>
          <a:prstGeom prst="rect">
            <a:avLst/>
          </a:prstGeom>
          <a:noFill/>
        </p:spPr>
        <p:txBody>
          <a:bodyPr wrap="square">
            <a:spAutoFit/>
          </a:bodyPr>
          <a:lstStyle/>
          <a:p>
            <a:pPr algn="l" fontAlgn="base"/>
            <a:r>
              <a:rPr lang="en-US" sz="2400" b="1" dirty="0">
                <a:solidFill>
                  <a:schemeClr val="tx1"/>
                </a:solidFill>
              </a:rPr>
              <a:t>1.Joining Tuple</a:t>
            </a:r>
          </a:p>
          <a:p>
            <a:pPr algn="l" fontAlgn="base"/>
            <a:r>
              <a:rPr lang="en-US" sz="2400" dirty="0">
                <a:solidFill>
                  <a:schemeClr val="tx1"/>
                </a:solidFill>
              </a:rPr>
              <a:t>&gt;&gt;&gt; t1=(10,20,30)</a:t>
            </a:r>
          </a:p>
          <a:p>
            <a:pPr algn="l" fontAlgn="base"/>
            <a:r>
              <a:rPr lang="en-US" sz="2400" dirty="0">
                <a:solidFill>
                  <a:schemeClr val="tx1"/>
                </a:solidFill>
              </a:rPr>
              <a:t>&gt;&gt;&gt; t2=('</a:t>
            </a:r>
            <a:r>
              <a:rPr lang="en-US" sz="2400" dirty="0" err="1">
                <a:solidFill>
                  <a:schemeClr val="tx1"/>
                </a:solidFill>
              </a:rPr>
              <a:t>a','b','c</a:t>
            </a:r>
            <a:r>
              <a:rPr lang="en-US" sz="2400" dirty="0">
                <a:solidFill>
                  <a:schemeClr val="tx1"/>
                </a:solidFill>
              </a:rPr>
              <a:t>')</a:t>
            </a:r>
          </a:p>
          <a:p>
            <a:pPr algn="l" fontAlgn="base"/>
            <a:r>
              <a:rPr lang="en-US" sz="2400" dirty="0">
                <a:solidFill>
                  <a:schemeClr val="tx1"/>
                </a:solidFill>
              </a:rPr>
              <a:t>&gt;&gt;&gt; t3 = t1 + t2</a:t>
            </a:r>
          </a:p>
          <a:p>
            <a:pPr algn="l" fontAlgn="base"/>
            <a:r>
              <a:rPr lang="en-US" sz="2400" dirty="0">
                <a:solidFill>
                  <a:schemeClr val="tx1"/>
                </a:solidFill>
              </a:rPr>
              <a:t>&gt;&gt;&gt; t3</a:t>
            </a:r>
          </a:p>
          <a:p>
            <a:pPr algn="l" fontAlgn="base"/>
            <a:r>
              <a:rPr lang="en-US" sz="2400" dirty="0">
                <a:solidFill>
                  <a:schemeClr val="tx1"/>
                </a:solidFill>
              </a:rPr>
              <a:t>(10, 20, 30, 'a', 'b', 'c’)</a:t>
            </a:r>
          </a:p>
          <a:p>
            <a:pPr algn="l" fontAlgn="base"/>
            <a:endParaRPr lang="en-US" sz="2400" dirty="0">
              <a:solidFill>
                <a:schemeClr val="tx1"/>
              </a:solidFill>
            </a:endParaRPr>
          </a:p>
          <a:p>
            <a:pPr algn="l" fontAlgn="base"/>
            <a:r>
              <a:rPr lang="en-US" sz="2400" dirty="0">
                <a:solidFill>
                  <a:srgbClr val="0088EE"/>
                </a:solidFill>
              </a:rPr>
              <a:t>Note: you can add tuple with only another tuple and not with int, complex number, string or list</a:t>
            </a:r>
          </a:p>
          <a:p>
            <a:pPr algn="l" fontAlgn="base"/>
            <a:r>
              <a:rPr lang="en-US" sz="2400" dirty="0">
                <a:solidFill>
                  <a:schemeClr val="tx1"/>
                </a:solidFill>
              </a:rPr>
              <a:t>&gt;&gt;&gt; t1 + 20	                              #Error</a:t>
            </a:r>
          </a:p>
          <a:p>
            <a:pPr algn="l" fontAlgn="base"/>
            <a:r>
              <a:rPr lang="en-US" sz="2400" dirty="0">
                <a:solidFill>
                  <a:srgbClr val="00B050"/>
                </a:solidFill>
              </a:rPr>
              <a:t>If you want to add a tuple with another tuple with one value only and if you write statement as:</a:t>
            </a:r>
          </a:p>
          <a:p>
            <a:pPr algn="l" fontAlgn="base"/>
            <a:endParaRPr lang="en-US" sz="2400" dirty="0">
              <a:solidFill>
                <a:srgbClr val="00B050"/>
              </a:solidFill>
            </a:endParaRPr>
          </a:p>
          <a:p>
            <a:pPr algn="l" fontAlgn="base"/>
            <a:r>
              <a:rPr lang="en-US" sz="2400" dirty="0">
                <a:solidFill>
                  <a:schemeClr val="tx1"/>
                </a:solidFill>
              </a:rPr>
              <a:t>&gt;&gt;&gt; t1 + (20)                               # Error, because (20) will be treated as number</a:t>
            </a:r>
          </a:p>
          <a:p>
            <a:pPr algn="l" fontAlgn="base"/>
            <a:endParaRPr lang="en-US" sz="2400" dirty="0">
              <a:solidFill>
                <a:schemeClr val="tx1"/>
              </a:solidFill>
            </a:endParaRPr>
          </a:p>
          <a:p>
            <a:pPr algn="l" fontAlgn="base"/>
            <a:endParaRPr lang="en-US" sz="2400" dirty="0">
              <a:solidFill>
                <a:schemeClr val="tx1"/>
              </a:solidFill>
            </a:endParaRPr>
          </a:p>
        </p:txBody>
      </p:sp>
    </p:spTree>
    <p:extLst>
      <p:ext uri="{BB962C8B-B14F-4D97-AF65-F5344CB8AC3E}">
        <p14:creationId xmlns:p14="http://schemas.microsoft.com/office/powerpoint/2010/main" val="1505119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9009F-8154-FF69-989F-0FD6DBC7C6E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9876DAB-4616-2003-43D5-5568416F8A46}"/>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Tuple operations</a:t>
            </a:r>
          </a:p>
        </p:txBody>
      </p:sp>
      <p:sp>
        <p:nvSpPr>
          <p:cNvPr id="4" name="TextBox 3">
            <a:extLst>
              <a:ext uri="{FF2B5EF4-FFF2-40B4-BE49-F238E27FC236}">
                <a16:creationId xmlns:a16="http://schemas.microsoft.com/office/drawing/2014/main" id="{2546A126-AD20-8E86-8A0D-897123A96D9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72437656-14AF-67A8-92D5-E853262E812B}"/>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2DF6BE9-2C2D-BE1C-FFFB-526A63D8C2CA}"/>
              </a:ext>
            </a:extLst>
          </p:cNvPr>
          <p:cNvSpPr txBox="1"/>
          <p:nvPr/>
        </p:nvSpPr>
        <p:spPr>
          <a:xfrm>
            <a:off x="364744" y="1210635"/>
            <a:ext cx="11459332" cy="5170646"/>
          </a:xfrm>
          <a:prstGeom prst="rect">
            <a:avLst/>
          </a:prstGeom>
          <a:noFill/>
        </p:spPr>
        <p:txBody>
          <a:bodyPr wrap="square">
            <a:spAutoFit/>
          </a:bodyPr>
          <a:lstStyle/>
          <a:p>
            <a:pPr algn="l" fontAlgn="base">
              <a:spcBef>
                <a:spcPts val="600"/>
              </a:spcBef>
              <a:spcAft>
                <a:spcPts val="600"/>
              </a:spcAft>
            </a:pPr>
            <a:r>
              <a:rPr lang="en-US" sz="2400" b="1" dirty="0">
                <a:solidFill>
                  <a:schemeClr val="tx1"/>
                </a:solidFill>
              </a:rPr>
              <a:t>To add single value tuple just add comma(,) after the value</a:t>
            </a:r>
          </a:p>
          <a:p>
            <a:pPr algn="l" fontAlgn="base">
              <a:spcBef>
                <a:spcPts val="600"/>
              </a:spcBef>
              <a:spcAft>
                <a:spcPts val="600"/>
              </a:spcAft>
            </a:pPr>
            <a:r>
              <a:rPr lang="en-US" sz="2400" b="1" dirty="0">
                <a:solidFill>
                  <a:schemeClr val="tx1"/>
                </a:solidFill>
              </a:rPr>
              <a:t>as:</a:t>
            </a:r>
          </a:p>
          <a:p>
            <a:pPr algn="l" fontAlgn="base">
              <a:spcBef>
                <a:spcPts val="600"/>
              </a:spcBef>
              <a:spcAft>
                <a:spcPts val="600"/>
              </a:spcAft>
            </a:pPr>
            <a:r>
              <a:rPr lang="en-US" sz="2400" dirty="0">
                <a:solidFill>
                  <a:schemeClr val="tx1"/>
                </a:solidFill>
              </a:rPr>
              <a:t>&gt;&gt;&gt; t1 = (10,20,30)</a:t>
            </a:r>
          </a:p>
          <a:p>
            <a:pPr algn="l" fontAlgn="base">
              <a:spcBef>
                <a:spcPts val="600"/>
              </a:spcBef>
              <a:spcAft>
                <a:spcPts val="600"/>
              </a:spcAft>
            </a:pPr>
            <a:r>
              <a:rPr lang="en-US" sz="2400" dirty="0">
                <a:solidFill>
                  <a:schemeClr val="tx1"/>
                </a:solidFill>
              </a:rPr>
              <a:t>&gt;&gt;&gt; t1 + (50,) </a:t>
            </a:r>
          </a:p>
          <a:p>
            <a:pPr algn="l" fontAlgn="base">
              <a:spcBef>
                <a:spcPts val="600"/>
              </a:spcBef>
              <a:spcAft>
                <a:spcPts val="600"/>
              </a:spcAft>
            </a:pPr>
            <a:r>
              <a:rPr lang="en-US" sz="2400" dirty="0">
                <a:solidFill>
                  <a:schemeClr val="tx1"/>
                </a:solidFill>
              </a:rPr>
              <a:t>(10,20,30,50)</a:t>
            </a:r>
          </a:p>
          <a:p>
            <a:pPr algn="l" fontAlgn="base">
              <a:spcBef>
                <a:spcPts val="600"/>
              </a:spcBef>
              <a:spcAft>
                <a:spcPts val="600"/>
              </a:spcAft>
            </a:pPr>
            <a:endParaRPr lang="en-US" sz="2400" dirty="0">
              <a:solidFill>
                <a:schemeClr val="tx1"/>
              </a:solidFill>
            </a:endParaRPr>
          </a:p>
          <a:p>
            <a:pPr algn="l" fontAlgn="base">
              <a:spcBef>
                <a:spcPts val="600"/>
              </a:spcBef>
              <a:spcAft>
                <a:spcPts val="600"/>
              </a:spcAft>
            </a:pPr>
            <a:r>
              <a:rPr lang="en-US" sz="2400" b="1" dirty="0">
                <a:solidFill>
                  <a:schemeClr val="tx1"/>
                </a:solidFill>
              </a:rPr>
              <a:t>Replicating Tuple:</a:t>
            </a:r>
          </a:p>
          <a:p>
            <a:pPr algn="l" fontAlgn="base">
              <a:spcBef>
                <a:spcPts val="600"/>
              </a:spcBef>
              <a:spcAft>
                <a:spcPts val="600"/>
              </a:spcAft>
            </a:pPr>
            <a:r>
              <a:rPr lang="en-US" sz="2400" dirty="0">
                <a:solidFill>
                  <a:schemeClr val="tx1"/>
                </a:solidFill>
              </a:rPr>
              <a:t>&gt;&gt;&gt; t1=("</a:t>
            </a:r>
            <a:r>
              <a:rPr lang="en-US" sz="2400" dirty="0" err="1">
                <a:solidFill>
                  <a:schemeClr val="tx1"/>
                </a:solidFill>
              </a:rPr>
              <a:t>do","it</a:t>
            </a:r>
            <a:r>
              <a:rPr lang="en-US" sz="2400" dirty="0">
                <a:solidFill>
                  <a:schemeClr val="tx1"/>
                </a:solidFill>
              </a:rPr>
              <a:t>")</a:t>
            </a:r>
          </a:p>
          <a:p>
            <a:pPr algn="l" fontAlgn="base">
              <a:spcBef>
                <a:spcPts val="600"/>
              </a:spcBef>
              <a:spcAft>
                <a:spcPts val="600"/>
              </a:spcAft>
            </a:pPr>
            <a:r>
              <a:rPr lang="en-US" sz="2400" dirty="0">
                <a:solidFill>
                  <a:schemeClr val="tx1"/>
                </a:solidFill>
              </a:rPr>
              <a:t>&gt;&gt;&gt; t1*3</a:t>
            </a:r>
          </a:p>
          <a:p>
            <a:pPr algn="l" fontAlgn="base">
              <a:spcBef>
                <a:spcPts val="600"/>
              </a:spcBef>
              <a:spcAft>
                <a:spcPts val="600"/>
              </a:spcAft>
            </a:pPr>
            <a:r>
              <a:rPr lang="en-US" sz="2400" dirty="0">
                <a:solidFill>
                  <a:schemeClr val="tx1"/>
                </a:solidFill>
              </a:rPr>
              <a:t>('do', 'it', 'do', 'it', 'do', 'it')</a:t>
            </a:r>
          </a:p>
        </p:txBody>
      </p:sp>
    </p:spTree>
    <p:extLst>
      <p:ext uri="{BB962C8B-B14F-4D97-AF65-F5344CB8AC3E}">
        <p14:creationId xmlns:p14="http://schemas.microsoft.com/office/powerpoint/2010/main" val="5293948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211F5-623C-F3F1-1E81-616B4E4A343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97D9C72-6893-6FCC-BE83-2973EE63C31B}"/>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Slicing Tuples</a:t>
            </a:r>
          </a:p>
        </p:txBody>
      </p:sp>
      <p:sp>
        <p:nvSpPr>
          <p:cNvPr id="4" name="TextBox 3">
            <a:extLst>
              <a:ext uri="{FF2B5EF4-FFF2-40B4-BE49-F238E27FC236}">
                <a16:creationId xmlns:a16="http://schemas.microsoft.com/office/drawing/2014/main" id="{1FDBEC5B-D59C-2666-4F33-0F39D7C40A4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E4289892-042A-EAF0-5FB3-D392E692067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929A208-1981-0EB4-597F-FF89BBE1D74F}"/>
              </a:ext>
            </a:extLst>
          </p:cNvPr>
          <p:cNvSpPr txBox="1"/>
          <p:nvPr/>
        </p:nvSpPr>
        <p:spPr>
          <a:xfrm>
            <a:off x="427935" y="988705"/>
            <a:ext cx="11760890" cy="4647426"/>
          </a:xfrm>
          <a:prstGeom prst="rect">
            <a:avLst/>
          </a:prstGeom>
          <a:noFill/>
        </p:spPr>
        <p:txBody>
          <a:bodyPr wrap="square">
            <a:spAutoFit/>
          </a:bodyPr>
          <a:lstStyle/>
          <a:p>
            <a:pPr algn="l" fontAlgn="base">
              <a:spcBef>
                <a:spcPts val="600"/>
              </a:spcBef>
              <a:spcAft>
                <a:spcPts val="600"/>
              </a:spcAft>
            </a:pPr>
            <a:r>
              <a:rPr lang="nn-NO" sz="2400" dirty="0">
                <a:solidFill>
                  <a:schemeClr val="tx1"/>
                </a:solidFill>
              </a:rPr>
              <a:t>T[start:end]                               #all values between index start to end -1</a:t>
            </a:r>
          </a:p>
          <a:p>
            <a:pPr algn="l" fontAlgn="base">
              <a:spcBef>
                <a:spcPts val="600"/>
              </a:spcBef>
              <a:spcAft>
                <a:spcPts val="600"/>
              </a:spcAft>
            </a:pPr>
            <a:endParaRPr lang="nn-NO" sz="2400" dirty="0"/>
          </a:p>
          <a:p>
            <a:pPr algn="l" fontAlgn="base">
              <a:spcBef>
                <a:spcPts val="600"/>
              </a:spcBef>
              <a:spcAft>
                <a:spcPts val="600"/>
              </a:spcAft>
            </a:pPr>
            <a:r>
              <a:rPr lang="nn-NO" sz="2400" dirty="0">
                <a:solidFill>
                  <a:schemeClr val="tx1"/>
                </a:solidFill>
              </a:rPr>
              <a:t>data=(10,20,30,1,7,9,100,51,75,80)</a:t>
            </a:r>
          </a:p>
          <a:p>
            <a:pPr algn="l" fontAlgn="base">
              <a:spcBef>
                <a:spcPts val="600"/>
              </a:spcBef>
              <a:spcAft>
                <a:spcPts val="600"/>
              </a:spcAft>
            </a:pPr>
            <a:r>
              <a:rPr lang="nn-NO" sz="2400" dirty="0">
                <a:solidFill>
                  <a:schemeClr val="tx1"/>
                </a:solidFill>
              </a:rPr>
              <a:t>data2 = data[4:-4] print(data2) print(data[1:6])</a:t>
            </a:r>
          </a:p>
          <a:p>
            <a:pPr algn="l" fontAlgn="base">
              <a:spcBef>
                <a:spcPts val="600"/>
              </a:spcBef>
              <a:spcAft>
                <a:spcPts val="600"/>
              </a:spcAft>
            </a:pPr>
            <a:r>
              <a:rPr lang="nn-NO" sz="2400" dirty="0">
                <a:solidFill>
                  <a:schemeClr val="tx1"/>
                </a:solidFill>
              </a:rPr>
              <a:t>print(data[4:-2])</a:t>
            </a:r>
          </a:p>
          <a:p>
            <a:pPr algn="l" fontAlgn="base">
              <a:spcBef>
                <a:spcPts val="600"/>
              </a:spcBef>
              <a:spcAft>
                <a:spcPts val="600"/>
              </a:spcAft>
            </a:pPr>
            <a:r>
              <a:rPr lang="nn-NO" sz="2400" dirty="0">
                <a:solidFill>
                  <a:schemeClr val="tx1"/>
                </a:solidFill>
              </a:rPr>
              <a:t>print(data[-40:4])</a:t>
            </a:r>
          </a:p>
          <a:p>
            <a:pPr algn="l" fontAlgn="base">
              <a:spcBef>
                <a:spcPts val="600"/>
              </a:spcBef>
              <a:spcAft>
                <a:spcPts val="600"/>
              </a:spcAft>
            </a:pPr>
            <a:r>
              <a:rPr lang="nn-NO" sz="2400" dirty="0">
                <a:solidFill>
                  <a:schemeClr val="tx1"/>
                </a:solidFill>
              </a:rPr>
              <a:t>print(data[::-1])</a:t>
            </a:r>
          </a:p>
          <a:p>
            <a:pPr algn="l" fontAlgn="base">
              <a:spcBef>
                <a:spcPts val="600"/>
              </a:spcBef>
              <a:spcAft>
                <a:spcPts val="600"/>
              </a:spcAft>
            </a:pPr>
            <a:r>
              <a:rPr lang="nn-NO" sz="2400" dirty="0">
                <a:solidFill>
                  <a:schemeClr val="tx1"/>
                </a:solidFill>
              </a:rPr>
              <a:t>print(data[::-2])</a:t>
            </a:r>
          </a:p>
          <a:p>
            <a:pPr algn="l" fontAlgn="base">
              <a:spcBef>
                <a:spcPts val="600"/>
              </a:spcBef>
              <a:spcAft>
                <a:spcPts val="600"/>
              </a:spcAft>
            </a:pPr>
            <a:r>
              <a:rPr lang="nn-NO" sz="2400" dirty="0">
                <a:solidFill>
                  <a:schemeClr val="tx1"/>
                </a:solidFill>
              </a:rPr>
              <a:t>print(data[2:10:2])</a:t>
            </a:r>
          </a:p>
        </p:txBody>
      </p:sp>
    </p:spTree>
    <p:extLst>
      <p:ext uri="{BB962C8B-B14F-4D97-AF65-F5344CB8AC3E}">
        <p14:creationId xmlns:p14="http://schemas.microsoft.com/office/powerpoint/2010/main" val="22132669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67AEB-F0D1-62D0-2C8E-6F1B141124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165C92-D939-152B-FC96-9D074FF3CDD0}"/>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Slicing Tuples</a:t>
            </a:r>
          </a:p>
        </p:txBody>
      </p:sp>
      <p:sp>
        <p:nvSpPr>
          <p:cNvPr id="4" name="TextBox 3">
            <a:extLst>
              <a:ext uri="{FF2B5EF4-FFF2-40B4-BE49-F238E27FC236}">
                <a16:creationId xmlns:a16="http://schemas.microsoft.com/office/drawing/2014/main" id="{763F2D26-6EE4-7AEC-4248-181FC077171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36A8FB91-18D3-69A0-E800-30F0CD9C75D2}"/>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6C5804E-1BE0-00AF-E06A-66D92FE67D6C}"/>
              </a:ext>
            </a:extLst>
          </p:cNvPr>
          <p:cNvSpPr txBox="1"/>
          <p:nvPr/>
        </p:nvSpPr>
        <p:spPr>
          <a:xfrm>
            <a:off x="427868" y="877843"/>
            <a:ext cx="11760957" cy="6217087"/>
          </a:xfrm>
          <a:prstGeom prst="rect">
            <a:avLst/>
          </a:prstGeom>
          <a:noFill/>
        </p:spPr>
        <p:txBody>
          <a:bodyPr wrap="square">
            <a:spAutoFit/>
          </a:bodyPr>
          <a:lstStyle/>
          <a:p>
            <a:pPr algn="l" fontAlgn="base">
              <a:spcBef>
                <a:spcPts val="600"/>
              </a:spcBef>
              <a:spcAft>
                <a:spcPts val="600"/>
              </a:spcAft>
            </a:pPr>
            <a:r>
              <a:rPr lang="en-US" sz="2400" dirty="0">
                <a:solidFill>
                  <a:schemeClr val="tx1"/>
                </a:solidFill>
              </a:rPr>
              <a:t>T [start : end]                                           </a:t>
            </a:r>
          </a:p>
          <a:p>
            <a:pPr algn="l" fontAlgn="base">
              <a:spcBef>
                <a:spcPts val="600"/>
              </a:spcBef>
              <a:spcAft>
                <a:spcPts val="600"/>
              </a:spcAft>
            </a:pPr>
            <a:r>
              <a:rPr lang="en-US" sz="2400" dirty="0">
                <a:solidFill>
                  <a:schemeClr val="tx1"/>
                </a:solidFill>
              </a:rPr>
              <a:t>data=(10,20,30,1,7,9,100,51,75,80)</a:t>
            </a:r>
            <a:endParaRPr lang="en-US" sz="2400" dirty="0"/>
          </a:p>
          <a:p>
            <a:pPr algn="l" fontAlgn="base">
              <a:spcBef>
                <a:spcPts val="600"/>
              </a:spcBef>
              <a:spcAft>
                <a:spcPts val="600"/>
              </a:spcAft>
            </a:pPr>
            <a:r>
              <a:rPr lang="en-US" sz="2400" dirty="0">
                <a:solidFill>
                  <a:schemeClr val="tx1"/>
                </a:solidFill>
              </a:rPr>
              <a:t>data2 = data[4:-4]</a:t>
            </a:r>
          </a:p>
          <a:p>
            <a:pPr algn="l" fontAlgn="base">
              <a:spcBef>
                <a:spcPts val="600"/>
              </a:spcBef>
              <a:spcAft>
                <a:spcPts val="600"/>
              </a:spcAft>
            </a:pPr>
            <a:r>
              <a:rPr lang="en-US" sz="2400" dirty="0">
                <a:solidFill>
                  <a:schemeClr val="tx1"/>
                </a:solidFill>
              </a:rPr>
              <a:t>print(data2)                                                                             </a:t>
            </a:r>
          </a:p>
          <a:p>
            <a:pPr algn="l" fontAlgn="base">
              <a:spcBef>
                <a:spcPts val="600"/>
              </a:spcBef>
              <a:spcAft>
                <a:spcPts val="600"/>
              </a:spcAft>
            </a:pPr>
            <a:r>
              <a:rPr lang="en-US" sz="2400" dirty="0">
                <a:solidFill>
                  <a:schemeClr val="tx1"/>
                </a:solidFill>
              </a:rPr>
              <a:t>print(data[1:6])</a:t>
            </a:r>
          </a:p>
          <a:p>
            <a:pPr algn="l" fontAlgn="base">
              <a:spcBef>
                <a:spcPts val="600"/>
              </a:spcBef>
              <a:spcAft>
                <a:spcPts val="600"/>
              </a:spcAft>
            </a:pPr>
            <a:r>
              <a:rPr lang="en-US" sz="2400" dirty="0">
                <a:solidFill>
                  <a:schemeClr val="tx1"/>
                </a:solidFill>
              </a:rPr>
              <a:t>print(data[4:-2])</a:t>
            </a:r>
          </a:p>
          <a:p>
            <a:pPr algn="l" fontAlgn="base">
              <a:spcBef>
                <a:spcPts val="600"/>
              </a:spcBef>
              <a:spcAft>
                <a:spcPts val="600"/>
              </a:spcAft>
            </a:pPr>
            <a:r>
              <a:rPr lang="en-US" sz="2400" dirty="0">
                <a:solidFill>
                  <a:schemeClr val="tx1"/>
                </a:solidFill>
              </a:rPr>
              <a:t>print(data[-40:4])</a:t>
            </a:r>
          </a:p>
          <a:p>
            <a:pPr algn="l" fontAlgn="base">
              <a:spcBef>
                <a:spcPts val="600"/>
              </a:spcBef>
              <a:spcAft>
                <a:spcPts val="600"/>
              </a:spcAft>
            </a:pPr>
            <a:r>
              <a:rPr lang="en-US" sz="2400" dirty="0">
                <a:solidFill>
                  <a:schemeClr val="tx1"/>
                </a:solidFill>
              </a:rPr>
              <a:t>print(data[::-1])</a:t>
            </a:r>
          </a:p>
          <a:p>
            <a:pPr algn="l" fontAlgn="base">
              <a:spcBef>
                <a:spcPts val="600"/>
              </a:spcBef>
              <a:spcAft>
                <a:spcPts val="600"/>
              </a:spcAft>
            </a:pPr>
            <a:r>
              <a:rPr lang="en-US" sz="2400" dirty="0">
                <a:solidFill>
                  <a:schemeClr val="tx1"/>
                </a:solidFill>
              </a:rPr>
              <a:t>print(data[::-2])</a:t>
            </a:r>
          </a:p>
          <a:p>
            <a:pPr algn="l" fontAlgn="base">
              <a:spcBef>
                <a:spcPts val="600"/>
              </a:spcBef>
              <a:spcAft>
                <a:spcPts val="600"/>
              </a:spcAft>
            </a:pPr>
            <a:r>
              <a:rPr lang="en-US" sz="2400" dirty="0">
                <a:solidFill>
                  <a:schemeClr val="tx1"/>
                </a:solidFill>
              </a:rPr>
              <a:t>print(data[2:10:2])</a:t>
            </a:r>
          </a:p>
          <a:p>
            <a:pPr algn="l" fontAlgn="base">
              <a:spcBef>
                <a:spcPts val="600"/>
              </a:spcBef>
              <a:spcAft>
                <a:spcPts val="600"/>
              </a:spcAft>
            </a:pPr>
            <a:endParaRPr lang="en-US" sz="2400" dirty="0">
              <a:solidFill>
                <a:schemeClr val="tx1"/>
              </a:solidFill>
            </a:endParaRPr>
          </a:p>
          <a:p>
            <a:pPr algn="l" fontAlgn="base">
              <a:spcBef>
                <a:spcPts val="600"/>
              </a:spcBef>
              <a:spcAft>
                <a:spcPts val="600"/>
              </a:spcAft>
            </a:pPr>
            <a:endParaRPr lang="en-US" sz="2400" dirty="0">
              <a:solidFill>
                <a:schemeClr val="tx1"/>
              </a:solidFill>
            </a:endParaRPr>
          </a:p>
        </p:txBody>
      </p:sp>
      <p:sp>
        <p:nvSpPr>
          <p:cNvPr id="5" name="object 22">
            <a:extLst>
              <a:ext uri="{FF2B5EF4-FFF2-40B4-BE49-F238E27FC236}">
                <a16:creationId xmlns:a16="http://schemas.microsoft.com/office/drawing/2014/main" id="{7804112C-A3BE-2832-A3D3-88B490F8BD53}"/>
              </a:ext>
            </a:extLst>
          </p:cNvPr>
          <p:cNvSpPr txBox="1"/>
          <p:nvPr/>
        </p:nvSpPr>
        <p:spPr>
          <a:xfrm>
            <a:off x="8213271" y="1837378"/>
            <a:ext cx="3200400" cy="2862580"/>
          </a:xfrm>
          <a:prstGeom prst="rect">
            <a:avLst/>
          </a:prstGeom>
          <a:ln w="9525">
            <a:solidFill>
              <a:srgbClr val="93C500"/>
            </a:solidFill>
          </a:ln>
        </p:spPr>
        <p:txBody>
          <a:bodyPr vert="horz" wrap="square" lIns="0" tIns="41910" rIns="0" bIns="0" rtlCol="0">
            <a:spAutoFit/>
          </a:bodyPr>
          <a:lstStyle/>
          <a:p>
            <a:pPr marL="92075">
              <a:lnSpc>
                <a:spcPct val="100000"/>
              </a:lnSpc>
              <a:spcBef>
                <a:spcPts val="330"/>
              </a:spcBef>
            </a:pPr>
            <a:r>
              <a:rPr sz="1800" b="1" u="sng" spc="-10" dirty="0">
                <a:uFill>
                  <a:solidFill>
                    <a:srgbClr val="000000"/>
                  </a:solidFill>
                </a:uFill>
                <a:latin typeface="Tahoma"/>
                <a:cs typeface="Tahoma"/>
              </a:rPr>
              <a:t>Output</a:t>
            </a:r>
            <a:endParaRPr sz="1800" dirty="0">
              <a:latin typeface="Tahoma"/>
              <a:cs typeface="Tahoma"/>
            </a:endParaRPr>
          </a:p>
          <a:p>
            <a:pPr marL="92075">
              <a:lnSpc>
                <a:spcPct val="100000"/>
              </a:lnSpc>
            </a:pPr>
            <a:r>
              <a:rPr sz="1800" spc="-175" dirty="0">
                <a:latin typeface="Verdana"/>
                <a:cs typeface="Verdana"/>
              </a:rPr>
              <a:t>(7,</a:t>
            </a:r>
            <a:r>
              <a:rPr sz="1800" spc="-75" dirty="0">
                <a:latin typeface="Verdana"/>
                <a:cs typeface="Verdana"/>
              </a:rPr>
              <a:t> </a:t>
            </a:r>
            <a:r>
              <a:rPr sz="1800" spc="-25" dirty="0">
                <a:latin typeface="Verdana"/>
                <a:cs typeface="Verdana"/>
              </a:rPr>
              <a:t>9)</a:t>
            </a:r>
            <a:endParaRPr sz="1800" dirty="0">
              <a:latin typeface="Verdana"/>
              <a:cs typeface="Verdana"/>
            </a:endParaRPr>
          </a:p>
          <a:p>
            <a:pPr marL="92075">
              <a:lnSpc>
                <a:spcPct val="100000"/>
              </a:lnSpc>
            </a:pPr>
            <a:r>
              <a:rPr sz="1800" spc="-175" dirty="0">
                <a:latin typeface="Verdana"/>
                <a:cs typeface="Verdana"/>
              </a:rPr>
              <a:t>(20,</a:t>
            </a:r>
            <a:r>
              <a:rPr sz="1800" spc="-80" dirty="0">
                <a:latin typeface="Verdana"/>
                <a:cs typeface="Verdana"/>
              </a:rPr>
              <a:t> </a:t>
            </a:r>
            <a:r>
              <a:rPr sz="1800" spc="-165" dirty="0">
                <a:latin typeface="Verdana"/>
                <a:cs typeface="Verdana"/>
              </a:rPr>
              <a:t>30,</a:t>
            </a:r>
            <a:r>
              <a:rPr sz="1800" spc="-114" dirty="0">
                <a:latin typeface="Verdana"/>
                <a:cs typeface="Verdana"/>
              </a:rPr>
              <a:t> </a:t>
            </a:r>
            <a:r>
              <a:rPr sz="1800" spc="-160" dirty="0">
                <a:latin typeface="Verdana"/>
                <a:cs typeface="Verdana"/>
              </a:rPr>
              <a:t>1,</a:t>
            </a:r>
            <a:r>
              <a:rPr sz="1800" spc="-110" dirty="0">
                <a:latin typeface="Verdana"/>
                <a:cs typeface="Verdana"/>
              </a:rPr>
              <a:t> </a:t>
            </a:r>
            <a:r>
              <a:rPr sz="1800" spc="-160" dirty="0">
                <a:latin typeface="Verdana"/>
                <a:cs typeface="Verdana"/>
              </a:rPr>
              <a:t>7,</a:t>
            </a:r>
            <a:r>
              <a:rPr sz="1800" spc="-110" dirty="0">
                <a:latin typeface="Verdana"/>
                <a:cs typeface="Verdana"/>
              </a:rPr>
              <a:t> </a:t>
            </a:r>
            <a:r>
              <a:rPr sz="1800" spc="-25" dirty="0">
                <a:latin typeface="Verdana"/>
                <a:cs typeface="Verdana"/>
              </a:rPr>
              <a:t>9)</a:t>
            </a:r>
            <a:endParaRPr sz="1800" dirty="0">
              <a:latin typeface="Verdana"/>
              <a:cs typeface="Verdana"/>
            </a:endParaRPr>
          </a:p>
          <a:p>
            <a:pPr marL="92075">
              <a:lnSpc>
                <a:spcPct val="100000"/>
              </a:lnSpc>
            </a:pPr>
            <a:r>
              <a:rPr sz="1800" spc="-175" dirty="0">
                <a:latin typeface="Verdana"/>
                <a:cs typeface="Verdana"/>
              </a:rPr>
              <a:t>(7,</a:t>
            </a:r>
            <a:r>
              <a:rPr sz="1800" spc="-80" dirty="0">
                <a:latin typeface="Verdana"/>
                <a:cs typeface="Verdana"/>
              </a:rPr>
              <a:t> </a:t>
            </a:r>
            <a:r>
              <a:rPr sz="1800" spc="-160" dirty="0">
                <a:latin typeface="Verdana"/>
                <a:cs typeface="Verdana"/>
              </a:rPr>
              <a:t>9,</a:t>
            </a:r>
            <a:r>
              <a:rPr sz="1800" spc="-120" dirty="0">
                <a:latin typeface="Verdana"/>
                <a:cs typeface="Verdana"/>
              </a:rPr>
              <a:t> </a:t>
            </a:r>
            <a:r>
              <a:rPr sz="1800" spc="-155" dirty="0">
                <a:latin typeface="Verdana"/>
                <a:cs typeface="Verdana"/>
              </a:rPr>
              <a:t>100,</a:t>
            </a:r>
            <a:r>
              <a:rPr sz="1800" spc="-114" dirty="0">
                <a:latin typeface="Verdana"/>
                <a:cs typeface="Verdana"/>
              </a:rPr>
              <a:t> </a:t>
            </a:r>
            <a:r>
              <a:rPr sz="1800" spc="-25" dirty="0">
                <a:latin typeface="Verdana"/>
                <a:cs typeface="Verdana"/>
              </a:rPr>
              <a:t>51)</a:t>
            </a:r>
            <a:endParaRPr sz="1800" dirty="0">
              <a:latin typeface="Verdana"/>
              <a:cs typeface="Verdana"/>
            </a:endParaRPr>
          </a:p>
          <a:p>
            <a:pPr marL="92075">
              <a:lnSpc>
                <a:spcPct val="100000"/>
              </a:lnSpc>
            </a:pPr>
            <a:r>
              <a:rPr sz="1800" spc="-175" dirty="0">
                <a:latin typeface="Verdana"/>
                <a:cs typeface="Verdana"/>
              </a:rPr>
              <a:t>(10,</a:t>
            </a:r>
            <a:r>
              <a:rPr sz="1800" spc="-85" dirty="0">
                <a:latin typeface="Verdana"/>
                <a:cs typeface="Verdana"/>
              </a:rPr>
              <a:t> </a:t>
            </a:r>
            <a:r>
              <a:rPr sz="1800" spc="-165" dirty="0">
                <a:latin typeface="Verdana"/>
                <a:cs typeface="Verdana"/>
              </a:rPr>
              <a:t>20,</a:t>
            </a:r>
            <a:r>
              <a:rPr sz="1800" spc="-105" dirty="0">
                <a:latin typeface="Verdana"/>
                <a:cs typeface="Verdana"/>
              </a:rPr>
              <a:t> </a:t>
            </a:r>
            <a:r>
              <a:rPr sz="1800" spc="-165" dirty="0">
                <a:latin typeface="Verdana"/>
                <a:cs typeface="Verdana"/>
              </a:rPr>
              <a:t>30,</a:t>
            </a:r>
            <a:r>
              <a:rPr sz="1800" spc="-110" dirty="0">
                <a:latin typeface="Verdana"/>
                <a:cs typeface="Verdana"/>
              </a:rPr>
              <a:t> </a:t>
            </a:r>
            <a:r>
              <a:rPr sz="1800" spc="-25" dirty="0">
                <a:latin typeface="Verdana"/>
                <a:cs typeface="Verdana"/>
              </a:rPr>
              <a:t>1)</a:t>
            </a:r>
            <a:endParaRPr sz="1800" dirty="0">
              <a:latin typeface="Verdana"/>
              <a:cs typeface="Verdana"/>
            </a:endParaRPr>
          </a:p>
          <a:p>
            <a:pPr marL="92075">
              <a:lnSpc>
                <a:spcPct val="100000"/>
              </a:lnSpc>
            </a:pPr>
            <a:r>
              <a:rPr sz="1800" spc="-175" dirty="0">
                <a:latin typeface="Verdana"/>
                <a:cs typeface="Verdana"/>
              </a:rPr>
              <a:t>(80,</a:t>
            </a:r>
            <a:r>
              <a:rPr sz="1800" spc="-80" dirty="0">
                <a:latin typeface="Verdana"/>
                <a:cs typeface="Verdana"/>
              </a:rPr>
              <a:t> </a:t>
            </a:r>
            <a:r>
              <a:rPr sz="1800" spc="-165" dirty="0">
                <a:latin typeface="Verdana"/>
                <a:cs typeface="Verdana"/>
              </a:rPr>
              <a:t>75,</a:t>
            </a:r>
            <a:r>
              <a:rPr sz="1800" spc="-110" dirty="0">
                <a:latin typeface="Verdana"/>
                <a:cs typeface="Verdana"/>
              </a:rPr>
              <a:t> </a:t>
            </a:r>
            <a:r>
              <a:rPr sz="1800" spc="-165" dirty="0">
                <a:latin typeface="Verdana"/>
                <a:cs typeface="Verdana"/>
              </a:rPr>
              <a:t>51,</a:t>
            </a:r>
            <a:r>
              <a:rPr sz="1800" spc="-110" dirty="0">
                <a:latin typeface="Verdana"/>
                <a:cs typeface="Verdana"/>
              </a:rPr>
              <a:t> </a:t>
            </a:r>
            <a:r>
              <a:rPr sz="1800" spc="-160" dirty="0">
                <a:latin typeface="Verdana"/>
                <a:cs typeface="Verdana"/>
              </a:rPr>
              <a:t>100,</a:t>
            </a:r>
            <a:r>
              <a:rPr sz="1800" spc="-100" dirty="0">
                <a:latin typeface="Verdana"/>
                <a:cs typeface="Verdana"/>
              </a:rPr>
              <a:t> </a:t>
            </a:r>
            <a:r>
              <a:rPr sz="1800" spc="-160" dirty="0">
                <a:latin typeface="Verdana"/>
                <a:cs typeface="Verdana"/>
              </a:rPr>
              <a:t>9,</a:t>
            </a:r>
            <a:r>
              <a:rPr sz="1800" spc="-120" dirty="0">
                <a:latin typeface="Verdana"/>
                <a:cs typeface="Verdana"/>
              </a:rPr>
              <a:t> </a:t>
            </a:r>
            <a:r>
              <a:rPr sz="1800" spc="-160" dirty="0">
                <a:latin typeface="Verdana"/>
                <a:cs typeface="Verdana"/>
              </a:rPr>
              <a:t>7,</a:t>
            </a:r>
            <a:r>
              <a:rPr sz="1800" spc="-110" dirty="0">
                <a:latin typeface="Verdana"/>
                <a:cs typeface="Verdana"/>
              </a:rPr>
              <a:t> </a:t>
            </a:r>
            <a:r>
              <a:rPr sz="1800" spc="-160" dirty="0">
                <a:latin typeface="Verdana"/>
                <a:cs typeface="Verdana"/>
              </a:rPr>
              <a:t>1,</a:t>
            </a:r>
            <a:r>
              <a:rPr sz="1800" spc="-110" dirty="0">
                <a:latin typeface="Verdana"/>
                <a:cs typeface="Verdana"/>
              </a:rPr>
              <a:t> </a:t>
            </a:r>
            <a:r>
              <a:rPr sz="1800" spc="-25" dirty="0">
                <a:latin typeface="Verdana"/>
                <a:cs typeface="Verdana"/>
              </a:rPr>
              <a:t>30,</a:t>
            </a:r>
            <a:endParaRPr sz="1800" dirty="0">
              <a:latin typeface="Verdana"/>
              <a:cs typeface="Verdana"/>
            </a:endParaRPr>
          </a:p>
          <a:p>
            <a:pPr marL="92075">
              <a:lnSpc>
                <a:spcPct val="100000"/>
              </a:lnSpc>
            </a:pPr>
            <a:r>
              <a:rPr sz="1800" spc="-165" dirty="0">
                <a:latin typeface="Verdana"/>
                <a:cs typeface="Verdana"/>
              </a:rPr>
              <a:t>20,</a:t>
            </a:r>
            <a:r>
              <a:rPr sz="1800" spc="-110" dirty="0">
                <a:latin typeface="Verdana"/>
                <a:cs typeface="Verdana"/>
              </a:rPr>
              <a:t> </a:t>
            </a:r>
            <a:r>
              <a:rPr sz="1800" spc="-25" dirty="0">
                <a:latin typeface="Verdana"/>
                <a:cs typeface="Verdana"/>
              </a:rPr>
              <a:t>10)</a:t>
            </a:r>
            <a:endParaRPr sz="1800" dirty="0">
              <a:latin typeface="Verdana"/>
              <a:cs typeface="Verdana"/>
            </a:endParaRPr>
          </a:p>
          <a:p>
            <a:pPr marL="92075">
              <a:lnSpc>
                <a:spcPct val="100000"/>
              </a:lnSpc>
            </a:pPr>
            <a:r>
              <a:rPr sz="1800" spc="-175" dirty="0">
                <a:latin typeface="Verdana"/>
                <a:cs typeface="Verdana"/>
              </a:rPr>
              <a:t>(80,</a:t>
            </a:r>
            <a:r>
              <a:rPr sz="1800" spc="-80" dirty="0">
                <a:latin typeface="Verdana"/>
                <a:cs typeface="Verdana"/>
              </a:rPr>
              <a:t> </a:t>
            </a:r>
            <a:r>
              <a:rPr sz="1800" spc="-165" dirty="0">
                <a:latin typeface="Verdana"/>
                <a:cs typeface="Verdana"/>
              </a:rPr>
              <a:t>51,</a:t>
            </a:r>
            <a:r>
              <a:rPr sz="1800" spc="-114" dirty="0">
                <a:latin typeface="Verdana"/>
                <a:cs typeface="Verdana"/>
              </a:rPr>
              <a:t> </a:t>
            </a:r>
            <a:r>
              <a:rPr sz="1800" spc="-160" dirty="0">
                <a:latin typeface="Verdana"/>
                <a:cs typeface="Verdana"/>
              </a:rPr>
              <a:t>9,</a:t>
            </a:r>
            <a:r>
              <a:rPr sz="1800" spc="-110" dirty="0">
                <a:latin typeface="Verdana"/>
                <a:cs typeface="Verdana"/>
              </a:rPr>
              <a:t> </a:t>
            </a:r>
            <a:r>
              <a:rPr sz="1800" spc="-160" dirty="0">
                <a:latin typeface="Verdana"/>
                <a:cs typeface="Verdana"/>
              </a:rPr>
              <a:t>1,</a:t>
            </a:r>
            <a:r>
              <a:rPr sz="1800" spc="-110" dirty="0">
                <a:latin typeface="Verdana"/>
                <a:cs typeface="Verdana"/>
              </a:rPr>
              <a:t> </a:t>
            </a:r>
            <a:r>
              <a:rPr sz="1800" spc="-25" dirty="0">
                <a:latin typeface="Verdana"/>
                <a:cs typeface="Verdana"/>
              </a:rPr>
              <a:t>20)</a:t>
            </a:r>
            <a:endParaRPr sz="1800" dirty="0">
              <a:latin typeface="Verdana"/>
              <a:cs typeface="Verdana"/>
            </a:endParaRPr>
          </a:p>
          <a:p>
            <a:pPr marL="92075">
              <a:lnSpc>
                <a:spcPct val="100000"/>
              </a:lnSpc>
            </a:pPr>
            <a:r>
              <a:rPr sz="1800" spc="-175" dirty="0">
                <a:latin typeface="Verdana"/>
                <a:cs typeface="Verdana"/>
              </a:rPr>
              <a:t>(30,</a:t>
            </a:r>
            <a:r>
              <a:rPr sz="1800" spc="-85" dirty="0">
                <a:latin typeface="Verdana"/>
                <a:cs typeface="Verdana"/>
              </a:rPr>
              <a:t> </a:t>
            </a:r>
            <a:r>
              <a:rPr sz="1800" spc="-160" dirty="0">
                <a:latin typeface="Verdana"/>
                <a:cs typeface="Verdana"/>
              </a:rPr>
              <a:t>7,</a:t>
            </a:r>
            <a:r>
              <a:rPr sz="1800" spc="-114" dirty="0">
                <a:latin typeface="Verdana"/>
                <a:cs typeface="Verdana"/>
              </a:rPr>
              <a:t> </a:t>
            </a:r>
            <a:r>
              <a:rPr sz="1800" spc="-155" dirty="0">
                <a:latin typeface="Verdana"/>
                <a:cs typeface="Verdana"/>
              </a:rPr>
              <a:t>100,</a:t>
            </a:r>
            <a:r>
              <a:rPr sz="1800" spc="-114" dirty="0">
                <a:latin typeface="Verdana"/>
                <a:cs typeface="Verdana"/>
              </a:rPr>
              <a:t> </a:t>
            </a:r>
            <a:r>
              <a:rPr sz="1800" spc="-25" dirty="0">
                <a:latin typeface="Verdana"/>
                <a:cs typeface="Verdana"/>
              </a:rPr>
              <a:t>75)</a:t>
            </a:r>
            <a:endParaRPr sz="1800" dirty="0">
              <a:latin typeface="Verdana"/>
              <a:cs typeface="Verdana"/>
            </a:endParaRPr>
          </a:p>
        </p:txBody>
      </p:sp>
    </p:spTree>
    <p:extLst>
      <p:ext uri="{BB962C8B-B14F-4D97-AF65-F5344CB8AC3E}">
        <p14:creationId xmlns:p14="http://schemas.microsoft.com/office/powerpoint/2010/main" val="624911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F8F4E-F485-AEE4-DB58-5A217FFBB3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0290AD-A769-B541-5BE5-E05190D31D36}"/>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Slicing Tuples</a:t>
            </a:r>
          </a:p>
        </p:txBody>
      </p:sp>
      <p:sp>
        <p:nvSpPr>
          <p:cNvPr id="4" name="TextBox 3">
            <a:extLst>
              <a:ext uri="{FF2B5EF4-FFF2-40B4-BE49-F238E27FC236}">
                <a16:creationId xmlns:a16="http://schemas.microsoft.com/office/drawing/2014/main" id="{29BF897D-40C1-0FC2-8F4A-741D68565979}"/>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02BE35C4-4EE3-F0BC-A86E-A367BBDEEE4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73F1DC9-A413-6419-AB2F-B67F179D0C40}"/>
              </a:ext>
            </a:extLst>
          </p:cNvPr>
          <p:cNvSpPr txBox="1"/>
          <p:nvPr/>
        </p:nvSpPr>
        <p:spPr>
          <a:xfrm>
            <a:off x="427868" y="877843"/>
            <a:ext cx="11760957" cy="3600986"/>
          </a:xfrm>
          <a:prstGeom prst="rect">
            <a:avLst/>
          </a:prstGeom>
          <a:noFill/>
        </p:spPr>
        <p:txBody>
          <a:bodyPr wrap="square">
            <a:spAutoFit/>
          </a:bodyPr>
          <a:lstStyle/>
          <a:p>
            <a:pPr algn="l" fontAlgn="base">
              <a:spcBef>
                <a:spcPts val="600"/>
              </a:spcBef>
              <a:spcAft>
                <a:spcPts val="600"/>
              </a:spcAft>
            </a:pPr>
            <a:r>
              <a:rPr lang="en-US" sz="2400" dirty="0">
                <a:solidFill>
                  <a:schemeClr val="tx1"/>
                </a:solidFill>
              </a:rPr>
              <a:t>&gt;&gt;&gt; tp1 = (11,12,15,20,8,9,10)</a:t>
            </a:r>
          </a:p>
          <a:p>
            <a:pPr algn="l" fontAlgn="base">
              <a:spcBef>
                <a:spcPts val="600"/>
              </a:spcBef>
              <a:spcAft>
                <a:spcPts val="600"/>
              </a:spcAft>
            </a:pPr>
            <a:r>
              <a:rPr lang="en-US" sz="2400" dirty="0">
                <a:solidFill>
                  <a:schemeClr val="tx1"/>
                </a:solidFill>
              </a:rPr>
              <a:t>&gt;&gt;&gt; seq1 = tp1[::2]</a:t>
            </a:r>
          </a:p>
          <a:p>
            <a:pPr algn="l" fontAlgn="base">
              <a:spcBef>
                <a:spcPts val="600"/>
              </a:spcBef>
              <a:spcAft>
                <a:spcPts val="600"/>
              </a:spcAft>
            </a:pPr>
            <a:r>
              <a:rPr lang="en-US" sz="2400" dirty="0">
                <a:solidFill>
                  <a:schemeClr val="tx1"/>
                </a:solidFill>
              </a:rPr>
              <a:t>&gt;&gt;&gt; seq1 = tp1[5::2]</a:t>
            </a:r>
          </a:p>
          <a:p>
            <a:pPr algn="l" fontAlgn="base">
              <a:spcBef>
                <a:spcPts val="600"/>
              </a:spcBef>
              <a:spcAft>
                <a:spcPts val="600"/>
              </a:spcAft>
            </a:pPr>
            <a:r>
              <a:rPr lang="en-US" sz="2400" dirty="0">
                <a:solidFill>
                  <a:schemeClr val="tx1"/>
                </a:solidFill>
              </a:rPr>
              <a:t>&gt;&gt;&gt; tp1[2:5]*3</a:t>
            </a:r>
          </a:p>
          <a:p>
            <a:pPr algn="l" fontAlgn="base">
              <a:spcBef>
                <a:spcPts val="600"/>
              </a:spcBef>
              <a:spcAft>
                <a:spcPts val="600"/>
              </a:spcAft>
            </a:pPr>
            <a:r>
              <a:rPr lang="en-US" sz="2400" dirty="0">
                <a:solidFill>
                  <a:schemeClr val="tx1"/>
                </a:solidFill>
              </a:rPr>
              <a:t>(15, 20, 8, 15, 20, 8, 15, 20, 8)</a:t>
            </a:r>
          </a:p>
          <a:p>
            <a:pPr algn="l" fontAlgn="base">
              <a:spcBef>
                <a:spcPts val="600"/>
              </a:spcBef>
              <a:spcAft>
                <a:spcPts val="600"/>
              </a:spcAft>
            </a:pPr>
            <a:r>
              <a:rPr lang="en-US" sz="2400" dirty="0">
                <a:solidFill>
                  <a:schemeClr val="tx1"/>
                </a:solidFill>
              </a:rPr>
              <a:t>&gt;&gt;&gt; tp1[2:5] + (500,1000)</a:t>
            </a:r>
          </a:p>
          <a:p>
            <a:pPr algn="l" fontAlgn="base">
              <a:spcBef>
                <a:spcPts val="600"/>
              </a:spcBef>
              <a:spcAft>
                <a:spcPts val="600"/>
              </a:spcAft>
            </a:pPr>
            <a:r>
              <a:rPr lang="en-US" sz="2400" dirty="0">
                <a:solidFill>
                  <a:schemeClr val="tx1"/>
                </a:solidFill>
              </a:rPr>
              <a:t>(15,20,8,500,1000)</a:t>
            </a:r>
          </a:p>
        </p:txBody>
      </p:sp>
    </p:spTree>
    <p:extLst>
      <p:ext uri="{BB962C8B-B14F-4D97-AF65-F5344CB8AC3E}">
        <p14:creationId xmlns:p14="http://schemas.microsoft.com/office/powerpoint/2010/main" val="35047722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D9062-D5BB-D87C-60B2-10528215CFF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786659A-FF75-8954-D2A4-BBA16F460B8A}"/>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Comparing Tuples</a:t>
            </a:r>
          </a:p>
        </p:txBody>
      </p:sp>
      <p:sp>
        <p:nvSpPr>
          <p:cNvPr id="4" name="TextBox 3">
            <a:extLst>
              <a:ext uri="{FF2B5EF4-FFF2-40B4-BE49-F238E27FC236}">
                <a16:creationId xmlns:a16="http://schemas.microsoft.com/office/drawing/2014/main" id="{9CC808FF-4103-9107-9495-FFD56E84B3A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880B6C18-1F25-F690-9A48-4C9FCB490967}"/>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E03ED400-6B5C-3807-9BFE-6505192D83B4}"/>
              </a:ext>
            </a:extLst>
          </p:cNvPr>
          <p:cNvSpPr txBox="1"/>
          <p:nvPr/>
        </p:nvSpPr>
        <p:spPr>
          <a:xfrm>
            <a:off x="427868" y="877843"/>
            <a:ext cx="11760957" cy="5693866"/>
          </a:xfrm>
          <a:prstGeom prst="rect">
            <a:avLst/>
          </a:prstGeom>
          <a:noFill/>
        </p:spPr>
        <p:txBody>
          <a:bodyPr wrap="square">
            <a:spAutoFit/>
          </a:bodyPr>
          <a:lstStyle/>
          <a:p>
            <a:pPr algn="l" fontAlgn="base">
              <a:spcBef>
                <a:spcPts val="600"/>
              </a:spcBef>
              <a:spcAft>
                <a:spcPts val="600"/>
              </a:spcAft>
            </a:pPr>
            <a:r>
              <a:rPr lang="en-US" sz="2400" dirty="0">
                <a:solidFill>
                  <a:schemeClr val="tx1"/>
                </a:solidFill>
              </a:rPr>
              <a:t>&gt;&gt;&gt; a=(10,20)</a:t>
            </a:r>
          </a:p>
          <a:p>
            <a:pPr algn="l" fontAlgn="base">
              <a:spcBef>
                <a:spcPts val="600"/>
              </a:spcBef>
              <a:spcAft>
                <a:spcPts val="600"/>
              </a:spcAft>
            </a:pPr>
            <a:r>
              <a:rPr lang="en-US" sz="2400" dirty="0">
                <a:solidFill>
                  <a:schemeClr val="tx1"/>
                </a:solidFill>
              </a:rPr>
              <a:t>&gt;&gt;&gt; b=(10,20)</a:t>
            </a:r>
          </a:p>
          <a:p>
            <a:pPr algn="l" fontAlgn="base">
              <a:spcBef>
                <a:spcPts val="600"/>
              </a:spcBef>
              <a:spcAft>
                <a:spcPts val="600"/>
              </a:spcAft>
            </a:pPr>
            <a:r>
              <a:rPr lang="en-US" sz="2400" dirty="0">
                <a:solidFill>
                  <a:schemeClr val="tx1"/>
                </a:solidFill>
              </a:rPr>
              <a:t>&gt;&gt;&gt; c=(20,10)</a:t>
            </a:r>
          </a:p>
          <a:p>
            <a:pPr algn="l" fontAlgn="base">
              <a:spcBef>
                <a:spcPts val="600"/>
              </a:spcBef>
              <a:spcAft>
                <a:spcPts val="600"/>
              </a:spcAft>
            </a:pPr>
            <a:r>
              <a:rPr lang="en-US" sz="2400" dirty="0">
                <a:solidFill>
                  <a:schemeClr val="tx1"/>
                </a:solidFill>
              </a:rPr>
              <a:t>&gt;&gt;&gt; a==b</a:t>
            </a:r>
          </a:p>
          <a:p>
            <a:pPr algn="l" fontAlgn="base">
              <a:spcBef>
                <a:spcPts val="600"/>
              </a:spcBef>
              <a:spcAft>
                <a:spcPts val="600"/>
              </a:spcAft>
            </a:pPr>
            <a:r>
              <a:rPr lang="en-US" sz="2400" dirty="0">
                <a:solidFill>
                  <a:schemeClr val="tx1"/>
                </a:solidFill>
              </a:rPr>
              <a:t>True</a:t>
            </a:r>
          </a:p>
          <a:p>
            <a:pPr algn="l" fontAlgn="base">
              <a:spcBef>
                <a:spcPts val="600"/>
              </a:spcBef>
              <a:spcAft>
                <a:spcPts val="600"/>
              </a:spcAft>
            </a:pPr>
            <a:r>
              <a:rPr lang="en-US" sz="2400" dirty="0">
                <a:solidFill>
                  <a:schemeClr val="tx1"/>
                </a:solidFill>
              </a:rPr>
              <a:t>&gt;&gt;&gt; a==c</a:t>
            </a:r>
          </a:p>
          <a:p>
            <a:pPr algn="l" fontAlgn="base">
              <a:spcBef>
                <a:spcPts val="600"/>
              </a:spcBef>
              <a:spcAft>
                <a:spcPts val="600"/>
              </a:spcAft>
            </a:pPr>
            <a:r>
              <a:rPr lang="en-US" sz="2400" dirty="0">
                <a:solidFill>
                  <a:schemeClr val="tx1"/>
                </a:solidFill>
              </a:rPr>
              <a:t>False</a:t>
            </a:r>
          </a:p>
          <a:p>
            <a:pPr algn="l" fontAlgn="base">
              <a:spcBef>
                <a:spcPts val="600"/>
              </a:spcBef>
              <a:spcAft>
                <a:spcPts val="600"/>
              </a:spcAft>
            </a:pPr>
            <a:r>
              <a:rPr lang="en-US" sz="2400" dirty="0">
                <a:solidFill>
                  <a:schemeClr val="tx1"/>
                </a:solidFill>
              </a:rPr>
              <a:t>&gt;&gt;&gt; d=(20.0,10.0)</a:t>
            </a:r>
          </a:p>
          <a:p>
            <a:pPr algn="l" fontAlgn="base">
              <a:spcBef>
                <a:spcPts val="600"/>
              </a:spcBef>
              <a:spcAft>
                <a:spcPts val="600"/>
              </a:spcAft>
            </a:pPr>
            <a:r>
              <a:rPr lang="en-US" sz="2400" dirty="0">
                <a:solidFill>
                  <a:schemeClr val="tx1"/>
                </a:solidFill>
              </a:rPr>
              <a:t>&gt;&gt;&gt; c==d</a:t>
            </a:r>
          </a:p>
          <a:p>
            <a:pPr algn="l" fontAlgn="base">
              <a:spcBef>
                <a:spcPts val="600"/>
              </a:spcBef>
              <a:spcAft>
                <a:spcPts val="600"/>
              </a:spcAft>
            </a:pPr>
            <a:r>
              <a:rPr lang="en-US" sz="2400" dirty="0">
                <a:solidFill>
                  <a:schemeClr val="tx1"/>
                </a:solidFill>
              </a:rPr>
              <a:t>True</a:t>
            </a:r>
          </a:p>
          <a:p>
            <a:pPr algn="l" fontAlgn="base">
              <a:spcBef>
                <a:spcPts val="600"/>
              </a:spcBef>
              <a:spcAft>
                <a:spcPts val="600"/>
              </a:spcAft>
            </a:pPr>
            <a:r>
              <a:rPr lang="en-US" sz="2400" dirty="0">
                <a:solidFill>
                  <a:schemeClr val="tx1"/>
                </a:solidFill>
              </a:rPr>
              <a:t>&gt;&gt;&gt; a&lt;c True</a:t>
            </a:r>
          </a:p>
        </p:txBody>
      </p:sp>
    </p:spTree>
    <p:extLst>
      <p:ext uri="{BB962C8B-B14F-4D97-AF65-F5344CB8AC3E}">
        <p14:creationId xmlns:p14="http://schemas.microsoft.com/office/powerpoint/2010/main" val="16533774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E481E9-E020-C27E-48A5-2F9B079640BF}"/>
              </a:ext>
            </a:extLst>
          </p:cNvPr>
          <p:cNvSpPr>
            <a:spLocks noGrp="1"/>
          </p:cNvSpPr>
          <p:nvPr>
            <p:ph type="title"/>
          </p:nvPr>
        </p:nvSpPr>
        <p:spPr/>
        <p:txBody>
          <a:bodyPr/>
          <a:lstStyle/>
          <a:p>
            <a:r>
              <a:rPr lang="en-US" sz="2400" dirty="0"/>
              <a:t>Today, we’ll cover</a:t>
            </a:r>
          </a:p>
        </p:txBody>
      </p:sp>
      <p:sp>
        <p:nvSpPr>
          <p:cNvPr id="7" name="Text Placeholder 6">
            <a:extLst>
              <a:ext uri="{FF2B5EF4-FFF2-40B4-BE49-F238E27FC236}">
                <a16:creationId xmlns:a16="http://schemas.microsoft.com/office/drawing/2014/main" id="{A88CA623-3E47-2725-0FEF-6220474D5CD3}"/>
              </a:ext>
            </a:extLst>
          </p:cNvPr>
          <p:cNvSpPr>
            <a:spLocks noGrp="1"/>
          </p:cNvSpPr>
          <p:nvPr>
            <p:ph type="body" sz="quarter" idx="10"/>
          </p:nvPr>
        </p:nvSpPr>
        <p:spPr>
          <a:xfrm>
            <a:off x="5605671" y="1202871"/>
            <a:ext cx="4843254" cy="3289228"/>
          </a:xfrm>
        </p:spPr>
        <p:txBody>
          <a:bodyPr vert="horz" wrap="square" lIns="0" tIns="0" rIns="0" bIns="0" rtlCol="0" anchor="t">
            <a:noAutofit/>
          </a:bodyPr>
          <a:lstStyle/>
          <a:p>
            <a:r>
              <a:rPr lang="en-US" sz="2400" dirty="0"/>
              <a:t>Tuples</a:t>
            </a:r>
          </a:p>
          <a:p>
            <a:r>
              <a:rPr lang="en-US" sz="2400" dirty="0"/>
              <a:t>Creating and accessing tuples</a:t>
            </a:r>
          </a:p>
          <a:p>
            <a:r>
              <a:rPr lang="en-US" sz="2400" dirty="0"/>
              <a:t>Tuple Operations</a:t>
            </a:r>
          </a:p>
          <a:p>
            <a:r>
              <a:rPr lang="en-US" sz="2400" dirty="0"/>
              <a:t>Tuple functions and Methods</a:t>
            </a:r>
          </a:p>
          <a:p>
            <a:endParaRPr lang="en-US" sz="2800" dirty="0"/>
          </a:p>
          <a:p>
            <a:endParaRPr lang="en-US" sz="2800" dirty="0"/>
          </a:p>
        </p:txBody>
      </p:sp>
    </p:spTree>
    <p:extLst>
      <p:ext uri="{BB962C8B-B14F-4D97-AF65-F5344CB8AC3E}">
        <p14:creationId xmlns:p14="http://schemas.microsoft.com/office/powerpoint/2010/main" val="23090584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56406-13AA-C4A6-1343-0A02DACC390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BD64AC-0660-A868-C43B-61D5FE151828}"/>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Unpacking Tuples</a:t>
            </a:r>
          </a:p>
        </p:txBody>
      </p:sp>
      <p:sp>
        <p:nvSpPr>
          <p:cNvPr id="4" name="TextBox 3">
            <a:extLst>
              <a:ext uri="{FF2B5EF4-FFF2-40B4-BE49-F238E27FC236}">
                <a16:creationId xmlns:a16="http://schemas.microsoft.com/office/drawing/2014/main" id="{4B97790F-2181-33E1-3F7B-A80078BAF852}"/>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5DC20C5F-A255-DA95-3F58-EFFC28A763A8}"/>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65FEED5-5828-8E00-4DDF-6D9F8D97C05B}"/>
              </a:ext>
            </a:extLst>
          </p:cNvPr>
          <p:cNvSpPr txBox="1"/>
          <p:nvPr/>
        </p:nvSpPr>
        <p:spPr>
          <a:xfrm>
            <a:off x="427868" y="877843"/>
            <a:ext cx="11760957" cy="5909310"/>
          </a:xfrm>
          <a:prstGeom prst="rect">
            <a:avLst/>
          </a:prstGeom>
          <a:noFill/>
        </p:spPr>
        <p:txBody>
          <a:bodyPr wrap="square" lIns="91440" tIns="45720" rIns="91440" bIns="45720" anchor="t">
            <a:spAutoFit/>
          </a:bodyPr>
          <a:lstStyle/>
          <a:p>
            <a:pPr algn="l" fontAlgn="base">
              <a:spcBef>
                <a:spcPts val="600"/>
              </a:spcBef>
              <a:spcAft>
                <a:spcPts val="600"/>
              </a:spcAft>
            </a:pPr>
            <a:r>
              <a:rPr lang="en-US" sz="2400" dirty="0"/>
              <a:t>Creating a tuple from a set of values is called packing and its reverse i.e. creating individual values from tuple's elements is called unpacking.</a:t>
            </a:r>
          </a:p>
          <a:p>
            <a:pPr algn="l" fontAlgn="base">
              <a:spcBef>
                <a:spcPts val="600"/>
              </a:spcBef>
              <a:spcAft>
                <a:spcPts val="600"/>
              </a:spcAft>
            </a:pPr>
            <a:r>
              <a:rPr lang="en-US" sz="2400" dirty="0">
                <a:solidFill>
                  <a:schemeClr val="tx1"/>
                </a:solidFill>
              </a:rPr>
              <a:t>Unpacking is done by using following syntax: var1, var2, var3, … = </a:t>
            </a:r>
            <a:r>
              <a:rPr lang="en-US" sz="2400" dirty="0" err="1">
                <a:solidFill>
                  <a:schemeClr val="tx1"/>
                </a:solidFill>
              </a:rPr>
              <a:t>tuple_Object</a:t>
            </a:r>
            <a:endParaRPr lang="en-US" sz="2400" dirty="0">
              <a:solidFill>
                <a:schemeClr val="tx1"/>
              </a:solidFill>
            </a:endParaRPr>
          </a:p>
          <a:p>
            <a:pPr algn="l" fontAlgn="base">
              <a:spcBef>
                <a:spcPts val="600"/>
              </a:spcBef>
              <a:spcAft>
                <a:spcPts val="600"/>
              </a:spcAft>
            </a:pPr>
            <a:r>
              <a:rPr lang="en-US" sz="2400" dirty="0">
                <a:solidFill>
                  <a:schemeClr val="tx1"/>
                </a:solidFill>
              </a:rPr>
              <a:t>Example:</a:t>
            </a:r>
          </a:p>
          <a:p>
            <a:pPr fontAlgn="base">
              <a:spcBef>
                <a:spcPts val="600"/>
              </a:spcBef>
              <a:spcAft>
                <a:spcPts val="600"/>
              </a:spcAft>
            </a:pPr>
            <a:r>
              <a:rPr lang="en-US" sz="2400" dirty="0"/>
              <a:t>              &gt;&gt;&gt; t1 = (100,200,300,400)</a:t>
            </a:r>
            <a:endParaRPr lang="en-US" sz="2400">
              <a:cs typeface="Segoe UI"/>
            </a:endParaRPr>
          </a:p>
          <a:p>
            <a:pPr algn="l" fontAlgn="base">
              <a:spcBef>
                <a:spcPts val="600"/>
              </a:spcBef>
              <a:spcAft>
                <a:spcPts val="600"/>
              </a:spcAft>
            </a:pPr>
            <a:r>
              <a:rPr lang="en-US" sz="2400" dirty="0">
                <a:solidFill>
                  <a:schemeClr val="tx1"/>
                </a:solidFill>
              </a:rPr>
              <a:t>&gt;&gt;&gt; </a:t>
            </a:r>
            <a:r>
              <a:rPr lang="en-US" sz="2400" dirty="0" err="1">
                <a:solidFill>
                  <a:schemeClr val="tx1"/>
                </a:solidFill>
              </a:rPr>
              <a:t>a,b,c,d</a:t>
            </a:r>
            <a:r>
              <a:rPr lang="en-US" sz="2400" dirty="0">
                <a:solidFill>
                  <a:schemeClr val="tx1"/>
                </a:solidFill>
              </a:rPr>
              <a:t> = t1</a:t>
            </a:r>
          </a:p>
          <a:p>
            <a:pPr algn="l" fontAlgn="base">
              <a:spcBef>
                <a:spcPts val="600"/>
              </a:spcBef>
              <a:spcAft>
                <a:spcPts val="600"/>
              </a:spcAft>
            </a:pPr>
            <a:r>
              <a:rPr lang="en-US" sz="2400" dirty="0">
                <a:solidFill>
                  <a:schemeClr val="tx1"/>
                </a:solidFill>
              </a:rPr>
              <a:t>&gt;&gt;&gt; a 100</a:t>
            </a:r>
          </a:p>
          <a:p>
            <a:pPr algn="l" fontAlgn="base">
              <a:spcBef>
                <a:spcPts val="600"/>
              </a:spcBef>
              <a:spcAft>
                <a:spcPts val="600"/>
              </a:spcAft>
            </a:pPr>
            <a:r>
              <a:rPr lang="en-US" sz="2400" dirty="0">
                <a:solidFill>
                  <a:schemeClr val="tx1"/>
                </a:solidFill>
              </a:rPr>
              <a:t>&gt;&gt;&gt; b 200</a:t>
            </a:r>
          </a:p>
          <a:p>
            <a:pPr algn="l" fontAlgn="base">
              <a:spcBef>
                <a:spcPts val="600"/>
              </a:spcBef>
              <a:spcAft>
                <a:spcPts val="600"/>
              </a:spcAft>
            </a:pPr>
            <a:r>
              <a:rPr lang="en-US" sz="2400" dirty="0">
                <a:solidFill>
                  <a:schemeClr val="tx1"/>
                </a:solidFill>
              </a:rPr>
              <a:t>&gt;&gt;&gt; c</a:t>
            </a:r>
          </a:p>
          <a:p>
            <a:pPr algn="l" fontAlgn="base">
              <a:spcBef>
                <a:spcPts val="600"/>
              </a:spcBef>
              <a:spcAft>
                <a:spcPts val="600"/>
              </a:spcAft>
            </a:pPr>
            <a:r>
              <a:rPr lang="en-US" sz="2400" dirty="0">
                <a:solidFill>
                  <a:schemeClr val="tx1"/>
                </a:solidFill>
              </a:rPr>
              <a:t>T300</a:t>
            </a:r>
          </a:p>
          <a:p>
            <a:pPr algn="l" fontAlgn="base">
              <a:spcBef>
                <a:spcPts val="600"/>
              </a:spcBef>
              <a:spcAft>
                <a:spcPts val="600"/>
              </a:spcAft>
            </a:pPr>
            <a:r>
              <a:rPr lang="en-US" sz="2000" b="1" dirty="0"/>
              <a:t>Note: </a:t>
            </a:r>
            <a:r>
              <a:rPr lang="en-US" sz="2000" dirty="0"/>
              <a:t>Tuple unpacking requires that the list of variables on the left side must be same as the length of tuple</a:t>
            </a:r>
            <a:endParaRPr lang="en-US" sz="2000" dirty="0">
              <a:cs typeface="Segoe UI"/>
            </a:endParaRPr>
          </a:p>
        </p:txBody>
      </p:sp>
    </p:spTree>
    <p:extLst>
      <p:ext uri="{BB962C8B-B14F-4D97-AF65-F5344CB8AC3E}">
        <p14:creationId xmlns:p14="http://schemas.microsoft.com/office/powerpoint/2010/main" val="17781842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43B43-4694-25C4-4D0B-5165399C9F2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27D0263-885E-9E32-3CFF-A65FE9BB0194}"/>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Deleting Tuples</a:t>
            </a:r>
          </a:p>
        </p:txBody>
      </p:sp>
      <p:sp>
        <p:nvSpPr>
          <p:cNvPr id="4" name="TextBox 3">
            <a:extLst>
              <a:ext uri="{FF2B5EF4-FFF2-40B4-BE49-F238E27FC236}">
                <a16:creationId xmlns:a16="http://schemas.microsoft.com/office/drawing/2014/main" id="{3BDCEF4C-66DF-52D2-97C7-82BC792F8D71}"/>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09CE5A69-0B23-8AF0-D388-3782FE192F40}"/>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4888EFDE-EBF1-5B98-2A0B-4B93CCFF53D5}"/>
              </a:ext>
            </a:extLst>
          </p:cNvPr>
          <p:cNvSpPr txBox="1"/>
          <p:nvPr/>
        </p:nvSpPr>
        <p:spPr>
          <a:xfrm>
            <a:off x="427868" y="877843"/>
            <a:ext cx="11321790" cy="4862870"/>
          </a:xfrm>
          <a:prstGeom prst="rect">
            <a:avLst/>
          </a:prstGeom>
          <a:noFill/>
        </p:spPr>
        <p:txBody>
          <a:bodyPr wrap="square" lIns="91440" tIns="45720" rIns="91440" bIns="45720" anchor="t">
            <a:spAutoFit/>
          </a:bodyPr>
          <a:lstStyle/>
          <a:p>
            <a:pPr algn="l" fontAlgn="base">
              <a:spcBef>
                <a:spcPts val="600"/>
              </a:spcBef>
              <a:spcAft>
                <a:spcPts val="600"/>
              </a:spcAft>
            </a:pPr>
            <a:r>
              <a:rPr lang="en-US" sz="2400" dirty="0">
                <a:solidFill>
                  <a:schemeClr val="tx1"/>
                </a:solidFill>
              </a:rPr>
              <a:t>The del statement of python is used to delete elements and objects but as you know that tuples are immutable, which also means that individual elements of tuples cannot be deleted.</a:t>
            </a:r>
          </a:p>
          <a:p>
            <a:pPr fontAlgn="base">
              <a:spcBef>
                <a:spcPts val="600"/>
              </a:spcBef>
              <a:spcAft>
                <a:spcPts val="600"/>
              </a:spcAft>
            </a:pPr>
            <a:r>
              <a:rPr lang="en-IN" sz="2400" spc="-120" dirty="0">
                <a:solidFill>
                  <a:srgbClr val="3D3C2C"/>
                </a:solidFill>
                <a:latin typeface="Verdana"/>
                <a:cs typeface="Verdana"/>
              </a:rPr>
              <a:t>For</a:t>
            </a:r>
            <a:r>
              <a:rPr lang="en-IN" sz="2400" spc="-155" dirty="0">
                <a:solidFill>
                  <a:srgbClr val="3D3C2C"/>
                </a:solidFill>
                <a:latin typeface="Verdana"/>
                <a:cs typeface="Verdana"/>
              </a:rPr>
              <a:t> </a:t>
            </a:r>
            <a:r>
              <a:rPr lang="en-IN" sz="2400" spc="-10" dirty="0">
                <a:solidFill>
                  <a:srgbClr val="3D3C2C"/>
                </a:solidFill>
                <a:latin typeface="Verdana"/>
                <a:cs typeface="Verdana"/>
              </a:rPr>
              <a:t>example</a:t>
            </a:r>
            <a:endParaRPr lang="en-IN" sz="2400" dirty="0">
              <a:latin typeface="Verdana"/>
              <a:cs typeface="Verdana"/>
            </a:endParaRPr>
          </a:p>
          <a:p>
            <a:pPr algn="l" fontAlgn="base">
              <a:spcBef>
                <a:spcPts val="600"/>
              </a:spcBef>
              <a:spcAft>
                <a:spcPts val="600"/>
              </a:spcAft>
            </a:pPr>
            <a:r>
              <a:rPr lang="en-US" sz="2400" dirty="0"/>
              <a:t>                del t1[2]                     # Error, coz elements of tuple cannot be deleted</a:t>
            </a:r>
          </a:p>
          <a:p>
            <a:pPr algn="l" fontAlgn="base">
              <a:spcBef>
                <a:spcPts val="600"/>
              </a:spcBef>
              <a:spcAft>
                <a:spcPts val="600"/>
              </a:spcAft>
            </a:pPr>
            <a:r>
              <a:rPr lang="en-US" sz="2400" dirty="0"/>
              <a:t>                </a:t>
            </a:r>
            <a:r>
              <a:rPr lang="fr-FR" sz="2400" dirty="0"/>
              <a:t>&gt;&gt;&gt;t1 = ( 10,20,30)</a:t>
            </a:r>
          </a:p>
          <a:p>
            <a:pPr algn="l" fontAlgn="base">
              <a:spcBef>
                <a:spcPts val="600"/>
              </a:spcBef>
              <a:spcAft>
                <a:spcPts val="600"/>
              </a:spcAft>
            </a:pPr>
            <a:r>
              <a:rPr lang="fr-FR" sz="2400" dirty="0"/>
              <a:t>                &gt;&gt;&gt; </a:t>
            </a:r>
            <a:r>
              <a:rPr lang="fr-FR" sz="2400" dirty="0" err="1"/>
              <a:t>print</a:t>
            </a:r>
            <a:r>
              <a:rPr lang="fr-FR" sz="2400" dirty="0"/>
              <a:t>(t1) (10,20,30)</a:t>
            </a:r>
          </a:p>
          <a:p>
            <a:pPr algn="l" fontAlgn="base">
              <a:spcBef>
                <a:spcPts val="600"/>
              </a:spcBef>
              <a:spcAft>
                <a:spcPts val="600"/>
              </a:spcAft>
            </a:pPr>
            <a:r>
              <a:rPr lang="fr-FR" sz="2400" dirty="0"/>
              <a:t>                &gt;&gt;&gt; </a:t>
            </a:r>
            <a:r>
              <a:rPr lang="fr-FR" sz="2400" dirty="0" err="1"/>
              <a:t>del</a:t>
            </a:r>
            <a:r>
              <a:rPr lang="fr-FR" sz="2400" dirty="0"/>
              <a:t> t1</a:t>
            </a:r>
          </a:p>
          <a:p>
            <a:pPr algn="l" fontAlgn="base">
              <a:spcBef>
                <a:spcPts val="600"/>
              </a:spcBef>
              <a:spcAft>
                <a:spcPts val="600"/>
              </a:spcAft>
            </a:pPr>
            <a:r>
              <a:rPr lang="en-US" sz="2400" dirty="0"/>
              <a:t>                &gt;&gt;&gt; print(t1)                    # Error t1 is not defined</a:t>
            </a:r>
          </a:p>
          <a:p>
            <a:pPr algn="l" fontAlgn="base">
              <a:spcBef>
                <a:spcPts val="600"/>
              </a:spcBef>
              <a:spcAft>
                <a:spcPts val="600"/>
              </a:spcAft>
            </a:pPr>
            <a:r>
              <a:rPr lang="en-US" sz="2400" dirty="0"/>
              <a:t> </a:t>
            </a:r>
          </a:p>
        </p:txBody>
      </p:sp>
    </p:spTree>
    <p:extLst>
      <p:ext uri="{BB962C8B-B14F-4D97-AF65-F5344CB8AC3E}">
        <p14:creationId xmlns:p14="http://schemas.microsoft.com/office/powerpoint/2010/main" val="1298099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F628D-41A0-DDEF-1469-94DE9E129A9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38D74F8-43D7-BEDF-1CD5-8DB868840A27}"/>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Tuple functions and methods</a:t>
            </a:r>
          </a:p>
        </p:txBody>
      </p:sp>
      <p:sp>
        <p:nvSpPr>
          <p:cNvPr id="4" name="TextBox 3">
            <a:extLst>
              <a:ext uri="{FF2B5EF4-FFF2-40B4-BE49-F238E27FC236}">
                <a16:creationId xmlns:a16="http://schemas.microsoft.com/office/drawing/2014/main" id="{3DA70657-60F4-B8A0-5905-C90F1F8DF381}"/>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119C5ECB-2231-AE0D-3297-05DCB819681E}"/>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F7AA926-D33C-AE54-B35D-8B29E108E54F}"/>
              </a:ext>
            </a:extLst>
          </p:cNvPr>
          <p:cNvSpPr txBox="1"/>
          <p:nvPr/>
        </p:nvSpPr>
        <p:spPr>
          <a:xfrm>
            <a:off x="427868" y="877843"/>
            <a:ext cx="11760957" cy="4893647"/>
          </a:xfrm>
          <a:prstGeom prst="rect">
            <a:avLst/>
          </a:prstGeom>
          <a:noFill/>
        </p:spPr>
        <p:txBody>
          <a:bodyPr wrap="square" lIns="91440" tIns="45720" rIns="91440" bIns="45720" anchor="t">
            <a:spAutoFit/>
          </a:bodyPr>
          <a:lstStyle/>
          <a:p>
            <a:pPr algn="l" fontAlgn="base"/>
            <a:r>
              <a:rPr lang="en-US" sz="2400" b="1" dirty="0">
                <a:solidFill>
                  <a:schemeClr val="tx1"/>
                </a:solidFill>
              </a:rPr>
              <a:t>1. </a:t>
            </a:r>
            <a:r>
              <a:rPr lang="en-US" sz="2400" b="1" dirty="0" err="1">
                <a:solidFill>
                  <a:schemeClr val="tx1"/>
                </a:solidFill>
              </a:rPr>
              <a:t>len</a:t>
            </a:r>
            <a:r>
              <a:rPr lang="en-US" sz="2400" b="1" dirty="0">
                <a:solidFill>
                  <a:schemeClr val="tx1"/>
                </a:solidFill>
              </a:rPr>
              <a:t>() </a:t>
            </a:r>
            <a:r>
              <a:rPr lang="en-US" sz="2400" dirty="0">
                <a:solidFill>
                  <a:schemeClr val="tx1"/>
                </a:solidFill>
              </a:rPr>
              <a:t>: returns number of elements in the tuple</a:t>
            </a:r>
          </a:p>
          <a:p>
            <a:pPr algn="l" fontAlgn="base"/>
            <a:r>
              <a:rPr lang="en-US" sz="2400" dirty="0">
                <a:solidFill>
                  <a:schemeClr val="tx1"/>
                </a:solidFill>
              </a:rPr>
              <a:t>              &gt;&gt;&gt; book = („B001‟,‟Let Us Python‟,‟DP‟,500)</a:t>
            </a:r>
          </a:p>
          <a:p>
            <a:pPr algn="l" fontAlgn="base"/>
            <a:r>
              <a:rPr lang="en-US" sz="2400" dirty="0">
                <a:solidFill>
                  <a:schemeClr val="tx1"/>
                </a:solidFill>
              </a:rPr>
              <a:t>              &gt;&gt;&gt; </a:t>
            </a:r>
            <a:r>
              <a:rPr lang="en-US" sz="2400" dirty="0" err="1">
                <a:solidFill>
                  <a:schemeClr val="tx1"/>
                </a:solidFill>
              </a:rPr>
              <a:t>len</a:t>
            </a:r>
            <a:r>
              <a:rPr lang="en-US" sz="2400" dirty="0">
                <a:solidFill>
                  <a:schemeClr val="tx1"/>
                </a:solidFill>
              </a:rPr>
              <a:t>(book) 4</a:t>
            </a:r>
          </a:p>
          <a:p>
            <a:pPr algn="l" fontAlgn="base"/>
            <a:endParaRPr lang="en-US" sz="2400" dirty="0">
              <a:solidFill>
                <a:schemeClr val="tx1"/>
              </a:solidFill>
            </a:endParaRPr>
          </a:p>
          <a:p>
            <a:pPr algn="l" fontAlgn="base"/>
            <a:r>
              <a:rPr lang="en-US" sz="2400" b="1" dirty="0">
                <a:solidFill>
                  <a:schemeClr val="tx1"/>
                </a:solidFill>
              </a:rPr>
              <a:t>2. max() </a:t>
            </a:r>
            <a:r>
              <a:rPr lang="en-US" sz="2400" dirty="0">
                <a:solidFill>
                  <a:schemeClr val="tx1"/>
                </a:solidFill>
              </a:rPr>
              <a:t>: it returns element from tuple having maximum value</a:t>
            </a:r>
          </a:p>
          <a:p>
            <a:pPr algn="l" fontAlgn="base"/>
            <a:r>
              <a:rPr lang="en-US" sz="2400" dirty="0">
                <a:solidFill>
                  <a:schemeClr val="tx1"/>
                </a:solidFill>
              </a:rPr>
              <a:t>              &gt;&gt;&gt; salary=(1000,1500,800,700,1200)</a:t>
            </a:r>
          </a:p>
          <a:p>
            <a:pPr algn="l" fontAlgn="base"/>
            <a:r>
              <a:rPr lang="en-US" sz="2400" dirty="0">
                <a:solidFill>
                  <a:schemeClr val="tx1"/>
                </a:solidFill>
              </a:rPr>
              <a:t>              &gt;&gt;&gt; max(salary)</a:t>
            </a:r>
          </a:p>
          <a:p>
            <a:pPr algn="l" fontAlgn="base"/>
            <a:r>
              <a:rPr lang="en-US" sz="2400" dirty="0">
                <a:solidFill>
                  <a:schemeClr val="tx1"/>
                </a:solidFill>
              </a:rPr>
              <a:t>              1500</a:t>
            </a:r>
          </a:p>
          <a:p>
            <a:pPr algn="l" fontAlgn="base"/>
            <a:r>
              <a:rPr lang="en-US" sz="2400" dirty="0">
                <a:solidFill>
                  <a:schemeClr val="tx1"/>
                </a:solidFill>
              </a:rPr>
              <a:t>              &gt;&gt;&gt; fruits=("</a:t>
            </a:r>
            <a:r>
              <a:rPr lang="en-US" sz="2400" dirty="0" err="1">
                <a:solidFill>
                  <a:schemeClr val="tx1"/>
                </a:solidFill>
              </a:rPr>
              <a:t>mango","pine</a:t>
            </a:r>
            <a:r>
              <a:rPr lang="en-US" sz="2400" dirty="0">
                <a:solidFill>
                  <a:schemeClr val="tx1"/>
                </a:solidFill>
              </a:rPr>
              <a:t> </a:t>
            </a:r>
            <a:r>
              <a:rPr lang="en-US" sz="2400" dirty="0" err="1">
                <a:solidFill>
                  <a:schemeClr val="tx1"/>
                </a:solidFill>
              </a:rPr>
              <a:t>apple","apple","carrot</a:t>
            </a:r>
            <a:r>
              <a:rPr lang="en-US" sz="2400" dirty="0">
                <a:solidFill>
                  <a:schemeClr val="tx1"/>
                </a:solidFill>
              </a:rPr>
              <a:t>")</a:t>
            </a:r>
          </a:p>
          <a:p>
            <a:pPr algn="l" fontAlgn="base"/>
            <a:r>
              <a:rPr lang="en-US" sz="2400" dirty="0"/>
              <a:t>              &gt;&gt;&gt; max(fruits) 'pine apple„</a:t>
            </a:r>
            <a:endParaRPr lang="en-US" sz="2400" dirty="0">
              <a:cs typeface="Segoe UI"/>
            </a:endParaRPr>
          </a:p>
          <a:p>
            <a:pPr algn="l" fontAlgn="base"/>
            <a:endParaRPr lang="en-US" sz="2400" dirty="0">
              <a:solidFill>
                <a:schemeClr val="tx1"/>
              </a:solidFill>
            </a:endParaRPr>
          </a:p>
          <a:p>
            <a:pPr algn="l" fontAlgn="base"/>
            <a:r>
              <a:rPr lang="en-US" sz="2000" b="1" dirty="0"/>
              <a:t>Note</a:t>
            </a:r>
            <a:r>
              <a:rPr lang="en-US" sz="2000" dirty="0"/>
              <a:t>: max() function will return maximum value only if all the elements in tuple is of same type. If elements are of different type then python will raise an exception.</a:t>
            </a:r>
            <a:endParaRPr lang="en-US" sz="2000" dirty="0">
              <a:cs typeface="Segoe UI"/>
            </a:endParaRPr>
          </a:p>
        </p:txBody>
      </p:sp>
    </p:spTree>
    <p:extLst>
      <p:ext uri="{BB962C8B-B14F-4D97-AF65-F5344CB8AC3E}">
        <p14:creationId xmlns:p14="http://schemas.microsoft.com/office/powerpoint/2010/main" val="67369022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6C9D-CC91-F7DB-A723-5CA242232D9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6B233C7-8273-9F5F-C55B-84A1BF28D661}"/>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Tuple functions and methods</a:t>
            </a:r>
          </a:p>
        </p:txBody>
      </p:sp>
      <p:sp>
        <p:nvSpPr>
          <p:cNvPr id="4" name="TextBox 3">
            <a:extLst>
              <a:ext uri="{FF2B5EF4-FFF2-40B4-BE49-F238E27FC236}">
                <a16:creationId xmlns:a16="http://schemas.microsoft.com/office/drawing/2014/main" id="{09A8EFCD-EA5A-753C-C2B2-1DF1381A4DD9}"/>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364CD3FA-943D-673F-34BB-89B8BB22BAB4}"/>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D98C968-2B1A-E8FA-ED9A-E0F8D09D860A}"/>
              </a:ext>
            </a:extLst>
          </p:cNvPr>
          <p:cNvSpPr txBox="1"/>
          <p:nvPr/>
        </p:nvSpPr>
        <p:spPr>
          <a:xfrm>
            <a:off x="427868" y="877843"/>
            <a:ext cx="11760957" cy="5386090"/>
          </a:xfrm>
          <a:prstGeom prst="rect">
            <a:avLst/>
          </a:prstGeom>
          <a:noFill/>
        </p:spPr>
        <p:txBody>
          <a:bodyPr wrap="square" lIns="91440" tIns="45720" rIns="91440" bIns="45720" anchor="t">
            <a:spAutoFit/>
          </a:bodyPr>
          <a:lstStyle/>
          <a:p>
            <a:pPr algn="l" fontAlgn="base"/>
            <a:r>
              <a:rPr lang="en-US" sz="2400" b="1" dirty="0">
                <a:solidFill>
                  <a:schemeClr val="tx1"/>
                </a:solidFill>
              </a:rPr>
              <a:t>3. min() </a:t>
            </a:r>
            <a:r>
              <a:rPr lang="en-US" sz="2400" dirty="0">
                <a:solidFill>
                  <a:schemeClr val="tx1"/>
                </a:solidFill>
              </a:rPr>
              <a:t>: it returns element from tuple having minimum value</a:t>
            </a:r>
          </a:p>
          <a:p>
            <a:pPr algn="l" fontAlgn="base"/>
            <a:r>
              <a:rPr lang="en-US" sz="2400" dirty="0">
                <a:solidFill>
                  <a:schemeClr val="tx1"/>
                </a:solidFill>
              </a:rPr>
              <a:t>&gt;&gt;&gt; salary=(1000,1500,800,700,1200)</a:t>
            </a:r>
          </a:p>
          <a:p>
            <a:pPr algn="l" fontAlgn="base"/>
            <a:r>
              <a:rPr lang="en-US" sz="2400" dirty="0">
                <a:solidFill>
                  <a:schemeClr val="tx1"/>
                </a:solidFill>
              </a:rPr>
              <a:t>&gt;&gt;&gt; min(salary) 700</a:t>
            </a:r>
          </a:p>
          <a:p>
            <a:pPr algn="l" fontAlgn="base"/>
            <a:r>
              <a:rPr lang="en-US" sz="2400" dirty="0">
                <a:solidFill>
                  <a:schemeClr val="tx1"/>
                </a:solidFill>
              </a:rPr>
              <a:t>&gt;&gt;&gt; fruits=("</a:t>
            </a:r>
            <a:r>
              <a:rPr lang="en-US" sz="2400" dirty="0" err="1">
                <a:solidFill>
                  <a:schemeClr val="tx1"/>
                </a:solidFill>
              </a:rPr>
              <a:t>mango","pine</a:t>
            </a:r>
            <a:r>
              <a:rPr lang="en-US" sz="2400" dirty="0">
                <a:solidFill>
                  <a:schemeClr val="tx1"/>
                </a:solidFill>
              </a:rPr>
              <a:t> </a:t>
            </a:r>
            <a:r>
              <a:rPr lang="en-US" sz="2400" dirty="0" err="1">
                <a:solidFill>
                  <a:schemeClr val="tx1"/>
                </a:solidFill>
              </a:rPr>
              <a:t>apple","apple","carrot</a:t>
            </a:r>
            <a:r>
              <a:rPr lang="en-US" sz="2400" dirty="0">
                <a:solidFill>
                  <a:schemeClr val="tx1"/>
                </a:solidFill>
              </a:rPr>
              <a:t>")</a:t>
            </a:r>
          </a:p>
          <a:p>
            <a:pPr algn="l" fontAlgn="base"/>
            <a:r>
              <a:rPr lang="en-US" sz="2400" dirty="0">
                <a:solidFill>
                  <a:schemeClr val="tx1"/>
                </a:solidFill>
              </a:rPr>
              <a:t>&gt;&gt;&gt; min(fruits) 'apple„</a:t>
            </a:r>
          </a:p>
          <a:p>
            <a:pPr algn="l" fontAlgn="base"/>
            <a:endParaRPr lang="en-US" sz="2400" dirty="0">
              <a:solidFill>
                <a:schemeClr val="tx1"/>
              </a:solidFill>
            </a:endParaRPr>
          </a:p>
          <a:p>
            <a:pPr algn="l" fontAlgn="base"/>
            <a:r>
              <a:rPr lang="en-US" sz="2000" b="1" dirty="0"/>
              <a:t>Note: </a:t>
            </a:r>
            <a:r>
              <a:rPr lang="en-US" sz="2000" dirty="0"/>
              <a:t>min() function will return minimum value only if all the elements in tuple is of same type. If elements are of different type then python will raise an exception.</a:t>
            </a:r>
            <a:endParaRPr lang="en-US" sz="2000">
              <a:cs typeface="Segoe UI"/>
            </a:endParaRPr>
          </a:p>
          <a:p>
            <a:pPr algn="l" fontAlgn="base"/>
            <a:r>
              <a:rPr lang="en-US" sz="2000" dirty="0"/>
              <a:t>&gt;&gt;&gt; t1 = (10,20,30,(40,50),90)</a:t>
            </a:r>
            <a:endParaRPr lang="en-US" sz="2000" dirty="0">
              <a:cs typeface="Segoe UI"/>
            </a:endParaRPr>
          </a:p>
          <a:p>
            <a:pPr algn="l" fontAlgn="base"/>
            <a:r>
              <a:rPr lang="en-US" sz="2000" dirty="0"/>
              <a:t>&gt;&gt;&gt; min(t1)	# Error</a:t>
            </a:r>
            <a:endParaRPr lang="en-US" sz="2000" dirty="0">
              <a:cs typeface="Segoe UI"/>
            </a:endParaRPr>
          </a:p>
          <a:p>
            <a:pPr algn="l" fontAlgn="base"/>
            <a:endParaRPr lang="en-US" sz="2400" dirty="0">
              <a:solidFill>
                <a:schemeClr val="tx1"/>
              </a:solidFill>
            </a:endParaRPr>
          </a:p>
          <a:p>
            <a:pPr algn="l" fontAlgn="base"/>
            <a:r>
              <a:rPr lang="en-US" sz="2400" b="1" dirty="0">
                <a:solidFill>
                  <a:schemeClr val="tx1"/>
                </a:solidFill>
              </a:rPr>
              <a:t>4. index() </a:t>
            </a:r>
            <a:r>
              <a:rPr lang="en-US" sz="2400" dirty="0">
                <a:solidFill>
                  <a:schemeClr val="tx1"/>
                </a:solidFill>
              </a:rPr>
              <a:t>: it return index value of given element in the list, if element</a:t>
            </a:r>
          </a:p>
          <a:p>
            <a:pPr algn="l" fontAlgn="base"/>
            <a:r>
              <a:rPr lang="en-US" sz="2400" dirty="0">
                <a:solidFill>
                  <a:schemeClr val="tx1"/>
                </a:solidFill>
              </a:rPr>
              <a:t>not present it raises </a:t>
            </a:r>
            <a:r>
              <a:rPr lang="en-US" sz="2400" dirty="0" err="1">
                <a:solidFill>
                  <a:schemeClr val="tx1"/>
                </a:solidFill>
              </a:rPr>
              <a:t>ValueError</a:t>
            </a:r>
            <a:r>
              <a:rPr lang="en-US" sz="2400" dirty="0">
                <a:solidFill>
                  <a:schemeClr val="tx1"/>
                </a:solidFill>
              </a:rPr>
              <a:t> exception</a:t>
            </a:r>
          </a:p>
          <a:p>
            <a:pPr algn="l" fontAlgn="base"/>
            <a:r>
              <a:rPr lang="en-US" sz="2400" dirty="0">
                <a:solidFill>
                  <a:schemeClr val="tx1"/>
                </a:solidFill>
              </a:rPr>
              <a:t>&gt;&gt;&gt; </a:t>
            </a:r>
            <a:r>
              <a:rPr lang="en-US" sz="2400" dirty="0" err="1">
                <a:solidFill>
                  <a:schemeClr val="tx1"/>
                </a:solidFill>
              </a:rPr>
              <a:t>salary.index</a:t>
            </a:r>
            <a:r>
              <a:rPr lang="en-US" sz="2400" dirty="0">
                <a:solidFill>
                  <a:schemeClr val="tx1"/>
                </a:solidFill>
              </a:rPr>
              <a:t>(800)     &gt;&gt;&gt;</a:t>
            </a:r>
            <a:r>
              <a:rPr lang="en-US" sz="2400" dirty="0" err="1">
                <a:solidFill>
                  <a:schemeClr val="tx1"/>
                </a:solidFill>
              </a:rPr>
              <a:t>salary.index</a:t>
            </a:r>
            <a:r>
              <a:rPr lang="en-US" sz="2400" dirty="0">
                <a:solidFill>
                  <a:schemeClr val="tx1"/>
                </a:solidFill>
              </a:rPr>
              <a:t>(5000)</a:t>
            </a:r>
          </a:p>
          <a:p>
            <a:pPr algn="l" fontAlgn="base"/>
            <a:endParaRPr lang="en-US" sz="2400" dirty="0">
              <a:solidFill>
                <a:schemeClr val="tx1"/>
              </a:solidFill>
            </a:endParaRPr>
          </a:p>
        </p:txBody>
      </p:sp>
    </p:spTree>
    <p:extLst>
      <p:ext uri="{BB962C8B-B14F-4D97-AF65-F5344CB8AC3E}">
        <p14:creationId xmlns:p14="http://schemas.microsoft.com/office/powerpoint/2010/main" val="42844503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C7A14-F1C5-6808-2493-4DBFA3164E6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81CB36-06E6-F768-717E-3BAC45B37510}"/>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Tuple functions and methods</a:t>
            </a:r>
          </a:p>
        </p:txBody>
      </p:sp>
      <p:sp>
        <p:nvSpPr>
          <p:cNvPr id="4" name="TextBox 3">
            <a:extLst>
              <a:ext uri="{FF2B5EF4-FFF2-40B4-BE49-F238E27FC236}">
                <a16:creationId xmlns:a16="http://schemas.microsoft.com/office/drawing/2014/main" id="{73471AFD-C9DA-858D-B1EF-B82D1565BCB5}"/>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16A3F614-3615-0345-9071-28EBCD41240B}"/>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BCABA9C-8F6D-97AC-842C-78270F13EC6A}"/>
              </a:ext>
            </a:extLst>
          </p:cNvPr>
          <p:cNvSpPr txBox="1"/>
          <p:nvPr/>
        </p:nvSpPr>
        <p:spPr>
          <a:xfrm>
            <a:off x="427868" y="877843"/>
            <a:ext cx="11760957" cy="5262979"/>
          </a:xfrm>
          <a:prstGeom prst="rect">
            <a:avLst/>
          </a:prstGeom>
          <a:noFill/>
        </p:spPr>
        <p:txBody>
          <a:bodyPr wrap="square">
            <a:spAutoFit/>
          </a:bodyPr>
          <a:lstStyle/>
          <a:p>
            <a:pPr algn="l" fontAlgn="base"/>
            <a:r>
              <a:rPr lang="en-US" sz="2400" b="1" dirty="0">
                <a:solidFill>
                  <a:schemeClr val="tx1"/>
                </a:solidFill>
              </a:rPr>
              <a:t>5. count() </a:t>
            </a:r>
            <a:r>
              <a:rPr lang="en-US" sz="2400" dirty="0">
                <a:solidFill>
                  <a:schemeClr val="tx1"/>
                </a:solidFill>
              </a:rPr>
              <a:t>: it return the count of any element in the tuple i.e. how many times the given element is in the tuple. If given element not in the tuple it return 0.</a:t>
            </a:r>
          </a:p>
          <a:p>
            <a:pPr algn="l" fontAlgn="base"/>
            <a:r>
              <a:rPr lang="en-US" sz="2400" dirty="0">
                <a:solidFill>
                  <a:schemeClr val="tx1"/>
                </a:solidFill>
              </a:rPr>
              <a:t>&gt;&gt;&gt; </a:t>
            </a:r>
            <a:r>
              <a:rPr lang="en-US" sz="2400" dirty="0" err="1">
                <a:solidFill>
                  <a:schemeClr val="tx1"/>
                </a:solidFill>
              </a:rPr>
              <a:t>val</a:t>
            </a:r>
            <a:r>
              <a:rPr lang="en-US" sz="2400" dirty="0">
                <a:solidFill>
                  <a:schemeClr val="tx1"/>
                </a:solidFill>
              </a:rPr>
              <a:t>=(10,20,30,20,10,60,80,20)</a:t>
            </a:r>
          </a:p>
          <a:p>
            <a:pPr algn="l" fontAlgn="base"/>
            <a:r>
              <a:rPr lang="en-US" sz="2400" dirty="0">
                <a:solidFill>
                  <a:schemeClr val="tx1"/>
                </a:solidFill>
              </a:rPr>
              <a:t>&gt;&gt;&gt; </a:t>
            </a:r>
            <a:r>
              <a:rPr lang="en-US" sz="2400" dirty="0" err="1">
                <a:solidFill>
                  <a:schemeClr val="tx1"/>
                </a:solidFill>
              </a:rPr>
              <a:t>val.count</a:t>
            </a:r>
            <a:r>
              <a:rPr lang="en-US" sz="2400" dirty="0">
                <a:solidFill>
                  <a:schemeClr val="tx1"/>
                </a:solidFill>
              </a:rPr>
              <a:t>(20) </a:t>
            </a:r>
          </a:p>
          <a:p>
            <a:pPr algn="l" fontAlgn="base"/>
            <a:r>
              <a:rPr lang="en-US" sz="2400" dirty="0">
                <a:solidFill>
                  <a:schemeClr val="tx1"/>
                </a:solidFill>
              </a:rPr>
              <a:t>3</a:t>
            </a:r>
          </a:p>
          <a:p>
            <a:pPr algn="l" fontAlgn="base"/>
            <a:r>
              <a:rPr lang="en-US" sz="2400" dirty="0">
                <a:solidFill>
                  <a:schemeClr val="tx1"/>
                </a:solidFill>
              </a:rPr>
              <a:t>&gt;&gt;&gt; </a:t>
            </a:r>
            <a:r>
              <a:rPr lang="en-US" sz="2400" dirty="0" err="1">
                <a:solidFill>
                  <a:schemeClr val="tx1"/>
                </a:solidFill>
              </a:rPr>
              <a:t>val.count</a:t>
            </a:r>
            <a:r>
              <a:rPr lang="en-US" sz="2400" dirty="0">
                <a:solidFill>
                  <a:schemeClr val="tx1"/>
                </a:solidFill>
              </a:rPr>
              <a:t>(80)</a:t>
            </a:r>
          </a:p>
          <a:p>
            <a:pPr algn="l" fontAlgn="base"/>
            <a:r>
              <a:rPr lang="en-US" sz="2400" dirty="0">
                <a:solidFill>
                  <a:schemeClr val="tx1"/>
                </a:solidFill>
              </a:rPr>
              <a:t> 1</a:t>
            </a:r>
          </a:p>
          <a:p>
            <a:pPr algn="l" fontAlgn="base"/>
            <a:r>
              <a:rPr lang="en-US" sz="2400" dirty="0">
                <a:solidFill>
                  <a:schemeClr val="tx1"/>
                </a:solidFill>
              </a:rPr>
              <a:t>&gt;&gt;&gt; </a:t>
            </a:r>
            <a:r>
              <a:rPr lang="en-US" sz="2400" dirty="0" err="1">
                <a:solidFill>
                  <a:schemeClr val="tx1"/>
                </a:solidFill>
              </a:rPr>
              <a:t>val.count</a:t>
            </a:r>
            <a:r>
              <a:rPr lang="en-US" sz="2400" dirty="0">
                <a:solidFill>
                  <a:schemeClr val="tx1"/>
                </a:solidFill>
              </a:rPr>
              <a:t>(100)</a:t>
            </a:r>
          </a:p>
          <a:p>
            <a:pPr algn="l" fontAlgn="base"/>
            <a:r>
              <a:rPr lang="en-US" sz="2400" dirty="0">
                <a:solidFill>
                  <a:schemeClr val="tx1"/>
                </a:solidFill>
              </a:rPr>
              <a:t> 0</a:t>
            </a:r>
          </a:p>
          <a:p>
            <a:pPr algn="l" fontAlgn="base"/>
            <a:endParaRPr lang="en-US" sz="2400" dirty="0">
              <a:solidFill>
                <a:schemeClr val="tx1"/>
              </a:solidFill>
            </a:endParaRPr>
          </a:p>
          <a:p>
            <a:pPr algn="l" fontAlgn="base"/>
            <a:r>
              <a:rPr lang="en-US" sz="2400" b="1" dirty="0">
                <a:solidFill>
                  <a:schemeClr val="tx1"/>
                </a:solidFill>
              </a:rPr>
              <a:t>6. tuple(): </a:t>
            </a:r>
            <a:r>
              <a:rPr lang="en-US" sz="2400" dirty="0">
                <a:solidFill>
                  <a:schemeClr val="tx1"/>
                </a:solidFill>
              </a:rPr>
              <a:t>this method is actually a constructor used to create tuples from different type of values.</a:t>
            </a:r>
          </a:p>
          <a:p>
            <a:pPr algn="l" fontAlgn="base"/>
            <a:r>
              <a:rPr lang="en-US" sz="2400" dirty="0">
                <a:solidFill>
                  <a:schemeClr val="tx1"/>
                </a:solidFill>
              </a:rPr>
              <a:t>Creating empty tuple</a:t>
            </a:r>
          </a:p>
          <a:p>
            <a:pPr algn="l" fontAlgn="base"/>
            <a:r>
              <a:rPr lang="en-US" sz="2400" dirty="0">
                <a:solidFill>
                  <a:schemeClr val="tx1"/>
                </a:solidFill>
              </a:rPr>
              <a:t>tup = tuple()</a:t>
            </a:r>
          </a:p>
        </p:txBody>
      </p:sp>
    </p:spTree>
    <p:extLst>
      <p:ext uri="{BB962C8B-B14F-4D97-AF65-F5344CB8AC3E}">
        <p14:creationId xmlns:p14="http://schemas.microsoft.com/office/powerpoint/2010/main" val="246006775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4CE2B-5F1E-CD15-52CC-C171EE218DA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3F9FC2-437A-2EC0-9F83-30B574476F1C}"/>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Tuple functions and methods</a:t>
            </a:r>
          </a:p>
        </p:txBody>
      </p:sp>
      <p:sp>
        <p:nvSpPr>
          <p:cNvPr id="4" name="TextBox 3">
            <a:extLst>
              <a:ext uri="{FF2B5EF4-FFF2-40B4-BE49-F238E27FC236}">
                <a16:creationId xmlns:a16="http://schemas.microsoft.com/office/drawing/2014/main" id="{73979364-901D-A11A-3C79-FA9FAD3D5FD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A44AA66E-93E4-5075-3DB8-8063D49917F8}"/>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381EEDB-06E4-90D1-C490-1CE11C7C7A0B}"/>
              </a:ext>
            </a:extLst>
          </p:cNvPr>
          <p:cNvSpPr txBox="1"/>
          <p:nvPr/>
        </p:nvSpPr>
        <p:spPr>
          <a:xfrm>
            <a:off x="427868" y="877843"/>
            <a:ext cx="11760957" cy="4216539"/>
          </a:xfrm>
          <a:prstGeom prst="rect">
            <a:avLst/>
          </a:prstGeom>
          <a:noFill/>
        </p:spPr>
        <p:txBody>
          <a:bodyPr wrap="square" lIns="91440" tIns="45720" rIns="91440" bIns="45720" anchor="t">
            <a:spAutoFit/>
          </a:bodyPr>
          <a:lstStyle/>
          <a:p>
            <a:pPr algn="l" fontAlgn="base"/>
            <a:r>
              <a:rPr lang="en-US" sz="2400" dirty="0">
                <a:solidFill>
                  <a:schemeClr val="tx1"/>
                </a:solidFill>
              </a:rPr>
              <a:t>Creating tuple from string</a:t>
            </a:r>
          </a:p>
          <a:p>
            <a:pPr algn="l" fontAlgn="base"/>
            <a:r>
              <a:rPr lang="en-US" sz="2400" dirty="0">
                <a:solidFill>
                  <a:schemeClr val="tx1"/>
                </a:solidFill>
              </a:rPr>
              <a:t>            tup = tuple(“quick brown fox”)</a:t>
            </a:r>
          </a:p>
          <a:p>
            <a:pPr algn="l" fontAlgn="base"/>
            <a:r>
              <a:rPr lang="en-US" sz="2400" dirty="0">
                <a:solidFill>
                  <a:schemeClr val="tx1"/>
                </a:solidFill>
              </a:rPr>
              <a:t>Creating a tuple from a list</a:t>
            </a:r>
          </a:p>
          <a:p>
            <a:pPr algn="l" fontAlgn="base"/>
            <a:r>
              <a:rPr lang="en-US" sz="2400" dirty="0">
                <a:solidFill>
                  <a:schemeClr val="tx1"/>
                </a:solidFill>
              </a:rPr>
              <a:t>             tup = tuple([1,20,40])</a:t>
            </a:r>
          </a:p>
          <a:p>
            <a:pPr algn="l" fontAlgn="base"/>
            <a:r>
              <a:rPr lang="en-US" sz="2400" dirty="0">
                <a:solidFill>
                  <a:schemeClr val="tx1"/>
                </a:solidFill>
              </a:rPr>
              <a:t>Creating a tuple from keys of dictionary</a:t>
            </a:r>
          </a:p>
          <a:p>
            <a:pPr algn="l" fontAlgn="base"/>
            <a:r>
              <a:rPr lang="en-US" sz="2400" dirty="0">
                <a:solidFill>
                  <a:schemeClr val="tx1"/>
                </a:solidFill>
              </a:rPr>
              <a:t>            &gt;&gt;&gt; tup = tuple({1:”One”,2:”Two”})</a:t>
            </a:r>
          </a:p>
          <a:p>
            <a:pPr algn="l" fontAlgn="base"/>
            <a:r>
              <a:rPr lang="en-US" sz="2400" dirty="0">
                <a:solidFill>
                  <a:schemeClr val="tx1"/>
                </a:solidFill>
              </a:rPr>
              <a:t>            &gt;&gt;&gt; tup	# (1,2)</a:t>
            </a:r>
          </a:p>
          <a:p>
            <a:pPr algn="l" fontAlgn="base"/>
            <a:endParaRPr lang="en-US" sz="2000" dirty="0">
              <a:cs typeface="Segoe UI"/>
            </a:endParaRPr>
          </a:p>
          <a:p>
            <a:pPr algn="l" fontAlgn="base"/>
            <a:r>
              <a:rPr lang="en-US" sz="2000" b="1" dirty="0"/>
              <a:t>Note: </a:t>
            </a:r>
            <a:r>
              <a:rPr lang="en-US" sz="2000" dirty="0"/>
              <a:t>in a tuple() we can pass only a sequence (string, list, dictionary) not a single value. If we pass value other than sequence it returns error.</a:t>
            </a:r>
            <a:endParaRPr lang="en-US" sz="2000">
              <a:cs typeface="Segoe UI"/>
            </a:endParaRPr>
          </a:p>
          <a:p>
            <a:pPr algn="l" fontAlgn="base"/>
            <a:r>
              <a:rPr lang="en-US" sz="2000" dirty="0"/>
              <a:t>                        &gt;&gt;&gt; t = tuple(10)</a:t>
            </a:r>
            <a:endParaRPr lang="en-US" sz="2000" dirty="0">
              <a:cs typeface="Segoe UI"/>
            </a:endParaRPr>
          </a:p>
          <a:p>
            <a:pPr algn="l" fontAlgn="base"/>
            <a:r>
              <a:rPr lang="en-US" sz="2000" dirty="0"/>
              <a:t>                         Error: „int‟ object is not </a:t>
            </a:r>
            <a:r>
              <a:rPr lang="en-US" sz="2000" err="1"/>
              <a:t>iterable</a:t>
            </a:r>
            <a:endParaRPr lang="en-US" sz="2000"/>
          </a:p>
        </p:txBody>
      </p:sp>
    </p:spTree>
    <p:extLst>
      <p:ext uri="{BB962C8B-B14F-4D97-AF65-F5344CB8AC3E}">
        <p14:creationId xmlns:p14="http://schemas.microsoft.com/office/powerpoint/2010/main" val="19271200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83A10-759E-BD92-E6E2-DCD0904164A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F5A948C-D8BB-9318-6862-0C10D6012622}"/>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Modifying tuples</a:t>
            </a:r>
          </a:p>
        </p:txBody>
      </p:sp>
      <p:sp>
        <p:nvSpPr>
          <p:cNvPr id="4" name="TextBox 3">
            <a:extLst>
              <a:ext uri="{FF2B5EF4-FFF2-40B4-BE49-F238E27FC236}">
                <a16:creationId xmlns:a16="http://schemas.microsoft.com/office/drawing/2014/main" id="{B22E26DF-908F-6D47-B6FF-2DEF7AAFA8A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CD6645AA-5CAE-D840-E583-13CD1A325C07}"/>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36E0894-1B33-AEF4-F64B-B1B0C00CD06A}"/>
              </a:ext>
            </a:extLst>
          </p:cNvPr>
          <p:cNvSpPr txBox="1"/>
          <p:nvPr/>
        </p:nvSpPr>
        <p:spPr>
          <a:xfrm>
            <a:off x="427868" y="877843"/>
            <a:ext cx="11383170" cy="5262979"/>
          </a:xfrm>
          <a:prstGeom prst="rect">
            <a:avLst/>
          </a:prstGeom>
          <a:noFill/>
        </p:spPr>
        <p:txBody>
          <a:bodyPr wrap="square" lIns="91440" tIns="45720" rIns="91440" bIns="45720" anchor="t">
            <a:spAutoFit/>
          </a:bodyPr>
          <a:lstStyle/>
          <a:p>
            <a:pPr marL="457200" indent="-457200" algn="l" fontAlgn="base">
              <a:buAutoNum type="alphaLcPeriod"/>
            </a:pPr>
            <a:r>
              <a:rPr lang="en-US" sz="2400" dirty="0"/>
              <a:t>Using Tuple unpacking</a:t>
            </a:r>
            <a:endParaRPr lang="en-US" dirty="0"/>
          </a:p>
          <a:p>
            <a:pPr algn="l" fontAlgn="base"/>
            <a:r>
              <a:rPr lang="en-US" sz="2400" dirty="0">
                <a:solidFill>
                  <a:schemeClr val="tx1"/>
                </a:solidFill>
              </a:rPr>
              <a:t>&gt;&gt;&gt; </a:t>
            </a:r>
            <a:r>
              <a:rPr lang="en-US" sz="2400" dirty="0" err="1">
                <a:solidFill>
                  <a:schemeClr val="tx1"/>
                </a:solidFill>
              </a:rPr>
              <a:t>val</a:t>
            </a:r>
            <a:r>
              <a:rPr lang="en-US" sz="2400" dirty="0">
                <a:solidFill>
                  <a:schemeClr val="tx1"/>
                </a:solidFill>
              </a:rPr>
              <a:t> = (10,20,30)</a:t>
            </a:r>
          </a:p>
          <a:p>
            <a:pPr algn="l" fontAlgn="base"/>
            <a:r>
              <a:rPr lang="en-US" sz="2400" dirty="0">
                <a:solidFill>
                  <a:schemeClr val="tx1"/>
                </a:solidFill>
              </a:rPr>
              <a:t>&gt;&gt;&gt; </a:t>
            </a:r>
            <a:r>
              <a:rPr lang="en-US" sz="2400" dirty="0" err="1">
                <a:solidFill>
                  <a:schemeClr val="tx1"/>
                </a:solidFill>
              </a:rPr>
              <a:t>a,b,c</a:t>
            </a:r>
            <a:r>
              <a:rPr lang="en-US" sz="2400" dirty="0">
                <a:solidFill>
                  <a:schemeClr val="tx1"/>
                </a:solidFill>
              </a:rPr>
              <a:t> = </a:t>
            </a:r>
            <a:r>
              <a:rPr lang="en-US" sz="2400" dirty="0" err="1">
                <a:solidFill>
                  <a:schemeClr val="tx1"/>
                </a:solidFill>
              </a:rPr>
              <a:t>val</a:t>
            </a:r>
            <a:endParaRPr lang="en-US" sz="2400" dirty="0">
              <a:solidFill>
                <a:schemeClr val="tx1"/>
              </a:solidFill>
            </a:endParaRPr>
          </a:p>
          <a:p>
            <a:pPr algn="l" fontAlgn="base"/>
            <a:r>
              <a:rPr lang="en-US" sz="2400" dirty="0">
                <a:solidFill>
                  <a:schemeClr val="tx1"/>
                </a:solidFill>
              </a:rPr>
              <a:t>&gt;&gt;&gt; b=30</a:t>
            </a:r>
          </a:p>
          <a:p>
            <a:pPr algn="l" fontAlgn="base"/>
            <a:r>
              <a:rPr lang="en-US" sz="2400" dirty="0">
                <a:solidFill>
                  <a:schemeClr val="tx1"/>
                </a:solidFill>
              </a:rPr>
              <a:t>&gt;&gt;&gt; </a:t>
            </a:r>
            <a:r>
              <a:rPr lang="en-US" sz="2400" dirty="0" err="1">
                <a:solidFill>
                  <a:schemeClr val="tx1"/>
                </a:solidFill>
              </a:rPr>
              <a:t>val</a:t>
            </a:r>
            <a:r>
              <a:rPr lang="en-US" sz="2400" dirty="0">
                <a:solidFill>
                  <a:schemeClr val="tx1"/>
                </a:solidFill>
              </a:rPr>
              <a:t>=(</a:t>
            </a:r>
            <a:r>
              <a:rPr lang="en-US" sz="2400" dirty="0" err="1">
                <a:solidFill>
                  <a:schemeClr val="tx1"/>
                </a:solidFill>
              </a:rPr>
              <a:t>a,b,c</a:t>
            </a:r>
            <a:r>
              <a:rPr lang="en-US" sz="2400" dirty="0">
                <a:solidFill>
                  <a:schemeClr val="tx1"/>
                </a:solidFill>
              </a:rPr>
              <a:t>)</a:t>
            </a:r>
          </a:p>
          <a:p>
            <a:pPr algn="l" fontAlgn="base"/>
            <a:r>
              <a:rPr lang="en-US" sz="2400" dirty="0"/>
              <a:t>&gt;&gt;&gt; </a:t>
            </a:r>
            <a:r>
              <a:rPr lang="en-US" sz="2400" err="1"/>
              <a:t>val</a:t>
            </a:r>
            <a:r>
              <a:rPr lang="en-US" sz="2400" dirty="0"/>
              <a:t> (10, 30, 30)</a:t>
            </a:r>
            <a:endParaRPr lang="en-US" sz="2400" dirty="0">
              <a:cs typeface="Segoe UI"/>
            </a:endParaRPr>
          </a:p>
          <a:p>
            <a:endParaRPr lang="en-US" sz="2400" dirty="0"/>
          </a:p>
          <a:p>
            <a:r>
              <a:rPr lang="en-US" sz="2400" dirty="0"/>
              <a:t>b. Using constructor function of lists and tuples i.e. list() and tuple()</a:t>
            </a:r>
            <a:endParaRPr lang="en-US" sz="2400" dirty="0">
              <a:cs typeface="Segoe UI"/>
            </a:endParaRPr>
          </a:p>
          <a:p>
            <a:pPr algn="l" fontAlgn="base"/>
            <a:r>
              <a:rPr lang="en-US" sz="2400" dirty="0">
                <a:solidFill>
                  <a:schemeClr val="tx1"/>
                </a:solidFill>
              </a:rPr>
              <a:t>&gt;&gt;&gt; foods=("rice","dosa","</a:t>
            </a:r>
            <a:r>
              <a:rPr lang="en-US" sz="2400" dirty="0" err="1">
                <a:solidFill>
                  <a:schemeClr val="tx1"/>
                </a:solidFill>
              </a:rPr>
              <a:t>idli</a:t>
            </a:r>
            <a:r>
              <a:rPr lang="en-US" sz="2400" dirty="0">
                <a:solidFill>
                  <a:schemeClr val="tx1"/>
                </a:solidFill>
              </a:rPr>
              <a:t>","</a:t>
            </a:r>
            <a:r>
              <a:rPr lang="en-US" sz="2400" dirty="0" err="1">
                <a:solidFill>
                  <a:schemeClr val="tx1"/>
                </a:solidFill>
              </a:rPr>
              <a:t>mushroom","paneer</a:t>
            </a:r>
            <a:r>
              <a:rPr lang="en-US" sz="2400" dirty="0">
                <a:solidFill>
                  <a:schemeClr val="tx1"/>
                </a:solidFill>
              </a:rPr>
              <a:t>")</a:t>
            </a:r>
          </a:p>
          <a:p>
            <a:pPr algn="l" fontAlgn="base"/>
            <a:r>
              <a:rPr lang="en-US" sz="2400" dirty="0">
                <a:solidFill>
                  <a:schemeClr val="tx1"/>
                </a:solidFill>
              </a:rPr>
              <a:t>&gt;&gt;&gt; </a:t>
            </a:r>
            <a:r>
              <a:rPr lang="en-US" sz="2400" dirty="0" err="1">
                <a:solidFill>
                  <a:schemeClr val="tx1"/>
                </a:solidFill>
              </a:rPr>
              <a:t>myfood</a:t>
            </a:r>
            <a:r>
              <a:rPr lang="en-US" sz="2400" dirty="0">
                <a:solidFill>
                  <a:schemeClr val="tx1"/>
                </a:solidFill>
              </a:rPr>
              <a:t> = list(foods)</a:t>
            </a:r>
          </a:p>
          <a:p>
            <a:pPr algn="l" fontAlgn="base"/>
            <a:r>
              <a:rPr lang="en-US" sz="2400" dirty="0">
                <a:solidFill>
                  <a:schemeClr val="tx1"/>
                </a:solidFill>
              </a:rPr>
              <a:t>&gt;&gt;&gt; </a:t>
            </a:r>
            <a:r>
              <a:rPr lang="en-US" sz="2400" dirty="0" err="1">
                <a:solidFill>
                  <a:schemeClr val="tx1"/>
                </a:solidFill>
              </a:rPr>
              <a:t>myfood</a:t>
            </a:r>
            <a:r>
              <a:rPr lang="en-US" sz="2400" dirty="0">
                <a:solidFill>
                  <a:schemeClr val="tx1"/>
                </a:solidFill>
              </a:rPr>
              <a:t>[2]="biryani"</a:t>
            </a:r>
          </a:p>
          <a:p>
            <a:pPr algn="l" fontAlgn="base"/>
            <a:r>
              <a:rPr lang="en-US" sz="2400" dirty="0">
                <a:solidFill>
                  <a:schemeClr val="tx1"/>
                </a:solidFill>
              </a:rPr>
              <a:t>&gt;&gt;&gt; foods = tuple(</a:t>
            </a:r>
            <a:r>
              <a:rPr lang="en-US" sz="2400" dirty="0" err="1">
                <a:solidFill>
                  <a:schemeClr val="tx1"/>
                </a:solidFill>
              </a:rPr>
              <a:t>myfood</a:t>
            </a:r>
            <a:r>
              <a:rPr lang="en-US" sz="2400" dirty="0">
                <a:solidFill>
                  <a:schemeClr val="tx1"/>
                </a:solidFill>
              </a:rPr>
              <a:t>)</a:t>
            </a:r>
          </a:p>
          <a:p>
            <a:pPr algn="l" fontAlgn="base"/>
            <a:r>
              <a:rPr lang="en-US" sz="2400" dirty="0">
                <a:solidFill>
                  <a:schemeClr val="tx1"/>
                </a:solidFill>
              </a:rPr>
              <a:t>&gt;&gt;&gt; foods</a:t>
            </a:r>
          </a:p>
          <a:p>
            <a:pPr algn="l" fontAlgn="base"/>
            <a:r>
              <a:rPr lang="en-US" sz="2400" dirty="0"/>
              <a:t>('rice', 'dosa', 'biryani', 'mushroom', 'paneer')</a:t>
            </a:r>
            <a:endParaRPr lang="en-US" sz="2400" dirty="0">
              <a:cs typeface="Segoe UI"/>
            </a:endParaRPr>
          </a:p>
        </p:txBody>
      </p:sp>
    </p:spTree>
    <p:extLst>
      <p:ext uri="{BB962C8B-B14F-4D97-AF65-F5344CB8AC3E}">
        <p14:creationId xmlns:p14="http://schemas.microsoft.com/office/powerpoint/2010/main" val="37307116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18522-2E6C-B51A-D92F-B8F9143F776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096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B2E59-E4E3-FC1B-D2F1-AA11E10D99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BA19B3-1B88-C963-F5FB-268A83435208}"/>
              </a:ext>
            </a:extLst>
          </p:cNvPr>
          <p:cNvSpPr>
            <a:spLocks noGrp="1"/>
          </p:cNvSpPr>
          <p:nvPr>
            <p:ph type="title"/>
          </p:nvPr>
        </p:nvSpPr>
        <p:spPr/>
        <p:txBody>
          <a:bodyPr/>
          <a:lstStyle/>
          <a:p>
            <a:pPr algn="l" fontAlgn="base">
              <a:buNone/>
            </a:pPr>
            <a:r>
              <a:rPr lang="en-IN" sz="4000" b="1" dirty="0">
                <a:solidFill>
                  <a:schemeClr val="tx1"/>
                </a:solidFill>
                <a:latin typeface="+mn-lt"/>
              </a:rPr>
              <a:t>What is Tuple?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D9CE1B54-D7F1-0A63-1B70-DD2B5BB881F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88B168F9-68D7-9464-1942-E79E4BAB8F1D}"/>
              </a:ext>
            </a:extLst>
          </p:cNvPr>
          <p:cNvSpPr>
            <a:spLocks noGrp="1" noChangeArrowheads="1"/>
          </p:cNvSpPr>
          <p:nvPr>
            <p:ph type="body" sz="quarter" idx="10"/>
          </p:nvPr>
        </p:nvSpPr>
        <p:spPr bwMode="auto">
          <a:xfrm>
            <a:off x="426314" y="1414707"/>
            <a:ext cx="11140876" cy="454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550" dirty="0">
                <a:latin typeface="Segoe UI"/>
                <a:ea typeface="Verdana"/>
                <a:cs typeface="Segoe UI"/>
              </a:rPr>
              <a:t>Tuples </a:t>
            </a:r>
            <a:r>
              <a:rPr lang="en-US" sz="2550" b="0" i="0" dirty="0">
                <a:effectLst/>
                <a:latin typeface="Segoe UI"/>
                <a:ea typeface="Verdana"/>
                <a:cs typeface="Segoe UI"/>
              </a:rPr>
              <a:t>are used to store </a:t>
            </a:r>
            <a:r>
              <a:rPr lang="en-US" sz="2550" dirty="0">
                <a:latin typeface="Segoe UI"/>
                <a:ea typeface="Verdana"/>
                <a:cs typeface="Segoe UI"/>
              </a:rPr>
              <a:t>multiple items in </a:t>
            </a:r>
            <a:r>
              <a:rPr lang="en-US" sz="2550" b="0" i="0" dirty="0">
                <a:effectLst/>
                <a:latin typeface="Segoe UI"/>
                <a:ea typeface="Verdana"/>
                <a:cs typeface="Segoe UI"/>
              </a:rPr>
              <a:t>a </a:t>
            </a:r>
            <a:r>
              <a:rPr lang="en-US" sz="2550" dirty="0">
                <a:latin typeface="Segoe UI"/>
                <a:ea typeface="Verdana"/>
                <a:cs typeface="Segoe UI"/>
              </a:rPr>
              <a:t>single variable.</a:t>
            </a:r>
            <a:endParaRPr lang="en-US" sz="2550">
              <a:latin typeface="Segoe UI"/>
              <a:cs typeface="Segoe UI"/>
            </a:endParaRPr>
          </a:p>
          <a:p>
            <a:endParaRPr lang="en-US" sz="2550" dirty="0">
              <a:latin typeface="Segoe UI"/>
              <a:ea typeface="Verdana"/>
              <a:cs typeface="Segoe UI"/>
            </a:endParaRPr>
          </a:p>
          <a:p>
            <a:r>
              <a:rPr lang="en-US" sz="2550" dirty="0">
                <a:latin typeface="Segoe UI"/>
                <a:ea typeface="Verdana"/>
                <a:cs typeface="Segoe UI"/>
              </a:rPr>
              <a:t>Tuple is one </a:t>
            </a:r>
            <a:r>
              <a:rPr lang="en-US" sz="2550" b="0" i="0" dirty="0">
                <a:effectLst/>
                <a:latin typeface="Segoe UI"/>
                <a:ea typeface="Verdana"/>
                <a:cs typeface="Segoe UI"/>
              </a:rPr>
              <a:t>of </a:t>
            </a:r>
            <a:r>
              <a:rPr lang="en-US" sz="2550" dirty="0">
                <a:latin typeface="Segoe UI"/>
                <a:ea typeface="Verdana"/>
                <a:cs typeface="Segoe UI"/>
              </a:rPr>
              <a:t>4 built-in data types in Python used to store collections </a:t>
            </a:r>
            <a:r>
              <a:rPr lang="en-US" sz="2550" b="0" i="0" dirty="0">
                <a:effectLst/>
                <a:latin typeface="Segoe UI"/>
                <a:ea typeface="Verdana"/>
                <a:cs typeface="Segoe UI"/>
              </a:rPr>
              <a:t>of </a:t>
            </a:r>
            <a:r>
              <a:rPr lang="en-US" sz="2550" dirty="0">
                <a:latin typeface="Segoe UI"/>
                <a:ea typeface="Verdana"/>
                <a:cs typeface="Segoe UI"/>
              </a:rPr>
              <a:t>data, the other 3 are List, Set, and Dictionary, all with different qualities and usage.</a:t>
            </a:r>
            <a:endParaRPr lang="en-US" sz="2550">
              <a:latin typeface="Segoe UI"/>
              <a:cs typeface="Segoe UI"/>
            </a:endParaRPr>
          </a:p>
          <a:p>
            <a:endParaRPr lang="en-US" sz="2550" dirty="0">
              <a:latin typeface="Segoe UI"/>
              <a:ea typeface="Verdana"/>
              <a:cs typeface="Segoe UI"/>
            </a:endParaRPr>
          </a:p>
          <a:p>
            <a:r>
              <a:rPr lang="en-US" sz="2550" dirty="0">
                <a:latin typeface="Segoe UI"/>
                <a:ea typeface="Verdana"/>
                <a:cs typeface="Segoe UI"/>
              </a:rPr>
              <a:t>A tuple is a collection which is ordered and </a:t>
            </a:r>
            <a:r>
              <a:rPr lang="en-US" sz="2550" b="1" dirty="0">
                <a:latin typeface="Segoe UI"/>
                <a:ea typeface="Verdana"/>
                <a:cs typeface="Segoe UI"/>
              </a:rPr>
              <a:t>unchangeable</a:t>
            </a:r>
            <a:r>
              <a:rPr lang="en-US" sz="2550" dirty="0">
                <a:latin typeface="Segoe UI"/>
                <a:ea typeface="Verdana"/>
                <a:cs typeface="Segoe UI"/>
              </a:rPr>
              <a:t>.</a:t>
            </a:r>
            <a:endParaRPr lang="en-US" sz="2550">
              <a:latin typeface="Segoe UI"/>
              <a:cs typeface="Segoe UI"/>
            </a:endParaRPr>
          </a:p>
          <a:p>
            <a:r>
              <a:rPr lang="en-US" sz="2550" b="0" i="0" dirty="0">
                <a:effectLst/>
                <a:latin typeface="Segoe UI"/>
                <a:ea typeface="Verdana"/>
                <a:cs typeface="Segoe UI"/>
              </a:rPr>
              <a:t>Tuples are </a:t>
            </a:r>
            <a:r>
              <a:rPr lang="en-US" sz="2550" dirty="0">
                <a:latin typeface="Segoe UI"/>
                <a:ea typeface="Verdana"/>
                <a:cs typeface="Segoe UI"/>
              </a:rPr>
              <a:t>written with round brackets</a:t>
            </a:r>
            <a:r>
              <a:rPr lang="en-US" sz="2550" b="0" i="0" dirty="0">
                <a:effectLst/>
                <a:latin typeface="Segoe UI"/>
                <a:ea typeface="Verdana"/>
                <a:cs typeface="Segoe UI"/>
              </a:rPr>
              <a:t>.</a:t>
            </a:r>
            <a:endParaRPr lang="en-US" sz="2550">
              <a:latin typeface="Segoe UI"/>
              <a:cs typeface="Segoe UI"/>
            </a:endParaRPr>
          </a:p>
          <a:p>
            <a:pPr>
              <a:lnSpc>
                <a:spcPct val="100000"/>
              </a:lnSpc>
              <a:spcBef>
                <a:spcPts val="1800"/>
              </a:spcBef>
              <a:spcAft>
                <a:spcPts val="1800"/>
              </a:spcAft>
            </a:pPr>
            <a:endParaRPr lang="en-US" sz="2550" b="0" i="0" dirty="0">
              <a:solidFill>
                <a:schemeClr val="tx1"/>
              </a:solidFill>
              <a:effectLst/>
              <a:cs typeface="Segoe UI"/>
            </a:endParaRPr>
          </a:p>
        </p:txBody>
      </p:sp>
      <p:sp>
        <p:nvSpPr>
          <p:cNvPr id="2" name="Rectangle 1">
            <a:extLst>
              <a:ext uri="{FF2B5EF4-FFF2-40B4-BE49-F238E27FC236}">
                <a16:creationId xmlns:a16="http://schemas.microsoft.com/office/drawing/2014/main" id="{DC8A7678-32EF-7062-FF53-F31C06CD58E3}"/>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7659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52DD7-CD33-7133-0C80-D009758C20B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2CCD24-F5EB-7B73-C14E-DFE7EC82C975}"/>
              </a:ext>
            </a:extLst>
          </p:cNvPr>
          <p:cNvSpPr>
            <a:spLocks noGrp="1"/>
          </p:cNvSpPr>
          <p:nvPr>
            <p:ph type="title"/>
          </p:nvPr>
        </p:nvSpPr>
        <p:spPr>
          <a:xfrm>
            <a:off x="325729" y="138500"/>
            <a:ext cx="11333087" cy="739343"/>
          </a:xfrm>
        </p:spPr>
        <p:txBody>
          <a:bodyPr/>
          <a:lstStyle/>
          <a:p>
            <a:pPr algn="l" fontAlgn="base">
              <a:buNone/>
            </a:pPr>
            <a:r>
              <a:rPr lang="en-US" sz="4000" b="1" dirty="0">
                <a:solidFill>
                  <a:schemeClr val="tx1"/>
                </a:solidFill>
                <a:latin typeface="+mn-lt"/>
              </a:rPr>
              <a:t>Creating and Accessing tuples</a:t>
            </a:r>
          </a:p>
        </p:txBody>
      </p:sp>
      <p:sp>
        <p:nvSpPr>
          <p:cNvPr id="4" name="TextBox 3">
            <a:extLst>
              <a:ext uri="{FF2B5EF4-FFF2-40B4-BE49-F238E27FC236}">
                <a16:creationId xmlns:a16="http://schemas.microsoft.com/office/drawing/2014/main" id="{2D7DFD2D-BE0F-EBC7-7FD1-050451F5D22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F95CABC-1C30-809F-3010-150CC048BF44}"/>
              </a:ext>
            </a:extLst>
          </p:cNvPr>
          <p:cNvSpPr>
            <a:spLocks noGrp="1" noChangeArrowheads="1"/>
          </p:cNvSpPr>
          <p:nvPr>
            <p:ph type="body" sz="quarter" idx="10"/>
          </p:nvPr>
        </p:nvSpPr>
        <p:spPr bwMode="auto">
          <a:xfrm>
            <a:off x="325729" y="1031789"/>
            <a:ext cx="11252357" cy="568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ts val="1800"/>
              </a:spcBef>
              <a:spcAft>
                <a:spcPts val="1800"/>
              </a:spcAft>
            </a:pPr>
            <a:r>
              <a:rPr lang="en-US" sz="2550" dirty="0">
                <a:solidFill>
                  <a:schemeClr val="tx1"/>
                </a:solidFill>
              </a:rPr>
              <a:t>Tuples are created just like list except </a:t>
            </a:r>
            <a:r>
              <a:rPr lang="en-US" sz="2550" b="0" i="0" dirty="0">
                <a:solidFill>
                  <a:schemeClr val="tx1"/>
                </a:solidFill>
                <a:effectLst/>
              </a:rPr>
              <a:t>by parenthesis “()” in place of square bracket “[]”</a:t>
            </a:r>
          </a:p>
          <a:p>
            <a:pPr fontAlgn="base">
              <a:spcBef>
                <a:spcPts val="1800"/>
              </a:spcBef>
              <a:spcAft>
                <a:spcPts val="1800"/>
              </a:spcAft>
            </a:pPr>
            <a:r>
              <a:rPr lang="en-US" sz="2550" b="1" i="0" dirty="0">
                <a:solidFill>
                  <a:schemeClr val="tx1"/>
                </a:solidFill>
                <a:effectLst/>
              </a:rPr>
              <a:t> Examples of tuple :</a:t>
            </a:r>
          </a:p>
          <a:p>
            <a:pPr marL="457200" indent="-457200" fontAlgn="base">
              <a:spcBef>
                <a:spcPts val="1800"/>
              </a:spcBef>
              <a:spcAft>
                <a:spcPts val="1800"/>
              </a:spcAft>
              <a:buFont typeface="Arial" panose="020B0604020202020204" pitchFamily="34" charset="0"/>
              <a:buChar char="•"/>
            </a:pPr>
            <a:r>
              <a:rPr lang="en-US" sz="2550" b="0" i="0" dirty="0">
                <a:solidFill>
                  <a:schemeClr val="tx1"/>
                </a:solidFill>
                <a:effectLst/>
              </a:rPr>
              <a:t>( )</a:t>
            </a:r>
          </a:p>
          <a:p>
            <a:pPr marL="457200" indent="-457200" fontAlgn="base">
              <a:spcBef>
                <a:spcPts val="1800"/>
              </a:spcBef>
              <a:spcAft>
                <a:spcPts val="1800"/>
              </a:spcAft>
              <a:buFont typeface="Arial" panose="020B0604020202020204" pitchFamily="34" charset="0"/>
              <a:buChar char="•"/>
            </a:pPr>
            <a:r>
              <a:rPr lang="en-US" sz="2550" b="0" i="0" dirty="0">
                <a:solidFill>
                  <a:schemeClr val="tx1"/>
                </a:solidFill>
                <a:effectLst/>
              </a:rPr>
              <a:t>(1,2,3)</a:t>
            </a:r>
          </a:p>
          <a:p>
            <a:pPr marL="457200" indent="-457200" fontAlgn="base">
              <a:spcBef>
                <a:spcPts val="1800"/>
              </a:spcBef>
              <a:spcAft>
                <a:spcPts val="1800"/>
              </a:spcAft>
              <a:buFont typeface="Arial" panose="020B0604020202020204" pitchFamily="34" charset="0"/>
              <a:buChar char="•"/>
            </a:pPr>
            <a:r>
              <a:rPr lang="en-US" sz="2550" b="0" i="0" dirty="0">
                <a:solidFill>
                  <a:schemeClr val="tx1"/>
                </a:solidFill>
                <a:effectLst/>
              </a:rPr>
              <a:t>(2,2.5,4,1.2)</a:t>
            </a:r>
          </a:p>
          <a:p>
            <a:pPr marL="457200" indent="-457200" fontAlgn="base">
              <a:spcBef>
                <a:spcPts val="1800"/>
              </a:spcBef>
              <a:spcAft>
                <a:spcPts val="1800"/>
              </a:spcAft>
              <a:buFont typeface="Arial" panose="020B0604020202020204" pitchFamily="34" charset="0"/>
              <a:buChar char="•"/>
            </a:pPr>
            <a:r>
              <a:rPr lang="en-US" sz="2550" b="0" i="0" dirty="0">
                <a:solidFill>
                  <a:schemeClr val="tx1"/>
                </a:solidFill>
                <a:effectLst/>
              </a:rPr>
              <a:t>(„a‟,1,‟b‟,2,‟c‟,3)</a:t>
            </a:r>
          </a:p>
          <a:p>
            <a:pPr marL="457200" indent="-457200" fontAlgn="base">
              <a:spcBef>
                <a:spcPts val="1800"/>
              </a:spcBef>
              <a:spcAft>
                <a:spcPts val="1800"/>
              </a:spcAft>
              <a:buFont typeface="Arial" panose="020B0604020202020204" pitchFamily="34" charset="0"/>
              <a:buChar char="•"/>
            </a:pPr>
            <a:r>
              <a:rPr lang="en-US" sz="2550" b="0" i="0" dirty="0">
                <a:solidFill>
                  <a:schemeClr val="tx1"/>
                </a:solidFill>
                <a:effectLst/>
              </a:rPr>
              <a:t>(„”</a:t>
            </a:r>
            <a:r>
              <a:rPr lang="en-US" sz="2550" b="0" i="0" dirty="0" err="1">
                <a:solidFill>
                  <a:schemeClr val="tx1"/>
                </a:solidFill>
                <a:effectLst/>
              </a:rPr>
              <a:t>red”,”green”,”blue</a:t>
            </a:r>
            <a:r>
              <a:rPr lang="en-US" sz="2550" b="0" i="0" dirty="0">
                <a:solidFill>
                  <a:schemeClr val="tx1"/>
                </a:solidFill>
                <a:effectLst/>
              </a:rPr>
              <a:t>”)</a:t>
            </a:r>
            <a:endParaRPr lang="en-US" sz="2550" b="0" i="0" dirty="0">
              <a:solidFill>
                <a:srgbClr val="FF0000"/>
              </a:solidFill>
              <a:effectLst/>
            </a:endParaRPr>
          </a:p>
        </p:txBody>
      </p:sp>
      <p:sp>
        <p:nvSpPr>
          <p:cNvPr id="2" name="Rectangle 1">
            <a:extLst>
              <a:ext uri="{FF2B5EF4-FFF2-40B4-BE49-F238E27FC236}">
                <a16:creationId xmlns:a16="http://schemas.microsoft.com/office/drawing/2014/main" id="{075C4886-A630-45D0-8DCE-1C9E96D346BD}"/>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5553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BA449-7C16-8963-9D35-E1A904C5D72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1252A36-3273-FDAD-03D4-480885DE95B9}"/>
              </a:ext>
            </a:extLst>
          </p:cNvPr>
          <p:cNvSpPr>
            <a:spLocks noGrp="1"/>
          </p:cNvSpPr>
          <p:nvPr>
            <p:ph type="title"/>
          </p:nvPr>
        </p:nvSpPr>
        <p:spPr>
          <a:xfrm>
            <a:off x="325729" y="138500"/>
            <a:ext cx="11333087" cy="739343"/>
          </a:xfrm>
        </p:spPr>
        <p:txBody>
          <a:bodyPr/>
          <a:lstStyle/>
          <a:p>
            <a:pPr algn="l" fontAlgn="base">
              <a:buNone/>
            </a:pPr>
            <a:r>
              <a:rPr lang="en-US" sz="4000" b="1" dirty="0">
                <a:solidFill>
                  <a:schemeClr val="tx1"/>
                </a:solidFill>
                <a:latin typeface="+mn-lt"/>
              </a:rPr>
              <a:t>Creating tuples</a:t>
            </a:r>
          </a:p>
        </p:txBody>
      </p:sp>
      <p:sp>
        <p:nvSpPr>
          <p:cNvPr id="4" name="TextBox 3">
            <a:extLst>
              <a:ext uri="{FF2B5EF4-FFF2-40B4-BE49-F238E27FC236}">
                <a16:creationId xmlns:a16="http://schemas.microsoft.com/office/drawing/2014/main" id="{DA566BB1-8C9C-2FFB-68AF-DC08BDC280A5}"/>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A9615385-ECA8-74F8-945B-244D011E919D}"/>
              </a:ext>
            </a:extLst>
          </p:cNvPr>
          <p:cNvSpPr>
            <a:spLocks noGrp="1" noChangeArrowheads="1"/>
          </p:cNvSpPr>
          <p:nvPr>
            <p:ph type="body" sz="quarter" idx="10"/>
          </p:nvPr>
        </p:nvSpPr>
        <p:spPr bwMode="auto">
          <a:xfrm>
            <a:off x="314833" y="1025894"/>
            <a:ext cx="11252357" cy="399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ts val="600"/>
              </a:spcBef>
              <a:spcAft>
                <a:spcPts val="600"/>
              </a:spcAft>
            </a:pPr>
            <a:r>
              <a:rPr lang="en-US" b="0" i="0" dirty="0">
                <a:solidFill>
                  <a:schemeClr val="tx1"/>
                </a:solidFill>
                <a:effectLst/>
              </a:rPr>
              <a:t>T = ()	# empty tuple</a:t>
            </a:r>
          </a:p>
          <a:p>
            <a:pPr fontAlgn="base">
              <a:spcBef>
                <a:spcPts val="600"/>
              </a:spcBef>
              <a:spcAft>
                <a:spcPts val="600"/>
              </a:spcAft>
            </a:pPr>
            <a:r>
              <a:rPr lang="en-US" b="0" i="0" dirty="0">
                <a:solidFill>
                  <a:schemeClr val="tx1"/>
                </a:solidFill>
                <a:effectLst/>
              </a:rPr>
              <a:t>T = (value1, value2, value3,….)</a:t>
            </a:r>
          </a:p>
          <a:p>
            <a:pPr marL="457200" indent="-457200" fontAlgn="base">
              <a:spcBef>
                <a:spcPts val="600"/>
              </a:spcBef>
              <a:spcAft>
                <a:spcPts val="600"/>
              </a:spcAft>
              <a:buFont typeface="Arial" panose="020B0604020202020204" pitchFamily="34" charset="0"/>
              <a:buChar char="•"/>
            </a:pPr>
            <a:endParaRPr lang="en-US" b="0" i="0" dirty="0">
              <a:solidFill>
                <a:schemeClr val="tx1"/>
              </a:solidFill>
              <a:effectLst/>
            </a:endParaRPr>
          </a:p>
          <a:p>
            <a:pPr fontAlgn="base">
              <a:spcBef>
                <a:spcPts val="600"/>
              </a:spcBef>
              <a:spcAft>
                <a:spcPts val="600"/>
              </a:spcAft>
            </a:pPr>
            <a:r>
              <a:rPr lang="en-US" b="1" i="0" dirty="0">
                <a:solidFill>
                  <a:schemeClr val="tx1"/>
                </a:solidFill>
                <a:effectLst/>
              </a:rPr>
              <a:t>This construct is known as tuple display construct</a:t>
            </a:r>
          </a:p>
          <a:p>
            <a:pPr marL="457200" indent="-457200" fontAlgn="base">
              <a:spcBef>
                <a:spcPts val="600"/>
              </a:spcBef>
              <a:spcAft>
                <a:spcPts val="600"/>
              </a:spcAft>
              <a:buFont typeface="Arial" panose="020B0604020202020204" pitchFamily="34" charset="0"/>
              <a:buChar char="•"/>
            </a:pPr>
            <a:endParaRPr lang="en-US" b="0" i="0" dirty="0">
              <a:solidFill>
                <a:schemeClr val="tx1"/>
              </a:solidFill>
              <a:effectLst/>
            </a:endParaRPr>
          </a:p>
          <a:p>
            <a:pPr fontAlgn="base">
              <a:spcBef>
                <a:spcPts val="600"/>
              </a:spcBef>
              <a:spcAft>
                <a:spcPts val="600"/>
              </a:spcAft>
            </a:pPr>
            <a:r>
              <a:rPr lang="en-US" b="1" i="0" dirty="0">
                <a:solidFill>
                  <a:schemeClr val="tx1"/>
                </a:solidFill>
                <a:effectLst/>
              </a:rPr>
              <a:t>1.  Empty Tuple</a:t>
            </a:r>
          </a:p>
          <a:p>
            <a:pPr fontAlgn="base">
              <a:spcBef>
                <a:spcPts val="600"/>
              </a:spcBef>
              <a:spcAft>
                <a:spcPts val="600"/>
              </a:spcAft>
            </a:pPr>
            <a:r>
              <a:rPr lang="en-US" b="0" i="0" dirty="0">
                <a:solidFill>
                  <a:schemeClr val="tx1"/>
                </a:solidFill>
                <a:effectLst/>
              </a:rPr>
              <a:t>      T = ()	Or</a:t>
            </a:r>
          </a:p>
          <a:p>
            <a:pPr fontAlgn="base">
              <a:spcBef>
                <a:spcPts val="600"/>
              </a:spcBef>
              <a:spcAft>
                <a:spcPts val="600"/>
              </a:spcAft>
            </a:pPr>
            <a:r>
              <a:rPr lang="en-US" b="0" i="0" dirty="0">
                <a:solidFill>
                  <a:schemeClr val="tx1"/>
                </a:solidFill>
                <a:effectLst/>
              </a:rPr>
              <a:t>      T = tuple()</a:t>
            </a:r>
            <a:endParaRPr lang="en-US" sz="2550" b="0" i="0" dirty="0">
              <a:solidFill>
                <a:schemeClr val="tx1"/>
              </a:solidFill>
              <a:effectLst/>
            </a:endParaRPr>
          </a:p>
        </p:txBody>
      </p:sp>
      <p:sp>
        <p:nvSpPr>
          <p:cNvPr id="2" name="Rectangle 1">
            <a:extLst>
              <a:ext uri="{FF2B5EF4-FFF2-40B4-BE49-F238E27FC236}">
                <a16:creationId xmlns:a16="http://schemas.microsoft.com/office/drawing/2014/main" id="{8A8744BD-A9DE-5953-99C2-150A20EE51E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70971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0B68F-D612-890C-5D04-CE917328B0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B4CF825-46F5-A85D-0E81-C71D5377896E}"/>
              </a:ext>
            </a:extLst>
          </p:cNvPr>
          <p:cNvSpPr>
            <a:spLocks noGrp="1"/>
          </p:cNvSpPr>
          <p:nvPr>
            <p:ph type="title"/>
          </p:nvPr>
        </p:nvSpPr>
        <p:spPr>
          <a:xfrm>
            <a:off x="427868" y="138500"/>
            <a:ext cx="11333087" cy="739343"/>
          </a:xfrm>
        </p:spPr>
        <p:txBody>
          <a:bodyPr/>
          <a:lstStyle/>
          <a:p>
            <a:pPr algn="l" fontAlgn="base">
              <a:buNone/>
            </a:pPr>
            <a:r>
              <a:rPr lang="en-IN" sz="4000" b="1" i="0" dirty="0">
                <a:solidFill>
                  <a:schemeClr val="tx1"/>
                </a:solidFill>
                <a:effectLst/>
                <a:latin typeface="+mn-lt"/>
              </a:rPr>
              <a:t>Creating t</a:t>
            </a:r>
            <a:r>
              <a:rPr lang="en-IN" sz="4000" b="1" dirty="0">
                <a:solidFill>
                  <a:schemeClr val="tx1"/>
                </a:solidFill>
                <a:latin typeface="+mn-lt"/>
              </a:rPr>
              <a:t>uples</a:t>
            </a:r>
            <a:r>
              <a:rPr lang="en-IN" sz="4000" b="1" i="0" dirty="0">
                <a:solidFill>
                  <a:schemeClr val="tx1"/>
                </a:solidFill>
                <a:effectLst/>
                <a:latin typeface="+mn-lt"/>
              </a:rPr>
              <a:t>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A933BCC9-5AA6-640B-3E0E-9E652B59690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4AE907C3-36C5-A77E-8C91-CDED6BD03FA8}"/>
              </a:ext>
            </a:extLst>
          </p:cNvPr>
          <p:cNvSpPr>
            <a:spLocks noGrp="1" noChangeArrowheads="1"/>
          </p:cNvSpPr>
          <p:nvPr>
            <p:ph type="body" sz="quarter" idx="10"/>
          </p:nvPr>
        </p:nvSpPr>
        <p:spPr bwMode="auto">
          <a:xfrm>
            <a:off x="427868" y="877843"/>
            <a:ext cx="10744199" cy="602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spcBef>
                <a:spcPts val="600"/>
              </a:spcBef>
              <a:spcAft>
                <a:spcPts val="600"/>
              </a:spcAft>
            </a:pPr>
            <a:r>
              <a:rPr lang="fr-FR" sz="2550" b="1" i="0" dirty="0">
                <a:solidFill>
                  <a:schemeClr val="tx1"/>
                </a:solidFill>
                <a:effectLst/>
              </a:rPr>
              <a:t>2. Single </a:t>
            </a:r>
            <a:r>
              <a:rPr lang="fr-FR" sz="2550" b="1" i="0" dirty="0" err="1">
                <a:solidFill>
                  <a:schemeClr val="tx1"/>
                </a:solidFill>
                <a:effectLst/>
              </a:rPr>
              <a:t>element</a:t>
            </a:r>
            <a:r>
              <a:rPr lang="fr-FR" sz="2550" b="1" i="0" dirty="0">
                <a:solidFill>
                  <a:schemeClr val="tx1"/>
                </a:solidFill>
                <a:effectLst/>
              </a:rPr>
              <a:t> Tuple</a:t>
            </a:r>
          </a:p>
          <a:p>
            <a:pPr marL="342900" indent="-342900" algn="l" fontAlgn="base">
              <a:spcBef>
                <a:spcPts val="600"/>
              </a:spcBef>
              <a:spcAft>
                <a:spcPts val="600"/>
              </a:spcAft>
              <a:buFont typeface="Arial" panose="020B0604020202020204" pitchFamily="34" charset="0"/>
              <a:buChar char="•"/>
            </a:pPr>
            <a:r>
              <a:rPr lang="fr-FR" sz="2550" b="0" i="0" dirty="0">
                <a:solidFill>
                  <a:schemeClr val="tx1"/>
                </a:solidFill>
                <a:effectLst/>
              </a:rPr>
              <a:t>&gt;&gt;&gt; T = (20)</a:t>
            </a:r>
          </a:p>
          <a:p>
            <a:pPr algn="l" fontAlgn="base">
              <a:spcBef>
                <a:spcPts val="600"/>
              </a:spcBef>
              <a:spcAft>
                <a:spcPts val="600"/>
              </a:spcAft>
            </a:pPr>
            <a:r>
              <a:rPr lang="fr-FR" sz="2550" b="0" i="0" dirty="0">
                <a:solidFill>
                  <a:schemeClr val="tx1"/>
                </a:solidFill>
                <a:effectLst/>
              </a:rPr>
              <a:t>&gt;&gt;&gt; T</a:t>
            </a:r>
          </a:p>
          <a:p>
            <a:pPr algn="l" fontAlgn="base">
              <a:spcBef>
                <a:spcPts val="600"/>
              </a:spcBef>
              <a:spcAft>
                <a:spcPts val="600"/>
              </a:spcAft>
            </a:pPr>
            <a:r>
              <a:rPr lang="fr-FR" sz="2550" b="0" i="0" dirty="0">
                <a:solidFill>
                  <a:srgbClr val="FF0000"/>
                </a:solidFill>
                <a:effectLst/>
              </a:rPr>
              <a:t>20</a:t>
            </a:r>
          </a:p>
          <a:p>
            <a:pPr marL="342900" indent="-342900" algn="l" fontAlgn="base">
              <a:spcBef>
                <a:spcPts val="600"/>
              </a:spcBef>
              <a:spcAft>
                <a:spcPts val="600"/>
              </a:spcAft>
              <a:buFont typeface="Arial" panose="020B0604020202020204" pitchFamily="34" charset="0"/>
              <a:buChar char="•"/>
            </a:pPr>
            <a:endParaRPr lang="fr-FR" sz="2550" b="0" i="0" dirty="0">
              <a:solidFill>
                <a:schemeClr val="tx1"/>
              </a:solidFill>
              <a:effectLst/>
            </a:endParaRPr>
          </a:p>
          <a:p>
            <a:pPr algn="l" fontAlgn="base">
              <a:spcBef>
                <a:spcPts val="600"/>
              </a:spcBef>
              <a:spcAft>
                <a:spcPts val="600"/>
              </a:spcAft>
            </a:pPr>
            <a:r>
              <a:rPr lang="fr-FR" sz="2550" b="0" i="0" dirty="0">
                <a:solidFill>
                  <a:schemeClr val="tx1"/>
                </a:solidFill>
                <a:effectLst/>
              </a:rPr>
              <a:t>&gt;&gt;&gt; T = 5,</a:t>
            </a:r>
          </a:p>
          <a:p>
            <a:pPr algn="l" fontAlgn="base">
              <a:spcBef>
                <a:spcPts val="600"/>
              </a:spcBef>
              <a:spcAft>
                <a:spcPts val="600"/>
              </a:spcAft>
            </a:pPr>
            <a:r>
              <a:rPr lang="fr-FR" sz="2550" b="0" i="0" dirty="0">
                <a:solidFill>
                  <a:schemeClr val="tx1"/>
                </a:solidFill>
                <a:effectLst/>
              </a:rPr>
              <a:t>&gt;&gt;&gt; T</a:t>
            </a:r>
          </a:p>
          <a:p>
            <a:pPr algn="l" fontAlgn="base">
              <a:spcBef>
                <a:spcPts val="600"/>
              </a:spcBef>
              <a:spcAft>
                <a:spcPts val="600"/>
              </a:spcAft>
            </a:pPr>
            <a:r>
              <a:rPr lang="fr-FR" sz="2550" b="0" i="0" dirty="0">
                <a:solidFill>
                  <a:srgbClr val="FF0000"/>
                </a:solidFill>
                <a:effectLst/>
              </a:rPr>
              <a:t>(5,)</a:t>
            </a:r>
          </a:p>
          <a:p>
            <a:pPr marL="342900" indent="-342900" algn="l" fontAlgn="base">
              <a:spcBef>
                <a:spcPts val="600"/>
              </a:spcBef>
              <a:spcAft>
                <a:spcPts val="600"/>
              </a:spcAft>
              <a:buFont typeface="Arial" panose="020B0604020202020204" pitchFamily="34" charset="0"/>
              <a:buChar char="•"/>
            </a:pPr>
            <a:endParaRPr lang="fr-FR" sz="2550" b="0" i="0" dirty="0">
              <a:solidFill>
                <a:schemeClr val="tx1"/>
              </a:solidFill>
              <a:effectLst/>
            </a:endParaRPr>
          </a:p>
          <a:p>
            <a:pPr algn="l" fontAlgn="base">
              <a:spcBef>
                <a:spcPts val="600"/>
              </a:spcBef>
              <a:spcAft>
                <a:spcPts val="600"/>
              </a:spcAft>
            </a:pPr>
            <a:r>
              <a:rPr lang="fr-FR" sz="2550" b="0" i="0" dirty="0">
                <a:solidFill>
                  <a:schemeClr val="tx1"/>
                </a:solidFill>
                <a:effectLst/>
              </a:rPr>
              <a:t>&gt;&gt;&gt; T = (100,)</a:t>
            </a:r>
          </a:p>
          <a:p>
            <a:pPr algn="l" fontAlgn="base">
              <a:spcBef>
                <a:spcPts val="600"/>
              </a:spcBef>
              <a:spcAft>
                <a:spcPts val="600"/>
              </a:spcAft>
            </a:pPr>
            <a:r>
              <a:rPr lang="fr-FR" sz="2550" b="0" i="0" dirty="0">
                <a:solidFill>
                  <a:schemeClr val="tx1"/>
                </a:solidFill>
                <a:effectLst/>
              </a:rPr>
              <a:t>&gt;&gt;&gt; T</a:t>
            </a:r>
          </a:p>
          <a:p>
            <a:pPr algn="l" fontAlgn="base">
              <a:spcBef>
                <a:spcPts val="600"/>
              </a:spcBef>
              <a:spcAft>
                <a:spcPts val="600"/>
              </a:spcAft>
            </a:pPr>
            <a:r>
              <a:rPr lang="fr-FR" sz="2550" dirty="0">
                <a:solidFill>
                  <a:srgbClr val="FF0000"/>
                </a:solidFill>
              </a:rPr>
              <a:t>(100,)</a:t>
            </a:r>
            <a:endParaRPr lang="fr-FR" sz="2550" b="0" i="0" dirty="0">
              <a:solidFill>
                <a:srgbClr val="FF0000"/>
              </a:solidFill>
              <a:effectLst/>
            </a:endParaRPr>
          </a:p>
        </p:txBody>
      </p:sp>
      <p:sp>
        <p:nvSpPr>
          <p:cNvPr id="2" name="Rectangle 1">
            <a:extLst>
              <a:ext uri="{FF2B5EF4-FFF2-40B4-BE49-F238E27FC236}">
                <a16:creationId xmlns:a16="http://schemas.microsoft.com/office/drawing/2014/main" id="{6D0FD20C-A39B-ECBE-D4DF-1994A318A207}"/>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5996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0B49F-0093-F1BC-3DCF-AC2B431DB1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3CD3D3-7EEA-6767-1429-657CE10F4645}"/>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Creating tuples</a:t>
            </a:r>
            <a:r>
              <a:rPr lang="en-US" sz="4000" b="1" i="0" dirty="0">
                <a:solidFill>
                  <a:schemeClr val="tx1"/>
                </a:solidFill>
                <a:effectLst/>
                <a:latin typeface="+mn-lt"/>
              </a:rPr>
              <a:t> </a:t>
            </a:r>
            <a:endParaRPr lang="en-US" sz="4000" b="1" dirty="0">
              <a:solidFill>
                <a:schemeClr val="tx1"/>
              </a:solidFill>
              <a:latin typeface="+mn-lt"/>
            </a:endParaRPr>
          </a:p>
        </p:txBody>
      </p:sp>
      <p:sp>
        <p:nvSpPr>
          <p:cNvPr id="4" name="TextBox 3">
            <a:extLst>
              <a:ext uri="{FF2B5EF4-FFF2-40B4-BE49-F238E27FC236}">
                <a16:creationId xmlns:a16="http://schemas.microsoft.com/office/drawing/2014/main" id="{AF59D3FA-55FF-FBFA-EC42-1A63CF317D3B}"/>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D79360EE-8013-7201-7C0A-A6E5EDEAD518}"/>
              </a:ext>
            </a:extLst>
          </p:cNvPr>
          <p:cNvSpPr>
            <a:spLocks noGrp="1" noChangeArrowheads="1"/>
          </p:cNvSpPr>
          <p:nvPr>
            <p:ph type="body" sz="quarter" idx="10"/>
          </p:nvPr>
        </p:nvSpPr>
        <p:spPr bwMode="auto">
          <a:xfrm>
            <a:off x="273277" y="877843"/>
            <a:ext cx="20040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lnSpc>
                <a:spcPct val="100000"/>
              </a:lnSpc>
              <a:spcBef>
                <a:spcPts val="600"/>
              </a:spcBef>
              <a:spcAft>
                <a:spcPts val="600"/>
              </a:spcAft>
            </a:pPr>
            <a:r>
              <a:rPr lang="en-US" sz="2400" b="1" i="0" dirty="0">
                <a:solidFill>
                  <a:schemeClr val="tx1"/>
                </a:solidFill>
                <a:effectLst/>
              </a:rPr>
              <a:t>3. Creating long tuples</a:t>
            </a:r>
          </a:p>
          <a:p>
            <a:pPr marL="342900" indent="-342900" algn="l" fontAlgn="base">
              <a:lnSpc>
                <a:spcPct val="100000"/>
              </a:lnSpc>
              <a:spcBef>
                <a:spcPts val="600"/>
              </a:spcBef>
              <a:spcAft>
                <a:spcPts val="600"/>
              </a:spcAft>
              <a:buFont typeface="Arial" panose="020B0604020202020204" pitchFamily="34" charset="0"/>
              <a:buChar char="•"/>
            </a:pPr>
            <a:r>
              <a:rPr lang="en-US" sz="2400" b="0" i="0" dirty="0">
                <a:solidFill>
                  <a:schemeClr val="tx1"/>
                </a:solidFill>
                <a:effectLst/>
              </a:rPr>
              <a:t>roots = (1,2,3,4,5,6,7,8,9,10,11,12,13,14,15,16,17,18,19,20)</a:t>
            </a:r>
          </a:p>
          <a:p>
            <a:pPr marL="342900" indent="-342900" algn="l" fontAlgn="base">
              <a:lnSpc>
                <a:spcPct val="100000"/>
              </a:lnSpc>
              <a:spcBef>
                <a:spcPts val="600"/>
              </a:spcBef>
              <a:spcAft>
                <a:spcPts val="600"/>
              </a:spcAft>
              <a:buFont typeface="Arial" panose="020B0604020202020204" pitchFamily="34" charset="0"/>
              <a:buChar char="•"/>
            </a:pPr>
            <a:endParaRPr lang="en-US" sz="2400" b="0" i="0" dirty="0">
              <a:solidFill>
                <a:schemeClr val="tx1"/>
              </a:solidFill>
              <a:effectLst/>
            </a:endParaRPr>
          </a:p>
          <a:p>
            <a:pPr algn="l" fontAlgn="base">
              <a:lnSpc>
                <a:spcPct val="100000"/>
              </a:lnSpc>
              <a:spcBef>
                <a:spcPts val="600"/>
              </a:spcBef>
              <a:spcAft>
                <a:spcPts val="600"/>
              </a:spcAft>
            </a:pPr>
            <a:r>
              <a:rPr lang="en-US" sz="2400" b="1" i="0" dirty="0">
                <a:solidFill>
                  <a:schemeClr val="tx1"/>
                </a:solidFill>
                <a:effectLst/>
              </a:rPr>
              <a:t>4. Nested tuples</a:t>
            </a:r>
          </a:p>
          <a:p>
            <a:pPr algn="l" fontAlgn="base">
              <a:lnSpc>
                <a:spcPct val="100000"/>
              </a:lnSpc>
              <a:spcBef>
                <a:spcPts val="600"/>
              </a:spcBef>
              <a:spcAft>
                <a:spcPts val="600"/>
              </a:spcAft>
            </a:pPr>
            <a:r>
              <a:rPr lang="en-US" sz="2400" b="0" i="0" dirty="0">
                <a:solidFill>
                  <a:schemeClr val="tx1"/>
                </a:solidFill>
                <a:effectLst/>
              </a:rPr>
              <a:t>                     &gt;&gt;&gt; T1 = (10,20,30,(40,50,60),100)</a:t>
            </a:r>
          </a:p>
          <a:p>
            <a:pPr algn="l" fontAlgn="base">
              <a:lnSpc>
                <a:spcPct val="100000"/>
              </a:lnSpc>
              <a:spcBef>
                <a:spcPts val="600"/>
              </a:spcBef>
              <a:spcAft>
                <a:spcPts val="600"/>
              </a:spcAft>
            </a:pPr>
            <a:r>
              <a:rPr lang="en-US" sz="2400" dirty="0">
                <a:solidFill>
                  <a:schemeClr val="tx1"/>
                </a:solidFill>
              </a:rPr>
              <a:t>                                   &gt;&gt;&gt; </a:t>
            </a:r>
            <a:r>
              <a:rPr lang="en-US" sz="2400" dirty="0" err="1">
                <a:solidFill>
                  <a:schemeClr val="tx1"/>
                </a:solidFill>
              </a:rPr>
              <a:t>len</a:t>
            </a:r>
            <a:r>
              <a:rPr lang="en-US" sz="2400" dirty="0">
                <a:solidFill>
                  <a:schemeClr val="tx1"/>
                </a:solidFill>
              </a:rPr>
              <a:t>(T1)               # 5</a:t>
            </a:r>
          </a:p>
          <a:p>
            <a:pPr fontAlgn="base">
              <a:lnSpc>
                <a:spcPct val="100000"/>
              </a:lnSpc>
              <a:spcBef>
                <a:spcPts val="600"/>
              </a:spcBef>
              <a:spcAft>
                <a:spcPts val="600"/>
              </a:spcAft>
            </a:pPr>
            <a:r>
              <a:rPr lang="en-US" sz="2400" dirty="0">
                <a:solidFill>
                  <a:schemeClr val="tx1"/>
                </a:solidFill>
              </a:rPr>
              <a:t>                                   &gt;&gt;&gt; T1[1]                  # 20</a:t>
            </a:r>
          </a:p>
          <a:p>
            <a:pPr fontAlgn="base">
              <a:lnSpc>
                <a:spcPct val="100000"/>
              </a:lnSpc>
              <a:spcBef>
                <a:spcPts val="600"/>
              </a:spcBef>
              <a:spcAft>
                <a:spcPts val="600"/>
              </a:spcAft>
            </a:pPr>
            <a:r>
              <a:rPr lang="en-US" sz="2400" dirty="0">
                <a:solidFill>
                  <a:schemeClr val="tx1"/>
                </a:solidFill>
              </a:rPr>
              <a:t>                                   &gt;&gt;&gt; T1[3][1]              # 50 </a:t>
            </a:r>
          </a:p>
          <a:p>
            <a:pPr algn="l" fontAlgn="base">
              <a:lnSpc>
                <a:spcPct val="100000"/>
              </a:lnSpc>
              <a:spcBef>
                <a:spcPts val="600"/>
              </a:spcBef>
              <a:spcAft>
                <a:spcPts val="600"/>
              </a:spcAft>
            </a:pPr>
            <a:endParaRPr lang="en-US" sz="2400" dirty="0">
              <a:solidFill>
                <a:schemeClr val="tx1"/>
              </a:solidFill>
            </a:endParaRPr>
          </a:p>
          <a:p>
            <a:pPr algn="l" fontAlgn="base">
              <a:lnSpc>
                <a:spcPct val="100000"/>
              </a:lnSpc>
              <a:spcBef>
                <a:spcPts val="600"/>
              </a:spcBef>
              <a:spcAft>
                <a:spcPts val="600"/>
              </a:spcAft>
            </a:pPr>
            <a:endParaRPr lang="en-US" sz="2400" b="0" i="0" dirty="0">
              <a:solidFill>
                <a:schemeClr val="tx1"/>
              </a:solidFill>
              <a:effectLst/>
            </a:endParaRPr>
          </a:p>
        </p:txBody>
      </p:sp>
      <p:sp>
        <p:nvSpPr>
          <p:cNvPr id="2" name="Rectangle 1">
            <a:extLst>
              <a:ext uri="{FF2B5EF4-FFF2-40B4-BE49-F238E27FC236}">
                <a16:creationId xmlns:a16="http://schemas.microsoft.com/office/drawing/2014/main" id="{A5C37174-3950-9AC4-3E40-078FE78CC146}"/>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6098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0CE07-EFC6-A2E4-C82F-929023889E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527E7D-74B0-A59D-0EC3-E9706EB7AB4A}"/>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Creating tuples from existing sequence</a:t>
            </a:r>
          </a:p>
        </p:txBody>
      </p:sp>
      <p:sp>
        <p:nvSpPr>
          <p:cNvPr id="4" name="TextBox 3">
            <a:extLst>
              <a:ext uri="{FF2B5EF4-FFF2-40B4-BE49-F238E27FC236}">
                <a16:creationId xmlns:a16="http://schemas.microsoft.com/office/drawing/2014/main" id="{6712F0CB-4A2E-93D9-6192-7A440BF64ABC}"/>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342FF84-1DDE-AD68-6D0E-E922F0C83A90}"/>
              </a:ext>
            </a:extLst>
          </p:cNvPr>
          <p:cNvSpPr>
            <a:spLocks noGrp="1" noChangeArrowheads="1"/>
          </p:cNvSpPr>
          <p:nvPr>
            <p:ph type="body" sz="quarter" idx="10"/>
          </p:nvPr>
        </p:nvSpPr>
        <p:spPr bwMode="auto">
          <a:xfrm>
            <a:off x="427868" y="1120986"/>
            <a:ext cx="6984151" cy="577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base">
              <a:spcBef>
                <a:spcPts val="600"/>
              </a:spcBef>
              <a:spcAft>
                <a:spcPts val="600"/>
              </a:spcAft>
            </a:pPr>
            <a:r>
              <a:rPr lang="en-US" sz="2400" dirty="0">
                <a:solidFill>
                  <a:schemeClr val="tx1"/>
                </a:solidFill>
              </a:rPr>
              <a:t>     T = tuple(sequence)</a:t>
            </a:r>
          </a:p>
          <a:p>
            <a:pPr algn="l" fontAlgn="base">
              <a:spcBef>
                <a:spcPts val="600"/>
              </a:spcBef>
              <a:spcAft>
                <a:spcPts val="600"/>
              </a:spcAft>
            </a:pPr>
            <a:r>
              <a:rPr lang="en-US" sz="2400" b="1" dirty="0">
                <a:solidFill>
                  <a:srgbClr val="FF0000"/>
                </a:solidFill>
              </a:rPr>
              <a:t>        &gt;&gt;&gt; T = tuple('python’)</a:t>
            </a:r>
          </a:p>
          <a:p>
            <a:pPr algn="l" fontAlgn="base">
              <a:spcBef>
                <a:spcPts val="600"/>
              </a:spcBef>
              <a:spcAft>
                <a:spcPts val="600"/>
              </a:spcAft>
            </a:pPr>
            <a:r>
              <a:rPr lang="en-US" sz="2400" dirty="0">
                <a:solidFill>
                  <a:schemeClr val="tx1"/>
                </a:solidFill>
              </a:rPr>
              <a:t>        &gt;&gt;&gt; T</a:t>
            </a:r>
          </a:p>
          <a:p>
            <a:pPr algn="l" fontAlgn="base">
              <a:spcBef>
                <a:spcPts val="600"/>
              </a:spcBef>
              <a:spcAft>
                <a:spcPts val="600"/>
              </a:spcAft>
            </a:pPr>
            <a:r>
              <a:rPr lang="en-US" sz="2400" dirty="0">
                <a:solidFill>
                  <a:schemeClr val="tx1"/>
                </a:solidFill>
              </a:rPr>
              <a:t>        ('p', 'y', 't', 'h', 'o', 'n’)</a:t>
            </a:r>
          </a:p>
          <a:p>
            <a:pPr algn="l" fontAlgn="base">
              <a:spcBef>
                <a:spcPts val="600"/>
              </a:spcBef>
              <a:spcAft>
                <a:spcPts val="600"/>
              </a:spcAft>
            </a:pPr>
            <a:r>
              <a:rPr lang="en-US" sz="2400" dirty="0">
                <a:solidFill>
                  <a:schemeClr val="tx1"/>
                </a:solidFill>
              </a:rPr>
              <a:t>        &gt;&gt;&gt; items=[100,200,300,400]</a:t>
            </a:r>
          </a:p>
          <a:p>
            <a:pPr algn="l" fontAlgn="base">
              <a:spcBef>
                <a:spcPts val="600"/>
              </a:spcBef>
              <a:spcAft>
                <a:spcPts val="600"/>
              </a:spcAft>
            </a:pPr>
            <a:r>
              <a:rPr lang="en-US" sz="2400" b="1" dirty="0">
                <a:solidFill>
                  <a:srgbClr val="FF0000"/>
                </a:solidFill>
              </a:rPr>
              <a:t>        &gt;&gt;&gt; T2 = tuple(items)</a:t>
            </a:r>
          </a:p>
          <a:p>
            <a:pPr algn="l" fontAlgn="base">
              <a:spcBef>
                <a:spcPts val="600"/>
              </a:spcBef>
              <a:spcAft>
                <a:spcPts val="600"/>
              </a:spcAft>
            </a:pPr>
            <a:r>
              <a:rPr lang="en-US" sz="2400" dirty="0">
                <a:solidFill>
                  <a:schemeClr val="tx1"/>
                </a:solidFill>
              </a:rPr>
              <a:t>        &gt;&gt;&gt; T2</a:t>
            </a:r>
          </a:p>
          <a:p>
            <a:pPr algn="l" fontAlgn="base">
              <a:spcBef>
                <a:spcPts val="600"/>
              </a:spcBef>
              <a:spcAft>
                <a:spcPts val="600"/>
              </a:spcAft>
            </a:pPr>
            <a:r>
              <a:rPr lang="en-US" sz="2400" dirty="0">
                <a:solidFill>
                  <a:schemeClr val="tx1"/>
                </a:solidFill>
              </a:rPr>
              <a:t>        (100, 200, 300, 400)</a:t>
            </a:r>
          </a:p>
          <a:p>
            <a:pPr algn="l" fontAlgn="base">
              <a:spcBef>
                <a:spcPts val="600"/>
              </a:spcBef>
              <a:spcAft>
                <a:spcPts val="600"/>
              </a:spcAft>
            </a:pPr>
            <a:r>
              <a:rPr lang="en-US" sz="2400" b="1" dirty="0">
                <a:solidFill>
                  <a:srgbClr val="FF0000"/>
                </a:solidFill>
              </a:rPr>
              <a:t>        &gt;&gt;&gt; t1 = tuple(input('enter elements’))</a:t>
            </a:r>
          </a:p>
          <a:p>
            <a:pPr algn="l" fontAlgn="base">
              <a:spcBef>
                <a:spcPts val="600"/>
              </a:spcBef>
              <a:spcAft>
                <a:spcPts val="600"/>
              </a:spcAft>
            </a:pPr>
            <a:r>
              <a:rPr lang="en-US" sz="2400" dirty="0">
                <a:solidFill>
                  <a:schemeClr val="tx1"/>
                </a:solidFill>
              </a:rPr>
              <a:t>        enter </a:t>
            </a:r>
            <a:r>
              <a:rPr lang="en-US" sz="2400" dirty="0" err="1">
                <a:solidFill>
                  <a:schemeClr val="tx1"/>
                </a:solidFill>
              </a:rPr>
              <a:t>elementsabcde</a:t>
            </a:r>
            <a:endParaRPr lang="en-US" sz="2400" dirty="0">
              <a:solidFill>
                <a:schemeClr val="tx1"/>
              </a:solidFill>
            </a:endParaRPr>
          </a:p>
          <a:p>
            <a:pPr algn="l" fontAlgn="base">
              <a:spcBef>
                <a:spcPts val="600"/>
              </a:spcBef>
              <a:spcAft>
                <a:spcPts val="600"/>
              </a:spcAft>
            </a:pPr>
            <a:r>
              <a:rPr lang="en-US" sz="2400" dirty="0">
                <a:solidFill>
                  <a:schemeClr val="tx1"/>
                </a:solidFill>
              </a:rPr>
              <a:t>        &gt;&gt;&gt;t1</a:t>
            </a:r>
          </a:p>
          <a:p>
            <a:pPr algn="l" fontAlgn="base">
              <a:spcBef>
                <a:spcPts val="600"/>
              </a:spcBef>
              <a:spcAft>
                <a:spcPts val="600"/>
              </a:spcAft>
            </a:pPr>
            <a:r>
              <a:rPr lang="en-US" sz="2400" dirty="0">
                <a:solidFill>
                  <a:schemeClr val="tx1"/>
                </a:solidFill>
              </a:rPr>
              <a:t>         (‘a’, ‘b’, ‘c’, ‘d’, ‘e’)</a:t>
            </a:r>
          </a:p>
        </p:txBody>
      </p:sp>
      <p:sp>
        <p:nvSpPr>
          <p:cNvPr id="2" name="Rectangle 1">
            <a:extLst>
              <a:ext uri="{FF2B5EF4-FFF2-40B4-BE49-F238E27FC236}">
                <a16:creationId xmlns:a16="http://schemas.microsoft.com/office/drawing/2014/main" id="{8821E634-AA26-900C-51A3-901F9A316BD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97625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FB1E-F8B4-BB0E-A0A2-C9D1E0983E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8B4C17-020C-C41C-135C-E21D86A8B5F0}"/>
              </a:ext>
            </a:extLst>
          </p:cNvPr>
          <p:cNvSpPr>
            <a:spLocks noGrp="1"/>
          </p:cNvSpPr>
          <p:nvPr>
            <p:ph type="title"/>
          </p:nvPr>
        </p:nvSpPr>
        <p:spPr>
          <a:xfrm>
            <a:off x="427868" y="138500"/>
            <a:ext cx="11333087" cy="739343"/>
          </a:xfrm>
        </p:spPr>
        <p:txBody>
          <a:bodyPr/>
          <a:lstStyle/>
          <a:p>
            <a:pPr algn="l" fontAlgn="base">
              <a:buNone/>
            </a:pPr>
            <a:r>
              <a:rPr lang="en-US" sz="4000" b="1" dirty="0">
                <a:solidFill>
                  <a:schemeClr val="tx1"/>
                </a:solidFill>
                <a:latin typeface="+mn-lt"/>
              </a:rPr>
              <a:t>Using eval() while creating tuple</a:t>
            </a:r>
          </a:p>
        </p:txBody>
      </p:sp>
      <p:sp>
        <p:nvSpPr>
          <p:cNvPr id="4" name="TextBox 3">
            <a:extLst>
              <a:ext uri="{FF2B5EF4-FFF2-40B4-BE49-F238E27FC236}">
                <a16:creationId xmlns:a16="http://schemas.microsoft.com/office/drawing/2014/main" id="{1641A16A-5196-EC79-BDD4-B8A25F73A941}"/>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BB108EEA-2C52-689A-F00E-64DD77178C0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26BF8E1-D7AD-A273-259B-7CBEFC42EA28}"/>
              </a:ext>
            </a:extLst>
          </p:cNvPr>
          <p:cNvSpPr txBox="1"/>
          <p:nvPr/>
        </p:nvSpPr>
        <p:spPr>
          <a:xfrm>
            <a:off x="427868" y="1242216"/>
            <a:ext cx="8727707" cy="2031325"/>
          </a:xfrm>
          <a:prstGeom prst="rect">
            <a:avLst/>
          </a:prstGeom>
          <a:noFill/>
        </p:spPr>
        <p:txBody>
          <a:bodyPr wrap="square">
            <a:spAutoFit/>
          </a:bodyPr>
          <a:lstStyle/>
          <a:p>
            <a:pPr algn="l" fontAlgn="base">
              <a:spcBef>
                <a:spcPts val="600"/>
              </a:spcBef>
              <a:spcAft>
                <a:spcPts val="600"/>
              </a:spcAft>
            </a:pPr>
            <a:r>
              <a:rPr lang="fr-FR" sz="2400" b="0" i="0" dirty="0">
                <a:solidFill>
                  <a:schemeClr val="tx1"/>
                </a:solidFill>
                <a:effectLst/>
              </a:rPr>
              <a:t>&gt;&gt;&gt; </a:t>
            </a:r>
            <a:r>
              <a:rPr lang="fr-FR" sz="2400" b="0" i="0" dirty="0" err="1">
                <a:solidFill>
                  <a:schemeClr val="tx1"/>
                </a:solidFill>
                <a:effectLst/>
              </a:rPr>
              <a:t>mytuple</a:t>
            </a:r>
            <a:r>
              <a:rPr lang="fr-FR" sz="2400" b="0" i="0" dirty="0">
                <a:solidFill>
                  <a:schemeClr val="tx1"/>
                </a:solidFill>
                <a:effectLst/>
              </a:rPr>
              <a:t>=</a:t>
            </a:r>
            <a:r>
              <a:rPr lang="fr-FR" sz="2400" b="0" i="0" dirty="0" err="1">
                <a:solidFill>
                  <a:schemeClr val="tx1"/>
                </a:solidFill>
                <a:effectLst/>
              </a:rPr>
              <a:t>eval</a:t>
            </a:r>
            <a:r>
              <a:rPr lang="fr-FR" sz="2400" b="0" i="0" dirty="0">
                <a:solidFill>
                  <a:schemeClr val="tx1"/>
                </a:solidFill>
                <a:effectLst/>
              </a:rPr>
              <a:t>(input("enter tuple </a:t>
            </a:r>
            <a:r>
              <a:rPr lang="fr-FR" sz="2400" b="0" i="0" dirty="0" err="1">
                <a:solidFill>
                  <a:schemeClr val="tx1"/>
                </a:solidFill>
                <a:effectLst/>
              </a:rPr>
              <a:t>elements</a:t>
            </a:r>
            <a:r>
              <a:rPr lang="fr-FR" sz="2400" b="0" i="0" dirty="0">
                <a:solidFill>
                  <a:schemeClr val="tx1"/>
                </a:solidFill>
                <a:effectLst/>
              </a:rPr>
              <a:t>"))</a:t>
            </a:r>
          </a:p>
          <a:p>
            <a:pPr algn="l" fontAlgn="base">
              <a:spcBef>
                <a:spcPts val="600"/>
              </a:spcBef>
              <a:spcAft>
                <a:spcPts val="600"/>
              </a:spcAft>
            </a:pPr>
            <a:r>
              <a:rPr lang="fr-FR" sz="2400" b="0" i="0" dirty="0">
                <a:solidFill>
                  <a:schemeClr val="tx1"/>
                </a:solidFill>
                <a:effectLst/>
              </a:rPr>
              <a:t>enter tuple </a:t>
            </a:r>
            <a:r>
              <a:rPr lang="fr-FR" sz="2400" b="0" i="0" dirty="0" err="1">
                <a:solidFill>
                  <a:schemeClr val="tx1"/>
                </a:solidFill>
                <a:effectLst/>
              </a:rPr>
              <a:t>elements</a:t>
            </a:r>
            <a:r>
              <a:rPr lang="fr-FR" sz="2400" b="0" i="0" dirty="0">
                <a:solidFill>
                  <a:schemeClr val="tx1"/>
                </a:solidFill>
                <a:effectLst/>
              </a:rPr>
              <a:t>(10,'ravi',10.5)</a:t>
            </a:r>
          </a:p>
          <a:p>
            <a:pPr algn="l" fontAlgn="base">
              <a:spcBef>
                <a:spcPts val="600"/>
              </a:spcBef>
              <a:spcAft>
                <a:spcPts val="600"/>
              </a:spcAft>
            </a:pPr>
            <a:r>
              <a:rPr lang="fr-FR" sz="2400" b="0" i="0" dirty="0">
                <a:solidFill>
                  <a:schemeClr val="tx1"/>
                </a:solidFill>
                <a:effectLst/>
              </a:rPr>
              <a:t>&gt;&gt;&gt; </a:t>
            </a:r>
            <a:r>
              <a:rPr lang="fr-FR" sz="2400" b="0" i="0" dirty="0" err="1">
                <a:solidFill>
                  <a:schemeClr val="tx1"/>
                </a:solidFill>
                <a:effectLst/>
              </a:rPr>
              <a:t>mytuple</a:t>
            </a:r>
            <a:r>
              <a:rPr lang="fr-FR" sz="2400" b="0" i="0" dirty="0">
                <a:solidFill>
                  <a:schemeClr val="tx1"/>
                </a:solidFill>
                <a:effectLst/>
              </a:rPr>
              <a:t> </a:t>
            </a:r>
          </a:p>
          <a:p>
            <a:pPr algn="l" fontAlgn="base">
              <a:spcBef>
                <a:spcPts val="600"/>
              </a:spcBef>
              <a:spcAft>
                <a:spcPts val="600"/>
              </a:spcAft>
            </a:pPr>
            <a:r>
              <a:rPr lang="fr-FR" sz="2400" b="0" i="0" dirty="0">
                <a:solidFill>
                  <a:schemeClr val="tx1"/>
                </a:solidFill>
                <a:effectLst/>
              </a:rPr>
              <a:t>(10, 'ravi', 10.5)</a:t>
            </a:r>
          </a:p>
        </p:txBody>
      </p:sp>
    </p:spTree>
    <p:extLst>
      <p:ext uri="{BB962C8B-B14F-4D97-AF65-F5344CB8AC3E}">
        <p14:creationId xmlns:p14="http://schemas.microsoft.com/office/powerpoint/2010/main" val="30988653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1c84e5-43d0-4661-b6ab-65835d4fddd9&quot;,&quot;TimeStamp&quot;:&quot;2018-04-30T11:52:13.7442491-07:00&quot;}"/>
</p:tagLst>
</file>

<file path=ppt/theme/theme1.xml><?xml version="1.0" encoding="utf-8"?>
<a:theme xmlns:a="http://schemas.openxmlformats.org/drawingml/2006/main" name="2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26DBEE-2613-49F8-A414-B253EAD68E57}">
  <we:reference id="wa10438106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054D84420ED148B02D4908102C06EA" ma:contentTypeVersion="8" ma:contentTypeDescription="Create a new document." ma:contentTypeScope="" ma:versionID="0ca3bddc5dc35702316b0b7921461aff">
  <xsd:schema xmlns:xsd="http://www.w3.org/2001/XMLSchema" xmlns:xs="http://www.w3.org/2001/XMLSchema" xmlns:p="http://schemas.microsoft.com/office/2006/metadata/properties" xmlns:ns2="acb2c182-8be2-4932-b6c9-d665a7453e01" targetNamespace="http://schemas.microsoft.com/office/2006/metadata/properties" ma:root="true" ma:fieldsID="dcb29f4d708bd8fa04d4e771960f2c9b" ns2:_="">
    <xsd:import namespace="acb2c182-8be2-4932-b6c9-d665a7453e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2c182-8be2-4932-b6c9-d665a7453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D2EEDE-ABA6-40AD-A849-4E2A0601D27A}">
  <ds:schemaRefs>
    <ds:schemaRef ds:uri="http://schemas.microsoft.com/sharepoint/v3/contenttype/forms"/>
  </ds:schemaRefs>
</ds:datastoreItem>
</file>

<file path=customXml/itemProps2.xml><?xml version="1.0" encoding="utf-8"?>
<ds:datastoreItem xmlns:ds="http://schemas.openxmlformats.org/officeDocument/2006/customXml" ds:itemID="{65F8A837-F998-47CD-9E7B-790D0AEBBCB3}">
  <ds:schemaRef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acb2c182-8be2-4932-b6c9-d665a7453e01"/>
    <ds:schemaRef ds:uri="http://purl.org/dc/dcmitype/"/>
  </ds:schemaRefs>
</ds:datastoreItem>
</file>

<file path=customXml/itemProps3.xml><?xml version="1.0" encoding="utf-8"?>
<ds:datastoreItem xmlns:ds="http://schemas.openxmlformats.org/officeDocument/2006/customXml" ds:itemID="{85BC901C-3836-42FF-960F-11F4BB6FB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2c182-8be2-4932-b6c9-d665a7453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2115</Words>
  <Application>Microsoft Office PowerPoint</Application>
  <PresentationFormat>Custom</PresentationFormat>
  <Paragraphs>283</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2_Microsoft 365 PPT Template - 2018</vt:lpstr>
      <vt:lpstr>CS 1010: Introduction to Programming with Python Lec 09: Tuples</vt:lpstr>
      <vt:lpstr>Today, we’ll cover</vt:lpstr>
      <vt:lpstr>What is Tuple? </vt:lpstr>
      <vt:lpstr>Creating and Accessing tuples</vt:lpstr>
      <vt:lpstr>Creating tuples</vt:lpstr>
      <vt:lpstr>Creating tuples </vt:lpstr>
      <vt:lpstr>Creating tuples </vt:lpstr>
      <vt:lpstr>Creating tuples from existing sequence</vt:lpstr>
      <vt:lpstr>Using eval() while creating tuple</vt:lpstr>
      <vt:lpstr>Accessing Tuple elements </vt:lpstr>
      <vt:lpstr>Accessing List elements</vt:lpstr>
      <vt:lpstr>Difference from Lists</vt:lpstr>
      <vt:lpstr>Traversing tuple</vt:lpstr>
      <vt:lpstr>Tuple operations</vt:lpstr>
      <vt:lpstr>Tuple operations</vt:lpstr>
      <vt:lpstr>Slicing Tuples</vt:lpstr>
      <vt:lpstr>Slicing Tuples</vt:lpstr>
      <vt:lpstr>Slicing Tuples</vt:lpstr>
      <vt:lpstr>Comparing Tuples</vt:lpstr>
      <vt:lpstr>Unpacking Tuples</vt:lpstr>
      <vt:lpstr>Deleting Tuples</vt:lpstr>
      <vt:lpstr>Tuple functions and methods</vt:lpstr>
      <vt:lpstr>Tuple functions and methods</vt:lpstr>
      <vt:lpstr>Tuple functions and methods</vt:lpstr>
      <vt:lpstr>Tuple functions and methods</vt:lpstr>
      <vt:lpstr>Modifying tuples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490</cp:revision>
  <dcterms:modified xsi:type="dcterms:W3CDTF">2025-06-03T07:25:30Z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0x01010023054D84420ED148B02D4908102C06EA</vt:lpwstr>
  </property>
  <property fmtid="{D5CDD505-2E9C-101B-9397-08002B2CF9AE}" pid="3" name="DocVizPreviewMetadata_Count">
    <vt:i4>21</vt:i4>
  </property>
  <property fmtid="{D5CDD505-2E9C-101B-9397-08002B2CF9AE}" pid="4" name="First Published">
    <vt:filetime>2016-04-08T21:04:00Z</vt:filetime>
  </property>
  <property fmtid="{D5CDD505-2E9C-101B-9397-08002B2CF9AE}" pid="5" name="Order">
    <vt:r8>67300</vt:r8>
  </property>
  <property fmtid="{D5CDD505-2E9C-101B-9397-08002B2CF9AE}" pid="6" name="xd_ProgID">
    <vt:lpwstr/>
  </property>
  <property fmtid="{D5CDD505-2E9C-101B-9397-08002B2CF9AE}" pid="7" name="DocVizPreviewMetadata_0">
    <vt:lpwstr>300x371x1</vt:lpwstr>
  </property>
  <property fmtid="{D5CDD505-2E9C-101B-9397-08002B2CF9AE}" pid="8" name="TemplateUrl">
    <vt:lpwstr/>
  </property>
  <property fmtid="{D5CDD505-2E9C-101B-9397-08002B2CF9AE}" pid="9" name="_dlc_DocIdItemGuid">
    <vt:lpwstr>f9cf9980-59c4-4715-853c-d67d1fe5f5ec</vt:lpwstr>
  </property>
  <property fmtid="{D5CDD505-2E9C-101B-9397-08002B2CF9AE}" pid="10" name="_CopySource">
    <vt:lpwstr>https://microsoft.sharepoint.com/teams/ftccm/Staging/CM-455/F3_Initiate_Assessment_Meeting_Template.pptx</vt:lpwstr>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babrody@microsoft.com</vt:lpwstr>
  </property>
  <property fmtid="{D5CDD505-2E9C-101B-9397-08002B2CF9AE}" pid="15" name="MSIP_Label_f42aa342-8706-4288-bd11-ebb85995028c_SetDate">
    <vt:lpwstr>2017-05-29T11:15:09.7205326+02:00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xd_Signature">
    <vt:bool>false</vt:bool>
  </property>
  <property fmtid="{D5CDD505-2E9C-101B-9397-08002B2CF9AE}" pid="21" name="ComplianceAssetId">
    <vt:lpwstr/>
  </property>
</Properties>
</file>