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24"/>
  </p:notesMasterIdLst>
  <p:handoutMasterIdLst>
    <p:handoutMasterId r:id="rId25"/>
  </p:handoutMasterIdLst>
  <p:sldIdLst>
    <p:sldId id="1520" r:id="rId5"/>
    <p:sldId id="5788" r:id="rId6"/>
    <p:sldId id="5825" r:id="rId7"/>
    <p:sldId id="5827" r:id="rId8"/>
    <p:sldId id="5836" r:id="rId9"/>
    <p:sldId id="5826" r:id="rId10"/>
    <p:sldId id="5828" r:id="rId11"/>
    <p:sldId id="5829" r:id="rId12"/>
    <p:sldId id="5830" r:id="rId13"/>
    <p:sldId id="5837" r:id="rId14"/>
    <p:sldId id="5838" r:id="rId15"/>
    <p:sldId id="5839" r:id="rId16"/>
    <p:sldId id="5840" r:id="rId17"/>
    <p:sldId id="5841" r:id="rId18"/>
    <p:sldId id="5842" r:id="rId19"/>
    <p:sldId id="5843" r:id="rId20"/>
    <p:sldId id="5844" r:id="rId21"/>
    <p:sldId id="5845" r:id="rId22"/>
    <p:sldId id="5803" r:id="rId23"/>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188F"/>
    <a:srgbClr val="0078D7"/>
    <a:srgbClr val="66FF66"/>
    <a:srgbClr val="D1A14D"/>
    <a:srgbClr val="000000"/>
    <a:srgbClr val="002050"/>
    <a:srgbClr val="00BCF2"/>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47" d="100"/>
          <a:sy n="47" d="100"/>
        </p:scale>
        <p:origin x="29" y="629"/>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TextViewPr>
    <p:cViewPr>
      <p:scale>
        <a:sx n="1" d="1"/>
        <a:sy n="1" d="1"/>
      </p:scale>
      <p:origin x="0" y="0"/>
    </p:cViewPr>
  </p:notesTextViewPr>
  <p:notesViewPr>
    <p:cSldViewPr snapToGrid="0">
      <p:cViewPr>
        <p:scale>
          <a:sx n="1" d="2"/>
          <a:sy n="1" d="2"/>
        </p:scale>
        <p:origin x="3389" y="235"/>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6/5/2025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6/5/2025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6/5/2025 12:27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dirty="0"/>
              <a:t>Author name</a:t>
            </a:r>
          </a:p>
          <a:p>
            <a:pPr lvl="0"/>
            <a:r>
              <a:rPr lang="en-US" dirty="0"/>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dirty="0"/>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dirty="0"/>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endParaRPr lang="en-US" dirty="0"/>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dirty="0"/>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dirty="0"/>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6/5/2025</a:t>
            </a:fld>
            <a:endParaRPr lang="en-US" noProof="0" dirty="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dirty="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dirty="0"/>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dirty="0"/>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dirty="0"/>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err="1">
                <a:latin typeface="Segoe UI Semibold"/>
                <a:cs typeface="Segoe UI Semibold"/>
              </a:rPr>
              <a:t>Lec</a:t>
            </a:r>
            <a:r>
              <a:rPr lang="en-US" sz="4400" dirty="0">
                <a:latin typeface="Segoe UI Semibold"/>
                <a:cs typeface="Segoe UI Semibold"/>
              </a:rPr>
              <a:t> 09</a:t>
            </a:r>
            <a:r>
              <a:rPr lang="en-US" sz="4400">
                <a:latin typeface="Segoe UI Semibold"/>
                <a:cs typeface="Segoe UI Semibold"/>
              </a:rPr>
              <a:t>: Dictionaries</a:t>
            </a:r>
            <a:endParaRPr lang="en-US" sz="4400" dirty="0">
              <a:solidFill>
                <a:srgbClr val="0078D7"/>
              </a:solidFill>
              <a:latin typeface="Segoe UI Semibold"/>
              <a:cs typeface="Segoe UI Semibold"/>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dirty="0"/>
              <a:t>Dr. Madhavi Vaidya</a:t>
            </a:r>
          </a:p>
          <a:p>
            <a:r>
              <a:rPr lang="en-US" dirty="0"/>
              <a:t>Instructor</a:t>
            </a:r>
          </a:p>
          <a:p>
            <a:r>
              <a:rPr lang="en-US" dirty="0"/>
              <a:t>Department of Electrical Engineering &amp; Computer Sciences </a:t>
            </a:r>
          </a:p>
          <a:p>
            <a:r>
              <a:rPr lang="en-US" dirty="0"/>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dirty="0">
                <a:gradFill>
                  <a:gsLst>
                    <a:gs pos="2917">
                      <a:schemeClr val="tx1"/>
                    </a:gs>
                    <a:gs pos="30000">
                      <a:schemeClr val="tx1"/>
                    </a:gs>
                  </a:gsLst>
                  <a:lin ang="5400000" scaled="0"/>
                </a:gradFill>
              </a:rPr>
              <a:t>Ms. Syeda Faaiza Afreen </a:t>
            </a:r>
            <a:r>
              <a:rPr lang="en-US" sz="1550" dirty="0">
                <a:gradFill>
                  <a:gsLst>
                    <a:gs pos="2917">
                      <a:schemeClr val="tx1"/>
                    </a:gs>
                    <a:gs pos="30000">
                      <a:schemeClr val="tx1"/>
                    </a:gs>
                  </a:gsLst>
                  <a:lin ang="5400000" scaled="0"/>
                </a:gradFill>
              </a:rPr>
              <a:t>(EE2502102)</a:t>
            </a:r>
            <a:br>
              <a:rPr lang="en-US" sz="1550" dirty="0"/>
            </a:br>
            <a:r>
              <a:rPr lang="en-US" sz="1550" dirty="0">
                <a:gradFill>
                  <a:gsLst>
                    <a:gs pos="2917">
                      <a:schemeClr val="tx1"/>
                    </a:gs>
                    <a:gs pos="30000">
                      <a:schemeClr val="tx1"/>
                    </a:gs>
                  </a:gsLst>
                  <a:lin ang="5400000" scaled="0"/>
                </a:gradFill>
              </a:rPr>
              <a:t>TA</a:t>
            </a:r>
            <a:br>
              <a:rPr lang="en-IN" sz="1550" dirty="0"/>
            </a:br>
            <a:r>
              <a:rPr lang="en-IN" sz="1550" dirty="0">
                <a:gradFill>
                  <a:gsLst>
                    <a:gs pos="2917">
                      <a:schemeClr val="tx1"/>
                    </a:gs>
                    <a:gs pos="30000">
                      <a:schemeClr val="tx1"/>
                    </a:gs>
                  </a:gsLst>
                  <a:lin ang="5400000" scaled="0"/>
                </a:gradFill>
              </a:rPr>
              <a:t>Department of EECS</a:t>
            </a:r>
            <a:br>
              <a:rPr lang="en-IN" sz="1550" dirty="0"/>
            </a:br>
            <a:r>
              <a:rPr lang="en-IN" sz="1550" dirty="0" err="1">
                <a:gradFill>
                  <a:gsLst>
                    <a:gs pos="2917">
                      <a:schemeClr val="tx1"/>
                    </a:gs>
                    <a:gs pos="30000">
                      <a:schemeClr val="tx1"/>
                    </a:gs>
                  </a:gsLst>
                  <a:lin ang="5400000" scaled="0"/>
                </a:gradFill>
              </a:rPr>
              <a:t>Finessefleet</a:t>
            </a:r>
            <a:r>
              <a:rPr lang="en-IN" sz="1550" dirty="0">
                <a:gradFill>
                  <a:gsLst>
                    <a:gs pos="2917">
                      <a:schemeClr val="tx1"/>
                    </a:gs>
                    <a:gs pos="30000">
                      <a:schemeClr val="tx1"/>
                    </a:gs>
                  </a:gsLst>
                  <a:lin ang="5400000" scaled="0"/>
                </a:gradFill>
              </a:rPr>
              <a:t> Foundation, Bangalore</a:t>
            </a:r>
            <a:endParaRPr lang="en-US" sz="1550" dirty="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47C9-97F5-E9CA-7678-CAE08654EB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998FA3-FEE9-DFC0-68A5-932D42AE8E2B}"/>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Removing Items</a:t>
            </a:r>
            <a:r>
              <a:rPr lang="en-US" sz="4000" b="1" i="0" dirty="0">
                <a:solidFill>
                  <a:schemeClr val="tx1"/>
                </a:solidFill>
                <a:effectLst/>
                <a:latin typeface="+mn-lt"/>
              </a:rPr>
              <a: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CB196A59-97E2-D981-8379-BE65F26028B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1DAA76F8-624E-6A8B-AAB1-199D7DD65294}"/>
              </a:ext>
            </a:extLst>
          </p:cNvPr>
          <p:cNvSpPr>
            <a:spLocks noGrp="1" noChangeArrowheads="1"/>
          </p:cNvSpPr>
          <p:nvPr>
            <p:ph type="body" sz="quarter" idx="10"/>
          </p:nvPr>
        </p:nvSpPr>
        <p:spPr bwMode="auto">
          <a:xfrm>
            <a:off x="264496" y="877843"/>
            <a:ext cx="10799575" cy="57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spcBef>
                <a:spcPts val="300"/>
              </a:spcBef>
              <a:spcAft>
                <a:spcPts val="300"/>
              </a:spcAft>
              <a:buFont typeface="Arial" panose="020B0604020202020204" pitchFamily="34" charset="0"/>
              <a:buChar char="•"/>
            </a:pPr>
            <a:r>
              <a:rPr lang="en-US" sz="2400" b="0" i="0" dirty="0">
                <a:solidFill>
                  <a:schemeClr val="tx1"/>
                </a:solidFill>
                <a:effectLst/>
              </a:rPr>
              <a:t>There are several methods to remove items from a dictionary: </a:t>
            </a:r>
          </a:p>
          <a:p>
            <a:pPr algn="l" fontAlgn="base">
              <a:spcBef>
                <a:spcPts val="300"/>
              </a:spcBef>
              <a:spcAft>
                <a:spcPts val="300"/>
              </a:spcAft>
            </a:pPr>
            <a:r>
              <a:rPr lang="en-US" sz="2400" b="1" i="0" dirty="0">
                <a:solidFill>
                  <a:schemeClr val="tx1"/>
                </a:solidFill>
                <a:effectLst/>
              </a:rPr>
              <a:t>Example</a:t>
            </a:r>
            <a:r>
              <a:rPr lang="en-US" sz="2400" b="0" i="0" dirty="0">
                <a:solidFill>
                  <a:schemeClr val="tx1"/>
                </a:solidFill>
                <a:effectLst/>
              </a:rPr>
              <a:t> </a:t>
            </a:r>
          </a:p>
          <a:p>
            <a:pPr algn="l" fontAlgn="base">
              <a:spcBef>
                <a:spcPts val="300"/>
              </a:spcBef>
              <a:spcAft>
                <a:spcPts val="300"/>
              </a:spcAft>
            </a:pPr>
            <a:r>
              <a:rPr lang="en-US" sz="2400" b="0" i="0" dirty="0">
                <a:solidFill>
                  <a:schemeClr val="tx1"/>
                </a:solidFill>
                <a:effectLst/>
              </a:rPr>
              <a:t>The pop() method removes the item with the specified key name: </a:t>
            </a:r>
          </a:p>
          <a:p>
            <a:pPr algn="l" fontAlgn="base">
              <a:spcBef>
                <a:spcPts val="300"/>
              </a:spcBef>
              <a:spcAft>
                <a:spcPts val="300"/>
              </a:spcAft>
            </a:pPr>
            <a:r>
              <a:rPr lang="en-US" sz="2400" b="0" i="0" dirty="0" err="1">
                <a:solidFill>
                  <a:schemeClr val="tx1"/>
                </a:solidFill>
                <a:effectLst/>
              </a:rPr>
              <a:t>thisdict</a:t>
            </a:r>
            <a:r>
              <a:rPr lang="en-US" sz="2400" b="0" i="0" dirty="0">
                <a:solidFill>
                  <a:schemeClr val="tx1"/>
                </a:solidFill>
                <a:effectLst/>
              </a:rPr>
              <a:t> = { </a:t>
            </a:r>
          </a:p>
          <a:p>
            <a:pPr algn="l" fontAlgn="base">
              <a:spcBef>
                <a:spcPts val="300"/>
              </a:spcBef>
              <a:spcAft>
                <a:spcPts val="300"/>
              </a:spcAft>
            </a:pPr>
            <a:r>
              <a:rPr lang="en-US" sz="2400" b="0" i="0" dirty="0">
                <a:solidFill>
                  <a:schemeClr val="tx1"/>
                </a:solidFill>
                <a:effectLst/>
              </a:rPr>
              <a:t>      "brand": "Ford", </a:t>
            </a:r>
          </a:p>
          <a:p>
            <a:pPr algn="l" fontAlgn="base">
              <a:spcBef>
                <a:spcPts val="300"/>
              </a:spcBef>
              <a:spcAft>
                <a:spcPts val="300"/>
              </a:spcAft>
            </a:pPr>
            <a:r>
              <a:rPr lang="en-US" sz="2400" b="0" i="0" dirty="0">
                <a:solidFill>
                  <a:schemeClr val="tx1"/>
                </a:solidFill>
                <a:effectLst/>
              </a:rPr>
              <a:t>      "model": "Mustang", </a:t>
            </a:r>
          </a:p>
          <a:p>
            <a:pPr algn="l" fontAlgn="base">
              <a:spcBef>
                <a:spcPts val="300"/>
              </a:spcBef>
              <a:spcAft>
                <a:spcPts val="300"/>
              </a:spcAft>
            </a:pPr>
            <a:r>
              <a:rPr lang="en-US" sz="2400" b="0" i="0" dirty="0">
                <a:solidFill>
                  <a:schemeClr val="tx1"/>
                </a:solidFill>
                <a:effectLst/>
              </a:rPr>
              <a:t>      "year": 1964 </a:t>
            </a:r>
          </a:p>
          <a:p>
            <a:pPr algn="l" fontAlgn="base">
              <a:spcBef>
                <a:spcPts val="300"/>
              </a:spcBef>
              <a:spcAft>
                <a:spcPts val="300"/>
              </a:spcAft>
            </a:pPr>
            <a:r>
              <a:rPr lang="en-US" sz="2400" b="0" i="0" dirty="0">
                <a:solidFill>
                  <a:schemeClr val="tx1"/>
                </a:solidFill>
                <a:effectLst/>
              </a:rPr>
              <a:t>        } </a:t>
            </a:r>
          </a:p>
          <a:p>
            <a:pPr algn="l" fontAlgn="base">
              <a:spcBef>
                <a:spcPts val="300"/>
              </a:spcBef>
              <a:spcAft>
                <a:spcPts val="300"/>
              </a:spcAft>
            </a:pPr>
            <a:r>
              <a:rPr lang="en-US" sz="2400" b="0" i="0" dirty="0" err="1">
                <a:solidFill>
                  <a:schemeClr val="tx1"/>
                </a:solidFill>
                <a:effectLst/>
              </a:rPr>
              <a:t>thisdict.pop</a:t>
            </a:r>
            <a:r>
              <a:rPr lang="en-US" sz="2400" b="0" i="0" dirty="0">
                <a:solidFill>
                  <a:schemeClr val="tx1"/>
                </a:solidFill>
                <a:effectLst/>
              </a:rPr>
              <a:t>("model") </a:t>
            </a:r>
          </a:p>
          <a:p>
            <a:pPr algn="l" fontAlgn="base">
              <a:spcBef>
                <a:spcPts val="300"/>
              </a:spcBef>
              <a:spcAft>
                <a:spcPts val="300"/>
              </a:spcAft>
            </a:pPr>
            <a:r>
              <a:rPr lang="en-US" sz="2400" b="0" i="0" dirty="0">
                <a:solidFill>
                  <a:schemeClr val="tx1"/>
                </a:solidFill>
                <a:effectLst/>
              </a:rPr>
              <a:t>      print(</a:t>
            </a:r>
            <a:r>
              <a:rPr lang="en-US" sz="2400" b="0" i="0" dirty="0" err="1">
                <a:solidFill>
                  <a:schemeClr val="tx1"/>
                </a:solidFill>
                <a:effectLst/>
              </a:rPr>
              <a:t>thisdict</a:t>
            </a:r>
            <a:r>
              <a:rPr lang="en-US" sz="2400" b="0" i="0" dirty="0">
                <a:solidFill>
                  <a:schemeClr val="tx1"/>
                </a:solidFill>
                <a:effectLst/>
              </a:rPr>
              <a:t>) </a:t>
            </a:r>
          </a:p>
          <a:p>
            <a:pPr algn="l" fontAlgn="base">
              <a:spcBef>
                <a:spcPts val="300"/>
              </a:spcBef>
              <a:spcAft>
                <a:spcPts val="300"/>
              </a:spcAft>
            </a:pPr>
            <a:endParaRPr lang="en-US" sz="2400" b="0" i="0" dirty="0">
              <a:solidFill>
                <a:schemeClr val="tx1"/>
              </a:solidFill>
              <a:effectLst/>
            </a:endParaRPr>
          </a:p>
          <a:p>
            <a:pPr algn="l" fontAlgn="base">
              <a:spcBef>
                <a:spcPts val="300"/>
              </a:spcBef>
              <a:spcAft>
                <a:spcPts val="300"/>
              </a:spcAft>
            </a:pPr>
            <a:r>
              <a:rPr lang="en-US" sz="2400" b="1" i="0" dirty="0">
                <a:solidFill>
                  <a:schemeClr val="tx1"/>
                </a:solidFill>
                <a:effectLst/>
              </a:rPr>
              <a:t>OUTPUT</a:t>
            </a:r>
            <a:r>
              <a:rPr lang="en-US" sz="2400" b="0" i="0" dirty="0">
                <a:solidFill>
                  <a:schemeClr val="tx1"/>
                </a:solidFill>
                <a:effectLst/>
              </a:rPr>
              <a:t>: </a:t>
            </a:r>
          </a:p>
          <a:p>
            <a:pPr algn="l" fontAlgn="base">
              <a:spcBef>
                <a:spcPts val="300"/>
              </a:spcBef>
              <a:spcAft>
                <a:spcPts val="300"/>
              </a:spcAft>
            </a:pPr>
            <a:r>
              <a:rPr lang="en-US" sz="2400" b="0" i="0" dirty="0">
                <a:solidFill>
                  <a:schemeClr val="tx1"/>
                </a:solidFill>
                <a:effectLst/>
              </a:rPr>
              <a:t>{'brand': 'Ford', 'year': 1964} </a:t>
            </a:r>
          </a:p>
          <a:p>
            <a:pPr algn="l" fontAlgn="base">
              <a:spcBef>
                <a:spcPts val="300"/>
              </a:spcBef>
              <a:spcAft>
                <a:spcPts val="300"/>
              </a:spcAft>
            </a:pPr>
            <a:r>
              <a:rPr lang="en-US" sz="2400" b="0" i="0" dirty="0">
                <a:solidFill>
                  <a:schemeClr val="tx1"/>
                </a:solidFill>
                <a:effectLst/>
              </a:rPr>
              <a:t>41</a:t>
            </a:r>
          </a:p>
        </p:txBody>
      </p:sp>
      <p:sp>
        <p:nvSpPr>
          <p:cNvPr id="2" name="Rectangle 1">
            <a:extLst>
              <a:ext uri="{FF2B5EF4-FFF2-40B4-BE49-F238E27FC236}">
                <a16:creationId xmlns:a16="http://schemas.microsoft.com/office/drawing/2014/main" id="{5A7D009A-8017-903F-9FCE-8F8906267BD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29433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B56DB-EFC0-176E-57CB-8AAFB3B68D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F1C1DDC-2889-809C-E457-23337494D2E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F14D09FE-CCFC-ED8D-29D8-FED30DF1559A}"/>
              </a:ext>
            </a:extLst>
          </p:cNvPr>
          <p:cNvSpPr>
            <a:spLocks noGrp="1" noChangeArrowheads="1"/>
          </p:cNvSpPr>
          <p:nvPr>
            <p:ph type="body" sz="quarter" idx="10"/>
          </p:nvPr>
        </p:nvSpPr>
        <p:spPr bwMode="auto">
          <a:xfrm>
            <a:off x="324897" y="619001"/>
            <a:ext cx="11539028" cy="5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spcBef>
                <a:spcPts val="600"/>
              </a:spcBef>
              <a:spcAft>
                <a:spcPts val="600"/>
              </a:spcAft>
              <a:buFont typeface="Arial" panose="020B0604020202020204" pitchFamily="34" charset="0"/>
              <a:buChar char="•"/>
            </a:pPr>
            <a:r>
              <a:rPr lang="en-US" sz="2400" b="0" i="0" dirty="0">
                <a:solidFill>
                  <a:schemeClr val="tx1"/>
                </a:solidFill>
                <a:effectLst/>
              </a:rPr>
              <a:t>The </a:t>
            </a:r>
            <a:r>
              <a:rPr lang="en-US" sz="2400" b="0" i="0" dirty="0" err="1">
                <a:solidFill>
                  <a:schemeClr val="tx1"/>
                </a:solidFill>
                <a:effectLst/>
              </a:rPr>
              <a:t>popitem</a:t>
            </a:r>
            <a:r>
              <a:rPr lang="en-US" sz="2400" b="0" i="0" dirty="0">
                <a:solidFill>
                  <a:schemeClr val="tx1"/>
                </a:solidFill>
                <a:effectLst/>
              </a:rPr>
              <a:t>() method removes the last inserted item (in versions before 3.7, a random item is removed instead): </a:t>
            </a:r>
          </a:p>
          <a:p>
            <a:pPr algn="l" fontAlgn="base">
              <a:spcBef>
                <a:spcPts val="600"/>
              </a:spcBef>
              <a:spcAft>
                <a:spcPts val="600"/>
              </a:spcAft>
            </a:pPr>
            <a:r>
              <a:rPr lang="en-US" sz="2400" b="0" i="0" dirty="0" err="1">
                <a:solidFill>
                  <a:schemeClr val="tx1"/>
                </a:solidFill>
                <a:effectLst/>
              </a:rPr>
              <a:t>thisdict</a:t>
            </a:r>
            <a:r>
              <a:rPr lang="en-US" sz="2400" b="0" i="0" dirty="0">
                <a:solidFill>
                  <a:schemeClr val="tx1"/>
                </a:solidFill>
                <a:effectLst/>
              </a:rPr>
              <a:t> = { </a:t>
            </a:r>
          </a:p>
          <a:p>
            <a:pPr algn="l" fontAlgn="base">
              <a:spcBef>
                <a:spcPts val="600"/>
              </a:spcBef>
              <a:spcAft>
                <a:spcPts val="600"/>
              </a:spcAft>
            </a:pPr>
            <a:r>
              <a:rPr lang="en-US" sz="2400" b="0" i="0" dirty="0">
                <a:solidFill>
                  <a:schemeClr val="tx1"/>
                </a:solidFill>
                <a:effectLst/>
              </a:rPr>
              <a:t>    "brand": "Ford", </a:t>
            </a:r>
          </a:p>
          <a:p>
            <a:pPr algn="l" fontAlgn="base">
              <a:spcBef>
                <a:spcPts val="600"/>
              </a:spcBef>
              <a:spcAft>
                <a:spcPts val="600"/>
              </a:spcAft>
            </a:pPr>
            <a:r>
              <a:rPr lang="en-US" sz="2400" b="0" i="0" dirty="0">
                <a:solidFill>
                  <a:schemeClr val="tx1"/>
                </a:solidFill>
                <a:effectLst/>
              </a:rPr>
              <a:t>     "model": "Mustang", </a:t>
            </a:r>
          </a:p>
          <a:p>
            <a:pPr algn="l" fontAlgn="base">
              <a:spcBef>
                <a:spcPts val="600"/>
              </a:spcBef>
              <a:spcAft>
                <a:spcPts val="600"/>
              </a:spcAft>
            </a:pPr>
            <a:r>
              <a:rPr lang="en-US" sz="2400" b="0" i="0" dirty="0">
                <a:solidFill>
                  <a:schemeClr val="tx1"/>
                </a:solidFill>
                <a:effectLst/>
              </a:rPr>
              <a:t>      "year": 1964 </a:t>
            </a:r>
          </a:p>
          <a:p>
            <a:pPr algn="l" fontAlgn="base">
              <a:spcBef>
                <a:spcPts val="600"/>
              </a:spcBef>
              <a:spcAft>
                <a:spcPts val="600"/>
              </a:spcAft>
            </a:pPr>
            <a:r>
              <a:rPr lang="en-US" sz="2400" b="0" i="0" dirty="0">
                <a:solidFill>
                  <a:schemeClr val="tx1"/>
                </a:solidFill>
                <a:effectLst/>
              </a:rPr>
              <a:t>} </a:t>
            </a:r>
          </a:p>
          <a:p>
            <a:pPr algn="l" fontAlgn="base">
              <a:spcBef>
                <a:spcPts val="600"/>
              </a:spcBef>
              <a:spcAft>
                <a:spcPts val="600"/>
              </a:spcAft>
            </a:pPr>
            <a:r>
              <a:rPr lang="en-US" sz="2400" b="0" i="0" dirty="0" err="1">
                <a:solidFill>
                  <a:schemeClr val="tx1"/>
                </a:solidFill>
                <a:effectLst/>
              </a:rPr>
              <a:t>thisdict.popitem</a:t>
            </a:r>
            <a:r>
              <a:rPr lang="en-US" sz="2400" b="0" i="0" dirty="0">
                <a:solidFill>
                  <a:schemeClr val="tx1"/>
                </a:solidFill>
                <a:effectLst/>
              </a:rPr>
              <a:t>() </a:t>
            </a:r>
          </a:p>
          <a:p>
            <a:pPr algn="l" fontAlgn="base">
              <a:spcBef>
                <a:spcPts val="600"/>
              </a:spcBef>
              <a:spcAft>
                <a:spcPts val="600"/>
              </a:spcAft>
            </a:pPr>
            <a:r>
              <a:rPr lang="en-US" sz="2400" b="0" i="0" dirty="0">
                <a:solidFill>
                  <a:schemeClr val="tx1"/>
                </a:solidFill>
                <a:effectLst/>
              </a:rPr>
              <a:t>print(</a:t>
            </a:r>
            <a:r>
              <a:rPr lang="en-US" sz="2400" b="0" i="0" dirty="0" err="1">
                <a:solidFill>
                  <a:schemeClr val="tx1"/>
                </a:solidFill>
                <a:effectLst/>
              </a:rPr>
              <a:t>thisdict</a:t>
            </a:r>
            <a:r>
              <a:rPr lang="en-US" sz="2400" b="0" i="0" dirty="0">
                <a:solidFill>
                  <a:schemeClr val="tx1"/>
                </a:solidFill>
                <a:effectLst/>
              </a:rPr>
              <a:t>) </a:t>
            </a:r>
          </a:p>
          <a:p>
            <a:pPr algn="l" fontAlgn="base">
              <a:spcBef>
                <a:spcPts val="600"/>
              </a:spcBef>
              <a:spcAft>
                <a:spcPts val="600"/>
              </a:spcAft>
            </a:pPr>
            <a:endParaRPr lang="en-US" sz="2400" b="0" i="0" dirty="0">
              <a:solidFill>
                <a:schemeClr val="tx1"/>
              </a:solidFill>
              <a:effectLst/>
            </a:endParaRPr>
          </a:p>
          <a:p>
            <a:pPr algn="l" fontAlgn="base">
              <a:spcBef>
                <a:spcPts val="600"/>
              </a:spcBef>
              <a:spcAft>
                <a:spcPts val="600"/>
              </a:spcAft>
            </a:pPr>
            <a:r>
              <a:rPr lang="en-US" sz="2400" b="1" i="0" dirty="0">
                <a:solidFill>
                  <a:schemeClr val="tx1"/>
                </a:solidFill>
                <a:effectLst/>
              </a:rPr>
              <a:t>OUTPUT: </a:t>
            </a:r>
          </a:p>
          <a:p>
            <a:pPr algn="l" fontAlgn="base">
              <a:spcBef>
                <a:spcPts val="600"/>
              </a:spcBef>
              <a:spcAft>
                <a:spcPts val="600"/>
              </a:spcAft>
            </a:pPr>
            <a:r>
              <a:rPr lang="en-US" sz="2400" b="0" i="0" dirty="0">
                <a:solidFill>
                  <a:schemeClr val="tx1"/>
                </a:solidFill>
                <a:effectLst/>
              </a:rPr>
              <a:t>{'brand': 'Ford', 'model': 'Mustang'}</a:t>
            </a:r>
          </a:p>
        </p:txBody>
      </p:sp>
      <p:sp>
        <p:nvSpPr>
          <p:cNvPr id="2" name="Rectangle 1">
            <a:extLst>
              <a:ext uri="{FF2B5EF4-FFF2-40B4-BE49-F238E27FC236}">
                <a16:creationId xmlns:a16="http://schemas.microsoft.com/office/drawing/2014/main" id="{1DEF2048-D83E-88BD-2891-9DF37AA4A61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3177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EB502-B042-E0AF-6F1D-9F861336916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88B68F0-8174-EDED-0DE8-EB029034B770}"/>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BEC59FA-406F-4AB6-676A-95985B5CC2EC}"/>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725754F-B028-45E3-9884-DC287269BF1B}"/>
              </a:ext>
            </a:extLst>
          </p:cNvPr>
          <p:cNvSpPr txBox="1"/>
          <p:nvPr/>
        </p:nvSpPr>
        <p:spPr>
          <a:xfrm>
            <a:off x="299430" y="579358"/>
            <a:ext cx="11589963" cy="5201424"/>
          </a:xfrm>
          <a:prstGeom prst="rect">
            <a:avLst/>
          </a:prstGeom>
          <a:noFill/>
        </p:spPr>
        <p:txBody>
          <a:bodyPr wrap="square">
            <a:spAutoFit/>
          </a:bodyPr>
          <a:lstStyle/>
          <a:p>
            <a:pPr algn="l" fontAlgn="base">
              <a:spcBef>
                <a:spcPts val="1200"/>
              </a:spcBef>
              <a:spcAft>
                <a:spcPts val="1200"/>
              </a:spcAft>
            </a:pPr>
            <a:r>
              <a:rPr lang="en-US" sz="2400" dirty="0">
                <a:solidFill>
                  <a:schemeClr val="tx1"/>
                </a:solidFill>
              </a:rPr>
              <a:t>The del keyword removes the item with the specified key name: </a:t>
            </a:r>
          </a:p>
          <a:p>
            <a:pPr algn="l" fontAlgn="base">
              <a:spcBef>
                <a:spcPts val="1200"/>
              </a:spcBef>
              <a:spcAft>
                <a:spcPts val="1200"/>
              </a:spcAft>
            </a:pPr>
            <a:r>
              <a:rPr lang="en-US" sz="2400" dirty="0" err="1">
                <a:solidFill>
                  <a:schemeClr val="tx1"/>
                </a:solidFill>
              </a:rPr>
              <a:t>thisdict</a:t>
            </a:r>
            <a:r>
              <a:rPr lang="en-US" sz="2400" dirty="0">
                <a:solidFill>
                  <a:schemeClr val="tx1"/>
                </a:solidFill>
              </a:rPr>
              <a:t> = { </a:t>
            </a:r>
          </a:p>
          <a:p>
            <a:pPr algn="l" fontAlgn="base">
              <a:spcBef>
                <a:spcPts val="1200"/>
              </a:spcBef>
              <a:spcAft>
                <a:spcPts val="1200"/>
              </a:spcAft>
            </a:pPr>
            <a:r>
              <a:rPr lang="en-US" sz="2400" dirty="0">
                <a:solidFill>
                  <a:schemeClr val="tx1"/>
                </a:solidFill>
              </a:rPr>
              <a:t>"brand": "Ford", "model": "Mustang", </a:t>
            </a:r>
          </a:p>
          <a:p>
            <a:pPr algn="l" fontAlgn="base">
              <a:spcBef>
                <a:spcPts val="1200"/>
              </a:spcBef>
              <a:spcAft>
                <a:spcPts val="1200"/>
              </a:spcAft>
            </a:pPr>
            <a:r>
              <a:rPr lang="en-US" sz="2400" dirty="0">
                <a:solidFill>
                  <a:schemeClr val="tx1"/>
                </a:solidFill>
              </a:rPr>
              <a:t>"year": 1964 </a:t>
            </a:r>
          </a:p>
          <a:p>
            <a:pPr algn="l" fontAlgn="base">
              <a:spcBef>
                <a:spcPts val="1200"/>
              </a:spcBef>
              <a:spcAft>
                <a:spcPts val="1200"/>
              </a:spcAft>
            </a:pPr>
            <a:r>
              <a:rPr lang="en-US" sz="2400" dirty="0">
                <a:solidFill>
                  <a:schemeClr val="tx1"/>
                </a:solidFill>
              </a:rPr>
              <a:t>} </a:t>
            </a:r>
          </a:p>
          <a:p>
            <a:pPr algn="l" fontAlgn="base">
              <a:spcBef>
                <a:spcPts val="1200"/>
              </a:spcBef>
              <a:spcAft>
                <a:spcPts val="1200"/>
              </a:spcAft>
            </a:pPr>
            <a:r>
              <a:rPr lang="en-US" sz="2400" dirty="0">
                <a:solidFill>
                  <a:schemeClr val="tx1"/>
                </a:solidFill>
              </a:rPr>
              <a:t>del </a:t>
            </a:r>
            <a:r>
              <a:rPr lang="en-US" sz="2400" dirty="0" err="1">
                <a:solidFill>
                  <a:schemeClr val="tx1"/>
                </a:solidFill>
              </a:rPr>
              <a:t>thisdict</a:t>
            </a:r>
            <a:r>
              <a:rPr lang="en-US" sz="2400" dirty="0">
                <a:solidFill>
                  <a:schemeClr val="tx1"/>
                </a:solidFill>
              </a:rPr>
              <a:t>["model"] </a:t>
            </a:r>
          </a:p>
          <a:p>
            <a:pPr algn="l" fontAlgn="base">
              <a:spcBef>
                <a:spcPts val="1200"/>
              </a:spcBef>
              <a:spcAft>
                <a:spcPts val="1200"/>
              </a:spcAft>
            </a:pPr>
            <a:r>
              <a:rPr lang="en-US" sz="2400" dirty="0">
                <a:solidFill>
                  <a:schemeClr val="tx1"/>
                </a:solidFill>
              </a:rPr>
              <a:t>print(</a:t>
            </a:r>
            <a:r>
              <a:rPr lang="en-US" sz="2400" dirty="0" err="1">
                <a:solidFill>
                  <a:schemeClr val="tx1"/>
                </a:solidFill>
              </a:rPr>
              <a:t>thisdict</a:t>
            </a:r>
            <a:r>
              <a:rPr lang="en-US" sz="2400" dirty="0">
                <a:solidFill>
                  <a:schemeClr val="tx1"/>
                </a:solidFill>
              </a:rPr>
              <a:t>) </a:t>
            </a:r>
          </a:p>
          <a:p>
            <a:pPr algn="l" fontAlgn="base">
              <a:spcBef>
                <a:spcPts val="1200"/>
              </a:spcBef>
              <a:spcAft>
                <a:spcPts val="1200"/>
              </a:spcAft>
            </a:pPr>
            <a:r>
              <a:rPr lang="en-US" sz="2400" b="1" dirty="0">
                <a:solidFill>
                  <a:schemeClr val="tx1"/>
                </a:solidFill>
              </a:rPr>
              <a:t>OUTPUT</a:t>
            </a:r>
            <a:r>
              <a:rPr lang="en-US" sz="2400" dirty="0">
                <a:solidFill>
                  <a:schemeClr val="tx1"/>
                </a:solidFill>
              </a:rPr>
              <a:t>:{'brand': 'Ford', 'year': 1964}</a:t>
            </a:r>
          </a:p>
        </p:txBody>
      </p:sp>
    </p:spTree>
    <p:extLst>
      <p:ext uri="{BB962C8B-B14F-4D97-AF65-F5344CB8AC3E}">
        <p14:creationId xmlns:p14="http://schemas.microsoft.com/office/powerpoint/2010/main" val="682620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9941-8C32-C696-1FC2-FB9AC8C5E8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451162-94CF-9F58-3B9E-752929E335B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812DDAB0-1DB3-2865-E688-D3DB5710D5C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88ED3F3-46C6-DCEA-60A1-803B1A56FA91}"/>
              </a:ext>
            </a:extLst>
          </p:cNvPr>
          <p:cNvSpPr txBox="1"/>
          <p:nvPr/>
        </p:nvSpPr>
        <p:spPr>
          <a:xfrm>
            <a:off x="140833" y="302493"/>
            <a:ext cx="11907157" cy="6596678"/>
          </a:xfrm>
          <a:prstGeom prst="rect">
            <a:avLst/>
          </a:prstGeom>
          <a:noFill/>
        </p:spPr>
        <p:txBody>
          <a:bodyPr wrap="square" lIns="91440" tIns="45720" rIns="91440" bIns="45720" anchor="t">
            <a:spAutoFit/>
          </a:bodyPr>
          <a:lstStyle/>
          <a:p>
            <a:pPr>
              <a:spcBef>
                <a:spcPts val="400"/>
              </a:spcBef>
              <a:spcAft>
                <a:spcPts val="400"/>
              </a:spcAft>
            </a:pPr>
            <a:r>
              <a:rPr lang="en-US" sz="2400" b="1" dirty="0"/>
              <a:t>The del keyword can also delete the dictionary completely: </a:t>
            </a:r>
          </a:p>
          <a:p>
            <a:pPr>
              <a:spcBef>
                <a:spcPts val="400"/>
              </a:spcBef>
              <a:spcAft>
                <a:spcPts val="400"/>
              </a:spcAft>
            </a:pPr>
            <a:r>
              <a:rPr lang="en-US" sz="2400" dirty="0" err="1"/>
              <a:t>thisdict</a:t>
            </a:r>
            <a:r>
              <a:rPr lang="en-US" sz="2400" dirty="0"/>
              <a:t> = { </a:t>
            </a:r>
          </a:p>
          <a:p>
            <a:pPr>
              <a:spcBef>
                <a:spcPts val="400"/>
              </a:spcBef>
              <a:spcAft>
                <a:spcPts val="400"/>
              </a:spcAft>
            </a:pPr>
            <a:r>
              <a:rPr lang="en-US" sz="2400" dirty="0"/>
              <a:t>"brand": "Ford", </a:t>
            </a:r>
          </a:p>
          <a:p>
            <a:pPr>
              <a:spcBef>
                <a:spcPts val="400"/>
              </a:spcBef>
              <a:spcAft>
                <a:spcPts val="400"/>
              </a:spcAft>
            </a:pPr>
            <a:r>
              <a:rPr lang="en-US" sz="2400" dirty="0"/>
              <a:t>"model": "Mustang", </a:t>
            </a:r>
          </a:p>
          <a:p>
            <a:pPr>
              <a:spcBef>
                <a:spcPts val="400"/>
              </a:spcBef>
              <a:spcAft>
                <a:spcPts val="400"/>
              </a:spcAft>
            </a:pPr>
            <a:r>
              <a:rPr lang="en-US" sz="2400" dirty="0"/>
              <a:t>"year": 1964 </a:t>
            </a:r>
          </a:p>
          <a:p>
            <a:pPr>
              <a:spcBef>
                <a:spcPts val="400"/>
              </a:spcBef>
              <a:spcAft>
                <a:spcPts val="400"/>
              </a:spcAft>
            </a:pPr>
            <a:r>
              <a:rPr lang="en-US" sz="2400" dirty="0"/>
              <a:t>} </a:t>
            </a:r>
          </a:p>
          <a:p>
            <a:pPr>
              <a:spcBef>
                <a:spcPts val="400"/>
              </a:spcBef>
              <a:spcAft>
                <a:spcPts val="400"/>
              </a:spcAft>
            </a:pPr>
            <a:r>
              <a:rPr lang="en-US" sz="2400" dirty="0"/>
              <a:t>del </a:t>
            </a:r>
            <a:r>
              <a:rPr lang="en-US" sz="2400" dirty="0" err="1"/>
              <a:t>thisdict</a:t>
            </a:r>
            <a:r>
              <a:rPr lang="en-US" sz="2400" dirty="0"/>
              <a:t> </a:t>
            </a:r>
          </a:p>
          <a:p>
            <a:pPr>
              <a:spcBef>
                <a:spcPts val="400"/>
              </a:spcBef>
              <a:spcAft>
                <a:spcPts val="400"/>
              </a:spcAft>
            </a:pPr>
            <a:r>
              <a:rPr lang="en-US" sz="2400" dirty="0"/>
              <a:t>print(</a:t>
            </a:r>
            <a:r>
              <a:rPr lang="en-US" sz="2400" dirty="0" err="1"/>
              <a:t>thisdict</a:t>
            </a:r>
            <a:r>
              <a:rPr lang="en-US" sz="2400" dirty="0"/>
              <a:t>) #this will cause an error because "</a:t>
            </a:r>
            <a:r>
              <a:rPr lang="en-US" sz="2400" dirty="0" err="1"/>
              <a:t>thisdict</a:t>
            </a:r>
            <a:r>
              <a:rPr lang="en-US" sz="2400" dirty="0"/>
              <a:t>" no longer exists.</a:t>
            </a:r>
          </a:p>
          <a:p>
            <a:pPr>
              <a:spcBef>
                <a:spcPts val="400"/>
              </a:spcBef>
              <a:spcAft>
                <a:spcPts val="400"/>
              </a:spcAft>
            </a:pPr>
            <a:r>
              <a:rPr lang="en-US" sz="2400" dirty="0"/>
              <a:t> </a:t>
            </a:r>
          </a:p>
          <a:p>
            <a:pPr>
              <a:spcBef>
                <a:spcPts val="400"/>
              </a:spcBef>
              <a:spcAft>
                <a:spcPts val="400"/>
              </a:spcAft>
            </a:pPr>
            <a:r>
              <a:rPr lang="en-US" sz="2400" b="1" dirty="0"/>
              <a:t>OUTPUT</a:t>
            </a:r>
            <a:r>
              <a:rPr lang="en-US" sz="2400" dirty="0"/>
              <a:t>: </a:t>
            </a:r>
          </a:p>
          <a:p>
            <a:pPr>
              <a:spcBef>
                <a:spcPts val="400"/>
              </a:spcBef>
              <a:spcAft>
                <a:spcPts val="400"/>
              </a:spcAft>
            </a:pPr>
            <a:r>
              <a:rPr lang="en-US" sz="2400" dirty="0"/>
              <a:t>Traceback (most recent call last): </a:t>
            </a:r>
          </a:p>
          <a:p>
            <a:pPr>
              <a:spcBef>
                <a:spcPts val="400"/>
              </a:spcBef>
              <a:spcAft>
                <a:spcPts val="400"/>
              </a:spcAft>
            </a:pPr>
            <a:r>
              <a:rPr lang="en-US" sz="2400" dirty="0"/>
              <a:t>File "demo_dictionary_del3.py", line 7, in &lt;module&gt; </a:t>
            </a:r>
          </a:p>
          <a:p>
            <a:pPr>
              <a:spcBef>
                <a:spcPts val="400"/>
              </a:spcBef>
              <a:spcAft>
                <a:spcPts val="400"/>
              </a:spcAft>
            </a:pPr>
            <a:r>
              <a:rPr lang="en-US" sz="2400" dirty="0"/>
              <a:t>print(</a:t>
            </a:r>
            <a:r>
              <a:rPr lang="en-US" sz="2400" dirty="0" err="1"/>
              <a:t>thisdict</a:t>
            </a:r>
            <a:r>
              <a:rPr lang="en-US" sz="2400" dirty="0"/>
              <a:t>) #this will cause an error because "</a:t>
            </a:r>
            <a:r>
              <a:rPr lang="en-US" sz="2400" dirty="0" err="1"/>
              <a:t>thisdict</a:t>
            </a:r>
            <a:r>
              <a:rPr lang="en-US" sz="2400" dirty="0"/>
              <a:t>" no longer exists. </a:t>
            </a:r>
          </a:p>
          <a:p>
            <a:pPr>
              <a:spcBef>
                <a:spcPts val="400"/>
              </a:spcBef>
              <a:spcAft>
                <a:spcPts val="400"/>
              </a:spcAft>
            </a:pPr>
            <a:r>
              <a:rPr lang="en-US" sz="2400" dirty="0" err="1"/>
              <a:t>NameError</a:t>
            </a:r>
            <a:r>
              <a:rPr lang="en-US" sz="2400" dirty="0"/>
              <a:t>: name '</a:t>
            </a:r>
            <a:r>
              <a:rPr lang="en-US" sz="2400" dirty="0" err="1"/>
              <a:t>thisdict</a:t>
            </a:r>
            <a:r>
              <a:rPr lang="en-US" sz="2400" dirty="0"/>
              <a:t>' is not defined</a:t>
            </a:r>
            <a:endParaRPr lang="en-IN" sz="2400" dirty="0">
              <a:solidFill>
                <a:srgbClr val="0088EE"/>
              </a:solidFill>
            </a:endParaRPr>
          </a:p>
        </p:txBody>
      </p:sp>
    </p:spTree>
    <p:extLst>
      <p:ext uri="{BB962C8B-B14F-4D97-AF65-F5344CB8AC3E}">
        <p14:creationId xmlns:p14="http://schemas.microsoft.com/office/powerpoint/2010/main" val="1768859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3C7A9-61B9-F5F2-2E60-EB04828C0CE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FDF30D-5A7B-E887-F2C5-76D014460EE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F9B8BF3-3F45-C98B-93A0-CFA6B61CDBF8}"/>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E6B8AA-4042-2C0F-143B-7B58EA43D82E}"/>
              </a:ext>
            </a:extLst>
          </p:cNvPr>
          <p:cNvSpPr txBox="1"/>
          <p:nvPr/>
        </p:nvSpPr>
        <p:spPr>
          <a:xfrm>
            <a:off x="619389" y="930508"/>
            <a:ext cx="10950046" cy="4237057"/>
          </a:xfrm>
          <a:prstGeom prst="rect">
            <a:avLst/>
          </a:prstGeom>
          <a:noFill/>
        </p:spPr>
        <p:txBody>
          <a:bodyPr wrap="square">
            <a:spAutoFit/>
          </a:bodyPr>
          <a:lstStyle/>
          <a:p>
            <a:pPr algn="l" fontAlgn="base">
              <a:spcBef>
                <a:spcPts val="400"/>
              </a:spcBef>
              <a:spcAft>
                <a:spcPts val="400"/>
              </a:spcAft>
            </a:pPr>
            <a:r>
              <a:rPr lang="en-US" sz="2400" b="1" dirty="0">
                <a:solidFill>
                  <a:schemeClr val="tx1"/>
                </a:solidFill>
              </a:rPr>
              <a:t>The clear() keyword empties the dictionary: </a:t>
            </a:r>
          </a:p>
          <a:p>
            <a:pPr algn="l" fontAlgn="base">
              <a:spcBef>
                <a:spcPts val="400"/>
              </a:spcBef>
              <a:spcAft>
                <a:spcPts val="400"/>
              </a:spcAft>
            </a:pPr>
            <a:r>
              <a:rPr lang="en-US" sz="2400" dirty="0" err="1">
                <a:solidFill>
                  <a:schemeClr val="tx1"/>
                </a:solidFill>
              </a:rPr>
              <a:t>thisdict</a:t>
            </a:r>
            <a:r>
              <a:rPr lang="en-US" sz="2400" dirty="0">
                <a:solidFill>
                  <a:schemeClr val="tx1"/>
                </a:solidFill>
              </a:rPr>
              <a:t> = { </a:t>
            </a:r>
          </a:p>
          <a:p>
            <a:pPr algn="l" fontAlgn="base">
              <a:spcBef>
                <a:spcPts val="400"/>
              </a:spcBef>
              <a:spcAft>
                <a:spcPts val="400"/>
              </a:spcAft>
            </a:pPr>
            <a:r>
              <a:rPr lang="en-US" sz="2400" dirty="0">
                <a:solidFill>
                  <a:schemeClr val="tx1"/>
                </a:solidFill>
              </a:rPr>
              <a:t>"brand": "Ford", </a:t>
            </a:r>
          </a:p>
          <a:p>
            <a:pPr algn="l" fontAlgn="base">
              <a:spcBef>
                <a:spcPts val="400"/>
              </a:spcBef>
              <a:spcAft>
                <a:spcPts val="400"/>
              </a:spcAft>
            </a:pPr>
            <a:r>
              <a:rPr lang="en-US" sz="2400" dirty="0">
                <a:solidFill>
                  <a:schemeClr val="tx1"/>
                </a:solidFill>
              </a:rPr>
              <a:t>"model": "Mustang", </a:t>
            </a:r>
          </a:p>
          <a:p>
            <a:pPr algn="l" fontAlgn="base">
              <a:spcBef>
                <a:spcPts val="400"/>
              </a:spcBef>
              <a:spcAft>
                <a:spcPts val="400"/>
              </a:spcAft>
            </a:pPr>
            <a:r>
              <a:rPr lang="en-US" sz="2400" dirty="0">
                <a:solidFill>
                  <a:schemeClr val="tx1"/>
                </a:solidFill>
              </a:rPr>
              <a:t>"year": 1964 </a:t>
            </a:r>
          </a:p>
          <a:p>
            <a:pPr algn="l" fontAlgn="base">
              <a:spcBef>
                <a:spcPts val="400"/>
              </a:spcBef>
              <a:spcAft>
                <a:spcPts val="400"/>
              </a:spcAft>
            </a:pPr>
            <a:r>
              <a:rPr lang="en-US" sz="2400" dirty="0">
                <a:solidFill>
                  <a:schemeClr val="tx1"/>
                </a:solidFill>
              </a:rPr>
              <a:t>} </a:t>
            </a:r>
          </a:p>
          <a:p>
            <a:pPr algn="l" fontAlgn="base">
              <a:spcBef>
                <a:spcPts val="400"/>
              </a:spcBef>
              <a:spcAft>
                <a:spcPts val="400"/>
              </a:spcAft>
            </a:pPr>
            <a:r>
              <a:rPr lang="en-US" sz="2400" dirty="0" err="1">
                <a:solidFill>
                  <a:schemeClr val="tx1"/>
                </a:solidFill>
              </a:rPr>
              <a:t>thisdict.clear</a:t>
            </a:r>
            <a:r>
              <a:rPr lang="en-US" sz="2400" dirty="0">
                <a:solidFill>
                  <a:schemeClr val="tx1"/>
                </a:solidFill>
              </a:rPr>
              <a:t>() </a:t>
            </a:r>
          </a:p>
          <a:p>
            <a:pPr algn="l" fontAlgn="base">
              <a:spcBef>
                <a:spcPts val="400"/>
              </a:spcBef>
              <a:spcAft>
                <a:spcPts val="400"/>
              </a:spcAft>
            </a:pPr>
            <a:r>
              <a:rPr lang="en-US" sz="2400" dirty="0">
                <a:solidFill>
                  <a:schemeClr val="tx1"/>
                </a:solidFill>
              </a:rPr>
              <a:t>print(</a:t>
            </a:r>
            <a:r>
              <a:rPr lang="en-US" sz="2400" dirty="0" err="1">
                <a:solidFill>
                  <a:schemeClr val="tx1"/>
                </a:solidFill>
              </a:rPr>
              <a:t>thisdict</a:t>
            </a:r>
            <a:r>
              <a:rPr lang="en-US" sz="2400" dirty="0">
                <a:solidFill>
                  <a:schemeClr val="tx1"/>
                </a:solidFill>
              </a:rPr>
              <a:t>) </a:t>
            </a:r>
          </a:p>
          <a:p>
            <a:pPr algn="l" fontAlgn="base">
              <a:spcBef>
                <a:spcPts val="400"/>
              </a:spcBef>
              <a:spcAft>
                <a:spcPts val="400"/>
              </a:spcAft>
            </a:pPr>
            <a:r>
              <a:rPr lang="en-US" sz="2400" dirty="0">
                <a:solidFill>
                  <a:schemeClr val="tx1"/>
                </a:solidFill>
              </a:rPr>
              <a:t>OUTPUT:{}</a:t>
            </a:r>
          </a:p>
        </p:txBody>
      </p:sp>
    </p:spTree>
    <p:extLst>
      <p:ext uri="{BB962C8B-B14F-4D97-AF65-F5344CB8AC3E}">
        <p14:creationId xmlns:p14="http://schemas.microsoft.com/office/powerpoint/2010/main" val="1505119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9009F-8154-FF69-989F-0FD6DBC7C6E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876DAB-4616-2003-43D5-5568416F8A46}"/>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Copy a Dictionary</a:t>
            </a:r>
          </a:p>
        </p:txBody>
      </p:sp>
      <p:sp>
        <p:nvSpPr>
          <p:cNvPr id="4" name="TextBox 3">
            <a:extLst>
              <a:ext uri="{FF2B5EF4-FFF2-40B4-BE49-F238E27FC236}">
                <a16:creationId xmlns:a16="http://schemas.microsoft.com/office/drawing/2014/main" id="{2546A126-AD20-8E86-8A0D-897123A96D9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72437656-14AF-67A8-92D5-E853262E812B}"/>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2DF6BE9-2C2D-BE1C-FFFB-526A63D8C2CA}"/>
              </a:ext>
            </a:extLst>
          </p:cNvPr>
          <p:cNvSpPr txBox="1"/>
          <p:nvPr/>
        </p:nvSpPr>
        <p:spPr>
          <a:xfrm>
            <a:off x="301623" y="877843"/>
            <a:ext cx="11887202" cy="5709255"/>
          </a:xfrm>
          <a:prstGeom prst="rect">
            <a:avLst/>
          </a:prstGeom>
          <a:noFill/>
        </p:spPr>
        <p:txBody>
          <a:bodyPr wrap="square">
            <a:spAutoFit/>
          </a:bodyPr>
          <a:lstStyle/>
          <a:p>
            <a:pPr algn="l" fontAlgn="base">
              <a:spcBef>
                <a:spcPts val="300"/>
              </a:spcBef>
              <a:spcAft>
                <a:spcPts val="300"/>
              </a:spcAft>
            </a:pPr>
            <a:r>
              <a:rPr lang="en-US" sz="2000" dirty="0">
                <a:solidFill>
                  <a:schemeClr val="tx1"/>
                </a:solidFill>
              </a:rPr>
              <a:t>You cannot copy a dictionary simply by typing dict2 = dict1, because: dict2 will only be a reference to dict1, and changes made in dict1 will automatically also be made in dict2. </a:t>
            </a:r>
          </a:p>
          <a:p>
            <a:pPr algn="l" fontAlgn="base">
              <a:spcBef>
                <a:spcPts val="300"/>
              </a:spcBef>
              <a:spcAft>
                <a:spcPts val="300"/>
              </a:spcAft>
            </a:pPr>
            <a:r>
              <a:rPr lang="en-US" sz="2000" dirty="0">
                <a:solidFill>
                  <a:schemeClr val="tx1"/>
                </a:solidFill>
              </a:rPr>
              <a:t>There are ways to make a copy, one way is to use the built-in Dictionary method copy(). </a:t>
            </a:r>
          </a:p>
          <a:p>
            <a:pPr algn="l" fontAlgn="base">
              <a:spcBef>
                <a:spcPts val="300"/>
              </a:spcBef>
              <a:spcAft>
                <a:spcPts val="300"/>
              </a:spcAft>
            </a:pPr>
            <a:r>
              <a:rPr lang="en-US" sz="2000" b="1" dirty="0">
                <a:solidFill>
                  <a:schemeClr val="tx1"/>
                </a:solidFill>
              </a:rPr>
              <a:t>Example</a:t>
            </a:r>
            <a:r>
              <a:rPr lang="en-US" sz="2000" dirty="0">
                <a:solidFill>
                  <a:schemeClr val="tx1"/>
                </a:solidFill>
              </a:rPr>
              <a:t> </a:t>
            </a:r>
          </a:p>
          <a:p>
            <a:pPr algn="l" fontAlgn="base">
              <a:spcBef>
                <a:spcPts val="300"/>
              </a:spcBef>
              <a:spcAft>
                <a:spcPts val="300"/>
              </a:spcAft>
            </a:pPr>
            <a:r>
              <a:rPr lang="en-US" sz="2000" dirty="0">
                <a:solidFill>
                  <a:schemeClr val="tx1"/>
                </a:solidFill>
              </a:rPr>
              <a:t>Make a copy of a dictionary with the copy() method: </a:t>
            </a:r>
          </a:p>
          <a:p>
            <a:pPr algn="l" fontAlgn="base">
              <a:spcBef>
                <a:spcPts val="300"/>
              </a:spcBef>
              <a:spcAft>
                <a:spcPts val="300"/>
              </a:spcAft>
            </a:pPr>
            <a:r>
              <a:rPr lang="en-US" sz="2000" dirty="0">
                <a:solidFill>
                  <a:schemeClr val="tx1"/>
                </a:solidFill>
              </a:rPr>
              <a:t>[No Title] </a:t>
            </a:r>
          </a:p>
          <a:p>
            <a:pPr algn="l" fontAlgn="base">
              <a:spcBef>
                <a:spcPts val="300"/>
              </a:spcBef>
              <a:spcAft>
                <a:spcPts val="300"/>
              </a:spcAft>
            </a:pPr>
            <a:r>
              <a:rPr lang="en-US" sz="2000" dirty="0" err="1">
                <a:solidFill>
                  <a:schemeClr val="tx1"/>
                </a:solidFill>
              </a:rPr>
              <a:t>thisdict</a:t>
            </a:r>
            <a:r>
              <a:rPr lang="en-US" sz="2000" dirty="0">
                <a:solidFill>
                  <a:schemeClr val="tx1"/>
                </a:solidFill>
              </a:rPr>
              <a:t> = { </a:t>
            </a:r>
          </a:p>
          <a:p>
            <a:pPr algn="l" fontAlgn="base">
              <a:spcBef>
                <a:spcPts val="300"/>
              </a:spcBef>
              <a:spcAft>
                <a:spcPts val="300"/>
              </a:spcAft>
            </a:pPr>
            <a:r>
              <a:rPr lang="en-US" sz="2000" dirty="0">
                <a:solidFill>
                  <a:schemeClr val="tx1"/>
                </a:solidFill>
              </a:rPr>
              <a:t>"brand": "Ford", </a:t>
            </a:r>
          </a:p>
          <a:p>
            <a:pPr algn="l" fontAlgn="base">
              <a:spcBef>
                <a:spcPts val="300"/>
              </a:spcBef>
              <a:spcAft>
                <a:spcPts val="300"/>
              </a:spcAft>
            </a:pPr>
            <a:r>
              <a:rPr lang="en-US" sz="2000" dirty="0">
                <a:solidFill>
                  <a:schemeClr val="tx1"/>
                </a:solidFill>
              </a:rPr>
              <a:t>"model": "Mustang", </a:t>
            </a:r>
          </a:p>
          <a:p>
            <a:pPr algn="l" fontAlgn="base">
              <a:spcBef>
                <a:spcPts val="300"/>
              </a:spcBef>
              <a:spcAft>
                <a:spcPts val="300"/>
              </a:spcAft>
            </a:pPr>
            <a:r>
              <a:rPr lang="en-US" sz="2000" dirty="0">
                <a:solidFill>
                  <a:schemeClr val="tx1"/>
                </a:solidFill>
              </a:rPr>
              <a:t>"year": 1964 </a:t>
            </a:r>
          </a:p>
          <a:p>
            <a:pPr algn="l" fontAlgn="base">
              <a:spcBef>
                <a:spcPts val="300"/>
              </a:spcBef>
              <a:spcAft>
                <a:spcPts val="300"/>
              </a:spcAft>
            </a:pPr>
            <a:r>
              <a:rPr lang="en-US" sz="2000" dirty="0">
                <a:solidFill>
                  <a:schemeClr val="tx1"/>
                </a:solidFill>
              </a:rPr>
              <a:t>} </a:t>
            </a:r>
          </a:p>
          <a:p>
            <a:pPr algn="l" fontAlgn="base">
              <a:spcBef>
                <a:spcPts val="300"/>
              </a:spcBef>
              <a:spcAft>
                <a:spcPts val="300"/>
              </a:spcAft>
            </a:pPr>
            <a:r>
              <a:rPr lang="en-US" sz="2000" dirty="0" err="1">
                <a:solidFill>
                  <a:schemeClr val="tx1"/>
                </a:solidFill>
              </a:rPr>
              <a:t>mydict</a:t>
            </a:r>
            <a:r>
              <a:rPr lang="en-US" sz="2000" dirty="0">
                <a:solidFill>
                  <a:schemeClr val="tx1"/>
                </a:solidFill>
              </a:rPr>
              <a:t> = </a:t>
            </a:r>
            <a:r>
              <a:rPr lang="en-US" sz="2000" dirty="0" err="1">
                <a:solidFill>
                  <a:schemeClr val="tx1"/>
                </a:solidFill>
              </a:rPr>
              <a:t>thisdict.copy</a:t>
            </a:r>
            <a:r>
              <a:rPr lang="en-US" sz="2000" dirty="0">
                <a:solidFill>
                  <a:schemeClr val="tx1"/>
                </a:solidFill>
              </a:rPr>
              <a:t>() </a:t>
            </a:r>
          </a:p>
          <a:p>
            <a:pPr algn="l" fontAlgn="base">
              <a:spcBef>
                <a:spcPts val="300"/>
              </a:spcBef>
              <a:spcAft>
                <a:spcPts val="300"/>
              </a:spcAft>
            </a:pPr>
            <a:r>
              <a:rPr lang="en-US" sz="2000" dirty="0">
                <a:solidFill>
                  <a:schemeClr val="tx1"/>
                </a:solidFill>
              </a:rPr>
              <a:t>print(</a:t>
            </a:r>
            <a:r>
              <a:rPr lang="en-US" sz="2000" dirty="0" err="1">
                <a:solidFill>
                  <a:schemeClr val="tx1"/>
                </a:solidFill>
              </a:rPr>
              <a:t>mydict</a:t>
            </a:r>
            <a:r>
              <a:rPr lang="en-US" sz="2000" dirty="0">
                <a:solidFill>
                  <a:schemeClr val="tx1"/>
                </a:solidFill>
              </a:rPr>
              <a:t>) </a:t>
            </a:r>
          </a:p>
          <a:p>
            <a:pPr algn="l" fontAlgn="base">
              <a:spcBef>
                <a:spcPts val="300"/>
              </a:spcBef>
              <a:spcAft>
                <a:spcPts val="300"/>
              </a:spcAft>
            </a:pPr>
            <a:r>
              <a:rPr lang="en-US" sz="2000" b="1" dirty="0">
                <a:solidFill>
                  <a:schemeClr val="tx1"/>
                </a:solidFill>
              </a:rPr>
              <a:t>OUTPUT: </a:t>
            </a:r>
          </a:p>
          <a:p>
            <a:pPr algn="l" fontAlgn="base">
              <a:spcBef>
                <a:spcPts val="300"/>
              </a:spcBef>
              <a:spcAft>
                <a:spcPts val="300"/>
              </a:spcAft>
            </a:pPr>
            <a:r>
              <a:rPr lang="en-US" sz="2000" dirty="0">
                <a:solidFill>
                  <a:schemeClr val="tx1"/>
                </a:solidFill>
              </a:rPr>
              <a:t>{'brand': 'Ford', 'model': 'Mustang', 'year': 1964}</a:t>
            </a:r>
          </a:p>
        </p:txBody>
      </p:sp>
    </p:spTree>
    <p:extLst>
      <p:ext uri="{BB962C8B-B14F-4D97-AF65-F5344CB8AC3E}">
        <p14:creationId xmlns:p14="http://schemas.microsoft.com/office/powerpoint/2010/main" val="5293948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211F5-623C-F3F1-1E81-616B4E4A34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97D9C72-6893-6FCC-BE83-2973EE63C31B}"/>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Dictionary Methods</a:t>
            </a:r>
          </a:p>
        </p:txBody>
      </p:sp>
      <p:sp>
        <p:nvSpPr>
          <p:cNvPr id="4" name="TextBox 3">
            <a:extLst>
              <a:ext uri="{FF2B5EF4-FFF2-40B4-BE49-F238E27FC236}">
                <a16:creationId xmlns:a16="http://schemas.microsoft.com/office/drawing/2014/main" id="{1FDBEC5B-D59C-2666-4F33-0F39D7C40A4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E4289892-042A-EAF0-5FB3-D392E692067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929A208-1981-0EB4-597F-FF89BBE1D74F}"/>
              </a:ext>
            </a:extLst>
          </p:cNvPr>
          <p:cNvSpPr txBox="1"/>
          <p:nvPr/>
        </p:nvSpPr>
        <p:spPr>
          <a:xfrm>
            <a:off x="427935" y="988705"/>
            <a:ext cx="11760890" cy="5806718"/>
          </a:xfrm>
          <a:prstGeom prst="rect">
            <a:avLst/>
          </a:prstGeom>
          <a:noFill/>
        </p:spPr>
        <p:txBody>
          <a:bodyPr wrap="square">
            <a:spAutoFit/>
          </a:bodyPr>
          <a:lstStyle/>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clear(): Removes all the elements from the dictionary </a:t>
            </a:r>
          </a:p>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copy(): Returns a copy of the dictionary </a:t>
            </a:r>
          </a:p>
          <a:p>
            <a:pPr marL="342900" indent="-342900" algn="l" fontAlgn="base">
              <a:spcBef>
                <a:spcPts val="500"/>
              </a:spcBef>
              <a:spcAft>
                <a:spcPts val="500"/>
              </a:spcAft>
              <a:buFont typeface="Arial" panose="020B0604020202020204" pitchFamily="34" charset="0"/>
              <a:buChar char="•"/>
            </a:pPr>
            <a:r>
              <a:rPr lang="en-US" sz="2400" dirty="0" err="1">
                <a:solidFill>
                  <a:schemeClr val="tx1"/>
                </a:solidFill>
              </a:rPr>
              <a:t>Fromkeys</a:t>
            </a:r>
            <a:r>
              <a:rPr lang="en-US" sz="2400" dirty="0">
                <a:solidFill>
                  <a:schemeClr val="tx1"/>
                </a:solidFill>
              </a:rPr>
              <a:t>(): Returns a dictionary with the specified keys and values </a:t>
            </a:r>
          </a:p>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get(): Returns the value of the specified key </a:t>
            </a:r>
          </a:p>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items():Returns a list containing the a tuple for each key value pair </a:t>
            </a:r>
          </a:p>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Keys(): Returns a list containing the dictionary's keys </a:t>
            </a:r>
          </a:p>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pop(): Removes the element with the specified key </a:t>
            </a:r>
          </a:p>
          <a:p>
            <a:pPr marL="342900" indent="-342900" algn="l" fontAlgn="base">
              <a:spcBef>
                <a:spcPts val="500"/>
              </a:spcBef>
              <a:spcAft>
                <a:spcPts val="500"/>
              </a:spcAft>
              <a:buFont typeface="Arial" panose="020B0604020202020204" pitchFamily="34" charset="0"/>
              <a:buChar char="•"/>
            </a:pPr>
            <a:r>
              <a:rPr lang="en-US" sz="2400" dirty="0" err="1">
                <a:solidFill>
                  <a:schemeClr val="tx1"/>
                </a:solidFill>
              </a:rPr>
              <a:t>Popitem</a:t>
            </a:r>
            <a:r>
              <a:rPr lang="en-US" sz="2400" dirty="0">
                <a:solidFill>
                  <a:schemeClr val="tx1"/>
                </a:solidFill>
              </a:rPr>
              <a:t>(): Removes the last inserted key-value pair </a:t>
            </a:r>
          </a:p>
          <a:p>
            <a:pPr marL="342900" indent="-342900" algn="l" fontAlgn="base">
              <a:spcBef>
                <a:spcPts val="500"/>
              </a:spcBef>
              <a:spcAft>
                <a:spcPts val="500"/>
              </a:spcAft>
              <a:buFont typeface="Arial" panose="020B0604020202020204" pitchFamily="34" charset="0"/>
              <a:buChar char="•"/>
            </a:pPr>
            <a:r>
              <a:rPr lang="en-US" sz="2400" dirty="0" err="1">
                <a:solidFill>
                  <a:schemeClr val="tx1"/>
                </a:solidFill>
              </a:rPr>
              <a:t>setdefault</a:t>
            </a:r>
            <a:r>
              <a:rPr lang="en-US" sz="2400" dirty="0">
                <a:solidFill>
                  <a:schemeClr val="tx1"/>
                </a:solidFill>
              </a:rPr>
              <a:t>(): Returns the value of the specified key. If the key does not exist: insert the key, with the specified value </a:t>
            </a:r>
          </a:p>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update(): Updates the dictionary with the specified key-value pairs </a:t>
            </a:r>
          </a:p>
          <a:p>
            <a:pPr marL="342900" indent="-342900" algn="l" fontAlgn="base">
              <a:spcBef>
                <a:spcPts val="500"/>
              </a:spcBef>
              <a:spcAft>
                <a:spcPts val="500"/>
              </a:spcAft>
              <a:buFont typeface="Arial" panose="020B0604020202020204" pitchFamily="34" charset="0"/>
              <a:buChar char="•"/>
            </a:pPr>
            <a:r>
              <a:rPr lang="en-US" sz="2400" dirty="0">
                <a:solidFill>
                  <a:schemeClr val="tx1"/>
                </a:solidFill>
              </a:rPr>
              <a:t>values() : Returns a list of all the values in the dictionary</a:t>
            </a:r>
            <a:endParaRPr lang="nn-NO" sz="2400" dirty="0">
              <a:solidFill>
                <a:schemeClr val="tx1"/>
              </a:solidFill>
            </a:endParaRPr>
          </a:p>
        </p:txBody>
      </p:sp>
    </p:spTree>
    <p:extLst>
      <p:ext uri="{BB962C8B-B14F-4D97-AF65-F5344CB8AC3E}">
        <p14:creationId xmlns:p14="http://schemas.microsoft.com/office/powerpoint/2010/main" val="221326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67AEB-F0D1-62D0-2C8E-6F1B141124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165C92-D939-152B-FC96-9D074FF3CDD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Built-in Functions with Dictionary</a:t>
            </a:r>
          </a:p>
        </p:txBody>
      </p:sp>
      <p:sp>
        <p:nvSpPr>
          <p:cNvPr id="4" name="TextBox 3">
            <a:extLst>
              <a:ext uri="{FF2B5EF4-FFF2-40B4-BE49-F238E27FC236}">
                <a16:creationId xmlns:a16="http://schemas.microsoft.com/office/drawing/2014/main" id="{763F2D26-6EE4-7AEC-4248-181FC077171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6A8FB91-18D3-69A0-E800-30F0CD9C75D2}"/>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6C5804E-1BE0-00AF-E06A-66D92FE67D6C}"/>
              </a:ext>
            </a:extLst>
          </p:cNvPr>
          <p:cNvSpPr txBox="1"/>
          <p:nvPr/>
        </p:nvSpPr>
        <p:spPr>
          <a:xfrm>
            <a:off x="427868" y="1288383"/>
            <a:ext cx="11760957" cy="2923877"/>
          </a:xfrm>
          <a:prstGeom prst="rect">
            <a:avLst/>
          </a:prstGeom>
          <a:noFill/>
        </p:spPr>
        <p:txBody>
          <a:bodyPr wrap="square">
            <a:spAutoFit/>
          </a:bodyPr>
          <a:lstStyle/>
          <a:p>
            <a:pPr marL="342900" indent="-342900" algn="l" fontAlgn="base">
              <a:spcBef>
                <a:spcPts val="600"/>
              </a:spcBef>
              <a:spcAft>
                <a:spcPts val="600"/>
              </a:spcAft>
              <a:buFont typeface="Arial" panose="020B0604020202020204" pitchFamily="34" charset="0"/>
              <a:buChar char="•"/>
            </a:pPr>
            <a:r>
              <a:rPr lang="en-US" sz="2400" dirty="0">
                <a:solidFill>
                  <a:schemeClr val="tx1"/>
                </a:solidFill>
              </a:rPr>
              <a:t>all() : Return True if all keys of the dictionary are true (or if the dictionary is empty). </a:t>
            </a:r>
          </a:p>
          <a:p>
            <a:pPr marL="342900" indent="-342900" algn="l" fontAlgn="base">
              <a:spcBef>
                <a:spcPts val="600"/>
              </a:spcBef>
              <a:spcAft>
                <a:spcPts val="600"/>
              </a:spcAft>
              <a:buFont typeface="Arial" panose="020B0604020202020204" pitchFamily="34" charset="0"/>
              <a:buChar char="•"/>
            </a:pPr>
            <a:r>
              <a:rPr lang="en-US" sz="2400" dirty="0">
                <a:solidFill>
                  <a:schemeClr val="tx1"/>
                </a:solidFill>
              </a:rPr>
              <a:t>any():Return True if any key of the dictionary is true. If the dictionary is empty, return False. </a:t>
            </a:r>
          </a:p>
          <a:p>
            <a:pPr marL="342900" indent="-342900" algn="l" fontAlgn="base">
              <a:spcBef>
                <a:spcPts val="600"/>
              </a:spcBef>
              <a:spcAft>
                <a:spcPts val="600"/>
              </a:spcAft>
              <a:buFont typeface="Arial" panose="020B0604020202020204" pitchFamily="34" charset="0"/>
              <a:buChar char="•"/>
            </a:pPr>
            <a:r>
              <a:rPr lang="en-US" sz="2400" dirty="0" err="1">
                <a:solidFill>
                  <a:schemeClr val="tx1"/>
                </a:solidFill>
              </a:rPr>
              <a:t>len</a:t>
            </a:r>
            <a:r>
              <a:rPr lang="en-US" sz="2400" dirty="0">
                <a:solidFill>
                  <a:schemeClr val="tx1"/>
                </a:solidFill>
              </a:rPr>
              <a:t>() : Return the length (the number of items) in the dictionary. </a:t>
            </a:r>
          </a:p>
          <a:p>
            <a:pPr marL="342900" indent="-342900" algn="l" fontAlgn="base">
              <a:spcBef>
                <a:spcPts val="600"/>
              </a:spcBef>
              <a:spcAft>
                <a:spcPts val="600"/>
              </a:spcAft>
              <a:buFont typeface="Arial" panose="020B0604020202020204" pitchFamily="34" charset="0"/>
              <a:buChar char="•"/>
            </a:pPr>
            <a:r>
              <a:rPr lang="en-US" sz="2400" dirty="0" err="1">
                <a:solidFill>
                  <a:schemeClr val="tx1"/>
                </a:solidFill>
              </a:rPr>
              <a:t>cmp</a:t>
            </a:r>
            <a:r>
              <a:rPr lang="en-US" sz="2400" dirty="0">
                <a:solidFill>
                  <a:schemeClr val="tx1"/>
                </a:solidFill>
              </a:rPr>
              <a:t>(): Compares items of two dictionaries. </a:t>
            </a:r>
          </a:p>
          <a:p>
            <a:pPr marL="342900" indent="-342900" algn="l" fontAlgn="base">
              <a:spcBef>
                <a:spcPts val="600"/>
              </a:spcBef>
              <a:spcAft>
                <a:spcPts val="600"/>
              </a:spcAft>
              <a:buFont typeface="Arial" panose="020B0604020202020204" pitchFamily="34" charset="0"/>
              <a:buChar char="•"/>
            </a:pPr>
            <a:r>
              <a:rPr lang="en-US" sz="2400" dirty="0">
                <a:solidFill>
                  <a:schemeClr val="tx1"/>
                </a:solidFill>
              </a:rPr>
              <a:t>sorted() : Return a new sorted list of keys in the dictionary</a:t>
            </a:r>
          </a:p>
        </p:txBody>
      </p:sp>
    </p:spTree>
    <p:extLst>
      <p:ext uri="{BB962C8B-B14F-4D97-AF65-F5344CB8AC3E}">
        <p14:creationId xmlns:p14="http://schemas.microsoft.com/office/powerpoint/2010/main" val="62491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F8F4E-F485-AEE4-DB58-5A217FFBB3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0290AD-A769-B541-5BE5-E05190D31D36}"/>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Example</a:t>
            </a:r>
          </a:p>
        </p:txBody>
      </p:sp>
      <p:sp>
        <p:nvSpPr>
          <p:cNvPr id="4" name="TextBox 3">
            <a:extLst>
              <a:ext uri="{FF2B5EF4-FFF2-40B4-BE49-F238E27FC236}">
                <a16:creationId xmlns:a16="http://schemas.microsoft.com/office/drawing/2014/main" id="{29BF897D-40C1-0FC2-8F4A-741D68565979}"/>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2BE35C4-4EE3-F0BC-A86E-A367BBDEEE4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73F1DC9-A413-6419-AB2F-B67F179D0C40}"/>
              </a:ext>
            </a:extLst>
          </p:cNvPr>
          <p:cNvSpPr txBox="1"/>
          <p:nvPr/>
        </p:nvSpPr>
        <p:spPr>
          <a:xfrm>
            <a:off x="427868" y="1106443"/>
            <a:ext cx="11760957" cy="3600986"/>
          </a:xfrm>
          <a:prstGeom prst="rect">
            <a:avLst/>
          </a:prstGeom>
          <a:noFill/>
        </p:spPr>
        <p:txBody>
          <a:bodyPr wrap="square">
            <a:spAutoFit/>
          </a:bodyPr>
          <a:lstStyle/>
          <a:p>
            <a:pPr algn="l" fontAlgn="base">
              <a:spcBef>
                <a:spcPts val="600"/>
              </a:spcBef>
              <a:spcAft>
                <a:spcPts val="600"/>
              </a:spcAft>
            </a:pPr>
            <a:r>
              <a:rPr lang="en-US" sz="2400" dirty="0">
                <a:solidFill>
                  <a:schemeClr val="tx1"/>
                </a:solidFill>
              </a:rPr>
              <a:t>squares = {1: 1, 3: 9, 5: 25, 7: 49, 9: 81} </a:t>
            </a:r>
          </a:p>
          <a:p>
            <a:pPr algn="l" fontAlgn="base">
              <a:spcBef>
                <a:spcPts val="600"/>
              </a:spcBef>
              <a:spcAft>
                <a:spcPts val="600"/>
              </a:spcAft>
            </a:pPr>
            <a:r>
              <a:rPr lang="en-US" sz="2400" dirty="0">
                <a:solidFill>
                  <a:schemeClr val="tx1"/>
                </a:solidFill>
              </a:rPr>
              <a:t># Output: 5 </a:t>
            </a:r>
          </a:p>
          <a:p>
            <a:pPr algn="l" fontAlgn="base">
              <a:spcBef>
                <a:spcPts val="600"/>
              </a:spcBef>
              <a:spcAft>
                <a:spcPts val="600"/>
              </a:spcAft>
            </a:pPr>
            <a:endParaRPr lang="en-US" sz="2400" dirty="0">
              <a:solidFill>
                <a:schemeClr val="tx1"/>
              </a:solidFill>
            </a:endParaRPr>
          </a:p>
          <a:p>
            <a:pPr algn="l" fontAlgn="base">
              <a:spcBef>
                <a:spcPts val="600"/>
              </a:spcBef>
              <a:spcAft>
                <a:spcPts val="600"/>
              </a:spcAft>
            </a:pPr>
            <a:r>
              <a:rPr lang="en-US" sz="2400" dirty="0">
                <a:solidFill>
                  <a:schemeClr val="tx1"/>
                </a:solidFill>
              </a:rPr>
              <a:t>print(</a:t>
            </a:r>
            <a:r>
              <a:rPr lang="en-US" sz="2400" dirty="0" err="1">
                <a:solidFill>
                  <a:schemeClr val="tx1"/>
                </a:solidFill>
              </a:rPr>
              <a:t>len</a:t>
            </a:r>
            <a:r>
              <a:rPr lang="en-US" sz="2400" dirty="0">
                <a:solidFill>
                  <a:schemeClr val="tx1"/>
                </a:solidFill>
              </a:rPr>
              <a:t>(squares)) </a:t>
            </a:r>
          </a:p>
          <a:p>
            <a:pPr algn="l" fontAlgn="base">
              <a:spcBef>
                <a:spcPts val="600"/>
              </a:spcBef>
              <a:spcAft>
                <a:spcPts val="600"/>
              </a:spcAft>
            </a:pPr>
            <a:r>
              <a:rPr lang="en-US" sz="2400" dirty="0">
                <a:solidFill>
                  <a:schemeClr val="tx1"/>
                </a:solidFill>
              </a:rPr>
              <a:t># Output: [1, 3, 5, 7, 9] </a:t>
            </a:r>
          </a:p>
          <a:p>
            <a:pPr algn="l" fontAlgn="base">
              <a:spcBef>
                <a:spcPts val="600"/>
              </a:spcBef>
              <a:spcAft>
                <a:spcPts val="600"/>
              </a:spcAft>
            </a:pPr>
            <a:endParaRPr lang="en-US" sz="2400" dirty="0">
              <a:solidFill>
                <a:schemeClr val="tx1"/>
              </a:solidFill>
            </a:endParaRPr>
          </a:p>
          <a:p>
            <a:pPr algn="l" fontAlgn="base">
              <a:spcBef>
                <a:spcPts val="600"/>
              </a:spcBef>
              <a:spcAft>
                <a:spcPts val="600"/>
              </a:spcAft>
            </a:pPr>
            <a:r>
              <a:rPr lang="en-US" sz="2400" dirty="0">
                <a:solidFill>
                  <a:schemeClr val="tx1"/>
                </a:solidFill>
              </a:rPr>
              <a:t>print(sorted(squares))</a:t>
            </a:r>
          </a:p>
        </p:txBody>
      </p:sp>
    </p:spTree>
    <p:extLst>
      <p:ext uri="{BB962C8B-B14F-4D97-AF65-F5344CB8AC3E}">
        <p14:creationId xmlns:p14="http://schemas.microsoft.com/office/powerpoint/2010/main" val="35047722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p:txBody>
          <a:bodyPr/>
          <a:lstStyle/>
          <a:p>
            <a:r>
              <a:rPr lang="en-US" sz="2400" dirty="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5671" y="1202871"/>
            <a:ext cx="4843254" cy="3289228"/>
          </a:xfrm>
        </p:spPr>
        <p:txBody>
          <a:bodyPr vert="horz" wrap="square" lIns="0" tIns="0" rIns="0" bIns="0" rtlCol="0" anchor="t">
            <a:noAutofit/>
          </a:bodyPr>
          <a:lstStyle/>
          <a:p>
            <a:r>
              <a:rPr lang="en-US" sz="2400" dirty="0"/>
              <a:t>What is Dictionary</a:t>
            </a:r>
          </a:p>
          <a:p>
            <a:r>
              <a:rPr lang="en-US" sz="2400" dirty="0"/>
              <a:t>Accessing and Adding Items</a:t>
            </a:r>
          </a:p>
          <a:p>
            <a:r>
              <a:rPr lang="en-US" sz="2400" dirty="0"/>
              <a:t>Dictionary Methods</a:t>
            </a:r>
          </a:p>
          <a:p>
            <a:r>
              <a:rPr lang="en-US" sz="2400" dirty="0"/>
              <a:t>Built-in Functions</a:t>
            </a:r>
          </a:p>
          <a:p>
            <a:endParaRPr lang="en-US" sz="2400" dirty="0"/>
          </a:p>
          <a:p>
            <a:endParaRPr lang="en-US" sz="2800" dirty="0"/>
          </a:p>
          <a:p>
            <a:endParaRPr lang="en-US" sz="2800" dirty="0"/>
          </a:p>
        </p:txBody>
      </p:sp>
    </p:spTree>
    <p:extLst>
      <p:ext uri="{BB962C8B-B14F-4D97-AF65-F5344CB8AC3E}">
        <p14:creationId xmlns:p14="http://schemas.microsoft.com/office/powerpoint/2010/main" val="23090584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B2E59-E4E3-FC1B-D2F1-AA11E10D99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BA19B3-1B88-C963-F5FB-268A83435208}"/>
              </a:ext>
            </a:extLst>
          </p:cNvPr>
          <p:cNvSpPr>
            <a:spLocks noGrp="1"/>
          </p:cNvSpPr>
          <p:nvPr>
            <p:ph type="title"/>
          </p:nvPr>
        </p:nvSpPr>
        <p:spPr>
          <a:xfrm>
            <a:off x="426314" y="267055"/>
            <a:ext cx="11333087" cy="739343"/>
          </a:xfrm>
        </p:spPr>
        <p:txBody>
          <a:bodyPr/>
          <a:lstStyle/>
          <a:p>
            <a:pPr algn="l" fontAlgn="base">
              <a:buNone/>
            </a:pPr>
            <a:r>
              <a:rPr lang="en-IN" sz="4000" b="1" dirty="0">
                <a:solidFill>
                  <a:schemeClr val="tx1"/>
                </a:solidFill>
                <a:latin typeface="+mn-lt"/>
              </a:rPr>
              <a:t>What is Dictionary?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D9CE1B54-D7F1-0A63-1B70-DD2B5BB881F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88B168F9-68D7-9464-1942-E79E4BAB8F1D}"/>
              </a:ext>
            </a:extLst>
          </p:cNvPr>
          <p:cNvSpPr>
            <a:spLocks noGrp="1" noChangeArrowheads="1"/>
          </p:cNvSpPr>
          <p:nvPr>
            <p:ph type="body" sz="quarter" idx="10"/>
          </p:nvPr>
        </p:nvSpPr>
        <p:spPr bwMode="auto">
          <a:xfrm>
            <a:off x="426314" y="1182985"/>
            <a:ext cx="11140876" cy="5498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ts val="300"/>
              </a:spcBef>
              <a:spcAft>
                <a:spcPts val="300"/>
              </a:spcAft>
            </a:pPr>
            <a:r>
              <a:rPr lang="en-US" sz="2550" dirty="0">
                <a:latin typeface="Segoe UI"/>
                <a:ea typeface="Verdana"/>
                <a:cs typeface="Segoe UI"/>
              </a:rPr>
              <a:t>A dictionary is a collection which is unordered, changeable and indexed. In Python dictionaries are written with curly brackets, and they have keys and values. </a:t>
            </a:r>
          </a:p>
          <a:p>
            <a:pPr>
              <a:spcBef>
                <a:spcPts val="300"/>
              </a:spcBef>
              <a:spcAft>
                <a:spcPts val="0"/>
              </a:spcAft>
            </a:pPr>
            <a:endParaRPr lang="en-US" sz="2550" dirty="0">
              <a:latin typeface="Segoe UI"/>
              <a:ea typeface="Verdana"/>
              <a:cs typeface="Segoe UI"/>
            </a:endParaRPr>
          </a:p>
          <a:p>
            <a:pPr>
              <a:spcBef>
                <a:spcPts val="300"/>
              </a:spcBef>
              <a:spcAft>
                <a:spcPts val="0"/>
              </a:spcAft>
            </a:pPr>
            <a:r>
              <a:rPr lang="en-US" sz="2550" b="1" dirty="0">
                <a:latin typeface="Segoe UI"/>
                <a:ea typeface="Verdana"/>
                <a:cs typeface="Segoe UI"/>
              </a:rPr>
              <a:t>Example </a:t>
            </a:r>
          </a:p>
          <a:p>
            <a:pPr>
              <a:spcBef>
                <a:spcPts val="300"/>
              </a:spcBef>
              <a:spcAft>
                <a:spcPts val="0"/>
              </a:spcAft>
            </a:pPr>
            <a:r>
              <a:rPr lang="en-US" sz="2550" dirty="0">
                <a:latin typeface="Segoe UI"/>
                <a:ea typeface="Verdana"/>
                <a:cs typeface="Segoe UI"/>
              </a:rPr>
              <a:t>Create and print a dictionary: </a:t>
            </a:r>
          </a:p>
          <a:p>
            <a:pPr>
              <a:spcBef>
                <a:spcPts val="300"/>
              </a:spcBef>
              <a:spcAft>
                <a:spcPts val="0"/>
              </a:spcAft>
            </a:pPr>
            <a:r>
              <a:rPr lang="en-US" sz="2550" dirty="0" err="1">
                <a:latin typeface="Segoe UI"/>
                <a:ea typeface="Verdana"/>
                <a:cs typeface="Segoe UI"/>
              </a:rPr>
              <a:t>thisdict</a:t>
            </a:r>
            <a:r>
              <a:rPr lang="en-US" sz="2550" dirty="0">
                <a:latin typeface="Segoe UI"/>
                <a:ea typeface="Verdana"/>
                <a:cs typeface="Segoe UI"/>
              </a:rPr>
              <a:t> =   { </a:t>
            </a:r>
          </a:p>
          <a:p>
            <a:pPr>
              <a:spcBef>
                <a:spcPts val="300"/>
              </a:spcBef>
              <a:spcAft>
                <a:spcPts val="0"/>
              </a:spcAft>
            </a:pPr>
            <a:r>
              <a:rPr lang="en-US" sz="2550" dirty="0">
                <a:latin typeface="Segoe UI"/>
                <a:ea typeface="Verdana"/>
                <a:cs typeface="Segoe UI"/>
              </a:rPr>
              <a:t>"brand": "Ford", </a:t>
            </a:r>
          </a:p>
          <a:p>
            <a:pPr>
              <a:spcBef>
                <a:spcPts val="300"/>
              </a:spcBef>
              <a:spcAft>
                <a:spcPts val="0"/>
              </a:spcAft>
            </a:pPr>
            <a:r>
              <a:rPr lang="en-US" sz="2550" dirty="0">
                <a:latin typeface="Segoe UI"/>
                <a:ea typeface="Verdana"/>
                <a:cs typeface="Segoe UI"/>
              </a:rPr>
              <a:t>"model": "Mustang", </a:t>
            </a:r>
          </a:p>
          <a:p>
            <a:pPr>
              <a:spcBef>
                <a:spcPts val="300"/>
              </a:spcBef>
              <a:spcAft>
                <a:spcPts val="0"/>
              </a:spcAft>
            </a:pPr>
            <a:r>
              <a:rPr lang="en-US" sz="2550" dirty="0">
                <a:latin typeface="Segoe UI"/>
                <a:ea typeface="Verdana"/>
                <a:cs typeface="Segoe UI"/>
              </a:rPr>
              <a:t>"year": 1964 </a:t>
            </a:r>
          </a:p>
          <a:p>
            <a:pPr>
              <a:spcBef>
                <a:spcPts val="300"/>
              </a:spcBef>
              <a:spcAft>
                <a:spcPts val="0"/>
              </a:spcAft>
            </a:pPr>
            <a:r>
              <a:rPr lang="en-US" sz="2550" dirty="0">
                <a:latin typeface="Segoe UI"/>
                <a:ea typeface="Verdana"/>
                <a:cs typeface="Segoe UI"/>
              </a:rPr>
              <a:t>} </a:t>
            </a:r>
          </a:p>
          <a:p>
            <a:pPr>
              <a:spcBef>
                <a:spcPts val="300"/>
              </a:spcBef>
              <a:spcAft>
                <a:spcPts val="0"/>
              </a:spcAft>
            </a:pPr>
            <a:r>
              <a:rPr lang="en-US" sz="2550" dirty="0">
                <a:latin typeface="Segoe UI"/>
                <a:ea typeface="Verdana"/>
                <a:cs typeface="Segoe UI"/>
              </a:rPr>
              <a:t>print(</a:t>
            </a:r>
            <a:r>
              <a:rPr lang="en-US" sz="2550" dirty="0" err="1">
                <a:latin typeface="Segoe UI"/>
                <a:ea typeface="Verdana"/>
                <a:cs typeface="Segoe UI"/>
              </a:rPr>
              <a:t>thisdict</a:t>
            </a:r>
            <a:r>
              <a:rPr lang="en-US" sz="2550" dirty="0">
                <a:latin typeface="Segoe UI"/>
                <a:ea typeface="Verdana"/>
                <a:cs typeface="Segoe UI"/>
              </a:rPr>
              <a:t>) </a:t>
            </a:r>
          </a:p>
          <a:p>
            <a:pPr>
              <a:spcBef>
                <a:spcPts val="300"/>
              </a:spcBef>
              <a:spcAft>
                <a:spcPts val="0"/>
              </a:spcAft>
            </a:pPr>
            <a:endParaRPr lang="en-US" sz="2550" dirty="0">
              <a:latin typeface="Segoe UI"/>
              <a:ea typeface="Verdana"/>
              <a:cs typeface="Segoe UI"/>
            </a:endParaRPr>
          </a:p>
          <a:p>
            <a:pPr>
              <a:spcBef>
                <a:spcPts val="300"/>
              </a:spcBef>
              <a:spcAft>
                <a:spcPts val="0"/>
              </a:spcAft>
            </a:pPr>
            <a:r>
              <a:rPr lang="en-US" sz="2550" b="1" dirty="0">
                <a:latin typeface="Segoe UI"/>
                <a:ea typeface="Verdana"/>
                <a:cs typeface="Segoe UI"/>
              </a:rPr>
              <a:t>Output</a:t>
            </a:r>
            <a:r>
              <a:rPr lang="en-US" sz="2550" dirty="0">
                <a:latin typeface="Segoe UI"/>
                <a:ea typeface="Verdana"/>
                <a:cs typeface="Segoe UI"/>
              </a:rPr>
              <a:t>:{'brand': 'Ford', 'model': 'Mustang', 'year': 1964}</a:t>
            </a:r>
            <a:endParaRPr lang="en-US" sz="2550" b="0" i="0" dirty="0">
              <a:solidFill>
                <a:schemeClr val="tx1"/>
              </a:solidFill>
              <a:effectLst/>
              <a:cs typeface="Segoe UI"/>
            </a:endParaRPr>
          </a:p>
        </p:txBody>
      </p:sp>
      <p:sp>
        <p:nvSpPr>
          <p:cNvPr id="2" name="Rectangle 1">
            <a:extLst>
              <a:ext uri="{FF2B5EF4-FFF2-40B4-BE49-F238E27FC236}">
                <a16:creationId xmlns:a16="http://schemas.microsoft.com/office/drawing/2014/main" id="{DC8A7678-32EF-7062-FF53-F31C06CD58E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765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2DD7-CD33-7133-0C80-D009758C20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2CCD24-F5EB-7B73-C14E-DFE7EC82C975}"/>
              </a:ext>
            </a:extLst>
          </p:cNvPr>
          <p:cNvSpPr>
            <a:spLocks noGrp="1"/>
          </p:cNvSpPr>
          <p:nvPr>
            <p:ph type="title"/>
          </p:nvPr>
        </p:nvSpPr>
        <p:spPr>
          <a:xfrm>
            <a:off x="621635" y="0"/>
            <a:ext cx="11333087" cy="739343"/>
          </a:xfrm>
        </p:spPr>
        <p:txBody>
          <a:bodyPr/>
          <a:lstStyle/>
          <a:p>
            <a:pPr algn="l" fontAlgn="base">
              <a:buNone/>
            </a:pPr>
            <a:r>
              <a:rPr lang="en-US" sz="4000" b="1" dirty="0">
                <a:solidFill>
                  <a:schemeClr val="tx1"/>
                </a:solidFill>
                <a:latin typeface="+mn-lt"/>
              </a:rPr>
              <a:t>Accessing Items</a:t>
            </a:r>
          </a:p>
        </p:txBody>
      </p:sp>
      <p:sp>
        <p:nvSpPr>
          <p:cNvPr id="4" name="TextBox 3">
            <a:extLst>
              <a:ext uri="{FF2B5EF4-FFF2-40B4-BE49-F238E27FC236}">
                <a16:creationId xmlns:a16="http://schemas.microsoft.com/office/drawing/2014/main" id="{2D7DFD2D-BE0F-EBC7-7FD1-050451F5D22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F95CABC-1C30-809F-3010-150CC048BF44}"/>
              </a:ext>
            </a:extLst>
          </p:cNvPr>
          <p:cNvSpPr>
            <a:spLocks noGrp="1" noChangeArrowheads="1"/>
          </p:cNvSpPr>
          <p:nvPr>
            <p:ph type="body" sz="quarter" idx="10"/>
          </p:nvPr>
        </p:nvSpPr>
        <p:spPr bwMode="auto">
          <a:xfrm>
            <a:off x="314833" y="688886"/>
            <a:ext cx="11252357" cy="6267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ts val="400"/>
              </a:spcBef>
              <a:spcAft>
                <a:spcPts val="400"/>
              </a:spcAft>
            </a:pPr>
            <a:r>
              <a:rPr lang="en-US" sz="2550" dirty="0">
                <a:solidFill>
                  <a:schemeClr val="tx1"/>
                </a:solidFill>
              </a:rPr>
              <a:t>You can access the items of a dictionary by referring to its key name, inside square brackets: </a:t>
            </a:r>
          </a:p>
          <a:p>
            <a:pPr fontAlgn="base">
              <a:spcBef>
                <a:spcPts val="400"/>
              </a:spcBef>
              <a:spcAft>
                <a:spcPts val="400"/>
              </a:spcAft>
            </a:pPr>
            <a:endParaRPr lang="en-US" sz="2550" dirty="0">
              <a:solidFill>
                <a:schemeClr val="tx1"/>
              </a:solidFill>
            </a:endParaRPr>
          </a:p>
          <a:p>
            <a:pPr fontAlgn="base">
              <a:spcBef>
                <a:spcPts val="400"/>
              </a:spcBef>
              <a:spcAft>
                <a:spcPts val="400"/>
              </a:spcAft>
            </a:pPr>
            <a:r>
              <a:rPr lang="en-US" sz="2550" b="1" dirty="0">
                <a:solidFill>
                  <a:schemeClr val="tx1"/>
                </a:solidFill>
              </a:rPr>
              <a:t>Example </a:t>
            </a:r>
          </a:p>
          <a:p>
            <a:pPr fontAlgn="base">
              <a:spcBef>
                <a:spcPts val="400"/>
              </a:spcBef>
              <a:spcAft>
                <a:spcPts val="400"/>
              </a:spcAft>
            </a:pPr>
            <a:r>
              <a:rPr lang="en-US" sz="2550" dirty="0">
                <a:solidFill>
                  <a:schemeClr val="tx1"/>
                </a:solidFill>
              </a:rPr>
              <a:t>Get the value of the "model" key: </a:t>
            </a:r>
          </a:p>
          <a:p>
            <a:pPr fontAlgn="base">
              <a:spcBef>
                <a:spcPts val="400"/>
              </a:spcBef>
              <a:spcAft>
                <a:spcPts val="400"/>
              </a:spcAft>
            </a:pPr>
            <a:r>
              <a:rPr lang="en-US" sz="2550" dirty="0" err="1">
                <a:solidFill>
                  <a:schemeClr val="tx1"/>
                </a:solidFill>
              </a:rPr>
              <a:t>thisdict</a:t>
            </a:r>
            <a:r>
              <a:rPr lang="en-US" sz="2550" dirty="0">
                <a:solidFill>
                  <a:schemeClr val="tx1"/>
                </a:solidFill>
              </a:rPr>
              <a:t> =   { </a:t>
            </a:r>
          </a:p>
          <a:p>
            <a:pPr fontAlgn="base">
              <a:spcBef>
                <a:spcPts val="400"/>
              </a:spcBef>
              <a:spcAft>
                <a:spcPts val="400"/>
              </a:spcAft>
            </a:pPr>
            <a:r>
              <a:rPr lang="en-US" sz="2550" dirty="0">
                <a:solidFill>
                  <a:schemeClr val="tx1"/>
                </a:solidFill>
              </a:rPr>
              <a:t>  "brand": "Ford", </a:t>
            </a:r>
          </a:p>
          <a:p>
            <a:pPr fontAlgn="base">
              <a:spcBef>
                <a:spcPts val="400"/>
              </a:spcBef>
              <a:spcAft>
                <a:spcPts val="400"/>
              </a:spcAft>
            </a:pPr>
            <a:r>
              <a:rPr lang="en-US" sz="2550" dirty="0">
                <a:solidFill>
                  <a:schemeClr val="tx1"/>
                </a:solidFill>
              </a:rPr>
              <a:t>   "model": "Mustang", </a:t>
            </a:r>
          </a:p>
          <a:p>
            <a:pPr fontAlgn="base">
              <a:spcBef>
                <a:spcPts val="400"/>
              </a:spcBef>
              <a:spcAft>
                <a:spcPts val="400"/>
              </a:spcAft>
            </a:pPr>
            <a:r>
              <a:rPr lang="en-US" sz="2550" dirty="0">
                <a:solidFill>
                  <a:schemeClr val="tx1"/>
                </a:solidFill>
              </a:rPr>
              <a:t>   "year": 1964 </a:t>
            </a:r>
          </a:p>
          <a:p>
            <a:pPr fontAlgn="base">
              <a:spcBef>
                <a:spcPts val="400"/>
              </a:spcBef>
              <a:spcAft>
                <a:spcPts val="400"/>
              </a:spcAft>
            </a:pPr>
            <a:r>
              <a:rPr lang="en-US" sz="2550" dirty="0">
                <a:solidFill>
                  <a:schemeClr val="tx1"/>
                </a:solidFill>
              </a:rPr>
              <a:t>} </a:t>
            </a:r>
          </a:p>
          <a:p>
            <a:pPr fontAlgn="base">
              <a:spcBef>
                <a:spcPts val="400"/>
              </a:spcBef>
              <a:spcAft>
                <a:spcPts val="400"/>
              </a:spcAft>
            </a:pPr>
            <a:r>
              <a:rPr lang="en-US" sz="2550" dirty="0">
                <a:solidFill>
                  <a:schemeClr val="tx1"/>
                </a:solidFill>
              </a:rPr>
              <a:t>x = </a:t>
            </a:r>
            <a:r>
              <a:rPr lang="en-US" sz="2550" dirty="0" err="1">
                <a:solidFill>
                  <a:schemeClr val="tx1"/>
                </a:solidFill>
              </a:rPr>
              <a:t>thisdict</a:t>
            </a:r>
            <a:r>
              <a:rPr lang="en-US" sz="2550" dirty="0">
                <a:solidFill>
                  <a:schemeClr val="tx1"/>
                </a:solidFill>
              </a:rPr>
              <a:t>["model"]</a:t>
            </a:r>
          </a:p>
          <a:p>
            <a:pPr fontAlgn="base">
              <a:spcBef>
                <a:spcPts val="400"/>
              </a:spcBef>
              <a:spcAft>
                <a:spcPts val="400"/>
              </a:spcAft>
            </a:pPr>
            <a:r>
              <a:rPr lang="en-US" sz="2550" dirty="0">
                <a:solidFill>
                  <a:schemeClr val="tx1"/>
                </a:solidFill>
              </a:rPr>
              <a:t> </a:t>
            </a:r>
          </a:p>
          <a:p>
            <a:pPr fontAlgn="base">
              <a:spcBef>
                <a:spcPts val="400"/>
              </a:spcBef>
              <a:spcAft>
                <a:spcPts val="400"/>
              </a:spcAft>
            </a:pPr>
            <a:r>
              <a:rPr lang="en-US" sz="2550" b="1" dirty="0">
                <a:solidFill>
                  <a:schemeClr val="tx1"/>
                </a:solidFill>
              </a:rPr>
              <a:t>Output: </a:t>
            </a:r>
          </a:p>
          <a:p>
            <a:pPr fontAlgn="base">
              <a:spcBef>
                <a:spcPts val="400"/>
              </a:spcBef>
              <a:spcAft>
                <a:spcPts val="400"/>
              </a:spcAft>
            </a:pPr>
            <a:r>
              <a:rPr lang="en-US" sz="2550" dirty="0">
                <a:solidFill>
                  <a:schemeClr val="tx1"/>
                </a:solidFill>
              </a:rPr>
              <a:t>Mustang</a:t>
            </a:r>
            <a:endParaRPr lang="en-US" sz="2550" b="0" i="0" dirty="0">
              <a:solidFill>
                <a:srgbClr val="FF0000"/>
              </a:solidFill>
              <a:effectLst/>
            </a:endParaRPr>
          </a:p>
        </p:txBody>
      </p:sp>
      <p:sp>
        <p:nvSpPr>
          <p:cNvPr id="2" name="Rectangle 1">
            <a:extLst>
              <a:ext uri="{FF2B5EF4-FFF2-40B4-BE49-F238E27FC236}">
                <a16:creationId xmlns:a16="http://schemas.microsoft.com/office/drawing/2014/main" id="{075C4886-A630-45D0-8DCE-1C9E96D346BD}"/>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555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BA449-7C16-8963-9D35-E1A904C5D72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A566BB1-8C9C-2FFB-68AF-DC08BDC280A5}"/>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A9615385-ECA8-74F8-945B-244D011E919D}"/>
              </a:ext>
            </a:extLst>
          </p:cNvPr>
          <p:cNvSpPr>
            <a:spLocks noGrp="1" noChangeArrowheads="1"/>
          </p:cNvSpPr>
          <p:nvPr>
            <p:ph type="body" sz="quarter" idx="10"/>
          </p:nvPr>
        </p:nvSpPr>
        <p:spPr bwMode="auto">
          <a:xfrm>
            <a:off x="314833" y="519089"/>
            <a:ext cx="11252357" cy="5006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ts val="600"/>
              </a:spcBef>
              <a:spcAft>
                <a:spcPts val="600"/>
              </a:spcAft>
            </a:pPr>
            <a:r>
              <a:rPr lang="en-US" b="0" i="0" dirty="0">
                <a:solidFill>
                  <a:schemeClr val="tx1"/>
                </a:solidFill>
                <a:effectLst/>
              </a:rPr>
              <a:t>There is also a method called get() that will give you the same result: </a:t>
            </a:r>
          </a:p>
          <a:p>
            <a:pPr fontAlgn="base">
              <a:spcBef>
                <a:spcPts val="600"/>
              </a:spcBef>
              <a:spcAft>
                <a:spcPts val="600"/>
              </a:spcAft>
            </a:pPr>
            <a:r>
              <a:rPr lang="en-US" b="0" i="0" dirty="0">
                <a:solidFill>
                  <a:schemeClr val="tx1"/>
                </a:solidFill>
                <a:effectLst/>
              </a:rPr>
              <a:t>Example </a:t>
            </a:r>
          </a:p>
          <a:p>
            <a:pPr fontAlgn="base">
              <a:spcBef>
                <a:spcPts val="600"/>
              </a:spcBef>
              <a:spcAft>
                <a:spcPts val="600"/>
              </a:spcAft>
            </a:pPr>
            <a:r>
              <a:rPr lang="en-US" b="0" i="0" dirty="0" err="1">
                <a:solidFill>
                  <a:schemeClr val="tx1"/>
                </a:solidFill>
                <a:effectLst/>
              </a:rPr>
              <a:t>thisdict</a:t>
            </a:r>
            <a:r>
              <a:rPr lang="en-US" b="0" i="0" dirty="0">
                <a:solidFill>
                  <a:schemeClr val="tx1"/>
                </a:solidFill>
                <a:effectLst/>
              </a:rPr>
              <a:t> = { </a:t>
            </a:r>
          </a:p>
          <a:p>
            <a:pPr fontAlgn="base">
              <a:spcBef>
                <a:spcPts val="600"/>
              </a:spcBef>
              <a:spcAft>
                <a:spcPts val="600"/>
              </a:spcAft>
            </a:pPr>
            <a:r>
              <a:rPr lang="en-US" b="0" i="0" dirty="0">
                <a:solidFill>
                  <a:schemeClr val="tx1"/>
                </a:solidFill>
                <a:effectLst/>
              </a:rPr>
              <a:t>"brand": "Ford", </a:t>
            </a:r>
          </a:p>
          <a:p>
            <a:pPr fontAlgn="base">
              <a:spcBef>
                <a:spcPts val="600"/>
              </a:spcBef>
              <a:spcAft>
                <a:spcPts val="600"/>
              </a:spcAft>
            </a:pPr>
            <a:r>
              <a:rPr lang="en-US" b="0" i="0" dirty="0">
                <a:solidFill>
                  <a:schemeClr val="tx1"/>
                </a:solidFill>
                <a:effectLst/>
              </a:rPr>
              <a:t>"model": "Mustang", </a:t>
            </a:r>
          </a:p>
          <a:p>
            <a:pPr fontAlgn="base">
              <a:spcBef>
                <a:spcPts val="600"/>
              </a:spcBef>
              <a:spcAft>
                <a:spcPts val="600"/>
              </a:spcAft>
            </a:pPr>
            <a:r>
              <a:rPr lang="en-US" b="0" i="0" dirty="0">
                <a:solidFill>
                  <a:schemeClr val="tx1"/>
                </a:solidFill>
                <a:effectLst/>
              </a:rPr>
              <a:t>"year": 1964 </a:t>
            </a:r>
          </a:p>
          <a:p>
            <a:pPr fontAlgn="base">
              <a:spcBef>
                <a:spcPts val="600"/>
              </a:spcBef>
              <a:spcAft>
                <a:spcPts val="600"/>
              </a:spcAft>
            </a:pPr>
            <a:r>
              <a:rPr lang="en-US" b="0" i="0" dirty="0">
                <a:solidFill>
                  <a:schemeClr val="tx1"/>
                </a:solidFill>
                <a:effectLst/>
              </a:rPr>
              <a:t>} </a:t>
            </a:r>
          </a:p>
          <a:p>
            <a:pPr fontAlgn="base">
              <a:spcBef>
                <a:spcPts val="600"/>
              </a:spcBef>
              <a:spcAft>
                <a:spcPts val="600"/>
              </a:spcAft>
            </a:pPr>
            <a:r>
              <a:rPr lang="en-US" b="0" i="0" dirty="0">
                <a:solidFill>
                  <a:schemeClr val="tx1"/>
                </a:solidFill>
                <a:effectLst/>
              </a:rPr>
              <a:t>x = </a:t>
            </a:r>
            <a:r>
              <a:rPr lang="en-US" b="0" i="0" dirty="0" err="1">
                <a:solidFill>
                  <a:schemeClr val="tx1"/>
                </a:solidFill>
                <a:effectLst/>
              </a:rPr>
              <a:t>thisdict.get</a:t>
            </a:r>
            <a:r>
              <a:rPr lang="en-US" b="0" i="0" dirty="0">
                <a:solidFill>
                  <a:schemeClr val="tx1"/>
                </a:solidFill>
                <a:effectLst/>
              </a:rPr>
              <a:t>("model") </a:t>
            </a:r>
          </a:p>
          <a:p>
            <a:pPr fontAlgn="base">
              <a:spcBef>
                <a:spcPts val="600"/>
              </a:spcBef>
              <a:spcAft>
                <a:spcPts val="600"/>
              </a:spcAft>
            </a:pPr>
            <a:r>
              <a:rPr lang="en-US" b="0" i="0" dirty="0">
                <a:solidFill>
                  <a:schemeClr val="tx1"/>
                </a:solidFill>
                <a:effectLst/>
              </a:rPr>
              <a:t>print(x) </a:t>
            </a:r>
          </a:p>
          <a:p>
            <a:pPr fontAlgn="base">
              <a:spcBef>
                <a:spcPts val="600"/>
              </a:spcBef>
              <a:spcAft>
                <a:spcPts val="600"/>
              </a:spcAft>
            </a:pPr>
            <a:r>
              <a:rPr lang="en-US" b="0" i="0" dirty="0" err="1">
                <a:solidFill>
                  <a:schemeClr val="tx1"/>
                </a:solidFill>
                <a:effectLst/>
              </a:rPr>
              <a:t>Output:Mustang</a:t>
            </a:r>
            <a:endParaRPr lang="en-US" sz="2550" b="0" i="0" dirty="0">
              <a:solidFill>
                <a:schemeClr val="tx1"/>
              </a:solidFill>
              <a:effectLst/>
            </a:endParaRPr>
          </a:p>
        </p:txBody>
      </p:sp>
      <p:sp>
        <p:nvSpPr>
          <p:cNvPr id="2" name="Rectangle 1">
            <a:extLst>
              <a:ext uri="{FF2B5EF4-FFF2-40B4-BE49-F238E27FC236}">
                <a16:creationId xmlns:a16="http://schemas.microsoft.com/office/drawing/2014/main" id="{8A8744BD-A9DE-5953-99C2-150A20EE51E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7097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0B68F-D612-890C-5D04-CE917328B0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4CF825-46F5-A85D-0E81-C71D5377896E}"/>
              </a:ext>
            </a:extLst>
          </p:cNvPr>
          <p:cNvSpPr>
            <a:spLocks noGrp="1"/>
          </p:cNvSpPr>
          <p:nvPr>
            <p:ph type="title"/>
          </p:nvPr>
        </p:nvSpPr>
        <p:spPr>
          <a:xfrm>
            <a:off x="427868" y="-8457"/>
            <a:ext cx="11333087" cy="739343"/>
          </a:xfrm>
        </p:spPr>
        <p:txBody>
          <a:bodyPr/>
          <a:lstStyle/>
          <a:p>
            <a:pPr algn="l" fontAlgn="base">
              <a:buNone/>
            </a:pPr>
            <a:r>
              <a:rPr lang="en-IN" sz="4000" b="1" dirty="0">
                <a:solidFill>
                  <a:schemeClr val="tx1"/>
                </a:solidFill>
                <a:latin typeface="+mn-lt"/>
              </a:rPr>
              <a:t>Loop Through a Dictionary</a:t>
            </a:r>
            <a:r>
              <a:rPr lang="en-IN" sz="4000" b="1" i="0" dirty="0">
                <a:solidFill>
                  <a:schemeClr val="tx1"/>
                </a:solidFill>
                <a:effectLst/>
                <a:latin typeface="+mn-lt"/>
              </a:rPr>
              <a: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A933BCC9-5AA6-640B-3E0E-9E652B59690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4AE907C3-36C5-A77E-8C91-CDED6BD03FA8}"/>
              </a:ext>
            </a:extLst>
          </p:cNvPr>
          <p:cNvSpPr>
            <a:spLocks noGrp="1" noChangeArrowheads="1"/>
          </p:cNvSpPr>
          <p:nvPr>
            <p:ph type="body" sz="quarter" idx="10"/>
          </p:nvPr>
        </p:nvSpPr>
        <p:spPr bwMode="auto">
          <a:xfrm>
            <a:off x="123825" y="730886"/>
            <a:ext cx="12392025" cy="626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300"/>
              </a:spcBef>
              <a:spcAft>
                <a:spcPts val="300"/>
              </a:spcAft>
            </a:pPr>
            <a:r>
              <a:rPr lang="en-US" sz="2300" i="0" dirty="0">
                <a:solidFill>
                  <a:schemeClr val="tx1"/>
                </a:solidFill>
                <a:effectLst/>
              </a:rPr>
              <a:t>You can loop through a dictionary by using a for loop. </a:t>
            </a:r>
          </a:p>
          <a:p>
            <a:pPr algn="l" fontAlgn="base">
              <a:spcBef>
                <a:spcPts val="300"/>
              </a:spcBef>
              <a:spcAft>
                <a:spcPts val="300"/>
              </a:spcAft>
            </a:pPr>
            <a:r>
              <a:rPr lang="en-US" sz="2300" i="0" dirty="0">
                <a:solidFill>
                  <a:schemeClr val="tx1"/>
                </a:solidFill>
                <a:effectLst/>
              </a:rPr>
              <a:t>When looping through a dictionary, the return value are the keys of the dictionary, but there are methods to return the values as well. </a:t>
            </a:r>
          </a:p>
          <a:p>
            <a:pPr algn="l" fontAlgn="base">
              <a:spcBef>
                <a:spcPts val="300"/>
              </a:spcBef>
              <a:spcAft>
                <a:spcPts val="300"/>
              </a:spcAft>
            </a:pPr>
            <a:r>
              <a:rPr lang="en-US" sz="2300" b="1" i="0" dirty="0">
                <a:solidFill>
                  <a:schemeClr val="tx1"/>
                </a:solidFill>
                <a:effectLst/>
              </a:rPr>
              <a:t>Example </a:t>
            </a:r>
          </a:p>
          <a:p>
            <a:pPr algn="l" fontAlgn="base">
              <a:spcBef>
                <a:spcPts val="300"/>
              </a:spcBef>
              <a:spcAft>
                <a:spcPts val="300"/>
              </a:spcAft>
            </a:pPr>
            <a:r>
              <a:rPr lang="en-US" sz="2300" i="0" dirty="0">
                <a:solidFill>
                  <a:schemeClr val="tx1"/>
                </a:solidFill>
                <a:effectLst/>
              </a:rPr>
              <a:t>Print all key names in the dictionary, one by one: </a:t>
            </a:r>
          </a:p>
          <a:p>
            <a:pPr algn="l" fontAlgn="base">
              <a:spcBef>
                <a:spcPts val="300"/>
              </a:spcBef>
              <a:spcAft>
                <a:spcPts val="300"/>
              </a:spcAft>
            </a:pPr>
            <a:r>
              <a:rPr lang="en-US" sz="2300" i="0" dirty="0" err="1">
                <a:solidFill>
                  <a:schemeClr val="tx1"/>
                </a:solidFill>
                <a:effectLst/>
              </a:rPr>
              <a:t>thisdict</a:t>
            </a:r>
            <a:r>
              <a:rPr lang="en-US" sz="2300" i="0" dirty="0">
                <a:solidFill>
                  <a:schemeClr val="tx1"/>
                </a:solidFill>
                <a:effectLst/>
              </a:rPr>
              <a:t> =  { </a:t>
            </a:r>
          </a:p>
          <a:p>
            <a:pPr algn="l" fontAlgn="base">
              <a:spcBef>
                <a:spcPts val="300"/>
              </a:spcBef>
              <a:spcAft>
                <a:spcPts val="300"/>
              </a:spcAft>
            </a:pPr>
            <a:r>
              <a:rPr lang="en-US" sz="2300" i="0" dirty="0">
                <a:solidFill>
                  <a:schemeClr val="tx1"/>
                </a:solidFill>
                <a:effectLst/>
              </a:rPr>
              <a:t>    "brand": "Ford", </a:t>
            </a:r>
          </a:p>
          <a:p>
            <a:pPr algn="l" fontAlgn="base">
              <a:spcBef>
                <a:spcPts val="300"/>
              </a:spcBef>
              <a:spcAft>
                <a:spcPts val="300"/>
              </a:spcAft>
            </a:pPr>
            <a:r>
              <a:rPr lang="en-US" sz="2300" i="0" dirty="0">
                <a:solidFill>
                  <a:schemeClr val="tx1"/>
                </a:solidFill>
                <a:effectLst/>
              </a:rPr>
              <a:t>    "model": "Mustang", </a:t>
            </a:r>
          </a:p>
          <a:p>
            <a:pPr algn="l" fontAlgn="base">
              <a:spcBef>
                <a:spcPts val="300"/>
              </a:spcBef>
              <a:spcAft>
                <a:spcPts val="300"/>
              </a:spcAft>
            </a:pPr>
            <a:r>
              <a:rPr lang="en-US" sz="2300" i="0" dirty="0">
                <a:solidFill>
                  <a:schemeClr val="tx1"/>
                </a:solidFill>
                <a:effectLst/>
              </a:rPr>
              <a:t>     "year": 1964 </a:t>
            </a:r>
          </a:p>
          <a:p>
            <a:pPr algn="l" fontAlgn="base">
              <a:spcBef>
                <a:spcPts val="300"/>
              </a:spcBef>
              <a:spcAft>
                <a:spcPts val="300"/>
              </a:spcAft>
            </a:pPr>
            <a:r>
              <a:rPr lang="en-US" sz="2300" i="0" dirty="0">
                <a:solidFill>
                  <a:schemeClr val="tx1"/>
                </a:solidFill>
                <a:effectLst/>
              </a:rPr>
              <a:t>} </a:t>
            </a:r>
          </a:p>
          <a:p>
            <a:pPr algn="l" fontAlgn="base">
              <a:spcBef>
                <a:spcPts val="300"/>
              </a:spcBef>
              <a:spcAft>
                <a:spcPts val="300"/>
              </a:spcAft>
            </a:pPr>
            <a:r>
              <a:rPr lang="en-US" sz="2300" i="0" dirty="0">
                <a:solidFill>
                  <a:schemeClr val="tx1"/>
                </a:solidFill>
                <a:effectLst/>
              </a:rPr>
              <a:t>for x in </a:t>
            </a:r>
            <a:r>
              <a:rPr lang="en-US" sz="2300" i="0" dirty="0" err="1">
                <a:solidFill>
                  <a:schemeClr val="tx1"/>
                </a:solidFill>
                <a:effectLst/>
              </a:rPr>
              <a:t>thisdict</a:t>
            </a:r>
            <a:r>
              <a:rPr lang="en-US" sz="2300" i="0" dirty="0">
                <a:solidFill>
                  <a:schemeClr val="tx1"/>
                </a:solidFill>
                <a:effectLst/>
              </a:rPr>
              <a:t>: </a:t>
            </a:r>
          </a:p>
          <a:p>
            <a:pPr algn="l" fontAlgn="base">
              <a:spcBef>
                <a:spcPts val="300"/>
              </a:spcBef>
              <a:spcAft>
                <a:spcPts val="300"/>
              </a:spcAft>
            </a:pPr>
            <a:r>
              <a:rPr lang="en-US" sz="2300" i="0" dirty="0">
                <a:solidFill>
                  <a:schemeClr val="tx1"/>
                </a:solidFill>
                <a:effectLst/>
              </a:rPr>
              <a:t>print(x)</a:t>
            </a:r>
          </a:p>
          <a:p>
            <a:pPr algn="l" fontAlgn="base">
              <a:spcBef>
                <a:spcPts val="300"/>
              </a:spcBef>
              <a:spcAft>
                <a:spcPts val="300"/>
              </a:spcAft>
            </a:pPr>
            <a:r>
              <a:rPr lang="en-US" sz="2300" b="1" i="0" dirty="0">
                <a:solidFill>
                  <a:schemeClr val="tx1"/>
                </a:solidFill>
                <a:effectLst/>
              </a:rPr>
              <a:t> Output:</a:t>
            </a:r>
          </a:p>
          <a:p>
            <a:pPr algn="l" fontAlgn="base">
              <a:spcBef>
                <a:spcPts val="300"/>
              </a:spcBef>
              <a:spcAft>
                <a:spcPts val="300"/>
              </a:spcAft>
            </a:pPr>
            <a:r>
              <a:rPr lang="en-US" sz="2300" i="0" dirty="0">
                <a:solidFill>
                  <a:schemeClr val="tx1"/>
                </a:solidFill>
                <a:effectLst/>
              </a:rPr>
              <a:t>brand </a:t>
            </a:r>
          </a:p>
          <a:p>
            <a:pPr algn="l" fontAlgn="base">
              <a:spcBef>
                <a:spcPts val="300"/>
              </a:spcBef>
              <a:spcAft>
                <a:spcPts val="300"/>
              </a:spcAft>
            </a:pPr>
            <a:r>
              <a:rPr lang="en-US" sz="2300" i="0" dirty="0">
                <a:solidFill>
                  <a:schemeClr val="tx1"/>
                </a:solidFill>
                <a:effectLst/>
              </a:rPr>
              <a:t>model </a:t>
            </a:r>
          </a:p>
          <a:p>
            <a:pPr algn="l" fontAlgn="base">
              <a:spcBef>
                <a:spcPts val="300"/>
              </a:spcBef>
              <a:spcAft>
                <a:spcPts val="300"/>
              </a:spcAft>
            </a:pPr>
            <a:r>
              <a:rPr lang="en-US" sz="2300" i="0" dirty="0">
                <a:solidFill>
                  <a:schemeClr val="tx1"/>
                </a:solidFill>
                <a:effectLst/>
              </a:rPr>
              <a:t>year </a:t>
            </a:r>
            <a:endParaRPr lang="fr-FR" sz="2300" i="0" dirty="0">
              <a:solidFill>
                <a:srgbClr val="FF0000"/>
              </a:solidFill>
              <a:effectLst/>
            </a:endParaRPr>
          </a:p>
        </p:txBody>
      </p:sp>
      <p:sp>
        <p:nvSpPr>
          <p:cNvPr id="2" name="Rectangle 1">
            <a:extLst>
              <a:ext uri="{FF2B5EF4-FFF2-40B4-BE49-F238E27FC236}">
                <a16:creationId xmlns:a16="http://schemas.microsoft.com/office/drawing/2014/main" id="{6D0FD20C-A39B-ECBE-D4DF-1994A318A20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996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B49F-0093-F1BC-3DCF-AC2B431DB1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59D3FA-55FF-FBFA-EC42-1A63CF317D3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D79360EE-8013-7201-7C0A-A6E5EDEAD518}"/>
              </a:ext>
            </a:extLst>
          </p:cNvPr>
          <p:cNvSpPr>
            <a:spLocks noGrp="1" noChangeArrowheads="1"/>
          </p:cNvSpPr>
          <p:nvPr>
            <p:ph type="body" sz="quarter" idx="10"/>
          </p:nvPr>
        </p:nvSpPr>
        <p:spPr bwMode="auto">
          <a:xfrm>
            <a:off x="273277" y="354623"/>
            <a:ext cx="20040600"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lnSpc>
                <a:spcPct val="100000"/>
              </a:lnSpc>
              <a:spcBef>
                <a:spcPts val="600"/>
              </a:spcBef>
              <a:spcAft>
                <a:spcPts val="600"/>
              </a:spcAft>
            </a:pPr>
            <a:r>
              <a:rPr lang="en-US" sz="2400" b="1" i="0" dirty="0">
                <a:solidFill>
                  <a:schemeClr val="tx1"/>
                </a:solidFill>
                <a:effectLst/>
              </a:rPr>
              <a:t>Print all values in the dictionary, one by one: </a:t>
            </a:r>
          </a:p>
          <a:p>
            <a:pPr algn="l" fontAlgn="base">
              <a:lnSpc>
                <a:spcPct val="100000"/>
              </a:lnSpc>
              <a:spcBef>
                <a:spcPts val="600"/>
              </a:spcBef>
              <a:spcAft>
                <a:spcPts val="600"/>
              </a:spcAft>
            </a:pPr>
            <a:r>
              <a:rPr lang="en-US" sz="2400" i="0" dirty="0" err="1">
                <a:solidFill>
                  <a:schemeClr val="tx1"/>
                </a:solidFill>
                <a:effectLst/>
              </a:rPr>
              <a:t>thisdict</a:t>
            </a:r>
            <a:r>
              <a:rPr lang="en-US" sz="2400" i="0" dirty="0">
                <a:solidFill>
                  <a:schemeClr val="tx1"/>
                </a:solidFill>
                <a:effectLst/>
              </a:rPr>
              <a:t> = { </a:t>
            </a:r>
          </a:p>
          <a:p>
            <a:pPr algn="l" fontAlgn="base">
              <a:lnSpc>
                <a:spcPct val="100000"/>
              </a:lnSpc>
              <a:spcBef>
                <a:spcPts val="600"/>
              </a:spcBef>
              <a:spcAft>
                <a:spcPts val="600"/>
              </a:spcAft>
            </a:pPr>
            <a:r>
              <a:rPr lang="en-US" sz="2400" i="0" dirty="0">
                <a:solidFill>
                  <a:schemeClr val="tx1"/>
                </a:solidFill>
                <a:effectLst/>
              </a:rPr>
              <a:t>"brand": "Ford", </a:t>
            </a:r>
          </a:p>
          <a:p>
            <a:pPr algn="l" fontAlgn="base">
              <a:lnSpc>
                <a:spcPct val="100000"/>
              </a:lnSpc>
              <a:spcBef>
                <a:spcPts val="600"/>
              </a:spcBef>
              <a:spcAft>
                <a:spcPts val="600"/>
              </a:spcAft>
            </a:pPr>
            <a:r>
              <a:rPr lang="en-US" sz="2400" i="0" dirty="0">
                <a:solidFill>
                  <a:schemeClr val="tx1"/>
                </a:solidFill>
                <a:effectLst/>
              </a:rPr>
              <a:t>"model": "Mustang", </a:t>
            </a:r>
          </a:p>
          <a:p>
            <a:pPr algn="l" fontAlgn="base">
              <a:lnSpc>
                <a:spcPct val="100000"/>
              </a:lnSpc>
              <a:spcBef>
                <a:spcPts val="600"/>
              </a:spcBef>
              <a:spcAft>
                <a:spcPts val="600"/>
              </a:spcAft>
            </a:pPr>
            <a:r>
              <a:rPr lang="en-US" sz="2400" i="0" dirty="0">
                <a:solidFill>
                  <a:schemeClr val="tx1"/>
                </a:solidFill>
                <a:effectLst/>
              </a:rPr>
              <a:t>"year": 1964 </a:t>
            </a:r>
          </a:p>
          <a:p>
            <a:pPr algn="l" fontAlgn="base">
              <a:lnSpc>
                <a:spcPct val="100000"/>
              </a:lnSpc>
              <a:spcBef>
                <a:spcPts val="600"/>
              </a:spcBef>
              <a:spcAft>
                <a:spcPts val="600"/>
              </a:spcAft>
            </a:pPr>
            <a:r>
              <a:rPr lang="en-US" sz="2400" i="0" dirty="0">
                <a:solidFill>
                  <a:schemeClr val="tx1"/>
                </a:solidFill>
                <a:effectLst/>
              </a:rPr>
              <a:t>} </a:t>
            </a:r>
          </a:p>
          <a:p>
            <a:pPr algn="l" fontAlgn="base">
              <a:lnSpc>
                <a:spcPct val="100000"/>
              </a:lnSpc>
              <a:spcBef>
                <a:spcPts val="600"/>
              </a:spcBef>
              <a:spcAft>
                <a:spcPts val="600"/>
              </a:spcAft>
            </a:pPr>
            <a:r>
              <a:rPr lang="en-US" sz="2400" i="0" dirty="0">
                <a:solidFill>
                  <a:schemeClr val="tx1"/>
                </a:solidFill>
                <a:effectLst/>
              </a:rPr>
              <a:t>for x in </a:t>
            </a:r>
            <a:r>
              <a:rPr lang="en-US" sz="2400" i="0" dirty="0" err="1">
                <a:solidFill>
                  <a:schemeClr val="tx1"/>
                </a:solidFill>
                <a:effectLst/>
              </a:rPr>
              <a:t>thisdict</a:t>
            </a:r>
            <a:r>
              <a:rPr lang="en-US" sz="2400" i="0" dirty="0">
                <a:solidFill>
                  <a:schemeClr val="tx1"/>
                </a:solidFill>
                <a:effectLst/>
              </a:rPr>
              <a:t>: </a:t>
            </a:r>
          </a:p>
          <a:p>
            <a:pPr algn="l" fontAlgn="base">
              <a:lnSpc>
                <a:spcPct val="100000"/>
              </a:lnSpc>
              <a:spcBef>
                <a:spcPts val="600"/>
              </a:spcBef>
              <a:spcAft>
                <a:spcPts val="600"/>
              </a:spcAft>
            </a:pPr>
            <a:r>
              <a:rPr lang="en-US" sz="2400" i="0" dirty="0">
                <a:solidFill>
                  <a:schemeClr val="tx1"/>
                </a:solidFill>
                <a:effectLst/>
              </a:rPr>
              <a:t>print(</a:t>
            </a:r>
            <a:r>
              <a:rPr lang="en-US" sz="2400" i="0" dirty="0" err="1">
                <a:solidFill>
                  <a:schemeClr val="tx1"/>
                </a:solidFill>
                <a:effectLst/>
              </a:rPr>
              <a:t>thisdict</a:t>
            </a:r>
            <a:r>
              <a:rPr lang="en-US" sz="2400" i="0" dirty="0">
                <a:solidFill>
                  <a:schemeClr val="tx1"/>
                </a:solidFill>
                <a:effectLst/>
              </a:rPr>
              <a:t>[x]) </a:t>
            </a:r>
          </a:p>
          <a:p>
            <a:pPr algn="l" fontAlgn="base">
              <a:lnSpc>
                <a:spcPct val="100000"/>
              </a:lnSpc>
              <a:spcBef>
                <a:spcPts val="600"/>
              </a:spcBef>
              <a:spcAft>
                <a:spcPts val="600"/>
              </a:spcAft>
            </a:pPr>
            <a:r>
              <a:rPr lang="en-US" sz="2400" i="0" dirty="0">
                <a:solidFill>
                  <a:schemeClr val="tx1"/>
                </a:solidFill>
                <a:effectLst/>
              </a:rPr>
              <a:t>Output: </a:t>
            </a:r>
          </a:p>
          <a:p>
            <a:pPr algn="l" fontAlgn="base">
              <a:lnSpc>
                <a:spcPct val="100000"/>
              </a:lnSpc>
              <a:spcBef>
                <a:spcPts val="600"/>
              </a:spcBef>
              <a:spcAft>
                <a:spcPts val="600"/>
              </a:spcAft>
            </a:pPr>
            <a:r>
              <a:rPr lang="en-US" sz="2400" i="0" dirty="0">
                <a:solidFill>
                  <a:schemeClr val="tx1"/>
                </a:solidFill>
                <a:effectLst/>
              </a:rPr>
              <a:t>Ford </a:t>
            </a:r>
          </a:p>
          <a:p>
            <a:pPr algn="l" fontAlgn="base">
              <a:lnSpc>
                <a:spcPct val="100000"/>
              </a:lnSpc>
              <a:spcBef>
                <a:spcPts val="600"/>
              </a:spcBef>
              <a:spcAft>
                <a:spcPts val="600"/>
              </a:spcAft>
            </a:pPr>
            <a:r>
              <a:rPr lang="en-US" sz="2400" i="0" dirty="0">
                <a:solidFill>
                  <a:schemeClr val="tx1"/>
                </a:solidFill>
                <a:effectLst/>
              </a:rPr>
              <a:t>Mustang </a:t>
            </a:r>
          </a:p>
          <a:p>
            <a:pPr algn="l" fontAlgn="base">
              <a:lnSpc>
                <a:spcPct val="100000"/>
              </a:lnSpc>
              <a:spcBef>
                <a:spcPts val="600"/>
              </a:spcBef>
              <a:spcAft>
                <a:spcPts val="600"/>
              </a:spcAft>
            </a:pPr>
            <a:r>
              <a:rPr lang="en-US" sz="2400" i="0" dirty="0">
                <a:solidFill>
                  <a:schemeClr val="tx1"/>
                </a:solidFill>
                <a:effectLst/>
              </a:rPr>
              <a:t>1964</a:t>
            </a:r>
          </a:p>
        </p:txBody>
      </p:sp>
      <p:sp>
        <p:nvSpPr>
          <p:cNvPr id="2" name="Rectangle 1">
            <a:extLst>
              <a:ext uri="{FF2B5EF4-FFF2-40B4-BE49-F238E27FC236}">
                <a16:creationId xmlns:a16="http://schemas.microsoft.com/office/drawing/2014/main" id="{A5C37174-3950-9AC4-3E40-078FE78CC14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6098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0CE07-EFC6-A2E4-C82F-929023889E3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12F0CB-4A2E-93D9-6192-7A440BF64ABC}"/>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342FF84-1DDE-AD68-6D0E-E922F0C83A90}"/>
              </a:ext>
            </a:extLst>
          </p:cNvPr>
          <p:cNvSpPr>
            <a:spLocks noGrp="1" noChangeArrowheads="1"/>
          </p:cNvSpPr>
          <p:nvPr>
            <p:ph type="body" sz="quarter" idx="10"/>
          </p:nvPr>
        </p:nvSpPr>
        <p:spPr bwMode="auto">
          <a:xfrm>
            <a:off x="378882" y="188482"/>
            <a:ext cx="11606289" cy="674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ts val="600"/>
              </a:spcBef>
              <a:spcAft>
                <a:spcPts val="600"/>
              </a:spcAft>
            </a:pPr>
            <a:r>
              <a:rPr lang="en-US" sz="2400" b="1" dirty="0">
                <a:solidFill>
                  <a:schemeClr val="tx1"/>
                </a:solidFill>
              </a:rPr>
              <a:t>Loop through both keys and values, by using the items() </a:t>
            </a:r>
          </a:p>
          <a:p>
            <a:pPr fontAlgn="base">
              <a:spcBef>
                <a:spcPts val="600"/>
              </a:spcBef>
              <a:spcAft>
                <a:spcPts val="600"/>
              </a:spcAft>
            </a:pPr>
            <a:r>
              <a:rPr lang="en-US" sz="2400" b="1" dirty="0">
                <a:solidFill>
                  <a:schemeClr val="tx1"/>
                </a:solidFill>
              </a:rPr>
              <a:t>function: </a:t>
            </a:r>
          </a:p>
          <a:p>
            <a:pPr algn="l" fontAlgn="base">
              <a:spcBef>
                <a:spcPts val="600"/>
              </a:spcBef>
              <a:spcAft>
                <a:spcPts val="600"/>
              </a:spcAft>
            </a:pPr>
            <a:r>
              <a:rPr lang="en-US" sz="2400" dirty="0" err="1">
                <a:solidFill>
                  <a:schemeClr val="tx1"/>
                </a:solidFill>
              </a:rPr>
              <a:t>thisdict</a:t>
            </a:r>
            <a:r>
              <a:rPr lang="en-US" sz="2400" dirty="0">
                <a:solidFill>
                  <a:schemeClr val="tx1"/>
                </a:solidFill>
              </a:rPr>
              <a:t> = { </a:t>
            </a:r>
          </a:p>
          <a:p>
            <a:pPr algn="l" fontAlgn="base">
              <a:spcBef>
                <a:spcPts val="600"/>
              </a:spcBef>
              <a:spcAft>
                <a:spcPts val="600"/>
              </a:spcAft>
            </a:pPr>
            <a:r>
              <a:rPr lang="en-US" sz="2400" dirty="0">
                <a:solidFill>
                  <a:schemeClr val="tx1"/>
                </a:solidFill>
              </a:rPr>
              <a:t>"brand": "Ford", </a:t>
            </a:r>
          </a:p>
          <a:p>
            <a:pPr algn="l" fontAlgn="base">
              <a:spcBef>
                <a:spcPts val="600"/>
              </a:spcBef>
              <a:spcAft>
                <a:spcPts val="600"/>
              </a:spcAft>
            </a:pPr>
            <a:r>
              <a:rPr lang="en-US" sz="2400" dirty="0">
                <a:solidFill>
                  <a:schemeClr val="tx1"/>
                </a:solidFill>
              </a:rPr>
              <a:t>"model": "Mustang", </a:t>
            </a:r>
          </a:p>
          <a:p>
            <a:pPr algn="l" fontAlgn="base">
              <a:spcBef>
                <a:spcPts val="600"/>
              </a:spcBef>
              <a:spcAft>
                <a:spcPts val="600"/>
              </a:spcAft>
            </a:pPr>
            <a:r>
              <a:rPr lang="en-US" sz="2400" dirty="0">
                <a:solidFill>
                  <a:schemeClr val="tx1"/>
                </a:solidFill>
              </a:rPr>
              <a:t>"year": 1964 </a:t>
            </a:r>
          </a:p>
          <a:p>
            <a:pPr algn="l" fontAlgn="base">
              <a:spcBef>
                <a:spcPts val="600"/>
              </a:spcBef>
              <a:spcAft>
                <a:spcPts val="600"/>
              </a:spcAft>
            </a:pPr>
            <a:r>
              <a:rPr lang="en-US" sz="2400" dirty="0">
                <a:solidFill>
                  <a:schemeClr val="tx1"/>
                </a:solidFill>
              </a:rPr>
              <a:t>} </a:t>
            </a:r>
          </a:p>
          <a:p>
            <a:pPr algn="l" fontAlgn="base">
              <a:spcBef>
                <a:spcPts val="600"/>
              </a:spcBef>
              <a:spcAft>
                <a:spcPts val="600"/>
              </a:spcAft>
            </a:pPr>
            <a:r>
              <a:rPr lang="en-US" sz="2400" dirty="0">
                <a:solidFill>
                  <a:schemeClr val="tx1"/>
                </a:solidFill>
              </a:rPr>
              <a:t>for x, y in </a:t>
            </a:r>
            <a:r>
              <a:rPr lang="en-US" sz="2400" dirty="0" err="1">
                <a:solidFill>
                  <a:schemeClr val="tx1"/>
                </a:solidFill>
              </a:rPr>
              <a:t>thisdict.items</a:t>
            </a:r>
            <a:r>
              <a:rPr lang="en-US" sz="2400" dirty="0">
                <a:solidFill>
                  <a:schemeClr val="tx1"/>
                </a:solidFill>
              </a:rPr>
              <a:t>(): </a:t>
            </a:r>
          </a:p>
          <a:p>
            <a:pPr algn="l" fontAlgn="base">
              <a:spcBef>
                <a:spcPts val="600"/>
              </a:spcBef>
              <a:spcAft>
                <a:spcPts val="600"/>
              </a:spcAft>
            </a:pPr>
            <a:r>
              <a:rPr lang="en-US" sz="2400" dirty="0">
                <a:solidFill>
                  <a:schemeClr val="tx1"/>
                </a:solidFill>
              </a:rPr>
              <a:t>print(x, y) </a:t>
            </a:r>
          </a:p>
          <a:p>
            <a:pPr algn="l" fontAlgn="base">
              <a:spcBef>
                <a:spcPts val="600"/>
              </a:spcBef>
              <a:spcAft>
                <a:spcPts val="600"/>
              </a:spcAft>
            </a:pPr>
            <a:endParaRPr lang="en-US" sz="2400" dirty="0">
              <a:solidFill>
                <a:schemeClr val="tx1"/>
              </a:solidFill>
            </a:endParaRPr>
          </a:p>
          <a:p>
            <a:pPr algn="l" fontAlgn="base">
              <a:spcBef>
                <a:spcPts val="600"/>
              </a:spcBef>
              <a:spcAft>
                <a:spcPts val="600"/>
              </a:spcAft>
            </a:pPr>
            <a:r>
              <a:rPr lang="en-US" sz="2400" dirty="0">
                <a:solidFill>
                  <a:schemeClr val="tx1"/>
                </a:solidFill>
              </a:rPr>
              <a:t>OUTPUT: </a:t>
            </a:r>
          </a:p>
          <a:p>
            <a:pPr algn="l" fontAlgn="base">
              <a:spcBef>
                <a:spcPts val="600"/>
              </a:spcBef>
              <a:spcAft>
                <a:spcPts val="600"/>
              </a:spcAft>
            </a:pPr>
            <a:r>
              <a:rPr lang="en-US" sz="2400" dirty="0">
                <a:solidFill>
                  <a:schemeClr val="tx1"/>
                </a:solidFill>
              </a:rPr>
              <a:t>brand Ford </a:t>
            </a:r>
          </a:p>
          <a:p>
            <a:pPr algn="l" fontAlgn="base">
              <a:spcBef>
                <a:spcPts val="600"/>
              </a:spcBef>
              <a:spcAft>
                <a:spcPts val="600"/>
              </a:spcAft>
            </a:pPr>
            <a:r>
              <a:rPr lang="en-US" sz="2400" dirty="0">
                <a:solidFill>
                  <a:schemeClr val="tx1"/>
                </a:solidFill>
              </a:rPr>
              <a:t>model Mustang </a:t>
            </a:r>
          </a:p>
          <a:p>
            <a:pPr algn="l" fontAlgn="base">
              <a:spcBef>
                <a:spcPts val="600"/>
              </a:spcBef>
              <a:spcAft>
                <a:spcPts val="600"/>
              </a:spcAft>
            </a:pPr>
            <a:r>
              <a:rPr lang="en-US" sz="2400" dirty="0">
                <a:solidFill>
                  <a:schemeClr val="tx1"/>
                </a:solidFill>
              </a:rPr>
              <a:t>year 1964</a:t>
            </a:r>
          </a:p>
        </p:txBody>
      </p:sp>
      <p:sp>
        <p:nvSpPr>
          <p:cNvPr id="2" name="Rectangle 1">
            <a:extLst>
              <a:ext uri="{FF2B5EF4-FFF2-40B4-BE49-F238E27FC236}">
                <a16:creationId xmlns:a16="http://schemas.microsoft.com/office/drawing/2014/main" id="{8821E634-AA26-900C-51A3-901F9A316BD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97625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FB1E-F8B4-BB0E-A0A2-C9D1E0983E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8B4C17-020C-C41C-135C-E21D86A8B5F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Adding Items</a:t>
            </a:r>
          </a:p>
        </p:txBody>
      </p:sp>
      <p:sp>
        <p:nvSpPr>
          <p:cNvPr id="4" name="TextBox 3">
            <a:extLst>
              <a:ext uri="{FF2B5EF4-FFF2-40B4-BE49-F238E27FC236}">
                <a16:creationId xmlns:a16="http://schemas.microsoft.com/office/drawing/2014/main" id="{1641A16A-5196-EC79-BDD4-B8A25F73A94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BB108EEA-2C52-689A-F00E-64DD77178C0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26BF8E1-D7AD-A273-259B-7CBEFC42EA28}"/>
              </a:ext>
            </a:extLst>
          </p:cNvPr>
          <p:cNvSpPr txBox="1"/>
          <p:nvPr/>
        </p:nvSpPr>
        <p:spPr>
          <a:xfrm>
            <a:off x="427868" y="982176"/>
            <a:ext cx="11760957" cy="5740033"/>
          </a:xfrm>
          <a:prstGeom prst="rect">
            <a:avLst/>
          </a:prstGeom>
          <a:noFill/>
        </p:spPr>
        <p:txBody>
          <a:bodyPr wrap="square">
            <a:spAutoFit/>
          </a:bodyPr>
          <a:lstStyle/>
          <a:p>
            <a:pPr algn="l" fontAlgn="base">
              <a:spcBef>
                <a:spcPts val="300"/>
              </a:spcBef>
              <a:spcAft>
                <a:spcPts val="300"/>
              </a:spcAft>
            </a:pPr>
            <a:r>
              <a:rPr lang="en-US" sz="2400" b="0" i="0" dirty="0">
                <a:solidFill>
                  <a:schemeClr val="tx1"/>
                </a:solidFill>
                <a:effectLst/>
              </a:rPr>
              <a:t>Adding an item to the dictionary is done by using a new index key and assigning a value to it: </a:t>
            </a:r>
          </a:p>
          <a:p>
            <a:pPr algn="l" fontAlgn="base">
              <a:spcBef>
                <a:spcPts val="300"/>
              </a:spcBef>
              <a:spcAft>
                <a:spcPts val="300"/>
              </a:spcAft>
            </a:pPr>
            <a:r>
              <a:rPr lang="en-US" sz="2400" b="0" i="0" dirty="0">
                <a:solidFill>
                  <a:schemeClr val="tx1"/>
                </a:solidFill>
                <a:effectLst/>
              </a:rPr>
              <a:t>Example </a:t>
            </a:r>
          </a:p>
          <a:p>
            <a:pPr algn="l" fontAlgn="base">
              <a:spcBef>
                <a:spcPts val="300"/>
              </a:spcBef>
              <a:spcAft>
                <a:spcPts val="300"/>
              </a:spcAft>
            </a:pPr>
            <a:r>
              <a:rPr lang="en-US" sz="2400" b="0" i="0" dirty="0" err="1">
                <a:solidFill>
                  <a:schemeClr val="tx1"/>
                </a:solidFill>
                <a:effectLst/>
              </a:rPr>
              <a:t>thisdict</a:t>
            </a:r>
            <a:r>
              <a:rPr lang="en-US" sz="2400" b="0" i="0" dirty="0">
                <a:solidFill>
                  <a:schemeClr val="tx1"/>
                </a:solidFill>
                <a:effectLst/>
              </a:rPr>
              <a:t> = </a:t>
            </a:r>
          </a:p>
          <a:p>
            <a:pPr algn="l" fontAlgn="base">
              <a:spcBef>
                <a:spcPts val="300"/>
              </a:spcBef>
              <a:spcAft>
                <a:spcPts val="300"/>
              </a:spcAft>
            </a:pPr>
            <a:r>
              <a:rPr lang="en-US" sz="2400" b="0" i="0" dirty="0">
                <a:solidFill>
                  <a:schemeClr val="tx1"/>
                </a:solidFill>
                <a:effectLst/>
              </a:rPr>
              <a:t>{ </a:t>
            </a:r>
          </a:p>
          <a:p>
            <a:pPr algn="l" fontAlgn="base">
              <a:spcBef>
                <a:spcPts val="300"/>
              </a:spcBef>
              <a:spcAft>
                <a:spcPts val="300"/>
              </a:spcAft>
            </a:pPr>
            <a:r>
              <a:rPr lang="en-US" sz="2400" b="0" i="0" dirty="0">
                <a:solidFill>
                  <a:schemeClr val="tx1"/>
                </a:solidFill>
                <a:effectLst/>
              </a:rPr>
              <a:t>"brand": "Ford", </a:t>
            </a:r>
          </a:p>
          <a:p>
            <a:pPr algn="l" fontAlgn="base">
              <a:spcBef>
                <a:spcPts val="300"/>
              </a:spcBef>
              <a:spcAft>
                <a:spcPts val="300"/>
              </a:spcAft>
            </a:pPr>
            <a:r>
              <a:rPr lang="en-US" sz="2400" b="0" i="0" dirty="0">
                <a:solidFill>
                  <a:schemeClr val="tx1"/>
                </a:solidFill>
                <a:effectLst/>
              </a:rPr>
              <a:t>"model": "Mustang", </a:t>
            </a:r>
          </a:p>
          <a:p>
            <a:pPr algn="l" fontAlgn="base">
              <a:spcBef>
                <a:spcPts val="300"/>
              </a:spcBef>
              <a:spcAft>
                <a:spcPts val="300"/>
              </a:spcAft>
            </a:pPr>
            <a:r>
              <a:rPr lang="en-US" sz="2400" b="0" i="0" dirty="0">
                <a:solidFill>
                  <a:schemeClr val="tx1"/>
                </a:solidFill>
                <a:effectLst/>
              </a:rPr>
              <a:t>"year": 1964 </a:t>
            </a:r>
          </a:p>
          <a:p>
            <a:pPr algn="l" fontAlgn="base">
              <a:spcBef>
                <a:spcPts val="300"/>
              </a:spcBef>
              <a:spcAft>
                <a:spcPts val="300"/>
              </a:spcAft>
            </a:pPr>
            <a:r>
              <a:rPr lang="en-US" sz="2400" b="0" i="0" dirty="0">
                <a:solidFill>
                  <a:schemeClr val="tx1"/>
                </a:solidFill>
                <a:effectLst/>
              </a:rPr>
              <a:t>} </a:t>
            </a:r>
          </a:p>
          <a:p>
            <a:pPr algn="l" fontAlgn="base">
              <a:spcBef>
                <a:spcPts val="300"/>
              </a:spcBef>
              <a:spcAft>
                <a:spcPts val="300"/>
              </a:spcAft>
            </a:pPr>
            <a:r>
              <a:rPr lang="en-US" sz="2400" b="0" i="0" dirty="0" err="1">
                <a:solidFill>
                  <a:schemeClr val="tx1"/>
                </a:solidFill>
                <a:effectLst/>
              </a:rPr>
              <a:t>thisdict</a:t>
            </a:r>
            <a:r>
              <a:rPr lang="en-US" sz="2400" b="0" i="0" dirty="0">
                <a:solidFill>
                  <a:schemeClr val="tx1"/>
                </a:solidFill>
                <a:effectLst/>
              </a:rPr>
              <a:t>["color"] = "red" </a:t>
            </a:r>
          </a:p>
          <a:p>
            <a:pPr algn="l" fontAlgn="base">
              <a:spcBef>
                <a:spcPts val="300"/>
              </a:spcBef>
              <a:spcAft>
                <a:spcPts val="300"/>
              </a:spcAft>
            </a:pPr>
            <a:r>
              <a:rPr lang="en-US" sz="2400" b="0" i="0" dirty="0">
                <a:solidFill>
                  <a:schemeClr val="tx1"/>
                </a:solidFill>
                <a:effectLst/>
              </a:rPr>
              <a:t>print(</a:t>
            </a:r>
            <a:r>
              <a:rPr lang="en-US" sz="2400" b="0" i="0" dirty="0" err="1">
                <a:solidFill>
                  <a:schemeClr val="tx1"/>
                </a:solidFill>
                <a:effectLst/>
              </a:rPr>
              <a:t>thisdict</a:t>
            </a:r>
            <a:r>
              <a:rPr lang="en-US" sz="2400" b="0" i="0" dirty="0">
                <a:solidFill>
                  <a:schemeClr val="tx1"/>
                </a:solidFill>
                <a:effectLst/>
              </a:rPr>
              <a:t>) </a:t>
            </a:r>
          </a:p>
          <a:p>
            <a:pPr algn="l" fontAlgn="base">
              <a:spcBef>
                <a:spcPts val="300"/>
              </a:spcBef>
              <a:spcAft>
                <a:spcPts val="300"/>
              </a:spcAft>
            </a:pPr>
            <a:r>
              <a:rPr lang="en-US" sz="2400" b="0" i="0" dirty="0">
                <a:solidFill>
                  <a:schemeClr val="tx1"/>
                </a:solidFill>
                <a:effectLst/>
              </a:rPr>
              <a:t>OUTPUT: </a:t>
            </a:r>
          </a:p>
          <a:p>
            <a:pPr algn="l" fontAlgn="base">
              <a:spcBef>
                <a:spcPts val="300"/>
              </a:spcBef>
              <a:spcAft>
                <a:spcPts val="300"/>
              </a:spcAft>
            </a:pPr>
            <a:r>
              <a:rPr lang="en-US" sz="2400" b="0" i="0" dirty="0">
                <a:solidFill>
                  <a:schemeClr val="tx1"/>
                </a:solidFill>
                <a:effectLst/>
              </a:rPr>
              <a:t>{'brand': 'Ford', 'model': 'Mustang', 'year': 1964, 'color': 'red'} </a:t>
            </a:r>
            <a:endParaRPr lang="fr-FR" sz="2400" b="0" i="0" dirty="0">
              <a:solidFill>
                <a:schemeClr val="tx1"/>
              </a:solidFill>
              <a:effectLst/>
            </a:endParaRPr>
          </a:p>
        </p:txBody>
      </p:sp>
    </p:spTree>
    <p:extLst>
      <p:ext uri="{BB962C8B-B14F-4D97-AF65-F5344CB8AC3E}">
        <p14:creationId xmlns:p14="http://schemas.microsoft.com/office/powerpoint/2010/main" val="30988653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D2EEDE-ABA6-40AD-A849-4E2A0601D27A}">
  <ds:schemaRefs>
    <ds:schemaRef ds:uri="http://schemas.microsoft.com/sharepoint/v3/contenttype/forms"/>
  </ds:schemaRefs>
</ds:datastoreItem>
</file>

<file path=customXml/itemProps2.xml><?xml version="1.0" encoding="utf-8"?>
<ds:datastoreItem xmlns:ds="http://schemas.openxmlformats.org/officeDocument/2006/customXml" ds:itemID="{65F8A837-F998-47CD-9E7B-790D0AEBBCB3}">
  <ds:schemaRef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acb2c182-8be2-4932-b6c9-d665a7453e01"/>
    <ds:schemaRef ds:uri="http://purl.org/dc/dcmitype/"/>
  </ds:schemaRefs>
</ds:datastoreItem>
</file>

<file path=customXml/itemProps3.xml><?xml version="1.0" encoding="utf-8"?>
<ds:datastoreItem xmlns:ds="http://schemas.openxmlformats.org/officeDocument/2006/customXml" ds:itemID="{85BC901C-3836-42FF-960F-11F4BB6FB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2c182-8be2-4932-b6c9-d665a745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1278</Words>
  <Application>Microsoft Office PowerPoint</Application>
  <PresentationFormat>Custom</PresentationFormat>
  <Paragraphs>206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Segoe UI</vt:lpstr>
      <vt:lpstr>Segoe UI Light</vt:lpstr>
      <vt:lpstr>Segoe UI Semibold</vt:lpstr>
      <vt:lpstr>Wingdings</vt:lpstr>
      <vt:lpstr>2_Microsoft 365 PPT Template - 2018</vt:lpstr>
      <vt:lpstr>CS 1010: Introduction to Programming with Python Lec 09: Dictionaries</vt:lpstr>
      <vt:lpstr>Today, we’ll cover</vt:lpstr>
      <vt:lpstr>What is Dictionary? </vt:lpstr>
      <vt:lpstr>Accessing Items</vt:lpstr>
      <vt:lpstr>PowerPoint Presentation</vt:lpstr>
      <vt:lpstr>Loop Through a Dictionary </vt:lpstr>
      <vt:lpstr>PowerPoint Presentation</vt:lpstr>
      <vt:lpstr>PowerPoint Presentation</vt:lpstr>
      <vt:lpstr>Adding Items</vt:lpstr>
      <vt:lpstr>Removing Items </vt:lpstr>
      <vt:lpstr>PowerPoint Presentation</vt:lpstr>
      <vt:lpstr>PowerPoint Presentation</vt:lpstr>
      <vt:lpstr>PowerPoint Presentation</vt:lpstr>
      <vt:lpstr>PowerPoint Presentation</vt:lpstr>
      <vt:lpstr>Copy a Dictionary</vt:lpstr>
      <vt:lpstr>Dictionary Methods</vt:lpstr>
      <vt:lpstr>Built-in Functions with Dictionary</vt:lpstr>
      <vt:lpstr>Example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491</cp:revision>
  <dcterms:modified xsi:type="dcterms:W3CDTF">2025-06-05T07:39:30Z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