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07" r:id="rId4"/>
  </p:sldMasterIdLst>
  <p:notesMasterIdLst>
    <p:notesMasterId r:id="rId29"/>
  </p:notesMasterIdLst>
  <p:handoutMasterIdLst>
    <p:handoutMasterId r:id="rId30"/>
  </p:handoutMasterIdLst>
  <p:sldIdLst>
    <p:sldId id="1520" r:id="rId5"/>
    <p:sldId id="5788" r:id="rId6"/>
    <p:sldId id="5825" r:id="rId7"/>
    <p:sldId id="5827" r:id="rId8"/>
    <p:sldId id="5846" r:id="rId9"/>
    <p:sldId id="5826" r:id="rId10"/>
    <p:sldId id="5828" r:id="rId11"/>
    <p:sldId id="5847" r:id="rId12"/>
    <p:sldId id="5830" r:id="rId13"/>
    <p:sldId id="5837" r:id="rId14"/>
    <p:sldId id="5842" r:id="rId15"/>
    <p:sldId id="5848" r:id="rId16"/>
    <p:sldId id="5849" r:id="rId17"/>
    <p:sldId id="5850" r:id="rId18"/>
    <p:sldId id="5859" r:id="rId19"/>
    <p:sldId id="5851" r:id="rId20"/>
    <p:sldId id="5852" r:id="rId21"/>
    <p:sldId id="5853" r:id="rId22"/>
    <p:sldId id="5854" r:id="rId23"/>
    <p:sldId id="5855" r:id="rId24"/>
    <p:sldId id="5856" r:id="rId25"/>
    <p:sldId id="5857" r:id="rId26"/>
    <p:sldId id="5858" r:id="rId27"/>
    <p:sldId id="5803" r:id="rId28"/>
  </p:sldIdLst>
  <p:sldSz cx="12188825" cy="6858000"/>
  <p:notesSz cx="6946900" cy="92075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85" userDrawn="1">
          <p15:clr>
            <a:srgbClr val="A4A3A4"/>
          </p15:clr>
        </p15:guide>
        <p15:guide id="5" orient="horz" pos="1968" userDrawn="1">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42" userDrawn="1">
          <p15:clr>
            <a:srgbClr val="A4A3A4"/>
          </p15:clr>
        </p15:guide>
        <p15:guide id="11" pos="1775" userDrawn="1">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79" userDrawn="1">
          <p15:clr>
            <a:srgbClr val="A4A3A4"/>
          </p15:clr>
        </p15:guide>
        <p15:guide id="17" pos="3837">
          <p15:clr>
            <a:srgbClr val="A4A3A4"/>
          </p15:clr>
        </p15:guide>
        <p15:guide id="18" pos="6923" userDrawn="1">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00">
          <p15:clr>
            <a:srgbClr val="A4A3A4"/>
          </p15:clr>
        </p15:guide>
        <p15:guide id="4" pos="218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2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188F"/>
    <a:srgbClr val="0078D7"/>
    <a:srgbClr val="66FF66"/>
    <a:srgbClr val="D1A14D"/>
    <a:srgbClr val="000000"/>
    <a:srgbClr val="002050"/>
    <a:srgbClr val="00BCF2"/>
    <a:srgbClr val="D2D2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B11E21-9335-9C6E-A787-E0260A908B1E}" v="391" dt="2025-06-10T11:29:45.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80" d="100"/>
          <a:sy n="80" d="100"/>
        </p:scale>
        <p:origin x="725" y="58"/>
      </p:cViewPr>
      <p:guideLst>
        <p:guide orient="horz" pos="142"/>
        <p:guide orient="horz" pos="4176"/>
        <p:guide orient="horz" pos="912"/>
        <p:guide orient="horz" pos="1185"/>
        <p:guide orient="horz" pos="1968"/>
        <p:guide orient="horz" pos="2723"/>
        <p:guide orient="horz" pos="2159"/>
        <p:guide orient="horz" pos="3863"/>
        <p:guide orient="horz" pos="3566"/>
        <p:guide pos="142"/>
        <p:guide pos="1775"/>
        <p:guide pos="7554"/>
        <p:guide pos="328"/>
        <p:guide pos="7353"/>
        <p:guide pos="613"/>
        <p:guide pos="7079"/>
        <p:guide pos="3837"/>
        <p:guide pos="6923"/>
        <p:guide pos="3771"/>
      </p:guideLst>
    </p:cSldViewPr>
  </p:slideViewPr>
  <p:notesTextViewPr>
    <p:cViewPr>
      <p:scale>
        <a:sx n="1" d="1"/>
        <a:sy n="1" d="1"/>
      </p:scale>
      <p:origin x="0" y="0"/>
    </p:cViewPr>
  </p:notesTextViewPr>
  <p:notesViewPr>
    <p:cSldViewPr snapToGrid="0">
      <p:cViewPr>
        <p:scale>
          <a:sx n="1" d="2"/>
          <a:sy n="1" d="2"/>
        </p:scale>
        <p:origin x="3389" y="235"/>
      </p:cViewPr>
      <p:guideLst>
        <p:guide orient="horz" pos="2880"/>
        <p:guide pos="2160"/>
        <p:guide orient="horz" pos="2900"/>
        <p:guide pos="218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
        <p:nvSpPr>
          <p:cNvPr id="7" name="Date Placeholder 6"/>
          <p:cNvSpPr>
            <a:spLocks noGrp="1"/>
          </p:cNvSpPr>
          <p:nvPr>
            <p:ph type="dt" sz="quarter" idx="1"/>
          </p:nvPr>
        </p:nvSpPr>
        <p:spPr>
          <a:xfrm>
            <a:off x="3934969" y="0"/>
            <a:ext cx="3010323" cy="460375"/>
          </a:xfrm>
          <a:prstGeom prst="rect">
            <a:avLst/>
          </a:prstGeom>
        </p:spPr>
        <p:txBody>
          <a:bodyPr vert="horz" lIns="92309" tIns="46154" rIns="92309" bIns="46154" rtlCol="0"/>
          <a:lstStyle>
            <a:lvl1pPr algn="r">
              <a:defRPr sz="1200"/>
            </a:lvl1pPr>
          </a:lstStyle>
          <a:p>
            <a:fld id="{251F107A-8057-4F22-A1FF-3511BB23F8C9}" type="datetime1">
              <a:rPr lang="en-US" smtClean="0"/>
              <a:t>6/10/2025</a:t>
            </a:fld>
            <a:endParaRPr lang="en-US"/>
          </a:p>
        </p:txBody>
      </p:sp>
      <p:sp>
        <p:nvSpPr>
          <p:cNvPr id="8" name="Footer Placeholder 7"/>
          <p:cNvSpPr>
            <a:spLocks noGrp="1"/>
          </p:cNvSpPr>
          <p:nvPr>
            <p:ph type="ftr" sz="quarter" idx="2"/>
          </p:nvPr>
        </p:nvSpPr>
        <p:spPr>
          <a:xfrm>
            <a:off x="0" y="8745526"/>
            <a:ext cx="5870131" cy="368734"/>
          </a:xfrm>
          <a:prstGeom prst="rect">
            <a:avLst/>
          </a:prstGeom>
        </p:spPr>
        <p:txBody>
          <a:bodyPr vert="horz" lIns="0" tIns="46154" rIns="92309" bIns="46154" rtlCol="0" anchor="b"/>
          <a:lstStyle>
            <a:lvl1pPr algn="l">
              <a:defRPr sz="1200"/>
            </a:lvl1pPr>
          </a:lstStyle>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58552" y="8745527"/>
            <a:ext cx="1086740" cy="460375"/>
          </a:xfrm>
          <a:prstGeom prst="rect">
            <a:avLst/>
          </a:prstGeom>
        </p:spPr>
        <p:txBody>
          <a:bodyPr vert="horz" lIns="92309" tIns="46154" rIns="92309" bIns="46154"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4813" y="690563"/>
            <a:ext cx="6137275" cy="3452812"/>
          </a:xfrm>
          <a:prstGeom prst="rect">
            <a:avLst/>
          </a:prstGeom>
          <a:noFill/>
          <a:ln w="12700">
            <a:solidFill>
              <a:prstClr val="black"/>
            </a:solidFill>
          </a:ln>
        </p:spPr>
        <p:txBody>
          <a:bodyPr vert="horz" lIns="92309" tIns="46154" rIns="92309" bIns="46154" rtlCol="0" anchor="ctr"/>
          <a:lstStyle/>
          <a:p>
            <a:endParaRPr lang="en-US"/>
          </a:p>
        </p:txBody>
      </p:sp>
      <p:sp>
        <p:nvSpPr>
          <p:cNvPr id="11" name="Date Placeholder 10"/>
          <p:cNvSpPr>
            <a:spLocks noGrp="1"/>
          </p:cNvSpPr>
          <p:nvPr>
            <p:ph type="dt" idx="1"/>
          </p:nvPr>
        </p:nvSpPr>
        <p:spPr>
          <a:xfrm>
            <a:off x="3934969" y="0"/>
            <a:ext cx="3010323" cy="460375"/>
          </a:xfrm>
          <a:prstGeom prst="rect">
            <a:avLst/>
          </a:prstGeom>
        </p:spPr>
        <p:txBody>
          <a:bodyPr vert="horz" lIns="92309" tIns="46154" rIns="92309" bIns="46154" rtlCol="0"/>
          <a:lstStyle>
            <a:lvl1pPr algn="r">
              <a:defRPr sz="1200"/>
            </a:lvl1pPr>
          </a:lstStyle>
          <a:p>
            <a:fld id="{294AE19A-A2AF-47A9-B802-3B5241AE8152}" type="datetime1">
              <a:rPr lang="en-US" smtClean="0"/>
              <a:t>6/10/2025</a:t>
            </a:fld>
            <a:endParaRPr lang="en-US"/>
          </a:p>
        </p:txBody>
      </p:sp>
      <p:sp>
        <p:nvSpPr>
          <p:cNvPr id="12" name="Notes Placeholder 11"/>
          <p:cNvSpPr>
            <a:spLocks noGrp="1"/>
          </p:cNvSpPr>
          <p:nvPr>
            <p:ph type="body" sz="quarter" idx="3"/>
          </p:nvPr>
        </p:nvSpPr>
        <p:spPr>
          <a:xfrm>
            <a:off x="694690" y="4373563"/>
            <a:ext cx="5557520" cy="4143375"/>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85912" y="8745527"/>
            <a:ext cx="959380" cy="460375"/>
          </a:xfrm>
          <a:prstGeom prst="rect">
            <a:avLst/>
          </a:prstGeom>
        </p:spPr>
        <p:txBody>
          <a:bodyPr vert="horz" lIns="92309" tIns="46154" rIns="92309" bIns="46154" rtlCol="0" anchor="b"/>
          <a:lstStyle>
            <a:lvl1pPr algn="r">
              <a:defRPr sz="1200"/>
            </a:lvl1pPr>
          </a:lstStyle>
          <a:p>
            <a:fld id="{B4008EB6-D09E-4580-8CD6-DDB14511944F}" type="slidenum">
              <a:rPr lang="en-US" smtClean="0"/>
              <a:t>‹#›</a:t>
            </a:fld>
            <a:endParaRPr lang="en-US"/>
          </a:p>
        </p:txBody>
      </p:sp>
      <p:sp>
        <p:nvSpPr>
          <p:cNvPr id="14"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FE13E35-98FA-43E7-9827-24FFDECD3DC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6/10/2025 4:10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7409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rgbClr val="000000"/>
                </a:solidFill>
              </a:defRPr>
            </a:lvl1pPr>
          </a:lstStyle>
          <a:p>
            <a:r>
              <a:rPr lang="en-US" dirty="0"/>
              <a:t>Microsoft 365</a:t>
            </a:r>
            <a:br>
              <a:rPr lang="en-US" dirty="0"/>
            </a:br>
            <a:r>
              <a:rPr lang="en-US" dirty="0"/>
              <a:t>title or event name</a:t>
            </a:r>
          </a:p>
        </p:txBody>
      </p:sp>
      <p:sp>
        <p:nvSpPr>
          <p:cNvPr id="5" name="Text Placeholder 4"/>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dirty="0"/>
              <a:t>Author name</a:t>
            </a:r>
          </a:p>
          <a:p>
            <a:pPr lvl="0"/>
            <a:r>
              <a:rPr lang="en-US" dirty="0"/>
              <a:t>Date</a:t>
            </a:r>
          </a:p>
        </p:txBody>
      </p:sp>
      <p:pic>
        <p:nvPicPr>
          <p:cNvPr id="3" name="Picture 2">
            <a:extLst>
              <a:ext uri="{FF2B5EF4-FFF2-40B4-BE49-F238E27FC236}">
                <a16:creationId xmlns:a16="http://schemas.microsoft.com/office/drawing/2014/main" id="{2490396D-63B5-D6BB-D0A8-268BF1C49EDD}"/>
              </a:ext>
            </a:extLst>
          </p:cNvPr>
          <p:cNvPicPr>
            <a:picLocks noChangeAspect="1"/>
          </p:cNvPicPr>
          <p:nvPr userDrawn="1"/>
        </p:nvPicPr>
        <p:blipFill>
          <a:blip r:embed="rId2"/>
          <a:stretch>
            <a:fillRect/>
          </a:stretch>
        </p:blipFill>
        <p:spPr>
          <a:xfrm>
            <a:off x="426315" y="271672"/>
            <a:ext cx="2558425" cy="677549"/>
          </a:xfrm>
          <a:prstGeom prst="rect">
            <a:avLst/>
          </a:prstGeom>
        </p:spPr>
      </p:pic>
    </p:spTree>
    <p:extLst>
      <p:ext uri="{BB962C8B-B14F-4D97-AF65-F5344CB8AC3E}">
        <p14:creationId xmlns:p14="http://schemas.microsoft.com/office/powerpoint/2010/main" val="560410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0833" y="2145841"/>
            <a:ext cx="5778567" cy="3756460"/>
          </a:xfrm>
        </p:spPr>
        <p:txBody>
          <a:bodyPr anchor="ctr">
            <a:noAutofit/>
          </a:bodyPr>
          <a:lstStyle>
            <a:lvl1pPr algn="ctr">
              <a:defRPr sz="1960">
                <a:latin typeface="+mj-lt"/>
              </a:defRPr>
            </a:lvl1pPr>
          </a:lstStyle>
          <a:p>
            <a:r>
              <a:rPr lang="en-US" dirty="0"/>
              <a:t>Drop photo here</a:t>
            </a:r>
          </a:p>
        </p:txBody>
      </p:sp>
      <p:sp>
        <p:nvSpPr>
          <p:cNvPr id="4" name="Text Placeholder 3"/>
          <p:cNvSpPr>
            <a:spLocks noGrp="1"/>
          </p:cNvSpPr>
          <p:nvPr>
            <p:ph type="body" sz="quarter" idx="10" hasCustomPrompt="1"/>
          </p:nvPr>
        </p:nvSpPr>
        <p:spPr>
          <a:xfrm>
            <a:off x="426313" y="2145841"/>
            <a:ext cx="5136837"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Device layout</a:t>
            </a:r>
          </a:p>
        </p:txBody>
      </p:sp>
    </p:spTree>
    <p:extLst>
      <p:ext uri="{BB962C8B-B14F-4D97-AF65-F5344CB8AC3E}">
        <p14:creationId xmlns:p14="http://schemas.microsoft.com/office/powerpoint/2010/main" val="2761488243"/>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phic layout: three columns graphic and text">
    <p:spTree>
      <p:nvGrpSpPr>
        <p:cNvPr id="1" name=""/>
        <p:cNvGrpSpPr/>
        <p:nvPr/>
      </p:nvGrpSpPr>
      <p:grpSpPr>
        <a:xfrm>
          <a:off x="0" y="0"/>
          <a:ext cx="0" cy="0"/>
          <a:chOff x="0" y="0"/>
          <a:chExt cx="0" cy="0"/>
        </a:xfrm>
      </p:grpSpPr>
      <p:sp>
        <p:nvSpPr>
          <p:cNvPr id="3" name="Rectangle 2"/>
          <p:cNvSpPr/>
          <p:nvPr/>
        </p:nvSpPr>
        <p:spPr bwMode="auto">
          <a:xfrm>
            <a:off x="426314" y="1599723"/>
            <a:ext cx="363144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6985"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6" name="Rectangle 5"/>
          <p:cNvSpPr/>
          <p:nvPr/>
        </p:nvSpPr>
        <p:spPr bwMode="auto">
          <a:xfrm>
            <a:off x="4280248" y="1599723"/>
            <a:ext cx="362210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4849" y="1599723"/>
            <a:ext cx="36345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p:ph sz="quarter" idx="18" hasCustomPrompt="1"/>
          </p:nvPr>
        </p:nvSpPr>
        <p:spPr>
          <a:xfrm>
            <a:off x="4745458"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8" name="Content Placeholder 15"/>
          <p:cNvSpPr>
            <a:spLocks noGrp="1"/>
          </p:cNvSpPr>
          <p:nvPr>
            <p:ph sz="quarter" idx="19" hasCustomPrompt="1"/>
          </p:nvPr>
        </p:nvSpPr>
        <p:spPr>
          <a:xfrm>
            <a:off x="8596251"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p:ph type="body" sz="quarter" idx="11" hasCustomPrompt="1"/>
          </p:nvPr>
        </p:nvSpPr>
        <p:spPr>
          <a:xfrm>
            <a:off x="426314" y="4927922"/>
            <a:ext cx="3626714"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p:ph type="body" sz="quarter" idx="12" hasCustomPrompt="1"/>
          </p:nvPr>
        </p:nvSpPr>
        <p:spPr>
          <a:xfrm>
            <a:off x="4280247" y="4927922"/>
            <a:ext cx="3622108"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p:ph type="body" sz="quarter" idx="13" hasCustomPrompt="1"/>
          </p:nvPr>
        </p:nvSpPr>
        <p:spPr>
          <a:xfrm>
            <a:off x="8124847" y="4927922"/>
            <a:ext cx="363455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Tree>
    <p:extLst>
      <p:ext uri="{BB962C8B-B14F-4D97-AF65-F5344CB8AC3E}">
        <p14:creationId xmlns:p14="http://schemas.microsoft.com/office/powerpoint/2010/main" val="3678015894"/>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p:nvSpPr>
        <p:spPr bwMode="auto">
          <a:xfrm>
            <a:off x="910667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p:nvSpPr>
        <p:spPr bwMode="auto">
          <a:xfrm>
            <a:off x="6213221"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p:nvSpPr>
        <p:spPr bwMode="auto">
          <a:xfrm>
            <a:off x="3319768"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p:nvSpPr>
        <p:spPr bwMode="auto">
          <a:xfrm>
            <a:off x="42631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313" y="435824"/>
            <a:ext cx="11333087" cy="744014"/>
          </a:xfrm>
        </p:spPr>
        <p:txBody>
          <a:bodyPr/>
          <a:lstStyle>
            <a:lvl1pPr>
              <a:defRPr/>
            </a:lvl1pPr>
          </a:lstStyle>
          <a:p>
            <a:r>
              <a:rPr lang="en-US" dirty="0"/>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499" y="2135537"/>
            <a:ext cx="1572357"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8257"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314" y="4927922"/>
            <a:ext cx="2652726"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19768"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3221"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1710"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5163"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6674"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Tree>
    <p:extLst>
      <p:ext uri="{BB962C8B-B14F-4D97-AF65-F5344CB8AC3E}">
        <p14:creationId xmlns:p14="http://schemas.microsoft.com/office/powerpoint/2010/main" val="99769066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313" y="2135536"/>
            <a:ext cx="11333087" cy="4288197"/>
          </a:xfrm>
        </p:spPr>
        <p:txBody>
          <a:bodyPr bIns="1737360" anchor="ctr">
            <a:noAutofit/>
          </a:bodyPr>
          <a:lstStyle>
            <a:lvl1pPr algn="ctr">
              <a:defRPr sz="1960">
                <a:solidFill>
                  <a:srgbClr val="000000"/>
                </a:solidFill>
                <a:latin typeface="+mj-lt"/>
              </a:defRPr>
            </a:lvl1pPr>
          </a:lstStyle>
          <a:p>
            <a:r>
              <a:rPr lang="en-US"/>
              <a:t>Click icon to add table</a:t>
            </a:r>
            <a:endParaRPr lang="en-US" dirty="0"/>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Table layout</a:t>
            </a:r>
          </a:p>
        </p:txBody>
      </p:sp>
    </p:spTree>
    <p:extLst>
      <p:ext uri="{BB962C8B-B14F-4D97-AF65-F5344CB8AC3E}">
        <p14:creationId xmlns:p14="http://schemas.microsoft.com/office/powerpoint/2010/main" val="7358203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303448536"/>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chemeClr val="tx2"/>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960368807"/>
      </p:ext>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7089"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2539127515"/>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1450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313" y="1829711"/>
            <a:ext cx="7476041" cy="1473396"/>
          </a:xfrm>
          <a:noFill/>
        </p:spPr>
        <p:txBody>
          <a:bodyPr lIns="0" tIns="0" rIns="0" bIns="0" anchor="t" anchorCtr="0"/>
          <a:lstStyle>
            <a:lvl1pPr>
              <a:lnSpc>
                <a:spcPct val="100000"/>
              </a:lnSpc>
              <a:spcAft>
                <a:spcPts val="1274"/>
              </a:spcAft>
              <a:defRPr sz="2548" spc="-147" baseline="0">
                <a:solidFill>
                  <a:schemeClr val="accent1"/>
                </a:solidFill>
              </a:defRPr>
            </a:lvl1pPr>
          </a:lstStyle>
          <a:p>
            <a:r>
              <a:rPr lang="en-US" dirty="0"/>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rgbClr val="000000"/>
                </a:solidFill>
                <a:cs typeface="Segoe UI" pitchFamily="34" charset="0"/>
              </a:rPr>
              <a:t>© Copyright Finessefleet Foundation. All rights reserved. </a:t>
            </a:r>
          </a:p>
        </p:txBody>
      </p:sp>
      <p:grpSp>
        <p:nvGrpSpPr>
          <p:cNvPr id="11" name="Group 10">
            <a:extLst>
              <a:ext uri="{FF2B5EF4-FFF2-40B4-BE49-F238E27FC236}">
                <a16:creationId xmlns:a16="http://schemas.microsoft.com/office/drawing/2014/main" id="{11AF72CA-D926-D004-235B-A7A9AF91F3AB}"/>
              </a:ext>
            </a:extLst>
          </p:cNvPr>
          <p:cNvGrpSpPr/>
          <p:nvPr userDrawn="1"/>
        </p:nvGrpSpPr>
        <p:grpSpPr>
          <a:xfrm>
            <a:off x="621143" y="414879"/>
            <a:ext cx="1121932" cy="534434"/>
            <a:chOff x="419172" y="318670"/>
            <a:chExt cx="1525874" cy="726852"/>
          </a:xfrm>
        </p:grpSpPr>
        <p:pic>
          <p:nvPicPr>
            <p:cNvPr id="12" name="Picture 11">
              <a:extLst>
                <a:ext uri="{FF2B5EF4-FFF2-40B4-BE49-F238E27FC236}">
                  <a16:creationId xmlns:a16="http://schemas.microsoft.com/office/drawing/2014/main" id="{F5C25AF7-8071-1F6D-6CBC-EADA060B814C}"/>
                </a:ext>
              </a:extLst>
            </p:cNvPr>
            <p:cNvPicPr>
              <a:picLocks noChangeAspect="1"/>
            </p:cNvPicPr>
            <p:nvPr userDrawn="1"/>
          </p:nvPicPr>
          <p:blipFill>
            <a:blip r:embed="rId2"/>
            <a:stretch>
              <a:fillRect/>
            </a:stretch>
          </p:blipFill>
          <p:spPr>
            <a:xfrm>
              <a:off x="419172" y="324475"/>
              <a:ext cx="783360" cy="721047"/>
            </a:xfrm>
            <a:prstGeom prst="rect">
              <a:avLst/>
            </a:prstGeom>
          </p:spPr>
        </p:pic>
        <p:pic>
          <p:nvPicPr>
            <p:cNvPr id="13" name="Picture 12">
              <a:extLst>
                <a:ext uri="{FF2B5EF4-FFF2-40B4-BE49-F238E27FC236}">
                  <a16:creationId xmlns:a16="http://schemas.microsoft.com/office/drawing/2014/main" id="{05B6D893-B5B7-092E-54FA-5B841E439E2B}"/>
                </a:ext>
              </a:extLst>
            </p:cNvPr>
            <p:cNvPicPr>
              <a:picLocks noChangeAspect="1"/>
            </p:cNvPicPr>
            <p:nvPr userDrawn="1"/>
          </p:nvPicPr>
          <p:blipFill>
            <a:blip r:embed="rId3"/>
            <a:srcRect l="12882" t="12882" r="12882" b="12882"/>
            <a:stretch/>
          </p:blipFill>
          <p:spPr>
            <a:xfrm>
              <a:off x="1218194" y="318670"/>
              <a:ext cx="726852" cy="726852"/>
            </a:xfrm>
            <a:prstGeom prst="rect">
              <a:avLst/>
            </a:prstGeom>
          </p:spPr>
        </p:pic>
        <p:cxnSp>
          <p:nvCxnSpPr>
            <p:cNvPr id="14" name="Straight Connector 13">
              <a:extLst>
                <a:ext uri="{FF2B5EF4-FFF2-40B4-BE49-F238E27FC236}">
                  <a16:creationId xmlns:a16="http://schemas.microsoft.com/office/drawing/2014/main" id="{F2B08337-276E-F4F7-FA59-6047E27BACF2}"/>
                </a:ext>
              </a:extLst>
            </p:cNvPr>
            <p:cNvCxnSpPr/>
            <p:nvPr userDrawn="1"/>
          </p:nvCxnSpPr>
          <p:spPr>
            <a:xfrm>
              <a:off x="1209675" y="318670"/>
              <a:ext cx="0" cy="726852"/>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grpSp>
      <p:pic>
        <p:nvPicPr>
          <p:cNvPr id="2" name="Picture 1">
            <a:extLst>
              <a:ext uri="{FF2B5EF4-FFF2-40B4-BE49-F238E27FC236}">
                <a16:creationId xmlns:a16="http://schemas.microsoft.com/office/drawing/2014/main" id="{805009FB-2F57-8BCA-2CFB-4EA4E99D895C}"/>
              </a:ext>
            </a:extLst>
          </p:cNvPr>
          <p:cNvPicPr>
            <a:picLocks noChangeAspect="1"/>
          </p:cNvPicPr>
          <p:nvPr userDrawn="1"/>
        </p:nvPicPr>
        <p:blipFill>
          <a:blip r:embed="rId4"/>
          <a:stretch>
            <a:fillRect/>
          </a:stretch>
        </p:blipFill>
        <p:spPr>
          <a:xfrm>
            <a:off x="426315" y="271672"/>
            <a:ext cx="2558425" cy="677549"/>
          </a:xfrm>
          <a:prstGeom prst="rect">
            <a:avLst/>
          </a:prstGeom>
        </p:spPr>
      </p:pic>
    </p:spTree>
    <p:extLst>
      <p:ext uri="{BB962C8B-B14F-4D97-AF65-F5344CB8AC3E}">
        <p14:creationId xmlns:p14="http://schemas.microsoft.com/office/powerpoint/2010/main" val="1025195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314" y="1829711"/>
            <a:ext cx="7476041" cy="1473396"/>
          </a:xfrm>
          <a:noFill/>
        </p:spPr>
        <p:txBody>
          <a:bodyPr lIns="0" tIns="0" rIns="0" bIns="0" anchor="t" anchorCtr="0"/>
          <a:lstStyle>
            <a:lvl1pPr>
              <a:lnSpc>
                <a:spcPct val="100000"/>
              </a:lnSpc>
              <a:spcAft>
                <a:spcPts val="1274"/>
              </a:spcAft>
              <a:defRPr sz="2548" spc="-147" baseline="0">
                <a:solidFill>
                  <a:schemeClr val="bg2"/>
                </a:solidFill>
              </a:defRPr>
            </a:lvl1pPr>
          </a:lstStyle>
          <a:p>
            <a:r>
              <a:rPr lang="en-US" dirty="0"/>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chemeClr val="bg2"/>
                </a:solidFill>
                <a:cs typeface="Segoe UI" pitchFamily="34" charset="0"/>
              </a:rPr>
              <a:t>© Copyright Finessefleet Foundation. All rights reserved. </a:t>
            </a:r>
          </a:p>
        </p:txBody>
      </p:sp>
    </p:spTree>
    <p:extLst>
      <p:ext uri="{BB962C8B-B14F-4D97-AF65-F5344CB8AC3E}">
        <p14:creationId xmlns:p14="http://schemas.microsoft.com/office/powerpoint/2010/main" val="52443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blue">
    <p:bg>
      <p:bgPr>
        <a:solidFill>
          <a:srgbClr val="0278D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2317665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26475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94183"/>
            <a:ext cx="11652805" cy="853489"/>
          </a:xfrm>
        </p:spPr>
        <p:txBody>
          <a:bodyPr vert="horz" wrap="square" lIns="146304" tIns="91440" rIns="146304" bIns="91440" rtlCol="0" anchor="t">
            <a:noAutofit/>
          </a:bodyPr>
          <a:lstStyle>
            <a:lvl1pPr>
              <a:defRPr lang="en-US" sz="3527" dirty="0"/>
            </a:lvl1pPr>
          </a:lstStyle>
          <a:p>
            <a:pPr lvl="0"/>
            <a:r>
              <a:rPr lang="en-US"/>
              <a:t>Click to edit Master title style</a:t>
            </a:r>
          </a:p>
        </p:txBody>
      </p:sp>
      <p:sp>
        <p:nvSpPr>
          <p:cNvPr id="6" name="Text Placeholder 5"/>
          <p:cNvSpPr>
            <a:spLocks noGrp="1"/>
          </p:cNvSpPr>
          <p:nvPr>
            <p:ph type="body" sz="quarter" idx="10"/>
          </p:nvPr>
        </p:nvSpPr>
        <p:spPr>
          <a:xfrm>
            <a:off x="269171" y="1189178"/>
            <a:ext cx="11650488" cy="1352429"/>
          </a:xfrm>
        </p:spPr>
        <p:txBody>
          <a:bodyPr/>
          <a:lstStyle>
            <a:lvl1pPr marL="0" indent="0">
              <a:buNone/>
              <a:defRPr sz="3135">
                <a:gradFill>
                  <a:gsLst>
                    <a:gs pos="1250">
                      <a:schemeClr val="tx1"/>
                    </a:gs>
                    <a:gs pos="99000">
                      <a:schemeClr val="tx1"/>
                    </a:gs>
                  </a:gsLst>
                  <a:lin ang="5400000" scaled="0"/>
                </a:gradFill>
              </a:defRPr>
            </a:lvl1pPr>
            <a:lvl2pPr marL="0" indent="0">
              <a:buFontTx/>
              <a:buNone/>
              <a:defRPr sz="1920"/>
            </a:lvl2pPr>
            <a:lvl3pPr marL="219574" indent="0">
              <a:buNone/>
              <a:defRPr/>
            </a:lvl3pPr>
            <a:lvl4pPr marL="439147" indent="0">
              <a:buNone/>
              <a:defRPr/>
            </a:lvl4pPr>
            <a:lvl5pPr marL="6587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4349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hoto grid, blue bor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D8EF97D5-E670-4C93-BE21-3CC04C9A6134}"/>
              </a:ext>
            </a:extLst>
          </p:cNvPr>
          <p:cNvSpPr/>
          <p:nvPr userDrawn="1"/>
        </p:nvSpPr>
        <p:spPr>
          <a:xfrm>
            <a:off x="0" y="0"/>
            <a:ext cx="12188825" cy="6858000"/>
          </a:xfrm>
          <a:custGeom>
            <a:avLst/>
            <a:gdLst>
              <a:gd name="connsiteX0" fmla="*/ 323999 w 12192000"/>
              <a:gd name="connsiteY0" fmla="*/ 327560 h 6858000"/>
              <a:gd name="connsiteX1" fmla="*/ 323999 w 12192000"/>
              <a:gd name="connsiteY1" fmla="*/ 6530440 h 6858000"/>
              <a:gd name="connsiteX2" fmla="*/ 11868001 w 12192000"/>
              <a:gd name="connsiteY2" fmla="*/ 6530440 h 6858000"/>
              <a:gd name="connsiteX3" fmla="*/ 11868001 w 12192000"/>
              <a:gd name="connsiteY3" fmla="*/ 327560 h 6858000"/>
              <a:gd name="connsiteX4" fmla="*/ 11868001 w 12192000"/>
              <a:gd name="connsiteY4" fmla="*/ 0 h 6858000"/>
              <a:gd name="connsiteX5" fmla="*/ 12192000 w 12192000"/>
              <a:gd name="connsiteY5" fmla="*/ 0 h 6858000"/>
              <a:gd name="connsiteX6" fmla="*/ 12192000 w 12192000"/>
              <a:gd name="connsiteY6" fmla="*/ 0 h 6858000"/>
              <a:gd name="connsiteX7" fmla="*/ 12192000 w 12192000"/>
              <a:gd name="connsiteY7" fmla="*/ 327560 h 6858000"/>
              <a:gd name="connsiteX8" fmla="*/ 12192000 w 12192000"/>
              <a:gd name="connsiteY8" fmla="*/ 6530440 h 6858000"/>
              <a:gd name="connsiteX9" fmla="*/ 12192000 w 12192000"/>
              <a:gd name="connsiteY9" fmla="*/ 6852627 h 6858000"/>
              <a:gd name="connsiteX10" fmla="*/ 12192000 w 12192000"/>
              <a:gd name="connsiteY10" fmla="*/ 6858000 h 6858000"/>
              <a:gd name="connsiteX11" fmla="*/ 1 w 12192000"/>
              <a:gd name="connsiteY11" fmla="*/ 6858000 h 6858000"/>
              <a:gd name="connsiteX12" fmla="*/ 1 w 12192000"/>
              <a:gd name="connsiteY12" fmla="*/ 6852627 h 6858000"/>
              <a:gd name="connsiteX13" fmla="*/ 1 w 12192000"/>
              <a:gd name="connsiteY13" fmla="*/ 6530440 h 6858000"/>
              <a:gd name="connsiteX14" fmla="*/ 1 w 12192000"/>
              <a:gd name="connsiteY14" fmla="*/ 327560 h 6858000"/>
              <a:gd name="connsiteX15" fmla="*/ 0 w 12192000"/>
              <a:gd name="connsiteY15" fmla="*/ 327560 h 6858000"/>
              <a:gd name="connsiteX16" fmla="*/ 0 w 12192000"/>
              <a:gd name="connsiteY16" fmla="*/ 0 h 6858000"/>
              <a:gd name="connsiteX17" fmla="*/ 11868001 w 12192000"/>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323999" y="327560"/>
                </a:moveTo>
                <a:lnTo>
                  <a:pt x="323999" y="6530440"/>
                </a:lnTo>
                <a:lnTo>
                  <a:pt x="11868001" y="6530440"/>
                </a:lnTo>
                <a:lnTo>
                  <a:pt x="11868001" y="327560"/>
                </a:lnTo>
                <a:close/>
                <a:moveTo>
                  <a:pt x="11868001" y="0"/>
                </a:moveTo>
                <a:lnTo>
                  <a:pt x="12192000" y="0"/>
                </a:lnTo>
                <a:lnTo>
                  <a:pt x="12192000" y="0"/>
                </a:lnTo>
                <a:lnTo>
                  <a:pt x="12192000" y="327560"/>
                </a:lnTo>
                <a:lnTo>
                  <a:pt x="12192000" y="6530440"/>
                </a:lnTo>
                <a:lnTo>
                  <a:pt x="12192000" y="6852627"/>
                </a:lnTo>
                <a:lnTo>
                  <a:pt x="12192000" y="6858000"/>
                </a:lnTo>
                <a:lnTo>
                  <a:pt x="1" y="6858000"/>
                </a:lnTo>
                <a:lnTo>
                  <a:pt x="1" y="6852627"/>
                </a:lnTo>
                <a:lnTo>
                  <a:pt x="1" y="6530440"/>
                </a:lnTo>
                <a:lnTo>
                  <a:pt x="1" y="327560"/>
                </a:lnTo>
                <a:lnTo>
                  <a:pt x="0" y="327560"/>
                </a:lnTo>
                <a:lnTo>
                  <a:pt x="0" y="0"/>
                </a:lnTo>
                <a:lnTo>
                  <a:pt x="1186800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Rectangle 7">
            <a:extLst>
              <a:ext uri="{FF2B5EF4-FFF2-40B4-BE49-F238E27FC236}">
                <a16:creationId xmlns:a16="http://schemas.microsoft.com/office/drawing/2014/main" id="{113E38B2-8600-4D7B-A485-19415AFFBD75}"/>
              </a:ext>
            </a:extLst>
          </p:cNvPr>
          <p:cNvSpPr/>
          <p:nvPr userDrawn="1"/>
        </p:nvSpPr>
        <p:spPr>
          <a:xfrm>
            <a:off x="323915" y="324001"/>
            <a:ext cx="5142011" cy="620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Title 8">
            <a:extLst>
              <a:ext uri="{FF2B5EF4-FFF2-40B4-BE49-F238E27FC236}">
                <a16:creationId xmlns:a16="http://schemas.microsoft.com/office/drawing/2014/main" id="{BA5BB91B-DCAB-4DEA-BFB5-67E11ED7DDC5}"/>
              </a:ext>
            </a:extLst>
          </p:cNvPr>
          <p:cNvSpPr>
            <a:spLocks noGrp="1"/>
          </p:cNvSpPr>
          <p:nvPr>
            <p:ph type="title"/>
          </p:nvPr>
        </p:nvSpPr>
        <p:spPr>
          <a:xfrm>
            <a:off x="1023862" y="763524"/>
            <a:ext cx="4223047" cy="1135180"/>
          </a:xfrm>
        </p:spPr>
        <p:txBody>
          <a:bodyPr lIns="0" tIns="0" rIns="0" bIns="0" anchor="t">
            <a:noAutofit/>
          </a:bodyPr>
          <a:lstStyle/>
          <a:p>
            <a:r>
              <a:rPr lang="en-US" noProof="0"/>
              <a:t>Click to edit Master title style</a:t>
            </a:r>
          </a:p>
        </p:txBody>
      </p:sp>
      <p:sp>
        <p:nvSpPr>
          <p:cNvPr id="10" name="Date Placeholder 9">
            <a:extLst>
              <a:ext uri="{FF2B5EF4-FFF2-40B4-BE49-F238E27FC236}">
                <a16:creationId xmlns:a16="http://schemas.microsoft.com/office/drawing/2014/main" id="{5228397A-BBB6-439D-8871-397E1D2472D0}"/>
              </a:ext>
            </a:extLst>
          </p:cNvPr>
          <p:cNvSpPr>
            <a:spLocks noGrp="1"/>
          </p:cNvSpPr>
          <p:nvPr>
            <p:ph type="dt" sz="half" idx="10"/>
          </p:nvPr>
        </p:nvSpPr>
        <p:spPr/>
        <p:txBody>
          <a:bodyPr/>
          <a:lstStyle/>
          <a:p>
            <a:fld id="{805D958D-C95C-43BB-9F22-6D41B6A8D089}" type="datetimeFigureOut">
              <a:rPr lang="en-US" noProof="0" smtClean="0"/>
              <a:t>6/10/2025</a:t>
            </a:fld>
            <a:endParaRPr lang="en-US" noProof="0" dirty="0"/>
          </a:p>
        </p:txBody>
      </p:sp>
      <p:sp>
        <p:nvSpPr>
          <p:cNvPr id="11" name="Footer Placeholder 10">
            <a:extLst>
              <a:ext uri="{FF2B5EF4-FFF2-40B4-BE49-F238E27FC236}">
                <a16:creationId xmlns:a16="http://schemas.microsoft.com/office/drawing/2014/main" id="{FE2D4371-2279-4A55-A639-0BEC8F55E1C5}"/>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59318E41-FC20-4DC7-B290-F0C127607F89}"/>
              </a:ext>
            </a:extLst>
          </p:cNvPr>
          <p:cNvSpPr>
            <a:spLocks noGrp="1"/>
          </p:cNvSpPr>
          <p:nvPr>
            <p:ph type="sldNum" sz="quarter" idx="12"/>
          </p:nvPr>
        </p:nvSpPr>
        <p:spPr/>
        <p:txBody>
          <a:bodyPr/>
          <a:lstStyle/>
          <a:p>
            <a:fld id="{A6EB8919-01B3-4437-A6E1-131DAB78CB87}" type="slidenum">
              <a:rPr lang="en-US" noProof="0" smtClean="0"/>
              <a:t>‹#›</a:t>
            </a:fld>
            <a:endParaRPr lang="en-US" noProof="0" dirty="0"/>
          </a:p>
        </p:txBody>
      </p:sp>
      <p:cxnSp>
        <p:nvCxnSpPr>
          <p:cNvPr id="15" name="Straight Connector 14">
            <a:extLst>
              <a:ext uri="{FF2B5EF4-FFF2-40B4-BE49-F238E27FC236}">
                <a16:creationId xmlns:a16="http://schemas.microsoft.com/office/drawing/2014/main" id="{19F7B568-D8C6-44ED-98DA-ED99D1A6A557}"/>
              </a:ext>
            </a:extLst>
          </p:cNvPr>
          <p:cNvCxnSpPr/>
          <p:nvPr userDrawn="1"/>
        </p:nvCxnSpPr>
        <p:spPr>
          <a:xfrm>
            <a:off x="771324" y="832433"/>
            <a:ext cx="0" cy="908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cture Placeholder 16">
            <a:extLst>
              <a:ext uri="{FF2B5EF4-FFF2-40B4-BE49-F238E27FC236}">
                <a16:creationId xmlns:a16="http://schemas.microsoft.com/office/drawing/2014/main" id="{BC5D4CB3-1B0D-4426-B2CC-C032E0463A70}"/>
              </a:ext>
            </a:extLst>
          </p:cNvPr>
          <p:cNvSpPr>
            <a:spLocks noGrp="1"/>
          </p:cNvSpPr>
          <p:nvPr>
            <p:ph type="pic" sz="quarter" idx="13"/>
          </p:nvPr>
        </p:nvSpPr>
        <p:spPr>
          <a:xfrm>
            <a:off x="5627808" y="324001"/>
            <a:ext cx="3789738" cy="3657600"/>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8" name="Picture Placeholder 16">
            <a:extLst>
              <a:ext uri="{FF2B5EF4-FFF2-40B4-BE49-F238E27FC236}">
                <a16:creationId xmlns:a16="http://schemas.microsoft.com/office/drawing/2014/main" id="{A59C88C3-43E4-45FB-B7CF-78B12F5CBE5C}"/>
              </a:ext>
            </a:extLst>
          </p:cNvPr>
          <p:cNvSpPr>
            <a:spLocks noGrp="1"/>
          </p:cNvSpPr>
          <p:nvPr>
            <p:ph type="pic" sz="quarter" idx="14"/>
          </p:nvPr>
        </p:nvSpPr>
        <p:spPr>
          <a:xfrm>
            <a:off x="9579427" y="2555331"/>
            <a:ext cx="2285482" cy="3978668"/>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9" name="Picture Placeholder 16">
            <a:extLst>
              <a:ext uri="{FF2B5EF4-FFF2-40B4-BE49-F238E27FC236}">
                <a16:creationId xmlns:a16="http://schemas.microsoft.com/office/drawing/2014/main" id="{1DD0D5AE-1AF3-4404-8BB7-3C93BD4E4767}"/>
              </a:ext>
            </a:extLst>
          </p:cNvPr>
          <p:cNvSpPr>
            <a:spLocks noGrp="1"/>
          </p:cNvSpPr>
          <p:nvPr>
            <p:ph type="pic" sz="quarter" idx="15"/>
          </p:nvPr>
        </p:nvSpPr>
        <p:spPr>
          <a:xfrm>
            <a:off x="5627809" y="4147960"/>
            <a:ext cx="3789737" cy="2382481"/>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20" name="Rectangle 19">
            <a:extLst>
              <a:ext uri="{FF2B5EF4-FFF2-40B4-BE49-F238E27FC236}">
                <a16:creationId xmlns:a16="http://schemas.microsoft.com/office/drawing/2014/main" id="{DB8CBC79-62F8-4BE2-B84B-47F85BFCB3B6}"/>
              </a:ext>
            </a:extLst>
          </p:cNvPr>
          <p:cNvSpPr/>
          <p:nvPr userDrawn="1"/>
        </p:nvSpPr>
        <p:spPr>
          <a:xfrm>
            <a:off x="9579505" y="322236"/>
            <a:ext cx="2285405" cy="2076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2" name="Text Placeholder 28">
            <a:extLst>
              <a:ext uri="{FF2B5EF4-FFF2-40B4-BE49-F238E27FC236}">
                <a16:creationId xmlns:a16="http://schemas.microsoft.com/office/drawing/2014/main" id="{CB0D58C8-E0CA-4E24-8BD3-4DE5A5188A9A}"/>
              </a:ext>
            </a:extLst>
          </p:cNvPr>
          <p:cNvSpPr>
            <a:spLocks noGrp="1"/>
          </p:cNvSpPr>
          <p:nvPr>
            <p:ph type="body" sz="quarter" idx="16" hasCustomPrompt="1"/>
          </p:nvPr>
        </p:nvSpPr>
        <p:spPr>
          <a:xfrm>
            <a:off x="1023672" y="2038350"/>
            <a:ext cx="4223237" cy="4152900"/>
          </a:xfrm>
        </p:spPr>
        <p:txBody>
          <a:bodyPr>
            <a:normAutofit/>
          </a:bodyPr>
          <a:lstStyle>
            <a:lvl1pPr marL="0" indent="0">
              <a:buFontTx/>
              <a:buNone/>
              <a:defRPr sz="1799"/>
            </a:lvl1pPr>
            <a:lvl2pPr marL="127978" indent="0">
              <a:buFontTx/>
              <a:buNone/>
              <a:defRPr/>
            </a:lvl2pPr>
            <a:lvl3pPr marL="310803" indent="0">
              <a:buFontTx/>
              <a:buNone/>
              <a:defRPr/>
            </a:lvl3pPr>
            <a:lvl4pPr marL="457063" indent="0">
              <a:buFontTx/>
              <a:buNone/>
              <a:defRPr/>
            </a:lvl4pPr>
            <a:lvl5pPr marL="639888" indent="0">
              <a:buFontTx/>
              <a:buNone/>
              <a:defRPr/>
            </a:lvl5pPr>
          </a:lstStyle>
          <a:p>
            <a:pPr lvl="0"/>
            <a:r>
              <a:rPr lang="en-US" noProof="0"/>
              <a:t>Subtitle</a:t>
            </a:r>
          </a:p>
        </p:txBody>
      </p:sp>
    </p:spTree>
    <p:extLst>
      <p:ext uri="{BB962C8B-B14F-4D97-AF65-F5344CB8AC3E}">
        <p14:creationId xmlns:p14="http://schemas.microsoft.com/office/powerpoint/2010/main" val="15452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505" y="0"/>
            <a:ext cx="12202331"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3264251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314" y="1202871"/>
            <a:ext cx="3631442" cy="1172553"/>
          </a:xfrm>
        </p:spPr>
        <p:txBody>
          <a:bodyPr lIns="0" tIns="0" rIns="0" bIns="0"/>
          <a:lstStyle>
            <a:lvl1pPr>
              <a:defRPr sz="196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211104" y="1202872"/>
            <a:ext cx="3617440" cy="3289228"/>
          </a:xfrm>
        </p:spPr>
        <p:txBody>
          <a:bodyPr wrap="square" lIns="0" tIns="0" rIns="0" bIns="0">
            <a:noAutofit/>
          </a:bodyPr>
          <a:lstStyle>
            <a:lvl1pPr marL="0" marR="0" indent="0" algn="l" defTabSz="507226" rtl="0" eaLnBrk="1" fontAlgn="auto" latinLnBrk="0" hangingPunct="1">
              <a:lnSpc>
                <a:spcPct val="100000"/>
              </a:lnSpc>
              <a:spcBef>
                <a:spcPts val="0"/>
              </a:spcBef>
              <a:spcAft>
                <a:spcPts val="490"/>
              </a:spcAft>
              <a:buClrTx/>
              <a:buSzPct val="90000"/>
              <a:buFont typeface="Wingdings" panose="05000000000000000000" pitchFamily="2" charset="2"/>
              <a:buNone/>
              <a:tabLst/>
              <a:defRPr sz="1960" spc="0" baseline="0">
                <a:solidFill>
                  <a:schemeClr val="accent1"/>
                </a:solidFill>
                <a:latin typeface="+mj-lt"/>
              </a:defRPr>
            </a:lvl1pPr>
            <a:lvl2pPr marL="224051" indent="0">
              <a:buNone/>
              <a:defRPr sz="1764"/>
            </a:lvl2pPr>
            <a:lvl3pPr marL="448102" indent="0">
              <a:buNone/>
              <a:defRPr sz="1764"/>
            </a:lvl3pPr>
            <a:lvl4pPr marL="672153" indent="0">
              <a:buNone/>
              <a:defRPr sz="1764"/>
            </a:lvl4pPr>
            <a:lvl5pPr marL="896203" indent="0">
              <a:buNone/>
              <a:defRPr sz="1764"/>
            </a:lvl5pPr>
          </a:lstStyle>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p:txBody>
      </p:sp>
    </p:spTree>
    <p:extLst>
      <p:ext uri="{BB962C8B-B14F-4D97-AF65-F5344CB8AC3E}">
        <p14:creationId xmlns:p14="http://schemas.microsoft.com/office/powerpoint/2010/main" val="222002342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4" y="2139702"/>
            <a:ext cx="11336821" cy="1223171"/>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rgbClr val="000000"/>
                </a:solidFill>
              </a:defRPr>
            </a:lvl2pPr>
            <a:lvl3pPr marL="448102" indent="0">
              <a:spcBef>
                <a:spcPts val="0"/>
              </a:spcBef>
              <a:spcAft>
                <a:spcPts val="1274"/>
              </a:spcAft>
              <a:buNone/>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294393456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5" y="2141394"/>
            <a:ext cx="11336821" cy="1223171"/>
          </a:xfrm>
        </p:spPr>
        <p:txBody>
          <a:bodyPr wrap="square" lIns="0" tIns="0" rIns="0" bIns="0">
            <a:spAutoFit/>
          </a:bodyPr>
          <a:lstStyle>
            <a:lvl1pPr marL="268861" indent="-268861">
              <a:lnSpc>
                <a:spcPct val="90000"/>
              </a:lnSpc>
              <a:spcBef>
                <a:spcPts val="0"/>
              </a:spcBef>
              <a:spcAft>
                <a:spcPts val="1274"/>
              </a:spcAft>
              <a:buClr>
                <a:srgbClr val="000000"/>
              </a:buClr>
              <a:buSzPct val="77000"/>
              <a:buFont typeface="Arial" panose="020B0604020202020204" pitchFamily="34" charset="0"/>
              <a:buChar char="•"/>
              <a:defRPr sz="2548" b="0" i="0">
                <a:solidFill>
                  <a:srgbClr val="000000"/>
                </a:solidFill>
                <a:latin typeface="+mn-lt"/>
              </a:defRPr>
            </a:lvl1pPr>
            <a:lvl2pPr marL="537722" indent="-224051">
              <a:lnSpc>
                <a:spcPct val="90000"/>
              </a:lnSpc>
              <a:spcBef>
                <a:spcPts val="0"/>
              </a:spcBef>
              <a:spcAft>
                <a:spcPts val="1274"/>
              </a:spcAft>
              <a:buClr>
                <a:srgbClr val="000000"/>
              </a:buClr>
              <a:buSzPct val="77000"/>
              <a:buFont typeface="Arial" panose="020B0604020202020204" pitchFamily="34" charset="0"/>
              <a:buChar char="•"/>
              <a:defRPr sz="1960">
                <a:solidFill>
                  <a:srgbClr val="000000"/>
                </a:solidFill>
              </a:defRPr>
            </a:lvl2pPr>
            <a:lvl3pPr marL="806583" indent="-224051">
              <a:spcBef>
                <a:spcPts val="0"/>
              </a:spcBef>
              <a:spcAft>
                <a:spcPts val="1274"/>
              </a:spcAft>
              <a:buClr>
                <a:srgbClr val="000000"/>
              </a:buClr>
              <a:buSzPct val="77000"/>
              <a:buFont typeface="Arial" panose="020B0604020202020204" pitchFamily="34" charset="0"/>
              <a:buChar char="•"/>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312" y="1083831"/>
            <a:ext cx="11336821" cy="353070"/>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chemeClr val="tx2"/>
                </a:solidFill>
              </a:defRPr>
            </a:lvl2pPr>
            <a:lvl3pPr marL="448102" indent="0">
              <a:spcBef>
                <a:spcPts val="0"/>
              </a:spcBef>
              <a:spcAft>
                <a:spcPts val="1274"/>
              </a:spcAft>
              <a:buNone/>
              <a:defRPr sz="1960"/>
            </a:lvl3pPr>
            <a:lvl4pPr marL="672153" indent="0">
              <a:spcBef>
                <a:spcPts val="0"/>
              </a:spcBef>
              <a:spcAft>
                <a:spcPts val="1274"/>
              </a:spcAft>
              <a:buNone/>
              <a:defRPr sz="1960"/>
            </a:lvl4pPr>
            <a:lvl5pPr marL="896203" indent="0">
              <a:buNone/>
              <a:defRPr/>
            </a:lvl5pPr>
          </a:lstStyle>
          <a:p>
            <a:pPr lvl="0"/>
            <a:r>
              <a:rPr lang="en-US" dirty="0"/>
              <a:t>Subtitle Segoe UI 26pt</a:t>
            </a:r>
          </a:p>
        </p:txBody>
      </p:sp>
    </p:spTree>
    <p:extLst>
      <p:ext uri="{BB962C8B-B14F-4D97-AF65-F5344CB8AC3E}">
        <p14:creationId xmlns:p14="http://schemas.microsoft.com/office/powerpoint/2010/main" val="203267226"/>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Title</a:t>
            </a:r>
          </a:p>
        </p:txBody>
      </p:sp>
    </p:spTree>
    <p:extLst>
      <p:ext uri="{BB962C8B-B14F-4D97-AF65-F5344CB8AC3E}">
        <p14:creationId xmlns:p14="http://schemas.microsoft.com/office/powerpoint/2010/main" val="327063136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7993" y="0"/>
            <a:ext cx="5980832"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314" y="440495"/>
            <a:ext cx="5554519" cy="758022"/>
          </a:xfrm>
          <a:prstGeom prst="rect">
            <a:avLst/>
          </a:prstGeom>
        </p:spPr>
        <p:txBody>
          <a:bodyPr vert="horz" wrap="square" lIns="0" tIns="164592" rIns="0" bIns="0" rtlCol="0" anchor="t">
            <a:noAutofit/>
          </a:bodyPr>
          <a:lstStyle>
            <a:lvl1pPr>
              <a:defRPr/>
            </a:lvl1pPr>
          </a:lstStyle>
          <a:p>
            <a:r>
              <a:rPr lang="en-US" dirty="0"/>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313" y="2145841"/>
            <a:ext cx="5554518"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Tree>
    <p:extLst>
      <p:ext uri="{BB962C8B-B14F-4D97-AF65-F5344CB8AC3E}">
        <p14:creationId xmlns:p14="http://schemas.microsoft.com/office/powerpoint/2010/main" val="3521077532"/>
      </p:ext>
    </p:extLst>
  </p:cSld>
  <p:clrMapOvr>
    <a:masterClrMapping/>
  </p:clrMapOvr>
  <p:transition>
    <p:fade/>
  </p:transition>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313" y="2135537"/>
            <a:ext cx="3631442"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2" name="Picture Placeholder 10"/>
          <p:cNvSpPr>
            <a:spLocks noGrp="1"/>
          </p:cNvSpPr>
          <p:nvPr>
            <p:ph type="pic" sz="quarter" idx="15" hasCustomPrompt="1"/>
          </p:nvPr>
        </p:nvSpPr>
        <p:spPr>
          <a:xfrm>
            <a:off x="4280249" y="2135537"/>
            <a:ext cx="3622107" cy="2583813"/>
          </a:xfrm>
          <a:blipFill>
            <a:blip r:embed="rId3"/>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3" name="Picture Placeholder 10"/>
          <p:cNvSpPr>
            <a:spLocks noGrp="1"/>
          </p:cNvSpPr>
          <p:nvPr>
            <p:ph type="pic" sz="quarter" idx="16" hasCustomPrompt="1"/>
          </p:nvPr>
        </p:nvSpPr>
        <p:spPr>
          <a:xfrm>
            <a:off x="8124847" y="2135536"/>
            <a:ext cx="3633055" cy="2583814"/>
          </a:xfrm>
          <a:blipFill>
            <a:blip r:embed="rId4"/>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ext Placeholder 4"/>
          <p:cNvSpPr>
            <a:spLocks noGrp="1"/>
          </p:cNvSpPr>
          <p:nvPr>
            <p:ph type="body" sz="quarter" idx="11" hasCustomPrompt="1"/>
          </p:nvPr>
        </p:nvSpPr>
        <p:spPr>
          <a:xfrm>
            <a:off x="426313" y="4927922"/>
            <a:ext cx="3629575"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9" name="Text Placeholder 4"/>
          <p:cNvSpPr>
            <a:spLocks noGrp="1"/>
          </p:cNvSpPr>
          <p:nvPr>
            <p:ph type="body" sz="quarter" idx="12" hasCustomPrompt="1"/>
          </p:nvPr>
        </p:nvSpPr>
        <p:spPr>
          <a:xfrm>
            <a:off x="4280246" y="4927922"/>
            <a:ext cx="362210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0" name="Text Placeholder 4"/>
          <p:cNvSpPr>
            <a:spLocks noGrp="1"/>
          </p:cNvSpPr>
          <p:nvPr>
            <p:ph type="body" sz="quarter" idx="13" hasCustomPrompt="1"/>
          </p:nvPr>
        </p:nvSpPr>
        <p:spPr>
          <a:xfrm>
            <a:off x="8124847" y="4927922"/>
            <a:ext cx="362957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lvl1pPr>
          </a:lstStyle>
          <a:p>
            <a:r>
              <a:rPr lang="en-US" dirty="0"/>
              <a:t>Photo layout 2</a:t>
            </a:r>
          </a:p>
        </p:txBody>
      </p:sp>
    </p:spTree>
    <p:extLst>
      <p:ext uri="{BB962C8B-B14F-4D97-AF65-F5344CB8AC3E}">
        <p14:creationId xmlns:p14="http://schemas.microsoft.com/office/powerpoint/2010/main" val="285014613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313" y="435824"/>
            <a:ext cx="11333087" cy="744014"/>
          </a:xfrm>
          <a:prstGeom prst="rect">
            <a:avLst/>
          </a:prstGeom>
        </p:spPr>
        <p:txBody>
          <a:bodyPr vert="horz" wrap="square" lIns="0" tIns="164592"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437205" y="1866615"/>
            <a:ext cx="11333087"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685401" y="3012188"/>
            <a:ext cx="6858623" cy="833001"/>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036631" y="3221648"/>
            <a:ext cx="6858000" cy="414704"/>
          </a:xfrm>
          <a:prstGeom prst="rect">
            <a:avLst/>
          </a:prstGeom>
        </p:spPr>
      </p:pic>
    </p:spTree>
    <p:extLst>
      <p:ext uri="{BB962C8B-B14F-4D97-AF65-F5344CB8AC3E}">
        <p14:creationId xmlns:p14="http://schemas.microsoft.com/office/powerpoint/2010/main" val="254829499"/>
      </p:ext>
    </p:extLst>
  </p:cSld>
  <p:clrMap bg1="lt1" tx1="dk1" bg2="lt2" tx2="dk2" accent1="accent1" accent2="accent2" accent3="accent3" accent4="accent4" accent5="accent5" accent6="accent6" hlink="hlink" folHlink="folHlink"/>
  <p:sldLayoutIdLst>
    <p:sldLayoutId id="2147485508" r:id="rId1"/>
    <p:sldLayoutId id="2147485509" r:id="rId2"/>
    <p:sldLayoutId id="2147485510" r:id="rId3"/>
    <p:sldLayoutId id="2147485511" r:id="rId4"/>
    <p:sldLayoutId id="2147485512" r:id="rId5"/>
    <p:sldLayoutId id="2147485513" r:id="rId6"/>
    <p:sldLayoutId id="2147485514" r:id="rId7"/>
    <p:sldLayoutId id="2147485515" r:id="rId8"/>
    <p:sldLayoutId id="2147485516" r:id="rId9"/>
    <p:sldLayoutId id="2147485517" r:id="rId10"/>
    <p:sldLayoutId id="2147485518" r:id="rId11"/>
    <p:sldLayoutId id="2147485519" r:id="rId12"/>
    <p:sldLayoutId id="2147485520" r:id="rId13"/>
    <p:sldLayoutId id="2147485521" r:id="rId14"/>
    <p:sldLayoutId id="2147485522" r:id="rId15"/>
    <p:sldLayoutId id="2147485523" r:id="rId16"/>
    <p:sldLayoutId id="2147485524" r:id="rId17"/>
    <p:sldLayoutId id="2147485525" r:id="rId18"/>
    <p:sldLayoutId id="2147485526" r:id="rId19"/>
    <p:sldLayoutId id="2147485553" r:id="rId20"/>
    <p:sldLayoutId id="2147485555" r:id="rId21"/>
    <p:sldLayoutId id="2147485556" r:id="rId22"/>
  </p:sldLayoutIdLst>
  <p:transition>
    <p:fade/>
  </p:transition>
  <p:hf sldNum="0" hdr="0" ftr="0" dt="0"/>
  <p:txStyles>
    <p:titleStyle>
      <a:lvl1pPr algn="l" defTabSz="914180" rtl="0" eaLnBrk="1" latinLnBrk="0" hangingPunct="1">
        <a:lnSpc>
          <a:spcPct val="90000"/>
        </a:lnSpc>
        <a:spcBef>
          <a:spcPct val="0"/>
        </a:spcBef>
        <a:buNone/>
        <a:defRPr lang="en-US" sz="3136"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2548" kern="1200" spc="0" baseline="0">
          <a:solidFill>
            <a:srgbClr val="000000"/>
          </a:solidFill>
          <a:latin typeface="+mn-lt"/>
          <a:ea typeface="+mn-ea"/>
          <a:cs typeface="+mn-cs"/>
        </a:defRPr>
      </a:lvl1pPr>
      <a:lvl2pPr marL="224051"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960" kern="1200" spc="0" baseline="0">
          <a:solidFill>
            <a:srgbClr val="000000"/>
          </a:solidFill>
          <a:latin typeface="+mn-lt"/>
          <a:ea typeface="+mn-ea"/>
          <a:cs typeface="+mn-cs"/>
        </a:defRPr>
      </a:lvl2pPr>
      <a:lvl3pPr marL="448102"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15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20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432" y="3029995"/>
            <a:ext cx="10643952" cy="1793104"/>
          </a:xfrm>
        </p:spPr>
        <p:txBody>
          <a:bodyPr/>
          <a:lstStyle/>
          <a:p>
            <a:r>
              <a:rPr lang="en-US" sz="3200" dirty="0">
                <a:solidFill>
                  <a:srgbClr val="0078D7"/>
                </a:solidFill>
                <a:latin typeface="Segoe UI Semibold"/>
                <a:cs typeface="Segoe UI Semibold"/>
              </a:rPr>
              <a:t>CS 1010: Introduction to Programming with Python</a:t>
            </a:r>
            <a:br>
              <a:rPr lang="en-US" sz="5250" dirty="0">
                <a:latin typeface="Segoe UI Semibold" panose="020B0702040204020203" pitchFamily="34" charset="0"/>
                <a:cs typeface="Segoe UI Semibold" panose="020B0702040204020203" pitchFamily="34" charset="0"/>
              </a:rPr>
            </a:br>
            <a:r>
              <a:rPr lang="en-US" sz="4400" dirty="0" err="1">
                <a:latin typeface="Segoe UI Semibold"/>
                <a:cs typeface="Segoe UI Semibold"/>
              </a:rPr>
              <a:t>Lec</a:t>
            </a:r>
            <a:r>
              <a:rPr lang="en-US" sz="4400">
                <a:latin typeface="Segoe UI Semibold"/>
                <a:cs typeface="Segoe UI Semibold"/>
              </a:rPr>
              <a:t> 1</a:t>
            </a:r>
            <a:r>
              <a:rPr lang="en-US" sz="4400" dirty="0">
                <a:latin typeface="Segoe UI Semibold"/>
                <a:cs typeface="Segoe UI Semibold"/>
              </a:rPr>
              <a:t>1</a:t>
            </a:r>
            <a:r>
              <a:rPr lang="en-US" sz="4400">
                <a:latin typeface="Segoe UI Semibold"/>
                <a:cs typeface="Segoe UI Semibold"/>
              </a:rPr>
              <a:t>: </a:t>
            </a:r>
            <a:r>
              <a:rPr lang="en-US" sz="4400" dirty="0">
                <a:latin typeface="Segoe UI Semibold"/>
                <a:cs typeface="Segoe UI Semibold"/>
              </a:rPr>
              <a:t>Set</a:t>
            </a:r>
            <a:endParaRPr lang="en-US" sz="4400" dirty="0">
              <a:solidFill>
                <a:srgbClr val="0078D7"/>
              </a:solidFill>
              <a:latin typeface="Segoe UI Semibold"/>
              <a:cs typeface="Segoe UI Semibold"/>
            </a:endParaRPr>
          </a:p>
        </p:txBody>
      </p:sp>
      <p:sp>
        <p:nvSpPr>
          <p:cNvPr id="3" name="Text Placeholder 2">
            <a:extLst>
              <a:ext uri="{FF2B5EF4-FFF2-40B4-BE49-F238E27FC236}">
                <a16:creationId xmlns:a16="http://schemas.microsoft.com/office/drawing/2014/main" id="{E6DEC481-E629-4518-8DA6-454DEBAE1709}"/>
              </a:ext>
            </a:extLst>
          </p:cNvPr>
          <p:cNvSpPr>
            <a:spLocks noGrp="1"/>
          </p:cNvSpPr>
          <p:nvPr>
            <p:ph type="body" sz="quarter" idx="12"/>
          </p:nvPr>
        </p:nvSpPr>
        <p:spPr>
          <a:xfrm>
            <a:off x="426315" y="4838790"/>
            <a:ext cx="5286227" cy="945435"/>
          </a:xfrm>
        </p:spPr>
        <p:txBody>
          <a:bodyPr/>
          <a:lstStyle/>
          <a:p>
            <a:r>
              <a:rPr lang="en-US" b="1" dirty="0"/>
              <a:t>Dr. Madhavi Vaidya</a:t>
            </a:r>
          </a:p>
          <a:p>
            <a:r>
              <a:rPr lang="en-US" dirty="0"/>
              <a:t>Instructor</a:t>
            </a:r>
          </a:p>
          <a:p>
            <a:r>
              <a:rPr lang="en-US" dirty="0"/>
              <a:t>Department of Electrical Engineering &amp; Computer Sciences </a:t>
            </a:r>
          </a:p>
          <a:p>
            <a:r>
              <a:rPr lang="en-US" dirty="0"/>
              <a:t>Finessefleet Foundation, Bangalore</a:t>
            </a:r>
          </a:p>
        </p:txBody>
      </p:sp>
      <p:sp>
        <p:nvSpPr>
          <p:cNvPr id="2" name="TextBox 1">
            <a:extLst>
              <a:ext uri="{FF2B5EF4-FFF2-40B4-BE49-F238E27FC236}">
                <a16:creationId xmlns:a16="http://schemas.microsoft.com/office/drawing/2014/main" id="{84E2D390-5219-3803-2BBE-0D0A01DCF1BD}"/>
              </a:ext>
            </a:extLst>
          </p:cNvPr>
          <p:cNvSpPr txBox="1"/>
          <p:nvPr/>
        </p:nvSpPr>
        <p:spPr>
          <a:xfrm>
            <a:off x="7443019" y="4710971"/>
            <a:ext cx="3717058" cy="1154162"/>
          </a:xfrm>
          <a:prstGeom prst="rect">
            <a:avLst/>
          </a:prstGeom>
          <a:noFill/>
        </p:spPr>
        <p:txBody>
          <a:bodyPr wrap="square" lIns="182880" tIns="146304" rIns="182880" bIns="146304" rtlCol="0" anchor="t">
            <a:spAutoFit/>
          </a:bodyPr>
          <a:lstStyle/>
          <a:p>
            <a:pPr>
              <a:lnSpc>
                <a:spcPct val="90000"/>
              </a:lnSpc>
              <a:spcAft>
                <a:spcPts val="600"/>
              </a:spcAft>
            </a:pPr>
            <a:r>
              <a:rPr lang="en-US" sz="1550" b="1" dirty="0">
                <a:gradFill>
                  <a:gsLst>
                    <a:gs pos="2917">
                      <a:schemeClr val="tx1"/>
                    </a:gs>
                    <a:gs pos="30000">
                      <a:schemeClr val="tx1"/>
                    </a:gs>
                  </a:gsLst>
                  <a:lin ang="5400000" scaled="0"/>
                </a:gradFill>
              </a:rPr>
              <a:t>Ms. Syeda Faaiza Afreen </a:t>
            </a:r>
            <a:r>
              <a:rPr lang="en-US" sz="1550" dirty="0">
                <a:gradFill>
                  <a:gsLst>
                    <a:gs pos="2917">
                      <a:schemeClr val="tx1"/>
                    </a:gs>
                    <a:gs pos="30000">
                      <a:schemeClr val="tx1"/>
                    </a:gs>
                  </a:gsLst>
                  <a:lin ang="5400000" scaled="0"/>
                </a:gradFill>
              </a:rPr>
              <a:t>(EE2502102)</a:t>
            </a:r>
            <a:br>
              <a:rPr lang="en-US" sz="1550" dirty="0"/>
            </a:br>
            <a:r>
              <a:rPr lang="en-US" sz="1550" dirty="0">
                <a:gradFill>
                  <a:gsLst>
                    <a:gs pos="2917">
                      <a:schemeClr val="tx1"/>
                    </a:gs>
                    <a:gs pos="30000">
                      <a:schemeClr val="tx1"/>
                    </a:gs>
                  </a:gsLst>
                  <a:lin ang="5400000" scaled="0"/>
                </a:gradFill>
              </a:rPr>
              <a:t>TA</a:t>
            </a:r>
            <a:br>
              <a:rPr lang="en-IN" sz="1550" dirty="0"/>
            </a:br>
            <a:r>
              <a:rPr lang="en-IN" sz="1550" dirty="0">
                <a:gradFill>
                  <a:gsLst>
                    <a:gs pos="2917">
                      <a:schemeClr val="tx1"/>
                    </a:gs>
                    <a:gs pos="30000">
                      <a:schemeClr val="tx1"/>
                    </a:gs>
                  </a:gsLst>
                  <a:lin ang="5400000" scaled="0"/>
                </a:gradFill>
              </a:rPr>
              <a:t>Department of EECS</a:t>
            </a:r>
            <a:br>
              <a:rPr lang="en-IN" sz="1550" dirty="0"/>
            </a:br>
            <a:r>
              <a:rPr lang="en-IN" sz="1550" dirty="0" err="1">
                <a:gradFill>
                  <a:gsLst>
                    <a:gs pos="2917">
                      <a:schemeClr val="tx1"/>
                    </a:gs>
                    <a:gs pos="30000">
                      <a:schemeClr val="tx1"/>
                    </a:gs>
                  </a:gsLst>
                  <a:lin ang="5400000" scaled="0"/>
                </a:gradFill>
              </a:rPr>
              <a:t>Finessefleet</a:t>
            </a:r>
            <a:r>
              <a:rPr lang="en-IN" sz="1550" dirty="0">
                <a:gradFill>
                  <a:gsLst>
                    <a:gs pos="2917">
                      <a:schemeClr val="tx1"/>
                    </a:gs>
                    <a:gs pos="30000">
                      <a:schemeClr val="tx1"/>
                    </a:gs>
                  </a:gsLst>
                  <a:lin ang="5400000" scaled="0"/>
                </a:gradFill>
              </a:rPr>
              <a:t> Foundation, Bangalore</a:t>
            </a:r>
            <a:endParaRPr lang="en-US" sz="1550" dirty="0">
              <a:gradFill>
                <a:gsLst>
                  <a:gs pos="2917">
                    <a:srgbClr val="282828"/>
                  </a:gs>
                  <a:gs pos="30000">
                    <a:srgbClr val="282828"/>
                  </a:gs>
                </a:gsLst>
                <a:lin ang="5400000" scaled="0"/>
              </a:gradFill>
              <a:cs typeface="Segoe UI"/>
            </a:endParaRPr>
          </a:p>
        </p:txBody>
      </p:sp>
    </p:spTree>
    <p:custDataLst>
      <p:tags r:id="rId1"/>
    </p:custDataLst>
    <p:extLst>
      <p:ext uri="{BB962C8B-B14F-4D97-AF65-F5344CB8AC3E}">
        <p14:creationId xmlns:p14="http://schemas.microsoft.com/office/powerpoint/2010/main" val="379113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447C9-97F5-E9CA-7678-CAE08654EB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8998FA3-FEE9-DFC0-68A5-932D42AE8E2B}"/>
              </a:ext>
            </a:extLst>
          </p:cNvPr>
          <p:cNvSpPr>
            <a:spLocks noGrp="1"/>
          </p:cNvSpPr>
          <p:nvPr>
            <p:ph type="title"/>
          </p:nvPr>
        </p:nvSpPr>
        <p:spPr>
          <a:xfrm>
            <a:off x="427868" y="138500"/>
            <a:ext cx="11333087" cy="739343"/>
          </a:xfrm>
        </p:spPr>
        <p:txBody>
          <a:bodyPr/>
          <a:lstStyle/>
          <a:p>
            <a:pPr algn="l" fontAlgn="base">
              <a:buNone/>
            </a:pPr>
            <a:r>
              <a:rPr lang="en-US" sz="4000" b="1" i="0" dirty="0">
                <a:solidFill>
                  <a:schemeClr val="tx1"/>
                </a:solidFill>
                <a:effectLst/>
                <a:latin typeface="+mn-lt"/>
              </a:rPr>
              <a:t>Difference ( )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CB196A59-97E2-D981-8379-BE65F26028B7}"/>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1DAA76F8-624E-6A8B-AAB1-199D7DD65294}"/>
              </a:ext>
            </a:extLst>
          </p:cNvPr>
          <p:cNvSpPr>
            <a:spLocks noGrp="1" noChangeArrowheads="1"/>
          </p:cNvSpPr>
          <p:nvPr>
            <p:ph type="body" sz="quarter" idx="10"/>
          </p:nvPr>
        </p:nvSpPr>
        <p:spPr bwMode="auto">
          <a:xfrm>
            <a:off x="427868" y="1004885"/>
            <a:ext cx="10799575" cy="572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base">
              <a:spcBef>
                <a:spcPts val="300"/>
              </a:spcBef>
              <a:spcAft>
                <a:spcPts val="300"/>
              </a:spcAft>
            </a:pPr>
            <a:r>
              <a:rPr lang="en-US" sz="2400" b="0" i="0" dirty="0">
                <a:solidFill>
                  <a:schemeClr val="tx1"/>
                </a:solidFill>
                <a:effectLst/>
              </a:rPr>
              <a:t>Difference is performed using operator. Same can be accomplished using the method difference(). Difference of A and B (AB) is a set of elements that are only in A but not in B. Similarly, BA is a set of element in B but not in A. </a:t>
            </a:r>
          </a:p>
          <a:p>
            <a:pPr algn="l" fontAlgn="base">
              <a:spcBef>
                <a:spcPts val="300"/>
              </a:spcBef>
              <a:spcAft>
                <a:spcPts val="300"/>
              </a:spcAft>
            </a:pPr>
            <a:endParaRPr lang="en-US" sz="2400" b="0" i="0" dirty="0">
              <a:solidFill>
                <a:schemeClr val="tx1"/>
              </a:solidFill>
              <a:effectLst/>
            </a:endParaRPr>
          </a:p>
          <a:p>
            <a:r>
              <a:rPr lang="en-US" sz="2400" dirty="0">
                <a:solidFill>
                  <a:srgbClr val="FF0000"/>
                </a:solidFill>
                <a:latin typeface="Consolas"/>
                <a:ea typeface="+mn-lt"/>
                <a:cs typeface="+mn-lt"/>
              </a:rPr>
              <a:t>A = {1, 3, 4, 7, 8}</a:t>
            </a:r>
            <a:endParaRPr lang="en-US" sz="2500" dirty="0">
              <a:latin typeface="Consolas"/>
              <a:ea typeface="+mn-lt"/>
              <a:cs typeface="+mn-lt"/>
            </a:endParaRPr>
          </a:p>
          <a:p>
            <a:r>
              <a:rPr lang="en-US" sz="2400" dirty="0">
                <a:solidFill>
                  <a:srgbClr val="FF0000"/>
                </a:solidFill>
                <a:latin typeface="Consolas"/>
                <a:ea typeface="+mn-lt"/>
                <a:cs typeface="+mn-lt"/>
              </a:rPr>
              <a:t>B = {2, 4, 3, 8, 10}</a:t>
            </a:r>
            <a:endParaRPr lang="en-US" sz="2500">
              <a:latin typeface="Consolas"/>
              <a:ea typeface="+mn-lt"/>
              <a:cs typeface="+mn-lt"/>
            </a:endParaRPr>
          </a:p>
          <a:p>
            <a:r>
              <a:rPr lang="en-US" sz="2400" dirty="0">
                <a:solidFill>
                  <a:srgbClr val="FF0000"/>
                </a:solidFill>
                <a:latin typeface="Consolas"/>
                <a:ea typeface="+mn-lt"/>
                <a:cs typeface="+mn-lt"/>
              </a:rPr>
              <a:t>print(A - B)</a:t>
            </a:r>
            <a:endParaRPr lang="en-US" sz="2500" dirty="0">
              <a:latin typeface="Consolas"/>
              <a:ea typeface="+mn-lt"/>
              <a:cs typeface="+mn-lt"/>
            </a:endParaRPr>
          </a:p>
          <a:p>
            <a:pPr>
              <a:spcBef>
                <a:spcPts val="300"/>
              </a:spcBef>
              <a:spcAft>
                <a:spcPts val="300"/>
              </a:spcAft>
            </a:pPr>
            <a:r>
              <a:rPr lang="en-US" sz="2400" dirty="0">
                <a:solidFill>
                  <a:srgbClr val="FF0000"/>
                </a:solidFill>
                <a:latin typeface="Consolas"/>
                <a:ea typeface="+mn-lt"/>
                <a:cs typeface="+mn-lt"/>
              </a:rPr>
              <a:t>print(</a:t>
            </a:r>
            <a:r>
              <a:rPr lang="en-US" sz="2400" err="1">
                <a:solidFill>
                  <a:srgbClr val="FF0000"/>
                </a:solidFill>
                <a:latin typeface="Consolas"/>
                <a:ea typeface="+mn-lt"/>
                <a:cs typeface="+mn-lt"/>
              </a:rPr>
              <a:t>A.difference</a:t>
            </a:r>
            <a:r>
              <a:rPr lang="en-US" sz="2400" dirty="0">
                <a:solidFill>
                  <a:srgbClr val="FF0000"/>
                </a:solidFill>
                <a:latin typeface="Consolas"/>
                <a:ea typeface="+mn-lt"/>
                <a:cs typeface="+mn-lt"/>
              </a:rPr>
              <a:t>(B))</a:t>
            </a:r>
          </a:p>
          <a:p>
            <a:pPr>
              <a:spcBef>
                <a:spcPts val="300"/>
              </a:spcBef>
              <a:spcAft>
                <a:spcPts val="300"/>
              </a:spcAft>
            </a:pPr>
            <a:endParaRPr lang="en-US" sz="2400" dirty="0">
              <a:solidFill>
                <a:srgbClr val="FF0000"/>
              </a:solidFill>
              <a:latin typeface="Consolas"/>
              <a:ea typeface="+mn-lt"/>
              <a:cs typeface="+mn-lt"/>
            </a:endParaRPr>
          </a:p>
          <a:p>
            <a:r>
              <a:rPr lang="en-US" sz="2400" dirty="0">
                <a:solidFill>
                  <a:srgbClr val="FF0000"/>
                </a:solidFill>
                <a:latin typeface="Consolas"/>
                <a:ea typeface="+mn-lt"/>
                <a:cs typeface="+mn-lt"/>
              </a:rPr>
              <a:t>A = {1, 3, 4, 7, 8}</a:t>
            </a:r>
            <a:endParaRPr lang="en-US" sz="2500">
              <a:latin typeface="Consolas"/>
              <a:cs typeface="Segoe UI"/>
            </a:endParaRPr>
          </a:p>
          <a:p>
            <a:r>
              <a:rPr lang="en-US" sz="2400" dirty="0">
                <a:solidFill>
                  <a:srgbClr val="FF0000"/>
                </a:solidFill>
                <a:latin typeface="Consolas"/>
                <a:ea typeface="+mn-lt"/>
                <a:cs typeface="+mn-lt"/>
              </a:rPr>
              <a:t>B = {2, 4, 3, 8, 10}</a:t>
            </a:r>
            <a:endParaRPr lang="en-US" sz="2500" dirty="0">
              <a:latin typeface="Consolas"/>
              <a:cs typeface="Segoe UI"/>
            </a:endParaRPr>
          </a:p>
          <a:p>
            <a:r>
              <a:rPr lang="en-US" sz="2400" dirty="0">
                <a:solidFill>
                  <a:srgbClr val="FF0000"/>
                </a:solidFill>
                <a:latin typeface="Consolas"/>
                <a:ea typeface="+mn-lt"/>
                <a:cs typeface="+mn-lt"/>
              </a:rPr>
              <a:t>print(B - A)</a:t>
            </a:r>
            <a:endParaRPr lang="en-US" sz="2500" dirty="0">
              <a:latin typeface="Consolas"/>
              <a:cs typeface="Segoe UI"/>
            </a:endParaRPr>
          </a:p>
          <a:p>
            <a:pPr>
              <a:spcBef>
                <a:spcPts val="300"/>
              </a:spcBef>
              <a:spcAft>
                <a:spcPts val="300"/>
              </a:spcAft>
            </a:pPr>
            <a:r>
              <a:rPr lang="en-US" sz="2400" dirty="0">
                <a:solidFill>
                  <a:srgbClr val="FF0000"/>
                </a:solidFill>
                <a:latin typeface="Consolas"/>
                <a:ea typeface="+mn-lt"/>
                <a:cs typeface="+mn-lt"/>
              </a:rPr>
              <a:t>print(</a:t>
            </a:r>
            <a:r>
              <a:rPr lang="en-US" sz="2400" dirty="0" err="1">
                <a:solidFill>
                  <a:srgbClr val="FF0000"/>
                </a:solidFill>
                <a:latin typeface="Consolas"/>
                <a:ea typeface="+mn-lt"/>
                <a:cs typeface="+mn-lt"/>
              </a:rPr>
              <a:t>B.difference</a:t>
            </a:r>
            <a:r>
              <a:rPr lang="en-US" sz="2400" dirty="0">
                <a:solidFill>
                  <a:srgbClr val="FF0000"/>
                </a:solidFill>
                <a:latin typeface="Consolas"/>
                <a:ea typeface="+mn-lt"/>
                <a:cs typeface="+mn-lt"/>
              </a:rPr>
              <a:t>(A))</a:t>
            </a:r>
            <a:endParaRPr lang="en-US" sz="2500" dirty="0">
              <a:latin typeface="Consolas"/>
              <a:cs typeface="Segoe UI"/>
            </a:endParaRPr>
          </a:p>
        </p:txBody>
      </p:sp>
      <p:sp>
        <p:nvSpPr>
          <p:cNvPr id="2" name="Rectangle 1">
            <a:extLst>
              <a:ext uri="{FF2B5EF4-FFF2-40B4-BE49-F238E27FC236}">
                <a16:creationId xmlns:a16="http://schemas.microsoft.com/office/drawing/2014/main" id="{5A7D009A-8017-903F-9FCE-8F8906267BD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75C98501-3883-1E13-BB77-433D856CD62A}"/>
              </a:ext>
            </a:extLst>
          </p:cNvPr>
          <p:cNvSpPr txBox="1"/>
          <p:nvPr/>
        </p:nvSpPr>
        <p:spPr>
          <a:xfrm>
            <a:off x="7297807" y="3140828"/>
            <a:ext cx="2678941" cy="103720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gradFill>
                  <a:gsLst>
                    <a:gs pos="2917">
                      <a:srgbClr val="282828"/>
                    </a:gs>
                    <a:gs pos="30000">
                      <a:srgbClr val="282828"/>
                    </a:gs>
                  </a:gsLst>
                  <a:lin ang="5400000" scaled="0"/>
                </a:gradFill>
                <a:latin typeface="Consolas"/>
                <a:ea typeface="+mn-lt"/>
                <a:cs typeface="+mn-lt"/>
              </a:rPr>
              <a:t># Output</a:t>
            </a:r>
          </a:p>
          <a:p>
            <a:pPr>
              <a:lnSpc>
                <a:spcPct val="90000"/>
              </a:lnSpc>
              <a:spcAft>
                <a:spcPts val="600"/>
              </a:spcAft>
            </a:pPr>
            <a:r>
              <a:rPr lang="en-US" sz="2400" dirty="0">
                <a:gradFill>
                  <a:gsLst>
                    <a:gs pos="2917">
                      <a:srgbClr val="282828"/>
                    </a:gs>
                    <a:gs pos="30000">
                      <a:srgbClr val="282828"/>
                    </a:gs>
                  </a:gsLst>
                  <a:lin ang="5400000" scaled="0"/>
                </a:gradFill>
                <a:latin typeface="Consolas"/>
                <a:ea typeface="+mn-lt"/>
                <a:cs typeface="+mn-lt"/>
              </a:rPr>
              <a:t>{2, 10}</a:t>
            </a:r>
            <a:endParaRPr lang="en-US" dirty="0">
              <a:latin typeface="Consolas"/>
            </a:endParaRPr>
          </a:p>
        </p:txBody>
      </p:sp>
    </p:spTree>
    <p:extLst>
      <p:ext uri="{BB962C8B-B14F-4D97-AF65-F5344CB8AC3E}">
        <p14:creationId xmlns:p14="http://schemas.microsoft.com/office/powerpoint/2010/main" val="11529433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9009F-8154-FF69-989F-0FD6DBC7C6E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9876DAB-4616-2003-43D5-5568416F8A46}"/>
              </a:ext>
            </a:extLst>
          </p:cNvPr>
          <p:cNvSpPr>
            <a:spLocks noGrp="1"/>
          </p:cNvSpPr>
          <p:nvPr>
            <p:ph type="title"/>
          </p:nvPr>
        </p:nvSpPr>
        <p:spPr>
          <a:xfrm>
            <a:off x="427868" y="138500"/>
            <a:ext cx="11333087" cy="739343"/>
          </a:xfrm>
        </p:spPr>
        <p:txBody>
          <a:bodyPr/>
          <a:lstStyle/>
          <a:p>
            <a:pPr algn="l" fontAlgn="base">
              <a:buNone/>
            </a:pPr>
            <a:r>
              <a:rPr lang="en-US" sz="4000" b="1" dirty="0" err="1">
                <a:solidFill>
                  <a:schemeClr val="tx1"/>
                </a:solidFill>
                <a:latin typeface="+mn-lt"/>
              </a:rPr>
              <a:t>Symmetric_difference</a:t>
            </a:r>
            <a:r>
              <a:rPr lang="en-US" sz="4000" b="1" dirty="0">
                <a:solidFill>
                  <a:schemeClr val="tx1"/>
                </a:solidFill>
                <a:latin typeface="+mn-lt"/>
              </a:rPr>
              <a:t> ( )</a:t>
            </a:r>
          </a:p>
        </p:txBody>
      </p:sp>
      <p:sp>
        <p:nvSpPr>
          <p:cNvPr id="4" name="TextBox 3">
            <a:extLst>
              <a:ext uri="{FF2B5EF4-FFF2-40B4-BE49-F238E27FC236}">
                <a16:creationId xmlns:a16="http://schemas.microsoft.com/office/drawing/2014/main" id="{2546A126-AD20-8E86-8A0D-897123A96D9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72437656-14AF-67A8-92D5-E853262E812B}"/>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2DF6BE9-2C2D-BE1C-FFFB-526A63D8C2CA}"/>
              </a:ext>
            </a:extLst>
          </p:cNvPr>
          <p:cNvSpPr txBox="1"/>
          <p:nvPr/>
        </p:nvSpPr>
        <p:spPr>
          <a:xfrm>
            <a:off x="301623" y="877843"/>
            <a:ext cx="11887202" cy="4585871"/>
          </a:xfrm>
          <a:prstGeom prst="rect">
            <a:avLst/>
          </a:prstGeom>
          <a:noFill/>
        </p:spPr>
        <p:txBody>
          <a:bodyPr wrap="square" lIns="91440" tIns="45720" rIns="91440" bIns="45720" anchor="t">
            <a:spAutoFit/>
          </a:bodyPr>
          <a:lstStyle/>
          <a:p>
            <a:pPr algn="l" fontAlgn="base">
              <a:spcBef>
                <a:spcPts val="300"/>
              </a:spcBef>
              <a:spcAft>
                <a:spcPts val="300"/>
              </a:spcAft>
            </a:pPr>
            <a:r>
              <a:rPr lang="en-US" sz="2400" dirty="0">
                <a:solidFill>
                  <a:schemeClr val="tx1"/>
                </a:solidFill>
              </a:rPr>
              <a:t>Symmetric Difference of A and B is a set of elements in both A and B except those that are common in both. Symmetric difference is performed using operator. Same can be accomplished using the method </a:t>
            </a:r>
            <a:r>
              <a:rPr lang="en-US" sz="2400" dirty="0" err="1">
                <a:solidFill>
                  <a:schemeClr val="tx1"/>
                </a:solidFill>
              </a:rPr>
              <a:t>symmetric_difference</a:t>
            </a:r>
            <a:r>
              <a:rPr lang="en-US" sz="2400" dirty="0">
                <a:solidFill>
                  <a:schemeClr val="tx1"/>
                </a:solidFill>
              </a:rPr>
              <a:t>(). </a:t>
            </a:r>
          </a:p>
          <a:p>
            <a:pPr algn="l" fontAlgn="base">
              <a:spcBef>
                <a:spcPts val="300"/>
              </a:spcBef>
              <a:spcAft>
                <a:spcPts val="300"/>
              </a:spcAft>
            </a:pPr>
            <a:endParaRPr lang="en-US" sz="2400" dirty="0"/>
          </a:p>
          <a:p>
            <a:r>
              <a:rPr lang="en-US" sz="2400" dirty="0">
                <a:solidFill>
                  <a:srgbClr val="FF0000"/>
                </a:solidFill>
                <a:latin typeface="Consolas"/>
                <a:ea typeface="+mn-lt"/>
                <a:cs typeface="+mn-lt"/>
              </a:rPr>
              <a:t># set operations </a:t>
            </a:r>
            <a:endParaRPr lang="en-US" dirty="0">
              <a:latin typeface="Consolas"/>
            </a:endParaRPr>
          </a:p>
          <a:p>
            <a:r>
              <a:rPr lang="en-US" sz="2400" dirty="0">
                <a:solidFill>
                  <a:srgbClr val="FF0000"/>
                </a:solidFill>
                <a:latin typeface="Consolas"/>
                <a:ea typeface="+mn-lt"/>
                <a:cs typeface="+mn-lt"/>
              </a:rPr>
              <a:t>A = {1, 3, 4, 7, 8}</a:t>
            </a:r>
            <a:endParaRPr lang="en-US" dirty="0">
              <a:latin typeface="Consolas"/>
            </a:endParaRPr>
          </a:p>
          <a:p>
            <a:r>
              <a:rPr lang="en-US" sz="2400" dirty="0">
                <a:solidFill>
                  <a:srgbClr val="FF0000"/>
                </a:solidFill>
                <a:latin typeface="Consolas"/>
                <a:ea typeface="+mn-lt"/>
                <a:cs typeface="+mn-lt"/>
              </a:rPr>
              <a:t>B = {2, 4, 3, 8, 10}</a:t>
            </a:r>
            <a:endParaRPr lang="en-US" dirty="0">
              <a:latin typeface="Consolas"/>
            </a:endParaRPr>
          </a:p>
          <a:p>
            <a:endParaRPr lang="en-US" dirty="0">
              <a:latin typeface="Consolas"/>
            </a:endParaRPr>
          </a:p>
          <a:p>
            <a:r>
              <a:rPr lang="en-US" sz="2400" dirty="0">
                <a:solidFill>
                  <a:srgbClr val="FF0000"/>
                </a:solidFill>
                <a:latin typeface="Consolas"/>
                <a:ea typeface="+mn-lt"/>
                <a:cs typeface="+mn-lt"/>
              </a:rPr>
              <a:t>print(A ^ B)</a:t>
            </a:r>
            <a:endParaRPr lang="en-US" dirty="0">
              <a:latin typeface="Consolas"/>
            </a:endParaRPr>
          </a:p>
          <a:p>
            <a:r>
              <a:rPr lang="en-US" sz="2400" dirty="0">
                <a:solidFill>
                  <a:srgbClr val="FF0000"/>
                </a:solidFill>
                <a:latin typeface="Consolas"/>
                <a:ea typeface="+mn-lt"/>
                <a:cs typeface="+mn-lt"/>
              </a:rPr>
              <a:t>print(</a:t>
            </a:r>
            <a:r>
              <a:rPr lang="en-US" sz="2400" dirty="0" err="1">
                <a:solidFill>
                  <a:srgbClr val="FF0000"/>
                </a:solidFill>
                <a:latin typeface="Consolas"/>
                <a:ea typeface="+mn-lt"/>
                <a:cs typeface="+mn-lt"/>
              </a:rPr>
              <a:t>A.symmetric_difference</a:t>
            </a:r>
            <a:r>
              <a:rPr lang="en-US" sz="2400" dirty="0">
                <a:solidFill>
                  <a:srgbClr val="FF0000"/>
                </a:solidFill>
                <a:latin typeface="Consolas"/>
                <a:ea typeface="+mn-lt"/>
                <a:cs typeface="+mn-lt"/>
              </a:rPr>
              <a:t>(B))</a:t>
            </a:r>
            <a:endParaRPr lang="en-US" dirty="0">
              <a:latin typeface="Consolas"/>
            </a:endParaRPr>
          </a:p>
          <a:p>
            <a:r>
              <a:rPr lang="en-US" sz="2400" dirty="0">
                <a:solidFill>
                  <a:srgbClr val="FF0000"/>
                </a:solidFill>
                <a:latin typeface="Consolas"/>
                <a:ea typeface="+mn-lt"/>
                <a:cs typeface="+mn-lt"/>
              </a:rPr>
              <a:t>print(B ^ A)</a:t>
            </a:r>
            <a:endParaRPr lang="en-US" dirty="0">
              <a:latin typeface="Consolas"/>
            </a:endParaRPr>
          </a:p>
          <a:p>
            <a:pPr algn="l">
              <a:spcBef>
                <a:spcPts val="300"/>
              </a:spcBef>
              <a:spcAft>
                <a:spcPts val="300"/>
              </a:spcAft>
            </a:pPr>
            <a:r>
              <a:rPr lang="en-US" sz="2400" dirty="0">
                <a:solidFill>
                  <a:srgbClr val="FF0000"/>
                </a:solidFill>
                <a:latin typeface="Consolas"/>
                <a:ea typeface="+mn-lt"/>
                <a:cs typeface="+mn-lt"/>
              </a:rPr>
              <a:t>print(</a:t>
            </a:r>
            <a:r>
              <a:rPr lang="en-US" sz="2400" err="1">
                <a:solidFill>
                  <a:srgbClr val="FF0000"/>
                </a:solidFill>
                <a:latin typeface="Consolas"/>
                <a:ea typeface="+mn-lt"/>
                <a:cs typeface="+mn-lt"/>
              </a:rPr>
              <a:t>B.symmetric_difference</a:t>
            </a:r>
            <a:r>
              <a:rPr lang="en-US" sz="2400" dirty="0">
                <a:solidFill>
                  <a:srgbClr val="FF0000"/>
                </a:solidFill>
                <a:latin typeface="Consolas"/>
                <a:ea typeface="+mn-lt"/>
                <a:cs typeface="+mn-lt"/>
              </a:rPr>
              <a:t>(A))</a:t>
            </a:r>
            <a:endParaRPr lang="en-US" dirty="0">
              <a:latin typeface="Consolas"/>
            </a:endParaRPr>
          </a:p>
        </p:txBody>
      </p:sp>
      <p:sp>
        <p:nvSpPr>
          <p:cNvPr id="6" name="TextBox 5">
            <a:extLst>
              <a:ext uri="{FF2B5EF4-FFF2-40B4-BE49-F238E27FC236}">
                <a16:creationId xmlns:a16="http://schemas.microsoft.com/office/drawing/2014/main" id="{E48A114E-AC70-D634-BABC-F0EE39052873}"/>
              </a:ext>
            </a:extLst>
          </p:cNvPr>
          <p:cNvSpPr txBox="1"/>
          <p:nvPr/>
        </p:nvSpPr>
        <p:spPr>
          <a:xfrm>
            <a:off x="6081505" y="2894488"/>
            <a:ext cx="4495695" cy="103412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2400" dirty="0">
                <a:gradFill>
                  <a:gsLst>
                    <a:gs pos="2917">
                      <a:srgbClr val="282828"/>
                    </a:gs>
                    <a:gs pos="30000">
                      <a:srgbClr val="282828"/>
                    </a:gs>
                  </a:gsLst>
                  <a:lin ang="5400000" scaled="0"/>
                </a:gradFill>
                <a:latin typeface="Consolas"/>
                <a:ea typeface="+mn-lt"/>
                <a:cs typeface="+mn-lt"/>
              </a:rPr>
              <a:t># Output</a:t>
            </a:r>
          </a:p>
          <a:p>
            <a:r>
              <a:rPr lang="en-US" sz="2400" dirty="0">
                <a:gradFill>
                  <a:gsLst>
                    <a:gs pos="2917">
                      <a:srgbClr val="282828"/>
                    </a:gs>
                    <a:gs pos="30000">
                      <a:srgbClr val="282828"/>
                    </a:gs>
                  </a:gsLst>
                  <a:lin ang="5400000" scaled="0"/>
                </a:gradFill>
                <a:latin typeface="Consolas"/>
                <a:ea typeface="+mn-lt"/>
                <a:cs typeface="+mn-lt"/>
              </a:rPr>
              <a:t>{1,2,7,10}</a:t>
            </a:r>
            <a:endParaRPr lang="en-US" dirty="0">
              <a:latin typeface="Consolas"/>
              <a:ea typeface="+mn-lt"/>
              <a:cs typeface="+mn-lt"/>
            </a:endParaRPr>
          </a:p>
        </p:txBody>
      </p:sp>
    </p:spTree>
    <p:extLst>
      <p:ext uri="{BB962C8B-B14F-4D97-AF65-F5344CB8AC3E}">
        <p14:creationId xmlns:p14="http://schemas.microsoft.com/office/powerpoint/2010/main" val="5293948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EE737-02B8-3990-337C-CA020FA09E6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D2B50E6-D3C1-606F-7DD0-E8F21927266D}"/>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Copy( )</a:t>
            </a:r>
          </a:p>
        </p:txBody>
      </p:sp>
      <p:sp>
        <p:nvSpPr>
          <p:cNvPr id="4" name="TextBox 3">
            <a:extLst>
              <a:ext uri="{FF2B5EF4-FFF2-40B4-BE49-F238E27FC236}">
                <a16:creationId xmlns:a16="http://schemas.microsoft.com/office/drawing/2014/main" id="{4862CD1A-AFC4-E34A-A3FF-51ACD2576CE9}"/>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FD820975-316F-0774-94E2-1252AFE02BC8}"/>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C58345C-613D-A49A-AF34-2270769E7D4B}"/>
              </a:ext>
            </a:extLst>
          </p:cNvPr>
          <p:cNvSpPr txBox="1"/>
          <p:nvPr/>
        </p:nvSpPr>
        <p:spPr>
          <a:xfrm>
            <a:off x="301623" y="877843"/>
            <a:ext cx="11887202" cy="2462213"/>
          </a:xfrm>
          <a:prstGeom prst="rect">
            <a:avLst/>
          </a:prstGeom>
          <a:noFill/>
        </p:spPr>
        <p:txBody>
          <a:bodyPr wrap="square" lIns="91440" tIns="45720" rIns="91440" bIns="45720" anchor="t">
            <a:spAutoFit/>
          </a:bodyPr>
          <a:lstStyle/>
          <a:p>
            <a:pPr algn="l" fontAlgn="base">
              <a:spcBef>
                <a:spcPts val="300"/>
              </a:spcBef>
              <a:spcAft>
                <a:spcPts val="300"/>
              </a:spcAft>
            </a:pPr>
            <a:r>
              <a:rPr lang="en-US" sz="2400" dirty="0">
                <a:solidFill>
                  <a:schemeClr val="tx1"/>
                </a:solidFill>
              </a:rPr>
              <a:t>The copy() method copies the set. </a:t>
            </a:r>
          </a:p>
          <a:p>
            <a:pPr algn="l" fontAlgn="base">
              <a:spcBef>
                <a:spcPts val="300"/>
              </a:spcBef>
              <a:spcAft>
                <a:spcPts val="300"/>
              </a:spcAft>
            </a:pPr>
            <a:r>
              <a:rPr lang="en-US" sz="2400" dirty="0">
                <a:solidFill>
                  <a:schemeClr val="tx1"/>
                </a:solidFill>
              </a:rPr>
              <a:t>                </a:t>
            </a:r>
          </a:p>
          <a:p>
            <a:r>
              <a:rPr lang="en-US" sz="2400">
                <a:solidFill>
                  <a:srgbClr val="FF0000"/>
                </a:solidFill>
                <a:latin typeface="Consolas"/>
                <a:ea typeface="+mn-lt"/>
                <a:cs typeface="+mn-lt"/>
              </a:rPr>
              <a:t>fruits = {"apple", "banana", "cherry"} # Use curly braces {} to define a set</a:t>
            </a:r>
          </a:p>
          <a:p>
            <a:r>
              <a:rPr lang="en-US" sz="2400">
                <a:solidFill>
                  <a:srgbClr val="FF0000"/>
                </a:solidFill>
                <a:latin typeface="Consolas"/>
                <a:ea typeface="+mn-lt"/>
                <a:cs typeface="+mn-lt"/>
              </a:rPr>
              <a:t>x = fruits.copy()</a:t>
            </a:r>
          </a:p>
          <a:p>
            <a:pPr>
              <a:spcBef>
                <a:spcPts val="300"/>
              </a:spcBef>
              <a:spcAft>
                <a:spcPts val="300"/>
              </a:spcAft>
            </a:pPr>
            <a:r>
              <a:rPr lang="en-US" sz="2400">
                <a:solidFill>
                  <a:srgbClr val="FF0000"/>
                </a:solidFill>
                <a:latin typeface="Consolas"/>
                <a:ea typeface="+mn-lt"/>
                <a:cs typeface="+mn-lt"/>
              </a:rPr>
              <a:t>print(x)</a:t>
            </a:r>
          </a:p>
        </p:txBody>
      </p:sp>
      <p:sp>
        <p:nvSpPr>
          <p:cNvPr id="5" name="TextBox 4">
            <a:extLst>
              <a:ext uri="{FF2B5EF4-FFF2-40B4-BE49-F238E27FC236}">
                <a16:creationId xmlns:a16="http://schemas.microsoft.com/office/drawing/2014/main" id="{E946072A-5A71-DF13-10B2-EDDE3E53DCF6}"/>
              </a:ext>
            </a:extLst>
          </p:cNvPr>
          <p:cNvSpPr txBox="1"/>
          <p:nvPr/>
        </p:nvSpPr>
        <p:spPr>
          <a:xfrm>
            <a:off x="862188" y="3941431"/>
            <a:ext cx="4460239" cy="177894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gradFill>
                  <a:gsLst>
                    <a:gs pos="2917">
                      <a:srgbClr val="282828"/>
                    </a:gs>
                    <a:gs pos="30000">
                      <a:srgbClr val="282828"/>
                    </a:gs>
                  </a:gsLst>
                  <a:lin ang="5400000" scaled="0"/>
                </a:gradFill>
                <a:latin typeface="Consolas"/>
                <a:cs typeface="Segoe UI"/>
              </a:rPr>
              <a:t># Output</a:t>
            </a:r>
          </a:p>
          <a:p>
            <a:pPr algn="l">
              <a:lnSpc>
                <a:spcPct val="90000"/>
              </a:lnSpc>
              <a:spcAft>
                <a:spcPts val="600"/>
              </a:spcAft>
            </a:pPr>
            <a:endParaRPr lang="en-US" sz="2400" dirty="0">
              <a:gradFill>
                <a:gsLst>
                  <a:gs pos="2917">
                    <a:srgbClr val="282828"/>
                  </a:gs>
                  <a:gs pos="30000">
                    <a:srgbClr val="282828"/>
                  </a:gs>
                </a:gsLst>
                <a:lin ang="5400000" scaled="0"/>
              </a:gradFill>
              <a:latin typeface="Consolas"/>
              <a:cs typeface="Segoe UI"/>
            </a:endParaRPr>
          </a:p>
          <a:p>
            <a:pPr>
              <a:lnSpc>
                <a:spcPct val="90000"/>
              </a:lnSpc>
              <a:spcAft>
                <a:spcPts val="600"/>
              </a:spcAft>
            </a:pPr>
            <a:r>
              <a:rPr lang="en-US" sz="2400" dirty="0">
                <a:gradFill>
                  <a:gsLst>
                    <a:gs pos="2917">
                      <a:srgbClr val="282828"/>
                    </a:gs>
                    <a:gs pos="30000">
                      <a:srgbClr val="282828"/>
                    </a:gs>
                  </a:gsLst>
                  <a:lin ang="5400000" scaled="0"/>
                </a:gradFill>
                <a:latin typeface="Consolas"/>
                <a:ea typeface="+mn-lt"/>
                <a:cs typeface="+mn-lt"/>
              </a:rPr>
              <a:t>{'cherry', 'apple', 'banana'}</a:t>
            </a:r>
            <a:endParaRPr lang="en-US" dirty="0">
              <a:latin typeface="Consolas"/>
              <a:ea typeface="+mn-lt"/>
              <a:cs typeface="+mn-lt"/>
            </a:endParaRPr>
          </a:p>
        </p:txBody>
      </p:sp>
    </p:spTree>
    <p:extLst>
      <p:ext uri="{BB962C8B-B14F-4D97-AF65-F5344CB8AC3E}">
        <p14:creationId xmlns:p14="http://schemas.microsoft.com/office/powerpoint/2010/main" val="11236514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3791B-AB01-2740-B964-56A50321B73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68DCC1C-A71C-791F-ACEE-266E51EB2135}"/>
              </a:ext>
            </a:extLst>
          </p:cNvPr>
          <p:cNvSpPr>
            <a:spLocks noGrp="1"/>
          </p:cNvSpPr>
          <p:nvPr>
            <p:ph type="title"/>
          </p:nvPr>
        </p:nvSpPr>
        <p:spPr>
          <a:xfrm>
            <a:off x="427868" y="138500"/>
            <a:ext cx="11333087" cy="739343"/>
          </a:xfrm>
        </p:spPr>
        <p:txBody>
          <a:bodyPr/>
          <a:lstStyle/>
          <a:p>
            <a:pPr algn="l" fontAlgn="base">
              <a:buNone/>
            </a:pPr>
            <a:r>
              <a:rPr lang="en-US" sz="4000" b="1" dirty="0" err="1">
                <a:solidFill>
                  <a:schemeClr val="tx1"/>
                </a:solidFill>
                <a:latin typeface="+mn-lt"/>
              </a:rPr>
              <a:t>Difference_update</a:t>
            </a:r>
            <a:r>
              <a:rPr lang="en-US" sz="4000" b="1" dirty="0">
                <a:solidFill>
                  <a:schemeClr val="tx1"/>
                </a:solidFill>
                <a:latin typeface="+mn-lt"/>
              </a:rPr>
              <a:t>( )</a:t>
            </a:r>
          </a:p>
        </p:txBody>
      </p:sp>
      <p:sp>
        <p:nvSpPr>
          <p:cNvPr id="4" name="TextBox 3">
            <a:extLst>
              <a:ext uri="{FF2B5EF4-FFF2-40B4-BE49-F238E27FC236}">
                <a16:creationId xmlns:a16="http://schemas.microsoft.com/office/drawing/2014/main" id="{0A7A0123-7EB7-99E2-8C0F-491E981C19FB}"/>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0707A22B-3806-81E8-1D9D-5067203D7D6B}"/>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8F1F15E2-A8EA-3D8E-E903-65C13FFDB2AE}"/>
              </a:ext>
            </a:extLst>
          </p:cNvPr>
          <p:cNvSpPr txBox="1"/>
          <p:nvPr/>
        </p:nvSpPr>
        <p:spPr>
          <a:xfrm>
            <a:off x="301623" y="877843"/>
            <a:ext cx="11887202" cy="4840236"/>
          </a:xfrm>
          <a:prstGeom prst="rect">
            <a:avLst/>
          </a:prstGeom>
          <a:noFill/>
        </p:spPr>
        <p:txBody>
          <a:bodyPr wrap="square">
            <a:spAutoFit/>
          </a:bodyPr>
          <a:lstStyle/>
          <a:p>
            <a:pPr marL="342900" indent="-342900" algn="l" fontAlgn="base">
              <a:lnSpc>
                <a:spcPct val="150000"/>
              </a:lnSpc>
              <a:spcBef>
                <a:spcPts val="300"/>
              </a:spcBef>
              <a:spcAft>
                <a:spcPts val="300"/>
              </a:spcAft>
              <a:buFont typeface="Arial" panose="020B0604020202020204" pitchFamily="34" charset="0"/>
              <a:buChar char="•"/>
            </a:pPr>
            <a:r>
              <a:rPr lang="en-US" sz="2400" dirty="0">
                <a:solidFill>
                  <a:schemeClr val="tx1"/>
                </a:solidFill>
              </a:rPr>
              <a:t>The </a:t>
            </a:r>
            <a:r>
              <a:rPr lang="en-US" sz="2400" dirty="0" err="1">
                <a:solidFill>
                  <a:schemeClr val="tx1"/>
                </a:solidFill>
              </a:rPr>
              <a:t>difference_update</a:t>
            </a:r>
            <a:r>
              <a:rPr lang="en-US" sz="2400" dirty="0">
                <a:solidFill>
                  <a:schemeClr val="tx1"/>
                </a:solidFill>
              </a:rPr>
              <a:t>() method removes the items that exist in both sets. </a:t>
            </a:r>
          </a:p>
          <a:p>
            <a:pPr marL="342900" indent="-342900" algn="l" fontAlgn="base">
              <a:lnSpc>
                <a:spcPct val="150000"/>
              </a:lnSpc>
              <a:spcBef>
                <a:spcPts val="300"/>
              </a:spcBef>
              <a:spcAft>
                <a:spcPts val="300"/>
              </a:spcAft>
              <a:buFont typeface="Arial" panose="020B0604020202020204" pitchFamily="34" charset="0"/>
              <a:buChar char="•"/>
            </a:pPr>
            <a:r>
              <a:rPr lang="en-US" sz="2400" dirty="0">
                <a:solidFill>
                  <a:schemeClr val="tx1"/>
                </a:solidFill>
              </a:rPr>
              <a:t>The </a:t>
            </a:r>
            <a:r>
              <a:rPr lang="en-US" sz="2400" dirty="0" err="1">
                <a:solidFill>
                  <a:schemeClr val="tx1"/>
                </a:solidFill>
              </a:rPr>
              <a:t>difference_update</a:t>
            </a:r>
            <a:r>
              <a:rPr lang="en-US" sz="2400" dirty="0">
                <a:solidFill>
                  <a:schemeClr val="tx1"/>
                </a:solidFill>
              </a:rPr>
              <a:t>() method is different from the difference() method, because the difference() method returns a new set, without the unwanted items, and the </a:t>
            </a:r>
            <a:r>
              <a:rPr lang="en-US" sz="2400" dirty="0" err="1">
                <a:solidFill>
                  <a:schemeClr val="tx1"/>
                </a:solidFill>
              </a:rPr>
              <a:t>difference_update</a:t>
            </a:r>
            <a:r>
              <a:rPr lang="en-US" sz="2400" dirty="0">
                <a:solidFill>
                  <a:schemeClr val="tx1"/>
                </a:solidFill>
              </a:rPr>
              <a:t>() method removes the unwanted items from the original set. </a:t>
            </a:r>
          </a:p>
          <a:p>
            <a:pPr algn="l" fontAlgn="base">
              <a:lnSpc>
                <a:spcPct val="150000"/>
              </a:lnSpc>
              <a:spcBef>
                <a:spcPts val="300"/>
              </a:spcBef>
              <a:spcAft>
                <a:spcPts val="300"/>
              </a:spcAft>
            </a:pPr>
            <a:r>
              <a:rPr lang="en-US" sz="2400" dirty="0">
                <a:solidFill>
                  <a:schemeClr val="tx1"/>
                </a:solidFill>
              </a:rPr>
              <a:t>Syntax: </a:t>
            </a:r>
          </a:p>
          <a:p>
            <a:pPr algn="l" fontAlgn="base">
              <a:lnSpc>
                <a:spcPct val="150000"/>
              </a:lnSpc>
              <a:spcBef>
                <a:spcPts val="300"/>
              </a:spcBef>
              <a:spcAft>
                <a:spcPts val="300"/>
              </a:spcAft>
            </a:pPr>
            <a:r>
              <a:rPr lang="en-US" sz="2400" dirty="0" err="1">
                <a:solidFill>
                  <a:schemeClr val="tx1"/>
                </a:solidFill>
              </a:rPr>
              <a:t>A.difference_update</a:t>
            </a:r>
            <a:r>
              <a:rPr lang="en-US" sz="2400" dirty="0">
                <a:solidFill>
                  <a:schemeClr val="tx1"/>
                </a:solidFill>
              </a:rPr>
              <a:t>(B) </a:t>
            </a:r>
          </a:p>
          <a:p>
            <a:pPr algn="l" fontAlgn="base">
              <a:lnSpc>
                <a:spcPct val="150000"/>
              </a:lnSpc>
              <a:spcBef>
                <a:spcPts val="300"/>
              </a:spcBef>
              <a:spcAft>
                <a:spcPts val="300"/>
              </a:spcAft>
            </a:pPr>
            <a:r>
              <a:rPr lang="en-US" sz="2400" dirty="0">
                <a:solidFill>
                  <a:schemeClr val="tx1"/>
                </a:solidFill>
              </a:rPr>
              <a:t>Here, A and B are two sets. The difference  dates set A with the set difference of A-B. </a:t>
            </a:r>
          </a:p>
          <a:p>
            <a:pPr algn="l" fontAlgn="base">
              <a:lnSpc>
                <a:spcPct val="150000"/>
              </a:lnSpc>
              <a:spcBef>
                <a:spcPts val="300"/>
              </a:spcBef>
              <a:spcAft>
                <a:spcPts val="300"/>
              </a:spcAft>
            </a:pPr>
            <a:r>
              <a:rPr lang="en-US" sz="2400" dirty="0">
                <a:solidFill>
                  <a:schemeClr val="tx1"/>
                </a:solidFill>
              </a:rPr>
              <a:t>The </a:t>
            </a:r>
            <a:r>
              <a:rPr lang="en-US" sz="2400" dirty="0" err="1">
                <a:solidFill>
                  <a:schemeClr val="tx1"/>
                </a:solidFill>
              </a:rPr>
              <a:t>difference_update</a:t>
            </a:r>
            <a:r>
              <a:rPr lang="en-US" sz="2400" dirty="0">
                <a:solidFill>
                  <a:schemeClr val="tx1"/>
                </a:solidFill>
              </a:rPr>
              <a:t>() returns None indicating the object (set) is mutated.</a:t>
            </a:r>
          </a:p>
        </p:txBody>
      </p:sp>
    </p:spTree>
    <p:extLst>
      <p:ext uri="{BB962C8B-B14F-4D97-AF65-F5344CB8AC3E}">
        <p14:creationId xmlns:p14="http://schemas.microsoft.com/office/powerpoint/2010/main" val="30296047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64C5D-EB41-9F8F-FE4E-C6F4C613C73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2F293EA-E817-D6C2-EB87-BB112509EF05}"/>
              </a:ext>
            </a:extLst>
          </p:cNvPr>
          <p:cNvSpPr>
            <a:spLocks noGrp="1"/>
          </p:cNvSpPr>
          <p:nvPr>
            <p:ph type="title"/>
          </p:nvPr>
        </p:nvSpPr>
        <p:spPr>
          <a:xfrm>
            <a:off x="427868" y="138500"/>
            <a:ext cx="11333087" cy="739343"/>
          </a:xfrm>
        </p:spPr>
        <p:txBody>
          <a:bodyPr/>
          <a:lstStyle/>
          <a:p>
            <a:pPr algn="l" fontAlgn="base">
              <a:buNone/>
            </a:pPr>
            <a:r>
              <a:rPr lang="en-US" sz="4000" b="1" dirty="0" err="1">
                <a:solidFill>
                  <a:schemeClr val="tx1"/>
                </a:solidFill>
                <a:latin typeface="+mn-lt"/>
              </a:rPr>
              <a:t>Difference_update</a:t>
            </a:r>
            <a:r>
              <a:rPr lang="en-US" sz="4000" b="1" dirty="0">
                <a:solidFill>
                  <a:schemeClr val="tx1"/>
                </a:solidFill>
                <a:latin typeface="+mn-lt"/>
              </a:rPr>
              <a:t>( )</a:t>
            </a:r>
          </a:p>
        </p:txBody>
      </p:sp>
      <p:sp>
        <p:nvSpPr>
          <p:cNvPr id="4" name="TextBox 3">
            <a:extLst>
              <a:ext uri="{FF2B5EF4-FFF2-40B4-BE49-F238E27FC236}">
                <a16:creationId xmlns:a16="http://schemas.microsoft.com/office/drawing/2014/main" id="{949175F1-C7A9-21D5-2D82-0D6C1ECEEC5D}"/>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49344978-D3C9-FF75-BBAD-E556E99DD2B3}"/>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BAD8583-E69C-7E74-D60F-DF43BCCA58EF}"/>
              </a:ext>
            </a:extLst>
          </p:cNvPr>
          <p:cNvSpPr txBox="1"/>
          <p:nvPr/>
        </p:nvSpPr>
        <p:spPr>
          <a:xfrm>
            <a:off x="301623" y="877843"/>
            <a:ext cx="11008867" cy="5516895"/>
          </a:xfrm>
          <a:prstGeom prst="rect">
            <a:avLst/>
          </a:prstGeom>
          <a:noFill/>
        </p:spPr>
        <p:txBody>
          <a:bodyPr wrap="square" lIns="91440" tIns="45720" rIns="91440" bIns="45720" anchor="t">
            <a:spAutoFit/>
          </a:bodyPr>
          <a:lstStyle/>
          <a:p>
            <a:r>
              <a:rPr lang="en-US" sz="2400" dirty="0">
                <a:solidFill>
                  <a:srgbClr val="FF0000"/>
                </a:solidFill>
                <a:latin typeface="Consolas"/>
                <a:ea typeface="+mn-lt"/>
                <a:cs typeface="+mn-lt"/>
              </a:rPr>
              <a:t># set operations - Corrected to use sets</a:t>
            </a:r>
            <a:endParaRPr lang="en-US" dirty="0">
              <a:solidFill>
                <a:srgbClr val="FF0000"/>
              </a:solidFill>
              <a:latin typeface="Consolas"/>
            </a:endParaRPr>
          </a:p>
          <a:p>
            <a:r>
              <a:rPr lang="en-US" sz="2400" dirty="0">
                <a:solidFill>
                  <a:srgbClr val="FF0000"/>
                </a:solidFill>
                <a:latin typeface="Consolas"/>
                <a:ea typeface="+mn-lt"/>
                <a:cs typeface="+mn-lt"/>
              </a:rPr>
              <a:t>A = {'a', 'c', 'g', 'd'}  # Changed to a SET</a:t>
            </a:r>
            <a:endParaRPr lang="en-US" dirty="0">
              <a:solidFill>
                <a:srgbClr val="FF0000"/>
              </a:solidFill>
              <a:latin typeface="Consolas"/>
            </a:endParaRPr>
          </a:p>
          <a:p>
            <a:r>
              <a:rPr lang="en-US" sz="2400" dirty="0">
                <a:solidFill>
                  <a:srgbClr val="FF0000"/>
                </a:solidFill>
                <a:latin typeface="Consolas"/>
                <a:ea typeface="+mn-lt"/>
                <a:cs typeface="+mn-lt"/>
              </a:rPr>
              <a:t>B = {'e', 'f', 'g'}      # Changed to a SET</a:t>
            </a:r>
            <a:endParaRPr lang="en-US" dirty="0">
              <a:solidFill>
                <a:srgbClr val="FF0000"/>
              </a:solidFill>
              <a:latin typeface="Consolas"/>
            </a:endParaRPr>
          </a:p>
          <a:p>
            <a:endParaRPr lang="en-US" dirty="0">
              <a:solidFill>
                <a:srgbClr val="FF0000"/>
              </a:solidFill>
              <a:latin typeface="Consolas"/>
            </a:endParaRPr>
          </a:p>
          <a:p>
            <a:r>
              <a:rPr lang="en-US" sz="2400" dirty="0">
                <a:solidFill>
                  <a:srgbClr val="FF0000"/>
                </a:solidFill>
                <a:latin typeface="Consolas"/>
                <a:ea typeface="+mn-lt"/>
                <a:cs typeface="+mn-lt"/>
              </a:rPr>
              <a:t>result = </a:t>
            </a:r>
            <a:r>
              <a:rPr lang="en-US" sz="2400" err="1">
                <a:solidFill>
                  <a:srgbClr val="FF0000"/>
                </a:solidFill>
                <a:latin typeface="Consolas"/>
                <a:ea typeface="+mn-lt"/>
                <a:cs typeface="+mn-lt"/>
              </a:rPr>
              <a:t>A.difference_update</a:t>
            </a:r>
            <a:r>
              <a:rPr lang="en-US" sz="2400" dirty="0">
                <a:solidFill>
                  <a:srgbClr val="FF0000"/>
                </a:solidFill>
                <a:latin typeface="Consolas"/>
                <a:ea typeface="+mn-lt"/>
                <a:cs typeface="+mn-lt"/>
              </a:rPr>
              <a:t>(B) # This will now work</a:t>
            </a:r>
            <a:endParaRPr lang="en-US" dirty="0">
              <a:solidFill>
                <a:srgbClr val="FF0000"/>
              </a:solidFill>
              <a:latin typeface="Consolas"/>
            </a:endParaRPr>
          </a:p>
          <a:p>
            <a:r>
              <a:rPr lang="en-US" sz="2400" dirty="0">
                <a:solidFill>
                  <a:srgbClr val="FF0000"/>
                </a:solidFill>
                <a:latin typeface="Consolas"/>
                <a:ea typeface="+mn-lt"/>
                <a:cs typeface="+mn-lt"/>
              </a:rPr>
              <a:t>print('A =', A) # Adjusted print format for clarity</a:t>
            </a:r>
            <a:endParaRPr lang="en-US" dirty="0">
              <a:solidFill>
                <a:srgbClr val="FF0000"/>
              </a:solidFill>
              <a:latin typeface="Consolas"/>
            </a:endParaRPr>
          </a:p>
          <a:p>
            <a:r>
              <a:rPr lang="en-US" sz="2400" dirty="0">
                <a:solidFill>
                  <a:srgbClr val="FF0000"/>
                </a:solidFill>
                <a:latin typeface="Consolas"/>
                <a:ea typeface="+mn-lt"/>
                <a:cs typeface="+mn-lt"/>
              </a:rPr>
              <a:t>print('B =', B) # Adjusted print format for clarity</a:t>
            </a:r>
            <a:endParaRPr lang="en-US" dirty="0">
              <a:solidFill>
                <a:srgbClr val="FF0000"/>
              </a:solidFill>
              <a:latin typeface="Consolas"/>
            </a:endParaRPr>
          </a:p>
          <a:p>
            <a:pPr>
              <a:spcBef>
                <a:spcPts val="300"/>
              </a:spcBef>
              <a:spcAft>
                <a:spcPts val="300"/>
              </a:spcAft>
            </a:pPr>
            <a:r>
              <a:rPr lang="en-US" sz="2400" dirty="0">
                <a:solidFill>
                  <a:srgbClr val="FF0000"/>
                </a:solidFill>
                <a:latin typeface="Consolas"/>
                <a:ea typeface="+mn-lt"/>
                <a:cs typeface="+mn-lt"/>
              </a:rPr>
              <a:t>print('result =', result) # Corrected print statement typo</a:t>
            </a:r>
          </a:p>
          <a:p>
            <a:pPr>
              <a:spcBef>
                <a:spcPts val="300"/>
              </a:spcBef>
              <a:spcAft>
                <a:spcPts val="300"/>
              </a:spcAft>
            </a:pPr>
            <a:endParaRPr lang="en-US" sz="2400" dirty="0">
              <a:solidFill>
                <a:srgbClr val="FF0000"/>
              </a:solidFill>
              <a:latin typeface="Consolas"/>
              <a:cs typeface="Segoe UI"/>
            </a:endParaRPr>
          </a:p>
          <a:p>
            <a:pPr>
              <a:spcBef>
                <a:spcPts val="300"/>
              </a:spcBef>
              <a:spcAft>
                <a:spcPts val="300"/>
              </a:spcAft>
            </a:pPr>
            <a:r>
              <a:rPr lang="en-US" sz="2400" dirty="0">
                <a:solidFill>
                  <a:srgbClr val="FF0000"/>
                </a:solidFill>
                <a:latin typeface="Consolas"/>
                <a:cs typeface="Segoe UI"/>
              </a:rPr>
              <a:t># Output</a:t>
            </a:r>
          </a:p>
          <a:p>
            <a:pPr>
              <a:spcBef>
                <a:spcPts val="300"/>
              </a:spcBef>
              <a:spcAft>
                <a:spcPts val="300"/>
              </a:spcAft>
            </a:pPr>
            <a:endParaRPr lang="en-US" sz="2400" dirty="0">
              <a:solidFill>
                <a:srgbClr val="FF0000"/>
              </a:solidFill>
              <a:latin typeface="Consolas"/>
              <a:cs typeface="Segoe UI"/>
            </a:endParaRPr>
          </a:p>
          <a:p>
            <a:r>
              <a:rPr lang="en-US" sz="2400">
                <a:solidFill>
                  <a:srgbClr val="FF0000"/>
                </a:solidFill>
                <a:latin typeface="Consolas"/>
                <a:ea typeface="+mn-lt"/>
                <a:cs typeface="+mn-lt"/>
              </a:rPr>
              <a:t>A = {'a', 'c', 'd'} # Order might vary</a:t>
            </a:r>
            <a:endParaRPr lang="en-US">
              <a:latin typeface="Consolas"/>
            </a:endParaRPr>
          </a:p>
          <a:p>
            <a:r>
              <a:rPr lang="en-US" sz="2400">
                <a:solidFill>
                  <a:srgbClr val="FF0000"/>
                </a:solidFill>
                <a:latin typeface="Consolas"/>
                <a:ea typeface="+mn-lt"/>
                <a:cs typeface="+mn-lt"/>
              </a:rPr>
              <a:t>B = {'e', 'f', 'g'} # Order might vary</a:t>
            </a:r>
            <a:endParaRPr lang="en-US">
              <a:latin typeface="Consolas"/>
            </a:endParaRPr>
          </a:p>
          <a:p>
            <a:pPr>
              <a:spcBef>
                <a:spcPts val="300"/>
              </a:spcBef>
              <a:spcAft>
                <a:spcPts val="300"/>
              </a:spcAft>
            </a:pPr>
            <a:r>
              <a:rPr lang="en-US" sz="2400" dirty="0">
                <a:solidFill>
                  <a:srgbClr val="FF0000"/>
                </a:solidFill>
                <a:latin typeface="Consolas"/>
                <a:ea typeface="+mn-lt"/>
                <a:cs typeface="+mn-lt"/>
              </a:rPr>
              <a:t>result = None</a:t>
            </a:r>
            <a:endParaRPr lang="en-US" dirty="0">
              <a:latin typeface="Consolas"/>
            </a:endParaRPr>
          </a:p>
        </p:txBody>
      </p:sp>
    </p:spTree>
    <p:extLst>
      <p:ext uri="{BB962C8B-B14F-4D97-AF65-F5344CB8AC3E}">
        <p14:creationId xmlns:p14="http://schemas.microsoft.com/office/powerpoint/2010/main" val="8647296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3279F571-D399-2A8B-A90B-3D18D64A7E55}"/>
              </a:ext>
            </a:extLst>
          </p:cNvPr>
          <p:cNvSpPr txBox="1"/>
          <p:nvPr/>
        </p:nvSpPr>
        <p:spPr>
          <a:xfrm>
            <a:off x="558693" y="1101306"/>
            <a:ext cx="11398712" cy="3362459"/>
          </a:xfrm>
          <a:prstGeom prst="rect">
            <a:avLst/>
          </a:prstGeom>
          <a:noFill/>
        </p:spPr>
        <p:txBody>
          <a:bodyPr wrap="square" lIns="91440" tIns="45720" rIns="91440" bIns="45720" anchor="t">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solidFill>
                  <a:srgbClr val="FF0000"/>
                </a:solidFill>
                <a:latin typeface="Consolas"/>
                <a:ea typeface="+mn-lt"/>
                <a:cs typeface="+mn-lt"/>
              </a:rPr>
              <a:t># set operations - Corrected to use sets</a:t>
            </a:r>
            <a:endParaRPr lang="en-US" dirty="0">
              <a:solidFill>
                <a:srgbClr val="FF0000"/>
              </a:solidFill>
              <a:latin typeface="Consolas"/>
            </a:endParaRPr>
          </a:p>
          <a:p>
            <a:r>
              <a:rPr lang="en-US" sz="2400" dirty="0">
                <a:solidFill>
                  <a:srgbClr val="FF0000"/>
                </a:solidFill>
                <a:latin typeface="Consolas"/>
                <a:ea typeface="+mn-lt"/>
                <a:cs typeface="+mn-lt"/>
              </a:rPr>
              <a:t>A = {'a', 'c', 'g', 'd'}  # Changed to a SET</a:t>
            </a:r>
            <a:endParaRPr lang="en-US" dirty="0">
              <a:solidFill>
                <a:srgbClr val="FF0000"/>
              </a:solidFill>
              <a:latin typeface="Consolas"/>
            </a:endParaRPr>
          </a:p>
          <a:p>
            <a:r>
              <a:rPr lang="en-US" sz="2400" dirty="0">
                <a:solidFill>
                  <a:srgbClr val="FF0000"/>
                </a:solidFill>
                <a:latin typeface="Consolas"/>
                <a:ea typeface="+mn-lt"/>
                <a:cs typeface="+mn-lt"/>
              </a:rPr>
              <a:t>B = {'c', 'f', 'g'}      # Changed to a SET (typo 'f,' corrected to 'f')</a:t>
            </a:r>
            <a:endParaRPr lang="en-US" dirty="0">
              <a:solidFill>
                <a:srgbClr val="FF0000"/>
              </a:solidFill>
              <a:latin typeface="Consolas"/>
              <a:ea typeface="+mn-lt"/>
              <a:cs typeface="+mn-lt"/>
            </a:endParaRPr>
          </a:p>
          <a:p>
            <a:endParaRPr lang="en-US">
              <a:solidFill>
                <a:srgbClr val="FF0000"/>
              </a:solidFill>
              <a:latin typeface="Consolas"/>
            </a:endParaRPr>
          </a:p>
          <a:p>
            <a:r>
              <a:rPr lang="en-US" sz="2400" dirty="0">
                <a:solidFill>
                  <a:srgbClr val="FF0000"/>
                </a:solidFill>
                <a:latin typeface="Consolas"/>
                <a:ea typeface="+mn-lt"/>
                <a:cs typeface="+mn-lt"/>
              </a:rPr>
              <a:t>result = </a:t>
            </a:r>
            <a:r>
              <a:rPr lang="en-US" sz="2400" dirty="0" err="1">
                <a:solidFill>
                  <a:srgbClr val="FF0000"/>
                </a:solidFill>
                <a:latin typeface="Consolas"/>
                <a:ea typeface="+mn-lt"/>
                <a:cs typeface="+mn-lt"/>
              </a:rPr>
              <a:t>B.difference_update</a:t>
            </a:r>
            <a:r>
              <a:rPr lang="en-US" sz="2400" dirty="0">
                <a:solidFill>
                  <a:srgbClr val="FF0000"/>
                </a:solidFill>
                <a:latin typeface="Consolas"/>
                <a:ea typeface="+mn-lt"/>
                <a:cs typeface="+mn-lt"/>
              </a:rPr>
              <a:t>(A) # This will now work, updating B</a:t>
            </a:r>
            <a:endParaRPr lang="en-US" dirty="0">
              <a:solidFill>
                <a:srgbClr val="FF0000"/>
              </a:solidFill>
              <a:latin typeface="Consolas"/>
            </a:endParaRPr>
          </a:p>
          <a:p>
            <a:r>
              <a:rPr lang="en-US" sz="2400" dirty="0">
                <a:solidFill>
                  <a:srgbClr val="FF0000"/>
                </a:solidFill>
                <a:latin typeface="Consolas"/>
                <a:ea typeface="+mn-lt"/>
                <a:cs typeface="+mn-lt"/>
              </a:rPr>
              <a:t>print('A =', A) # Adjusted print format for clarity</a:t>
            </a:r>
            <a:endParaRPr lang="en-US" dirty="0">
              <a:solidFill>
                <a:srgbClr val="FF0000"/>
              </a:solidFill>
              <a:latin typeface="Consolas"/>
            </a:endParaRPr>
          </a:p>
          <a:p>
            <a:r>
              <a:rPr lang="en-US" sz="2400" dirty="0">
                <a:solidFill>
                  <a:srgbClr val="FF0000"/>
                </a:solidFill>
                <a:latin typeface="Consolas"/>
                <a:ea typeface="+mn-lt"/>
                <a:cs typeface="+mn-lt"/>
              </a:rPr>
              <a:t>print('B =', B) # Adjusted print format for clarity</a:t>
            </a:r>
            <a:endParaRPr lang="en-US" dirty="0">
              <a:solidFill>
                <a:srgbClr val="FF0000"/>
              </a:solidFill>
              <a:latin typeface="Consolas"/>
            </a:endParaRPr>
          </a:p>
          <a:p>
            <a:pPr>
              <a:spcBef>
                <a:spcPts val="300"/>
              </a:spcBef>
              <a:spcAft>
                <a:spcPts val="300"/>
              </a:spcAft>
            </a:pPr>
            <a:r>
              <a:rPr lang="en-US" sz="2400" dirty="0">
                <a:solidFill>
                  <a:srgbClr val="FF0000"/>
                </a:solidFill>
                <a:latin typeface="Consolas"/>
                <a:ea typeface="+mn-lt"/>
                <a:cs typeface="+mn-lt"/>
              </a:rPr>
              <a:t>print('result =', result) # Corrected print statement typo</a:t>
            </a:r>
            <a:endParaRPr lang="en-IN" dirty="0">
              <a:solidFill>
                <a:srgbClr val="FF0000"/>
              </a:solidFill>
              <a:latin typeface="Consolas"/>
            </a:endParaRPr>
          </a:p>
        </p:txBody>
      </p:sp>
      <p:sp>
        <p:nvSpPr>
          <p:cNvPr id="5" name="TextBox 4">
            <a:extLst>
              <a:ext uri="{FF2B5EF4-FFF2-40B4-BE49-F238E27FC236}">
                <a16:creationId xmlns:a16="http://schemas.microsoft.com/office/drawing/2014/main" id="{815872FB-6AEE-3FF5-0D0B-198E0B2DB1FB}"/>
              </a:ext>
            </a:extLst>
          </p:cNvPr>
          <p:cNvSpPr txBox="1"/>
          <p:nvPr/>
        </p:nvSpPr>
        <p:spPr>
          <a:xfrm>
            <a:off x="769811" y="4926789"/>
            <a:ext cx="10410397" cy="173586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2400" dirty="0">
                <a:gradFill>
                  <a:gsLst>
                    <a:gs pos="2917">
                      <a:srgbClr val="282828"/>
                    </a:gs>
                    <a:gs pos="30000">
                      <a:srgbClr val="282828"/>
                    </a:gs>
                  </a:gsLst>
                  <a:lin ang="5400000" scaled="0"/>
                </a:gradFill>
                <a:latin typeface="Consolas"/>
                <a:ea typeface="+mn-lt"/>
                <a:cs typeface="+mn-lt"/>
              </a:rPr>
              <a:t># Output</a:t>
            </a:r>
          </a:p>
          <a:p>
            <a:r>
              <a:rPr lang="en-US" sz="2400">
                <a:gradFill>
                  <a:gsLst>
                    <a:gs pos="2917">
                      <a:srgbClr val="282828"/>
                    </a:gs>
                    <a:gs pos="30000">
                      <a:srgbClr val="282828"/>
                    </a:gs>
                  </a:gsLst>
                  <a:lin ang="5400000" scaled="0"/>
                </a:gradFill>
                <a:latin typeface="Consolas"/>
                <a:ea typeface="+mn-lt"/>
                <a:cs typeface="+mn-lt"/>
              </a:rPr>
              <a:t>A = {'a', 'c', 'd', 'g'} # Order might vary</a:t>
            </a:r>
            <a:endParaRPr lang="en-US">
              <a:latin typeface="Consolas"/>
              <a:ea typeface="+mn-lt"/>
              <a:cs typeface="+mn-lt"/>
            </a:endParaRPr>
          </a:p>
          <a:p>
            <a:r>
              <a:rPr lang="en-US" sz="2400">
                <a:gradFill>
                  <a:gsLst>
                    <a:gs pos="2917">
                      <a:srgbClr val="282828"/>
                    </a:gs>
                    <a:gs pos="30000">
                      <a:srgbClr val="282828"/>
                    </a:gs>
                  </a:gsLst>
                  <a:lin ang="5400000" scaled="0"/>
                </a:gradFill>
                <a:latin typeface="Consolas"/>
                <a:ea typeface="+mn-lt"/>
                <a:cs typeface="+mn-lt"/>
              </a:rPr>
              <a:t>B = {'f'}</a:t>
            </a:r>
            <a:endParaRPr lang="en-US">
              <a:latin typeface="Consolas"/>
              <a:ea typeface="+mn-lt"/>
              <a:cs typeface="+mn-lt"/>
            </a:endParaRPr>
          </a:p>
          <a:p>
            <a:pPr>
              <a:lnSpc>
                <a:spcPct val="90000"/>
              </a:lnSpc>
              <a:spcAft>
                <a:spcPts val="600"/>
              </a:spcAft>
            </a:pPr>
            <a:r>
              <a:rPr lang="en-US" sz="2400" dirty="0">
                <a:gradFill>
                  <a:gsLst>
                    <a:gs pos="2917">
                      <a:srgbClr val="282828"/>
                    </a:gs>
                    <a:gs pos="30000">
                      <a:srgbClr val="282828"/>
                    </a:gs>
                  </a:gsLst>
                  <a:lin ang="5400000" scaled="0"/>
                </a:gradFill>
                <a:latin typeface="Consolas"/>
                <a:ea typeface="+mn-lt"/>
                <a:cs typeface="+mn-lt"/>
              </a:rPr>
              <a:t>result = None</a:t>
            </a:r>
            <a:endParaRPr lang="en-US" dirty="0">
              <a:latin typeface="Consolas"/>
              <a:ea typeface="+mn-lt"/>
              <a:cs typeface="+mn-lt"/>
            </a:endParaRPr>
          </a:p>
        </p:txBody>
      </p:sp>
    </p:spTree>
    <p:extLst>
      <p:ext uri="{BB962C8B-B14F-4D97-AF65-F5344CB8AC3E}">
        <p14:creationId xmlns:p14="http://schemas.microsoft.com/office/powerpoint/2010/main" val="11651483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6D86B-4B47-8C3C-9DD6-C8BD1687E15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A465919-0004-D532-DD87-DF3598070C1D}"/>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Symmentric_difference_update( )</a:t>
            </a:r>
          </a:p>
        </p:txBody>
      </p:sp>
      <p:sp>
        <p:nvSpPr>
          <p:cNvPr id="4" name="TextBox 3">
            <a:extLst>
              <a:ext uri="{FF2B5EF4-FFF2-40B4-BE49-F238E27FC236}">
                <a16:creationId xmlns:a16="http://schemas.microsoft.com/office/drawing/2014/main" id="{2EE4537A-B259-5F51-BACC-D6198193CB6D}"/>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0A5888DF-A690-56C0-C85E-997E0B792B9C}"/>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8B95850-99C3-ACDB-36FF-152230F744F8}"/>
              </a:ext>
            </a:extLst>
          </p:cNvPr>
          <p:cNvSpPr txBox="1"/>
          <p:nvPr/>
        </p:nvSpPr>
        <p:spPr>
          <a:xfrm>
            <a:off x="301623" y="877843"/>
            <a:ext cx="11887202" cy="3578352"/>
          </a:xfrm>
          <a:prstGeom prst="rect">
            <a:avLst/>
          </a:prstGeom>
          <a:noFill/>
        </p:spPr>
        <p:txBody>
          <a:bodyPr wrap="square">
            <a:spAutoFit/>
          </a:bodyPr>
          <a:lstStyle/>
          <a:p>
            <a:pPr marL="342900" indent="-342900" algn="l" fontAlgn="base">
              <a:lnSpc>
                <a:spcPct val="150000"/>
              </a:lnSpc>
              <a:spcBef>
                <a:spcPts val="300"/>
              </a:spcBef>
              <a:spcAft>
                <a:spcPts val="300"/>
              </a:spcAft>
              <a:buFont typeface="Arial" panose="020B0604020202020204" pitchFamily="34" charset="0"/>
              <a:buChar char="•"/>
            </a:pPr>
            <a:r>
              <a:rPr lang="en-US" sz="2400" dirty="0">
                <a:solidFill>
                  <a:schemeClr val="tx1"/>
                </a:solidFill>
              </a:rPr>
              <a:t>The </a:t>
            </a:r>
            <a:r>
              <a:rPr lang="en-US" sz="2400" dirty="0" err="1">
                <a:solidFill>
                  <a:schemeClr val="tx1"/>
                </a:solidFill>
              </a:rPr>
              <a:t>symmetric_difference_update</a:t>
            </a:r>
            <a:r>
              <a:rPr lang="en-US" sz="2400" dirty="0">
                <a:solidFill>
                  <a:schemeClr val="tx1"/>
                </a:solidFill>
              </a:rPr>
              <a:t>() method finds the symmetric difference of two sets and updates the set calling it. </a:t>
            </a:r>
          </a:p>
          <a:p>
            <a:pPr algn="l" fontAlgn="base">
              <a:lnSpc>
                <a:spcPct val="150000"/>
              </a:lnSpc>
              <a:spcBef>
                <a:spcPts val="300"/>
              </a:spcBef>
              <a:spcAft>
                <a:spcPts val="300"/>
              </a:spcAft>
            </a:pPr>
            <a:r>
              <a:rPr lang="en-US" sz="2400" dirty="0">
                <a:solidFill>
                  <a:schemeClr val="tx1"/>
                </a:solidFill>
              </a:rPr>
              <a:t>Syntax: </a:t>
            </a:r>
          </a:p>
          <a:p>
            <a:pPr algn="l" fontAlgn="base">
              <a:lnSpc>
                <a:spcPct val="150000"/>
              </a:lnSpc>
              <a:spcBef>
                <a:spcPts val="300"/>
              </a:spcBef>
              <a:spcAft>
                <a:spcPts val="300"/>
              </a:spcAft>
            </a:pPr>
            <a:r>
              <a:rPr lang="en-US" sz="2400" dirty="0">
                <a:solidFill>
                  <a:schemeClr val="tx1"/>
                </a:solidFill>
              </a:rPr>
              <a:t>. </a:t>
            </a:r>
            <a:r>
              <a:rPr lang="en-US" sz="2400" dirty="0" err="1">
                <a:solidFill>
                  <a:schemeClr val="tx1"/>
                </a:solidFill>
              </a:rPr>
              <a:t>A.symmetric_difference_update</a:t>
            </a:r>
            <a:r>
              <a:rPr lang="en-US" sz="2400" dirty="0">
                <a:solidFill>
                  <a:schemeClr val="tx1"/>
                </a:solidFill>
              </a:rPr>
              <a:t>(B) </a:t>
            </a:r>
          </a:p>
          <a:p>
            <a:pPr algn="l" fontAlgn="base">
              <a:lnSpc>
                <a:spcPct val="150000"/>
              </a:lnSpc>
              <a:spcBef>
                <a:spcPts val="300"/>
              </a:spcBef>
              <a:spcAft>
                <a:spcPts val="300"/>
              </a:spcAft>
            </a:pPr>
            <a:r>
              <a:rPr lang="en-US" sz="2400" dirty="0">
                <a:solidFill>
                  <a:schemeClr val="tx1"/>
                </a:solidFill>
              </a:rPr>
              <a:t>The </a:t>
            </a:r>
            <a:r>
              <a:rPr lang="en-US" sz="2400" dirty="0" err="1">
                <a:solidFill>
                  <a:schemeClr val="tx1"/>
                </a:solidFill>
              </a:rPr>
              <a:t>symmetric_difference_update</a:t>
            </a:r>
            <a:r>
              <a:rPr lang="en-US" sz="2400" dirty="0">
                <a:solidFill>
                  <a:schemeClr val="tx1"/>
                </a:solidFill>
              </a:rPr>
              <a:t>() returns None (returns nothing). Rather, it updates the set calling it.</a:t>
            </a:r>
          </a:p>
        </p:txBody>
      </p:sp>
    </p:spTree>
    <p:extLst>
      <p:ext uri="{BB962C8B-B14F-4D97-AF65-F5344CB8AC3E}">
        <p14:creationId xmlns:p14="http://schemas.microsoft.com/office/powerpoint/2010/main" val="5215033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7BA6A-FB0A-01A0-A1C1-A76889393BF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D71001B-1E84-651F-247E-F8105C9B9836}"/>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Symmentric_difference_update( )</a:t>
            </a:r>
          </a:p>
        </p:txBody>
      </p:sp>
      <p:sp>
        <p:nvSpPr>
          <p:cNvPr id="4" name="TextBox 3">
            <a:extLst>
              <a:ext uri="{FF2B5EF4-FFF2-40B4-BE49-F238E27FC236}">
                <a16:creationId xmlns:a16="http://schemas.microsoft.com/office/drawing/2014/main" id="{4EDBAD3F-F754-7D8B-7C3E-674385B44EB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337B3079-60AD-E414-C8B7-46198D5579C6}"/>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47C17E3-5B2C-DA62-D3B5-DA425CD713CE}"/>
              </a:ext>
            </a:extLst>
          </p:cNvPr>
          <p:cNvSpPr txBox="1"/>
          <p:nvPr/>
        </p:nvSpPr>
        <p:spPr>
          <a:xfrm>
            <a:off x="301623" y="877843"/>
            <a:ext cx="11887202" cy="2562240"/>
          </a:xfrm>
          <a:prstGeom prst="rect">
            <a:avLst/>
          </a:prstGeom>
          <a:noFill/>
        </p:spPr>
        <p:txBody>
          <a:bodyPr wrap="square" lIns="91440" tIns="45720" rIns="91440" bIns="45720" anchor="t">
            <a:spAutoFit/>
          </a:bodyPr>
          <a:lstStyle/>
          <a:p>
            <a:r>
              <a:rPr lang="en-US" sz="2000" dirty="0">
                <a:solidFill>
                  <a:srgbClr val="FF0000"/>
                </a:solidFill>
                <a:latin typeface="Consolas"/>
                <a:ea typeface="+mn-lt"/>
                <a:cs typeface="+mn-lt"/>
              </a:rPr>
              <a:t># set operations - Corrected to use sets</a:t>
            </a:r>
            <a:endParaRPr lang="en-US" dirty="0">
              <a:solidFill>
                <a:srgbClr val="FF0000"/>
              </a:solidFill>
              <a:latin typeface="Consolas"/>
            </a:endParaRPr>
          </a:p>
          <a:p>
            <a:r>
              <a:rPr lang="en-US" sz="2000" dirty="0">
                <a:solidFill>
                  <a:srgbClr val="FF0000"/>
                </a:solidFill>
                <a:latin typeface="Consolas"/>
                <a:ea typeface="+mn-lt"/>
                <a:cs typeface="+mn-lt"/>
              </a:rPr>
              <a:t>A = {'a', 'c', 'd'}  # Changed to a SET</a:t>
            </a:r>
            <a:endParaRPr lang="en-US" dirty="0">
              <a:solidFill>
                <a:srgbClr val="FF0000"/>
              </a:solidFill>
              <a:latin typeface="Consolas"/>
            </a:endParaRPr>
          </a:p>
          <a:p>
            <a:r>
              <a:rPr lang="en-US" sz="2000" dirty="0">
                <a:solidFill>
                  <a:srgbClr val="FF0000"/>
                </a:solidFill>
                <a:latin typeface="Consolas"/>
                <a:ea typeface="+mn-lt"/>
                <a:cs typeface="+mn-lt"/>
              </a:rPr>
              <a:t>B = {'c', 'd', 'e'}  # Changed to a SET</a:t>
            </a:r>
            <a:endParaRPr lang="en-US" dirty="0">
              <a:solidFill>
                <a:srgbClr val="FF0000"/>
              </a:solidFill>
              <a:latin typeface="Consolas"/>
            </a:endParaRPr>
          </a:p>
          <a:p>
            <a:endParaRPr lang="en-US" dirty="0">
              <a:solidFill>
                <a:srgbClr val="FF0000"/>
              </a:solidFill>
              <a:latin typeface="Consolas"/>
            </a:endParaRPr>
          </a:p>
          <a:p>
            <a:r>
              <a:rPr lang="en-US" sz="2000" dirty="0">
                <a:solidFill>
                  <a:srgbClr val="FF0000"/>
                </a:solidFill>
                <a:latin typeface="Consolas"/>
                <a:ea typeface="+mn-lt"/>
                <a:cs typeface="+mn-lt"/>
              </a:rPr>
              <a:t>result = </a:t>
            </a:r>
            <a:r>
              <a:rPr lang="en-US" sz="2000" err="1">
                <a:solidFill>
                  <a:srgbClr val="FF0000"/>
                </a:solidFill>
                <a:latin typeface="Consolas"/>
                <a:ea typeface="+mn-lt"/>
                <a:cs typeface="+mn-lt"/>
              </a:rPr>
              <a:t>A.symmetric_difference_update</a:t>
            </a:r>
            <a:r>
              <a:rPr lang="en-US" sz="2000" dirty="0">
                <a:solidFill>
                  <a:srgbClr val="FF0000"/>
                </a:solidFill>
                <a:latin typeface="Consolas"/>
                <a:ea typeface="+mn-lt"/>
                <a:cs typeface="+mn-lt"/>
              </a:rPr>
              <a:t>(B) # This will now work</a:t>
            </a:r>
            <a:endParaRPr lang="en-US" dirty="0">
              <a:solidFill>
                <a:srgbClr val="FF0000"/>
              </a:solidFill>
              <a:latin typeface="Consolas"/>
            </a:endParaRPr>
          </a:p>
          <a:p>
            <a:r>
              <a:rPr lang="en-US" sz="2000" dirty="0">
                <a:solidFill>
                  <a:srgbClr val="FF0000"/>
                </a:solidFill>
                <a:latin typeface="Consolas"/>
                <a:ea typeface="+mn-lt"/>
                <a:cs typeface="+mn-lt"/>
              </a:rPr>
              <a:t>print('A =', A) # Changed to match your output format</a:t>
            </a:r>
            <a:endParaRPr lang="en-US" dirty="0">
              <a:solidFill>
                <a:srgbClr val="FF0000"/>
              </a:solidFill>
              <a:latin typeface="Consolas"/>
            </a:endParaRPr>
          </a:p>
          <a:p>
            <a:r>
              <a:rPr lang="en-US" sz="2000" dirty="0">
                <a:solidFill>
                  <a:srgbClr val="FF0000"/>
                </a:solidFill>
                <a:latin typeface="Consolas"/>
                <a:ea typeface="+mn-lt"/>
                <a:cs typeface="+mn-lt"/>
              </a:rPr>
              <a:t>print('B =', B) # Changed to match your output format</a:t>
            </a:r>
            <a:endParaRPr lang="en-US" dirty="0">
              <a:solidFill>
                <a:srgbClr val="FF0000"/>
              </a:solidFill>
              <a:latin typeface="Consolas"/>
            </a:endParaRPr>
          </a:p>
          <a:p>
            <a:pPr>
              <a:spcBef>
                <a:spcPts val="300"/>
              </a:spcBef>
              <a:spcAft>
                <a:spcPts val="300"/>
              </a:spcAft>
            </a:pPr>
            <a:r>
              <a:rPr lang="en-US" sz="2000" dirty="0">
                <a:solidFill>
                  <a:srgbClr val="FF0000"/>
                </a:solidFill>
                <a:latin typeface="Consolas"/>
                <a:ea typeface="+mn-lt"/>
                <a:cs typeface="+mn-lt"/>
              </a:rPr>
              <a:t>print('result =', result) # Corrected print statement typo</a:t>
            </a:r>
            <a:endParaRPr lang="en-US" dirty="0">
              <a:solidFill>
                <a:srgbClr val="FF0000"/>
              </a:solidFill>
              <a:latin typeface="Consolas"/>
            </a:endParaRPr>
          </a:p>
        </p:txBody>
      </p:sp>
      <p:sp>
        <p:nvSpPr>
          <p:cNvPr id="5" name="TextBox 4">
            <a:extLst>
              <a:ext uri="{FF2B5EF4-FFF2-40B4-BE49-F238E27FC236}">
                <a16:creationId xmlns:a16="http://schemas.microsoft.com/office/drawing/2014/main" id="{6773EE15-3903-8DDB-A19C-97EE23C1874C}"/>
              </a:ext>
            </a:extLst>
          </p:cNvPr>
          <p:cNvSpPr txBox="1"/>
          <p:nvPr/>
        </p:nvSpPr>
        <p:spPr>
          <a:xfrm>
            <a:off x="1185508" y="4079997"/>
            <a:ext cx="7468626" cy="149579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2000" dirty="0">
                <a:gradFill>
                  <a:gsLst>
                    <a:gs pos="2917">
                      <a:srgbClr val="282828"/>
                    </a:gs>
                    <a:gs pos="30000">
                      <a:srgbClr val="282828"/>
                    </a:gs>
                  </a:gsLst>
                  <a:lin ang="5400000" scaled="0"/>
                </a:gradFill>
                <a:latin typeface="Consolas"/>
                <a:ea typeface="+mn-lt"/>
                <a:cs typeface="+mn-lt"/>
              </a:rPr>
              <a:t>Output</a:t>
            </a:r>
          </a:p>
          <a:p>
            <a:r>
              <a:rPr lang="en-US" sz="2000" dirty="0">
                <a:solidFill>
                  <a:srgbClr val="FF0000"/>
                </a:solidFill>
                <a:latin typeface="Consolas"/>
                <a:ea typeface="+mn-lt"/>
                <a:cs typeface="+mn-lt"/>
              </a:rPr>
              <a:t>A = {'a', 'e'} # Order might vary</a:t>
            </a:r>
            <a:endParaRPr lang="en-US" sz="1600" dirty="0">
              <a:solidFill>
                <a:srgbClr val="FF0000"/>
              </a:solidFill>
              <a:latin typeface="Consolas"/>
            </a:endParaRPr>
          </a:p>
          <a:p>
            <a:r>
              <a:rPr lang="en-US" sz="2000" dirty="0">
                <a:solidFill>
                  <a:srgbClr val="FF0000"/>
                </a:solidFill>
                <a:latin typeface="Consolas"/>
                <a:ea typeface="+mn-lt"/>
                <a:cs typeface="+mn-lt"/>
              </a:rPr>
              <a:t>B = {'c', 'd', 'e'} # Order might vary</a:t>
            </a:r>
            <a:endParaRPr lang="en-US" sz="1600">
              <a:solidFill>
                <a:srgbClr val="FF0000"/>
              </a:solidFill>
              <a:latin typeface="Consolas"/>
            </a:endParaRPr>
          </a:p>
          <a:p>
            <a:pPr>
              <a:lnSpc>
                <a:spcPct val="90000"/>
              </a:lnSpc>
              <a:spcAft>
                <a:spcPts val="600"/>
              </a:spcAft>
            </a:pPr>
            <a:r>
              <a:rPr lang="en-US" sz="2000" dirty="0">
                <a:solidFill>
                  <a:srgbClr val="FF0000"/>
                </a:solidFill>
                <a:latin typeface="Consolas"/>
                <a:ea typeface="+mn-lt"/>
                <a:cs typeface="+mn-lt"/>
              </a:rPr>
              <a:t>result = None</a:t>
            </a:r>
            <a:endParaRPr lang="en-US" sz="1600" dirty="0">
              <a:solidFill>
                <a:srgbClr val="FF0000"/>
              </a:solidFill>
              <a:latin typeface="Consolas"/>
            </a:endParaRPr>
          </a:p>
        </p:txBody>
      </p:sp>
    </p:spTree>
    <p:extLst>
      <p:ext uri="{BB962C8B-B14F-4D97-AF65-F5344CB8AC3E}">
        <p14:creationId xmlns:p14="http://schemas.microsoft.com/office/powerpoint/2010/main" val="2642660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165CD-12CB-C0D9-EE3A-3F7BBB65E3A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AB44BC-4540-BEF4-8A4B-5D315DEFDE0A}"/>
              </a:ext>
            </a:extLst>
          </p:cNvPr>
          <p:cNvSpPr>
            <a:spLocks noGrp="1"/>
          </p:cNvSpPr>
          <p:nvPr>
            <p:ph type="title"/>
          </p:nvPr>
        </p:nvSpPr>
        <p:spPr>
          <a:xfrm>
            <a:off x="427868" y="138500"/>
            <a:ext cx="11333087" cy="739343"/>
          </a:xfrm>
        </p:spPr>
        <p:txBody>
          <a:bodyPr/>
          <a:lstStyle/>
          <a:p>
            <a:pPr algn="l" fontAlgn="base">
              <a:buNone/>
            </a:pPr>
            <a:r>
              <a:rPr lang="en-US" sz="4000" b="1" dirty="0" err="1">
                <a:solidFill>
                  <a:schemeClr val="tx1"/>
                </a:solidFill>
                <a:latin typeface="+mn-lt"/>
              </a:rPr>
              <a:t>intersection_update</a:t>
            </a:r>
            <a:r>
              <a:rPr lang="en-US" sz="4000" b="1" dirty="0">
                <a:solidFill>
                  <a:schemeClr val="tx1"/>
                </a:solidFill>
                <a:latin typeface="+mn-lt"/>
              </a:rPr>
              <a:t>( )</a:t>
            </a:r>
          </a:p>
        </p:txBody>
      </p:sp>
      <p:sp>
        <p:nvSpPr>
          <p:cNvPr id="4" name="TextBox 3">
            <a:extLst>
              <a:ext uri="{FF2B5EF4-FFF2-40B4-BE49-F238E27FC236}">
                <a16:creationId xmlns:a16="http://schemas.microsoft.com/office/drawing/2014/main" id="{6E6DC77A-DEA0-74F1-0179-3F51E6F449EB}"/>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48AD24FB-D977-BD45-4AB3-BBF74E0D5ACC}"/>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434CC49-D390-22E8-B7B2-3732EB86677F}"/>
              </a:ext>
            </a:extLst>
          </p:cNvPr>
          <p:cNvSpPr txBox="1"/>
          <p:nvPr/>
        </p:nvSpPr>
        <p:spPr>
          <a:xfrm>
            <a:off x="301623" y="877843"/>
            <a:ext cx="11887202" cy="4209294"/>
          </a:xfrm>
          <a:prstGeom prst="rect">
            <a:avLst/>
          </a:prstGeom>
          <a:noFill/>
        </p:spPr>
        <p:txBody>
          <a:bodyPr wrap="square">
            <a:spAutoFit/>
          </a:bodyPr>
          <a:lstStyle/>
          <a:p>
            <a:pPr marL="342900" indent="-342900" algn="l" fontAlgn="base">
              <a:lnSpc>
                <a:spcPct val="150000"/>
              </a:lnSpc>
              <a:spcBef>
                <a:spcPts val="300"/>
              </a:spcBef>
              <a:spcAft>
                <a:spcPts val="300"/>
              </a:spcAft>
              <a:buFont typeface="Arial" panose="020B0604020202020204" pitchFamily="34" charset="0"/>
              <a:buChar char="•"/>
            </a:pPr>
            <a:r>
              <a:rPr lang="en-US" sz="2400" dirty="0">
                <a:solidFill>
                  <a:schemeClr val="tx1"/>
                </a:solidFill>
              </a:rPr>
              <a:t>The intersection of two or more sets is the set of elements which are common to all sets. </a:t>
            </a:r>
          </a:p>
          <a:p>
            <a:pPr algn="l" fontAlgn="base">
              <a:lnSpc>
                <a:spcPct val="150000"/>
              </a:lnSpc>
              <a:spcBef>
                <a:spcPts val="300"/>
              </a:spcBef>
              <a:spcAft>
                <a:spcPts val="300"/>
              </a:spcAft>
            </a:pPr>
            <a:r>
              <a:rPr lang="en-US" sz="2400" dirty="0">
                <a:solidFill>
                  <a:schemeClr val="tx1"/>
                </a:solidFill>
              </a:rPr>
              <a:t>Syntax: </a:t>
            </a:r>
          </a:p>
          <a:p>
            <a:pPr algn="l" fontAlgn="base">
              <a:lnSpc>
                <a:spcPct val="150000"/>
              </a:lnSpc>
              <a:spcBef>
                <a:spcPts val="300"/>
              </a:spcBef>
              <a:spcAft>
                <a:spcPts val="300"/>
              </a:spcAft>
            </a:pPr>
            <a:r>
              <a:rPr lang="en-US" sz="2400" dirty="0" err="1">
                <a:solidFill>
                  <a:schemeClr val="tx1"/>
                </a:solidFill>
              </a:rPr>
              <a:t>A.intersection_update</a:t>
            </a:r>
            <a:r>
              <a:rPr lang="en-US" sz="2400" dirty="0">
                <a:solidFill>
                  <a:schemeClr val="tx1"/>
                </a:solidFill>
              </a:rPr>
              <a:t>(*</a:t>
            </a:r>
            <a:r>
              <a:rPr lang="en-US" sz="2400" dirty="0" err="1">
                <a:solidFill>
                  <a:schemeClr val="tx1"/>
                </a:solidFill>
              </a:rPr>
              <a:t>other_sets</a:t>
            </a:r>
            <a:r>
              <a:rPr lang="en-US" sz="2400" dirty="0">
                <a:solidFill>
                  <a:schemeClr val="tx1"/>
                </a:solidFill>
              </a:rPr>
              <a:t>) </a:t>
            </a:r>
          </a:p>
          <a:p>
            <a:pPr algn="l" fontAlgn="base">
              <a:lnSpc>
                <a:spcPct val="150000"/>
              </a:lnSpc>
              <a:spcBef>
                <a:spcPts val="300"/>
              </a:spcBef>
              <a:spcAft>
                <a:spcPts val="300"/>
              </a:spcAft>
            </a:pPr>
            <a:r>
              <a:rPr lang="en-US" sz="2400" dirty="0">
                <a:solidFill>
                  <a:schemeClr val="tx1"/>
                </a:solidFill>
              </a:rPr>
              <a:t>The </a:t>
            </a:r>
            <a:r>
              <a:rPr lang="en-US" sz="2400" dirty="0" err="1">
                <a:solidFill>
                  <a:schemeClr val="tx1"/>
                </a:solidFill>
              </a:rPr>
              <a:t>intersection_update</a:t>
            </a:r>
            <a:r>
              <a:rPr lang="en-US" sz="2400" dirty="0">
                <a:solidFill>
                  <a:schemeClr val="tx1"/>
                </a:solidFill>
              </a:rPr>
              <a:t>() allows arbitrary number of arguments (sets). </a:t>
            </a:r>
          </a:p>
          <a:p>
            <a:pPr algn="l" fontAlgn="base">
              <a:lnSpc>
                <a:spcPct val="150000"/>
              </a:lnSpc>
              <a:spcBef>
                <a:spcPts val="300"/>
              </a:spcBef>
              <a:spcAft>
                <a:spcPts val="300"/>
              </a:spcAft>
            </a:pPr>
            <a:r>
              <a:rPr lang="en-US" sz="2400" dirty="0">
                <a:solidFill>
                  <a:schemeClr val="tx1"/>
                </a:solidFill>
              </a:rPr>
              <a:t>This method returns None (meaning, absence of a return value). It only updates the set calling the </a:t>
            </a:r>
            <a:r>
              <a:rPr lang="en-US" sz="2400" dirty="0" err="1">
                <a:solidFill>
                  <a:schemeClr val="tx1"/>
                </a:solidFill>
              </a:rPr>
              <a:t>intersection_update</a:t>
            </a:r>
            <a:r>
              <a:rPr lang="en-US" sz="2400" dirty="0">
                <a:solidFill>
                  <a:schemeClr val="tx1"/>
                </a:solidFill>
              </a:rPr>
              <a:t>() method.</a:t>
            </a:r>
          </a:p>
        </p:txBody>
      </p:sp>
    </p:spTree>
    <p:extLst>
      <p:ext uri="{BB962C8B-B14F-4D97-AF65-F5344CB8AC3E}">
        <p14:creationId xmlns:p14="http://schemas.microsoft.com/office/powerpoint/2010/main" val="29293526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D9063-8E10-99EA-2805-9D91AA7B237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6B070D6-2CB6-66E0-04D4-95D1CAFDA0AD}"/>
              </a:ext>
            </a:extLst>
          </p:cNvPr>
          <p:cNvSpPr>
            <a:spLocks noGrp="1"/>
          </p:cNvSpPr>
          <p:nvPr>
            <p:ph type="title"/>
          </p:nvPr>
        </p:nvSpPr>
        <p:spPr>
          <a:xfrm>
            <a:off x="427868" y="138500"/>
            <a:ext cx="11333087" cy="739343"/>
          </a:xfrm>
        </p:spPr>
        <p:txBody>
          <a:bodyPr/>
          <a:lstStyle/>
          <a:p>
            <a:pPr algn="l" fontAlgn="base">
              <a:buNone/>
            </a:pPr>
            <a:r>
              <a:rPr lang="en-US" sz="4000" b="1" dirty="0" err="1">
                <a:solidFill>
                  <a:schemeClr val="tx1"/>
                </a:solidFill>
                <a:latin typeface="+mn-lt"/>
              </a:rPr>
              <a:t>intersection_update</a:t>
            </a:r>
            <a:r>
              <a:rPr lang="en-US" sz="4000" b="1" dirty="0">
                <a:solidFill>
                  <a:schemeClr val="tx1"/>
                </a:solidFill>
                <a:latin typeface="+mn-lt"/>
              </a:rPr>
              <a:t>( )</a:t>
            </a:r>
          </a:p>
        </p:txBody>
      </p:sp>
      <p:sp>
        <p:nvSpPr>
          <p:cNvPr id="4" name="TextBox 3">
            <a:extLst>
              <a:ext uri="{FF2B5EF4-FFF2-40B4-BE49-F238E27FC236}">
                <a16:creationId xmlns:a16="http://schemas.microsoft.com/office/drawing/2014/main" id="{B28ADF31-5AF5-805B-C175-767C92E8210D}"/>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56B0A256-DD05-D213-D583-E728EF271B56}"/>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E9835F1-165B-8D71-6597-91731023A286}"/>
              </a:ext>
            </a:extLst>
          </p:cNvPr>
          <p:cNvSpPr txBox="1"/>
          <p:nvPr/>
        </p:nvSpPr>
        <p:spPr>
          <a:xfrm>
            <a:off x="301623" y="877843"/>
            <a:ext cx="11887202" cy="4947508"/>
          </a:xfrm>
          <a:prstGeom prst="rect">
            <a:avLst/>
          </a:prstGeom>
          <a:noFill/>
        </p:spPr>
        <p:txBody>
          <a:bodyPr wrap="square" lIns="91440" tIns="45720" rIns="91440" bIns="45720" anchor="t">
            <a:spAutoFit/>
          </a:bodyPr>
          <a:lstStyle/>
          <a:p>
            <a:pPr algn="l"/>
            <a:r>
              <a:rPr lang="en-US" sz="2000" dirty="0">
                <a:solidFill>
                  <a:srgbClr val="FF0000"/>
                </a:solidFill>
                <a:latin typeface="Consolas"/>
                <a:ea typeface="+mn-lt"/>
                <a:cs typeface="+mn-lt"/>
              </a:rPr>
              <a:t>A = {1, 2, 3, 4}</a:t>
            </a:r>
            <a:endParaRPr lang="en-US" dirty="0">
              <a:solidFill>
                <a:srgbClr val="FF0000"/>
              </a:solidFill>
              <a:latin typeface="Consolas"/>
            </a:endParaRPr>
          </a:p>
          <a:p>
            <a:pPr algn="l"/>
            <a:r>
              <a:rPr lang="en-US" sz="2000" dirty="0">
                <a:solidFill>
                  <a:srgbClr val="FF0000"/>
                </a:solidFill>
                <a:latin typeface="Consolas"/>
                <a:ea typeface="+mn-lt"/>
                <a:cs typeface="+mn-lt"/>
              </a:rPr>
              <a:t>B = {2, 3, 4, 5, 6}</a:t>
            </a:r>
            <a:endParaRPr lang="en-US" dirty="0">
              <a:solidFill>
                <a:srgbClr val="FF0000"/>
              </a:solidFill>
              <a:latin typeface="Consolas"/>
            </a:endParaRPr>
          </a:p>
          <a:p>
            <a:r>
              <a:rPr lang="en-US" sz="2000" dirty="0">
                <a:solidFill>
                  <a:srgbClr val="FF0000"/>
                </a:solidFill>
                <a:latin typeface="Consolas"/>
                <a:ea typeface="+mn-lt"/>
                <a:cs typeface="+mn-lt"/>
              </a:rPr>
              <a:t>C = {4, 5, 6, 9, 10}</a:t>
            </a:r>
            <a:endParaRPr lang="en-US" dirty="0">
              <a:solidFill>
                <a:srgbClr val="FF0000"/>
              </a:solidFill>
              <a:latin typeface="Consolas"/>
            </a:endParaRPr>
          </a:p>
          <a:p>
            <a:endParaRPr lang="en-US" dirty="0">
              <a:solidFill>
                <a:srgbClr val="FF0000"/>
              </a:solidFill>
              <a:latin typeface="Consolas"/>
            </a:endParaRPr>
          </a:p>
          <a:p>
            <a:r>
              <a:rPr lang="en-US" sz="2000" dirty="0">
                <a:solidFill>
                  <a:srgbClr val="FF0000"/>
                </a:solidFill>
                <a:latin typeface="Consolas"/>
                <a:ea typeface="+mn-lt"/>
                <a:cs typeface="+mn-lt"/>
              </a:rPr>
              <a:t>result = </a:t>
            </a:r>
            <a:r>
              <a:rPr lang="en-US" sz="2000" err="1">
                <a:solidFill>
                  <a:srgbClr val="FF0000"/>
                </a:solidFill>
                <a:latin typeface="Consolas"/>
                <a:ea typeface="+mn-lt"/>
                <a:cs typeface="+mn-lt"/>
              </a:rPr>
              <a:t>C.intersection_update</a:t>
            </a:r>
            <a:r>
              <a:rPr lang="en-US" sz="2000" dirty="0">
                <a:solidFill>
                  <a:srgbClr val="FF0000"/>
                </a:solidFill>
                <a:latin typeface="Consolas"/>
                <a:ea typeface="+mn-lt"/>
                <a:cs typeface="+mn-lt"/>
              </a:rPr>
              <a:t>(B, A) # This is the key line</a:t>
            </a:r>
            <a:endParaRPr lang="en-US" dirty="0">
              <a:solidFill>
                <a:srgbClr val="FF0000"/>
              </a:solidFill>
              <a:latin typeface="Consolas"/>
            </a:endParaRPr>
          </a:p>
          <a:p>
            <a:r>
              <a:rPr lang="en-US" sz="2000" dirty="0">
                <a:solidFill>
                  <a:srgbClr val="FF0000"/>
                </a:solidFill>
                <a:latin typeface="Consolas"/>
                <a:ea typeface="+mn-lt"/>
                <a:cs typeface="+mn-lt"/>
              </a:rPr>
              <a:t>print('result', result) # Corrected print statement</a:t>
            </a:r>
            <a:endParaRPr lang="en-US" dirty="0">
              <a:solidFill>
                <a:srgbClr val="FF0000"/>
              </a:solidFill>
              <a:latin typeface="Consolas"/>
            </a:endParaRPr>
          </a:p>
          <a:p>
            <a:pPr algn="l"/>
            <a:r>
              <a:rPr lang="en-US" sz="2000" dirty="0">
                <a:solidFill>
                  <a:srgbClr val="FF0000"/>
                </a:solidFill>
                <a:latin typeface="Consolas"/>
                <a:ea typeface="+mn-lt"/>
                <a:cs typeface="+mn-lt"/>
              </a:rPr>
              <a:t>print('C=', C)</a:t>
            </a:r>
            <a:endParaRPr lang="en-US">
              <a:solidFill>
                <a:srgbClr val="FF0000"/>
              </a:solidFill>
              <a:latin typeface="Consolas"/>
              <a:ea typeface="+mn-lt"/>
              <a:cs typeface="+mn-lt"/>
            </a:endParaRPr>
          </a:p>
          <a:p>
            <a:pPr algn="l"/>
            <a:r>
              <a:rPr lang="en-US" sz="2000" dirty="0">
                <a:solidFill>
                  <a:srgbClr val="FF0000"/>
                </a:solidFill>
                <a:latin typeface="Consolas"/>
                <a:ea typeface="+mn-lt"/>
                <a:cs typeface="+mn-lt"/>
              </a:rPr>
              <a:t>print('B', B)</a:t>
            </a:r>
            <a:endParaRPr lang="en-US">
              <a:solidFill>
                <a:srgbClr val="FF0000"/>
              </a:solidFill>
              <a:latin typeface="Consolas"/>
              <a:ea typeface="+mn-lt"/>
              <a:cs typeface="+mn-lt"/>
            </a:endParaRPr>
          </a:p>
          <a:p>
            <a:pPr algn="l">
              <a:spcBef>
                <a:spcPts val="300"/>
              </a:spcBef>
              <a:spcAft>
                <a:spcPts val="300"/>
              </a:spcAft>
            </a:pPr>
            <a:r>
              <a:rPr lang="en-US" sz="2000" dirty="0">
                <a:solidFill>
                  <a:srgbClr val="FF0000"/>
                </a:solidFill>
                <a:latin typeface="Consolas"/>
                <a:ea typeface="+mn-lt"/>
                <a:cs typeface="+mn-lt"/>
              </a:rPr>
              <a:t>print('A', A)</a:t>
            </a:r>
          </a:p>
          <a:p>
            <a:pPr>
              <a:spcBef>
                <a:spcPts val="300"/>
              </a:spcBef>
              <a:spcAft>
                <a:spcPts val="300"/>
              </a:spcAft>
            </a:pPr>
            <a:endParaRPr lang="en-US" sz="2000" dirty="0">
              <a:solidFill>
                <a:srgbClr val="FF0000"/>
              </a:solidFill>
              <a:latin typeface="Consolas"/>
              <a:ea typeface="+mn-lt"/>
              <a:cs typeface="+mn-lt"/>
            </a:endParaRPr>
          </a:p>
          <a:p>
            <a:pPr>
              <a:spcBef>
                <a:spcPts val="300"/>
              </a:spcBef>
              <a:spcAft>
                <a:spcPts val="300"/>
              </a:spcAft>
            </a:pPr>
            <a:r>
              <a:rPr lang="en-US" sz="2000" dirty="0">
                <a:latin typeface="Consolas"/>
                <a:ea typeface="+mn-lt"/>
                <a:cs typeface="+mn-lt"/>
              </a:rPr>
              <a:t>Output</a:t>
            </a:r>
          </a:p>
          <a:p>
            <a:r>
              <a:rPr lang="en-US" sz="2000">
                <a:solidFill>
                  <a:srgbClr val="FF0000"/>
                </a:solidFill>
                <a:latin typeface="Consolas"/>
                <a:ea typeface="+mn-lt"/>
                <a:cs typeface="+mn-lt"/>
              </a:rPr>
              <a:t>result None</a:t>
            </a:r>
            <a:endParaRPr lang="en-US">
              <a:latin typeface="Consolas"/>
              <a:ea typeface="+mn-lt"/>
              <a:cs typeface="+mn-lt"/>
            </a:endParaRPr>
          </a:p>
          <a:p>
            <a:r>
              <a:rPr lang="en-US" sz="2000">
                <a:solidFill>
                  <a:srgbClr val="FF0000"/>
                </a:solidFill>
                <a:latin typeface="Consolas"/>
                <a:ea typeface="+mn-lt"/>
                <a:cs typeface="+mn-lt"/>
              </a:rPr>
              <a:t>C= {4}</a:t>
            </a:r>
            <a:endParaRPr lang="en-US">
              <a:latin typeface="Consolas"/>
              <a:ea typeface="+mn-lt"/>
              <a:cs typeface="+mn-lt"/>
            </a:endParaRPr>
          </a:p>
          <a:p>
            <a:r>
              <a:rPr lang="en-US" sz="2000">
                <a:solidFill>
                  <a:srgbClr val="FF0000"/>
                </a:solidFill>
                <a:latin typeface="Consolas"/>
                <a:ea typeface="+mn-lt"/>
                <a:cs typeface="+mn-lt"/>
              </a:rPr>
              <a:t>B {2, 3, 4, 5, 6}</a:t>
            </a:r>
            <a:endParaRPr lang="en-US">
              <a:latin typeface="Consolas"/>
              <a:ea typeface="+mn-lt"/>
              <a:cs typeface="+mn-lt"/>
            </a:endParaRPr>
          </a:p>
          <a:p>
            <a:pPr>
              <a:spcBef>
                <a:spcPts val="300"/>
              </a:spcBef>
              <a:spcAft>
                <a:spcPts val="300"/>
              </a:spcAft>
            </a:pPr>
            <a:r>
              <a:rPr lang="en-US" sz="2000" dirty="0">
                <a:solidFill>
                  <a:srgbClr val="FF0000"/>
                </a:solidFill>
                <a:latin typeface="Consolas"/>
                <a:ea typeface="+mn-lt"/>
                <a:cs typeface="+mn-lt"/>
              </a:rPr>
              <a:t>A {1, 2, 3, 4}</a:t>
            </a:r>
            <a:endParaRPr lang="en-US" dirty="0">
              <a:latin typeface="Consolas"/>
              <a:ea typeface="+mn-lt"/>
              <a:cs typeface="+mn-lt"/>
            </a:endParaRPr>
          </a:p>
        </p:txBody>
      </p:sp>
    </p:spTree>
    <p:extLst>
      <p:ext uri="{BB962C8B-B14F-4D97-AF65-F5344CB8AC3E}">
        <p14:creationId xmlns:p14="http://schemas.microsoft.com/office/powerpoint/2010/main" val="15710863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E481E9-E020-C27E-48A5-2F9B079640BF}"/>
              </a:ext>
            </a:extLst>
          </p:cNvPr>
          <p:cNvSpPr>
            <a:spLocks noGrp="1"/>
          </p:cNvSpPr>
          <p:nvPr>
            <p:ph type="title"/>
          </p:nvPr>
        </p:nvSpPr>
        <p:spPr/>
        <p:txBody>
          <a:bodyPr/>
          <a:lstStyle/>
          <a:p>
            <a:r>
              <a:rPr lang="en-US" sz="2400" dirty="0"/>
              <a:t>Today, we’ll cover</a:t>
            </a:r>
          </a:p>
        </p:txBody>
      </p:sp>
      <p:sp>
        <p:nvSpPr>
          <p:cNvPr id="7" name="Text Placeholder 6">
            <a:extLst>
              <a:ext uri="{FF2B5EF4-FFF2-40B4-BE49-F238E27FC236}">
                <a16:creationId xmlns:a16="http://schemas.microsoft.com/office/drawing/2014/main" id="{A88CA623-3E47-2725-0FEF-6220474D5CD3}"/>
              </a:ext>
            </a:extLst>
          </p:cNvPr>
          <p:cNvSpPr>
            <a:spLocks noGrp="1"/>
          </p:cNvSpPr>
          <p:nvPr>
            <p:ph type="body" sz="quarter" idx="10"/>
          </p:nvPr>
        </p:nvSpPr>
        <p:spPr>
          <a:xfrm>
            <a:off x="5605671" y="1202871"/>
            <a:ext cx="4843254" cy="3289228"/>
          </a:xfrm>
        </p:spPr>
        <p:txBody>
          <a:bodyPr vert="horz" wrap="square" lIns="0" tIns="0" rIns="0" bIns="0" rtlCol="0" anchor="t">
            <a:noAutofit/>
          </a:bodyPr>
          <a:lstStyle/>
          <a:p>
            <a:r>
              <a:rPr lang="en-US" sz="2400" dirty="0"/>
              <a:t>What is Set</a:t>
            </a:r>
          </a:p>
          <a:p>
            <a:r>
              <a:rPr lang="en-US" sz="2400" dirty="0"/>
              <a:t>Creating, access and removing sets</a:t>
            </a:r>
            <a:endParaRPr lang="en-US" sz="2400">
              <a:cs typeface="Segoe UI Semibold"/>
            </a:endParaRPr>
          </a:p>
          <a:p>
            <a:r>
              <a:rPr lang="en-US" sz="2400" dirty="0"/>
              <a:t>Mathematical SET Operations</a:t>
            </a:r>
          </a:p>
          <a:p>
            <a:endParaRPr lang="en-US" sz="2400" dirty="0"/>
          </a:p>
          <a:p>
            <a:endParaRPr lang="en-US" sz="2800" dirty="0"/>
          </a:p>
          <a:p>
            <a:endParaRPr lang="en-US" sz="2800" dirty="0"/>
          </a:p>
        </p:txBody>
      </p:sp>
    </p:spTree>
    <p:extLst>
      <p:ext uri="{BB962C8B-B14F-4D97-AF65-F5344CB8AC3E}">
        <p14:creationId xmlns:p14="http://schemas.microsoft.com/office/powerpoint/2010/main" val="23090584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97A59-71B6-72FD-4059-2B35912DEB0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2FA1ABA-FE53-CE1F-0DB0-4F0428D8A551}"/>
              </a:ext>
            </a:extLst>
          </p:cNvPr>
          <p:cNvSpPr>
            <a:spLocks noGrp="1"/>
          </p:cNvSpPr>
          <p:nvPr>
            <p:ph type="title"/>
          </p:nvPr>
        </p:nvSpPr>
        <p:spPr>
          <a:xfrm>
            <a:off x="427868" y="138500"/>
            <a:ext cx="11333087" cy="739343"/>
          </a:xfrm>
        </p:spPr>
        <p:txBody>
          <a:bodyPr/>
          <a:lstStyle/>
          <a:p>
            <a:pPr algn="l" fontAlgn="base">
              <a:buNone/>
            </a:pPr>
            <a:r>
              <a:rPr lang="en-US" sz="4000" b="1" dirty="0" err="1">
                <a:solidFill>
                  <a:schemeClr val="tx1"/>
                </a:solidFill>
                <a:latin typeface="+mn-lt"/>
              </a:rPr>
              <a:t>issubset</a:t>
            </a:r>
            <a:r>
              <a:rPr lang="en-US" sz="4000" b="1" dirty="0">
                <a:solidFill>
                  <a:schemeClr val="tx1"/>
                </a:solidFill>
                <a:latin typeface="+mn-lt"/>
              </a:rPr>
              <a:t>( )</a:t>
            </a:r>
          </a:p>
        </p:txBody>
      </p:sp>
      <p:sp>
        <p:nvSpPr>
          <p:cNvPr id="4" name="TextBox 3">
            <a:extLst>
              <a:ext uri="{FF2B5EF4-FFF2-40B4-BE49-F238E27FC236}">
                <a16:creationId xmlns:a16="http://schemas.microsoft.com/office/drawing/2014/main" id="{948040A6-097D-9127-5B2D-CE49DD59B69E}"/>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9A0BAC56-A6C4-8E0A-3795-81D5CB14361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9F3060D-521D-6344-512A-433DBF9A50EB}"/>
              </a:ext>
            </a:extLst>
          </p:cNvPr>
          <p:cNvSpPr txBox="1"/>
          <p:nvPr/>
        </p:nvSpPr>
        <p:spPr>
          <a:xfrm>
            <a:off x="301623" y="877843"/>
            <a:ext cx="11887202" cy="4917180"/>
          </a:xfrm>
          <a:prstGeom prst="rect">
            <a:avLst/>
          </a:prstGeom>
          <a:noFill/>
        </p:spPr>
        <p:txBody>
          <a:bodyPr wrap="square">
            <a:spAutoFit/>
          </a:bodyPr>
          <a:lstStyle/>
          <a:p>
            <a:pPr marL="342900" indent="-342900" algn="l" fontAlgn="base">
              <a:lnSpc>
                <a:spcPct val="150000"/>
              </a:lnSpc>
              <a:spcBef>
                <a:spcPts val="300"/>
              </a:spcBef>
              <a:spcAft>
                <a:spcPts val="300"/>
              </a:spcAft>
              <a:buFont typeface="Arial" panose="020B0604020202020204" pitchFamily="34" charset="0"/>
              <a:buChar char="•"/>
            </a:pPr>
            <a:r>
              <a:rPr lang="en-US" sz="2400" dirty="0">
                <a:solidFill>
                  <a:schemeClr val="tx1"/>
                </a:solidFill>
              </a:rPr>
              <a:t>The </a:t>
            </a:r>
            <a:r>
              <a:rPr lang="en-US" sz="2400" dirty="0" err="1">
                <a:solidFill>
                  <a:schemeClr val="tx1"/>
                </a:solidFill>
              </a:rPr>
              <a:t>issubset</a:t>
            </a:r>
            <a:r>
              <a:rPr lang="en-US" sz="2400" dirty="0">
                <a:solidFill>
                  <a:schemeClr val="tx1"/>
                </a:solidFill>
              </a:rPr>
              <a:t>() method returns True if all elements of a set are present in another set (passed as an argument). If not, it returns False. </a:t>
            </a:r>
          </a:p>
          <a:p>
            <a:pPr marL="342900" indent="-342900" algn="l" fontAlgn="base">
              <a:lnSpc>
                <a:spcPct val="150000"/>
              </a:lnSpc>
              <a:spcBef>
                <a:spcPts val="300"/>
              </a:spcBef>
              <a:spcAft>
                <a:spcPts val="300"/>
              </a:spcAft>
              <a:buFont typeface="Arial" panose="020B0604020202020204" pitchFamily="34" charset="0"/>
              <a:buChar char="•"/>
            </a:pPr>
            <a:r>
              <a:rPr lang="en-US" sz="2400" dirty="0">
                <a:solidFill>
                  <a:schemeClr val="tx1"/>
                </a:solidFill>
              </a:rPr>
              <a:t>Set A is said to be the subset of set B if all elements of A are in B. </a:t>
            </a:r>
          </a:p>
          <a:p>
            <a:pPr algn="l" fontAlgn="base">
              <a:lnSpc>
                <a:spcPct val="150000"/>
              </a:lnSpc>
              <a:spcBef>
                <a:spcPts val="300"/>
              </a:spcBef>
              <a:spcAft>
                <a:spcPts val="300"/>
              </a:spcAft>
            </a:pPr>
            <a:r>
              <a:rPr lang="en-US" sz="2400" dirty="0">
                <a:solidFill>
                  <a:schemeClr val="tx1"/>
                </a:solidFill>
              </a:rPr>
              <a:t>Syntax: </a:t>
            </a:r>
          </a:p>
          <a:p>
            <a:pPr algn="l" fontAlgn="base">
              <a:lnSpc>
                <a:spcPct val="150000"/>
              </a:lnSpc>
              <a:spcBef>
                <a:spcPts val="300"/>
              </a:spcBef>
              <a:spcAft>
                <a:spcPts val="300"/>
              </a:spcAft>
            </a:pPr>
            <a:r>
              <a:rPr lang="en-US" sz="2400" dirty="0" err="1">
                <a:solidFill>
                  <a:schemeClr val="tx1"/>
                </a:solidFill>
              </a:rPr>
              <a:t>A.issubset</a:t>
            </a:r>
            <a:r>
              <a:rPr lang="en-US" sz="2400" dirty="0">
                <a:solidFill>
                  <a:schemeClr val="tx1"/>
                </a:solidFill>
              </a:rPr>
              <a:t>(B) </a:t>
            </a:r>
          </a:p>
          <a:p>
            <a:pPr algn="l" fontAlgn="base">
              <a:lnSpc>
                <a:spcPct val="150000"/>
              </a:lnSpc>
              <a:spcBef>
                <a:spcPts val="300"/>
              </a:spcBef>
              <a:spcAft>
                <a:spcPts val="300"/>
              </a:spcAft>
            </a:pPr>
            <a:r>
              <a:rPr lang="en-US" sz="2400" dirty="0">
                <a:solidFill>
                  <a:schemeClr val="tx1"/>
                </a:solidFill>
              </a:rPr>
              <a:t>The </a:t>
            </a:r>
            <a:r>
              <a:rPr lang="en-US" sz="2400" dirty="0" err="1">
                <a:solidFill>
                  <a:schemeClr val="tx1"/>
                </a:solidFill>
              </a:rPr>
              <a:t>issubset</a:t>
            </a:r>
            <a:r>
              <a:rPr lang="en-US" sz="2400" dirty="0">
                <a:solidFill>
                  <a:schemeClr val="tx1"/>
                </a:solidFill>
              </a:rPr>
              <a:t>() returns </a:t>
            </a:r>
          </a:p>
          <a:p>
            <a:pPr algn="l" fontAlgn="base">
              <a:lnSpc>
                <a:spcPct val="150000"/>
              </a:lnSpc>
              <a:spcBef>
                <a:spcPts val="300"/>
              </a:spcBef>
              <a:spcAft>
                <a:spcPts val="300"/>
              </a:spcAft>
            </a:pPr>
            <a:r>
              <a:rPr lang="en-US" sz="2400" dirty="0">
                <a:solidFill>
                  <a:schemeClr val="tx1"/>
                </a:solidFill>
              </a:rPr>
              <a:t>True if A is a subset of B </a:t>
            </a:r>
          </a:p>
          <a:p>
            <a:pPr algn="l" fontAlgn="base">
              <a:lnSpc>
                <a:spcPct val="150000"/>
              </a:lnSpc>
              <a:spcBef>
                <a:spcPts val="300"/>
              </a:spcBef>
              <a:spcAft>
                <a:spcPts val="300"/>
              </a:spcAft>
            </a:pPr>
            <a:r>
              <a:rPr lang="en-US" sz="2400" dirty="0">
                <a:solidFill>
                  <a:schemeClr val="tx1"/>
                </a:solidFill>
              </a:rPr>
              <a:t>False if A is not a subset of B </a:t>
            </a:r>
          </a:p>
        </p:txBody>
      </p:sp>
    </p:spTree>
    <p:extLst>
      <p:ext uri="{BB962C8B-B14F-4D97-AF65-F5344CB8AC3E}">
        <p14:creationId xmlns:p14="http://schemas.microsoft.com/office/powerpoint/2010/main" val="36620139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E2AC1-5B42-0AF2-8391-844AC38658B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B873416-5BDF-231F-C203-BF1708038623}"/>
              </a:ext>
            </a:extLst>
          </p:cNvPr>
          <p:cNvSpPr>
            <a:spLocks noGrp="1"/>
          </p:cNvSpPr>
          <p:nvPr>
            <p:ph type="title"/>
          </p:nvPr>
        </p:nvSpPr>
        <p:spPr>
          <a:xfrm>
            <a:off x="427868" y="138500"/>
            <a:ext cx="11333087" cy="739343"/>
          </a:xfrm>
        </p:spPr>
        <p:txBody>
          <a:bodyPr/>
          <a:lstStyle/>
          <a:p>
            <a:pPr algn="l" fontAlgn="base">
              <a:buNone/>
            </a:pPr>
            <a:r>
              <a:rPr lang="en-US" sz="4000" b="1" dirty="0" err="1">
                <a:solidFill>
                  <a:schemeClr val="tx1"/>
                </a:solidFill>
                <a:latin typeface="+mn-lt"/>
              </a:rPr>
              <a:t>issubset</a:t>
            </a:r>
            <a:r>
              <a:rPr lang="en-US" sz="4000" b="1" dirty="0">
                <a:solidFill>
                  <a:schemeClr val="tx1"/>
                </a:solidFill>
                <a:latin typeface="+mn-lt"/>
              </a:rPr>
              <a:t>( )</a:t>
            </a:r>
          </a:p>
        </p:txBody>
      </p:sp>
      <p:sp>
        <p:nvSpPr>
          <p:cNvPr id="4" name="TextBox 3">
            <a:extLst>
              <a:ext uri="{FF2B5EF4-FFF2-40B4-BE49-F238E27FC236}">
                <a16:creationId xmlns:a16="http://schemas.microsoft.com/office/drawing/2014/main" id="{0368F21C-F4F6-5139-6E76-F872D38103F9}"/>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78B0FC6E-4090-ABB0-D50F-7D364B33F9F9}"/>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D3B218E-47EB-9B25-77CD-FB374C8219B0}"/>
              </a:ext>
            </a:extLst>
          </p:cNvPr>
          <p:cNvSpPr txBox="1"/>
          <p:nvPr/>
        </p:nvSpPr>
        <p:spPr>
          <a:xfrm>
            <a:off x="301623" y="877843"/>
            <a:ext cx="11887202" cy="5370701"/>
          </a:xfrm>
          <a:prstGeom prst="rect">
            <a:avLst/>
          </a:prstGeom>
          <a:noFill/>
        </p:spPr>
        <p:txBody>
          <a:bodyPr wrap="square" lIns="91440" tIns="45720" rIns="91440" bIns="45720" anchor="t">
            <a:spAutoFit/>
          </a:bodyPr>
          <a:lstStyle/>
          <a:p>
            <a:pPr algn="l" fontAlgn="base">
              <a:spcBef>
                <a:spcPts val="300"/>
              </a:spcBef>
              <a:spcAft>
                <a:spcPts val="300"/>
              </a:spcAft>
            </a:pPr>
            <a:r>
              <a:rPr lang="en-US" sz="2400" dirty="0">
                <a:solidFill>
                  <a:schemeClr val="tx1"/>
                </a:solidFill>
              </a:rPr>
              <a:t>Example: </a:t>
            </a:r>
          </a:p>
          <a:p>
            <a:pPr algn="l" fontAlgn="base">
              <a:spcBef>
                <a:spcPts val="300"/>
              </a:spcBef>
              <a:spcAft>
                <a:spcPts val="300"/>
              </a:spcAft>
            </a:pPr>
            <a:r>
              <a:rPr lang="en-US" sz="2400" dirty="0">
                <a:solidFill>
                  <a:srgbClr val="FF0000"/>
                </a:solidFill>
                <a:latin typeface="Consolas"/>
              </a:rPr>
              <a:t>A={1,2,3} B={1, 2, 3, 4, 5) C= {1, 2, 4, 5) </a:t>
            </a:r>
            <a:endParaRPr lang="en-US" sz="2400">
              <a:solidFill>
                <a:srgbClr val="FF0000"/>
              </a:solidFill>
              <a:latin typeface="Consolas"/>
              <a:cs typeface="Segoe UI"/>
            </a:endParaRPr>
          </a:p>
          <a:p>
            <a:pPr algn="l" fontAlgn="base">
              <a:spcBef>
                <a:spcPts val="300"/>
              </a:spcBef>
              <a:spcAft>
                <a:spcPts val="300"/>
              </a:spcAft>
            </a:pPr>
            <a:r>
              <a:rPr lang="en-US" sz="2400" dirty="0">
                <a:solidFill>
                  <a:srgbClr val="FF0000"/>
                </a:solidFill>
                <a:latin typeface="Consolas"/>
              </a:rPr>
              <a:t>print(</a:t>
            </a:r>
            <a:r>
              <a:rPr lang="en-US" sz="2400" err="1">
                <a:solidFill>
                  <a:srgbClr val="FF0000"/>
                </a:solidFill>
                <a:latin typeface="Consolas"/>
              </a:rPr>
              <a:t>A.issubset</a:t>
            </a:r>
            <a:r>
              <a:rPr lang="en-US" sz="2400" dirty="0">
                <a:solidFill>
                  <a:srgbClr val="FF0000"/>
                </a:solidFill>
                <a:latin typeface="Consolas"/>
              </a:rPr>
              <a:t>(B)) </a:t>
            </a:r>
            <a:endParaRPr lang="en-US" sz="2400">
              <a:solidFill>
                <a:srgbClr val="FF0000"/>
              </a:solidFill>
              <a:latin typeface="Consolas"/>
              <a:cs typeface="Segoe UI"/>
            </a:endParaRPr>
          </a:p>
          <a:p>
            <a:pPr algn="l" fontAlgn="base">
              <a:spcBef>
                <a:spcPts val="300"/>
              </a:spcBef>
              <a:spcAft>
                <a:spcPts val="300"/>
              </a:spcAft>
            </a:pPr>
            <a:r>
              <a:rPr lang="en-US" sz="2400" dirty="0">
                <a:solidFill>
                  <a:srgbClr val="FF0000"/>
                </a:solidFill>
                <a:latin typeface="Consolas"/>
              </a:rPr>
              <a:t>print(</a:t>
            </a:r>
            <a:r>
              <a:rPr lang="en-US" sz="2400" err="1">
                <a:solidFill>
                  <a:srgbClr val="FF0000"/>
                </a:solidFill>
                <a:latin typeface="Consolas"/>
              </a:rPr>
              <a:t>B.issubset</a:t>
            </a:r>
            <a:r>
              <a:rPr lang="en-US" sz="2400" dirty="0">
                <a:solidFill>
                  <a:srgbClr val="FF0000"/>
                </a:solidFill>
                <a:latin typeface="Consolas"/>
              </a:rPr>
              <a:t>(A)) </a:t>
            </a:r>
            <a:endParaRPr lang="en-US" sz="2400">
              <a:solidFill>
                <a:srgbClr val="FF0000"/>
              </a:solidFill>
              <a:latin typeface="Consolas"/>
              <a:cs typeface="Segoe UI"/>
            </a:endParaRPr>
          </a:p>
          <a:p>
            <a:pPr algn="l" fontAlgn="base">
              <a:spcBef>
                <a:spcPts val="300"/>
              </a:spcBef>
              <a:spcAft>
                <a:spcPts val="300"/>
              </a:spcAft>
            </a:pPr>
            <a:r>
              <a:rPr lang="en-US" sz="2400" dirty="0">
                <a:solidFill>
                  <a:srgbClr val="FF0000"/>
                </a:solidFill>
                <a:latin typeface="Consolas"/>
              </a:rPr>
              <a:t>print(</a:t>
            </a:r>
            <a:r>
              <a:rPr lang="en-US" sz="2400" err="1">
                <a:solidFill>
                  <a:srgbClr val="FF0000"/>
                </a:solidFill>
                <a:latin typeface="Consolas"/>
              </a:rPr>
              <a:t>A.issubset</a:t>
            </a:r>
            <a:r>
              <a:rPr lang="en-US" sz="2400" dirty="0">
                <a:solidFill>
                  <a:srgbClr val="FF0000"/>
                </a:solidFill>
                <a:latin typeface="Consolas"/>
              </a:rPr>
              <a:t>(C)) </a:t>
            </a:r>
            <a:endParaRPr lang="en-US" sz="2400">
              <a:solidFill>
                <a:srgbClr val="FF0000"/>
              </a:solidFill>
              <a:latin typeface="Consolas"/>
              <a:cs typeface="Segoe UI"/>
            </a:endParaRPr>
          </a:p>
          <a:p>
            <a:pPr algn="l" fontAlgn="base">
              <a:spcBef>
                <a:spcPts val="300"/>
              </a:spcBef>
              <a:spcAft>
                <a:spcPts val="300"/>
              </a:spcAft>
            </a:pPr>
            <a:r>
              <a:rPr lang="en-US" sz="2400" dirty="0">
                <a:solidFill>
                  <a:srgbClr val="FF0000"/>
                </a:solidFill>
                <a:latin typeface="Consolas"/>
              </a:rPr>
              <a:t>print(</a:t>
            </a:r>
            <a:r>
              <a:rPr lang="en-US" sz="2400" err="1">
                <a:solidFill>
                  <a:srgbClr val="FF0000"/>
                </a:solidFill>
                <a:latin typeface="Consolas"/>
              </a:rPr>
              <a:t>C.issubset</a:t>
            </a:r>
            <a:r>
              <a:rPr lang="en-US" sz="2400" dirty="0">
                <a:solidFill>
                  <a:srgbClr val="FF0000"/>
                </a:solidFill>
                <a:latin typeface="Consolas"/>
              </a:rPr>
              <a:t>(B)) </a:t>
            </a:r>
            <a:endParaRPr lang="en-US" sz="2400" dirty="0">
              <a:solidFill>
                <a:srgbClr val="FF0000"/>
              </a:solidFill>
              <a:latin typeface="Consolas"/>
              <a:cs typeface="Segoe UI"/>
            </a:endParaRPr>
          </a:p>
          <a:p>
            <a:pPr algn="l" fontAlgn="base">
              <a:spcBef>
                <a:spcPts val="300"/>
              </a:spcBef>
              <a:spcAft>
                <a:spcPts val="300"/>
              </a:spcAft>
            </a:pPr>
            <a:endParaRPr lang="en-US" sz="2400" dirty="0"/>
          </a:p>
          <a:p>
            <a:pPr algn="l" fontAlgn="base">
              <a:spcBef>
                <a:spcPts val="300"/>
              </a:spcBef>
              <a:spcAft>
                <a:spcPts val="300"/>
              </a:spcAft>
            </a:pPr>
            <a:r>
              <a:rPr lang="en-US" sz="2400" dirty="0">
                <a:solidFill>
                  <a:schemeClr val="tx1"/>
                </a:solidFill>
              </a:rPr>
              <a:t>Output: </a:t>
            </a:r>
          </a:p>
          <a:p>
            <a:pPr algn="l" fontAlgn="base">
              <a:spcBef>
                <a:spcPts val="300"/>
              </a:spcBef>
              <a:spcAft>
                <a:spcPts val="300"/>
              </a:spcAft>
            </a:pPr>
            <a:r>
              <a:rPr lang="en-US" sz="2400" dirty="0">
                <a:solidFill>
                  <a:srgbClr val="FF0000"/>
                </a:solidFill>
                <a:latin typeface="Consolas"/>
              </a:rPr>
              <a:t>True </a:t>
            </a:r>
            <a:endParaRPr lang="en-US" sz="2400">
              <a:solidFill>
                <a:srgbClr val="FF0000"/>
              </a:solidFill>
              <a:latin typeface="Consolas"/>
              <a:cs typeface="Segoe UI"/>
            </a:endParaRPr>
          </a:p>
          <a:p>
            <a:pPr algn="l" fontAlgn="base">
              <a:spcBef>
                <a:spcPts val="300"/>
              </a:spcBef>
              <a:spcAft>
                <a:spcPts val="300"/>
              </a:spcAft>
            </a:pPr>
            <a:r>
              <a:rPr lang="en-US" sz="2400" dirty="0">
                <a:solidFill>
                  <a:srgbClr val="FF0000"/>
                </a:solidFill>
                <a:latin typeface="Consolas"/>
              </a:rPr>
              <a:t>False </a:t>
            </a:r>
            <a:endParaRPr lang="en-US" sz="2400">
              <a:solidFill>
                <a:srgbClr val="FF0000"/>
              </a:solidFill>
              <a:latin typeface="Consolas"/>
              <a:cs typeface="Segoe UI"/>
            </a:endParaRPr>
          </a:p>
          <a:p>
            <a:pPr algn="l" fontAlgn="base">
              <a:spcBef>
                <a:spcPts val="300"/>
              </a:spcBef>
              <a:spcAft>
                <a:spcPts val="300"/>
              </a:spcAft>
            </a:pPr>
            <a:r>
              <a:rPr lang="en-US" sz="2400" dirty="0">
                <a:solidFill>
                  <a:srgbClr val="FF0000"/>
                </a:solidFill>
                <a:latin typeface="Consolas"/>
              </a:rPr>
              <a:t>False </a:t>
            </a:r>
            <a:endParaRPr lang="en-US" sz="2400">
              <a:solidFill>
                <a:srgbClr val="FF0000"/>
              </a:solidFill>
              <a:latin typeface="Consolas"/>
              <a:cs typeface="Segoe UI"/>
            </a:endParaRPr>
          </a:p>
          <a:p>
            <a:pPr algn="l" fontAlgn="base">
              <a:spcBef>
                <a:spcPts val="300"/>
              </a:spcBef>
              <a:spcAft>
                <a:spcPts val="300"/>
              </a:spcAft>
            </a:pPr>
            <a:r>
              <a:rPr lang="en-US" sz="2400" dirty="0">
                <a:solidFill>
                  <a:srgbClr val="FF0000"/>
                </a:solidFill>
                <a:latin typeface="Consolas"/>
              </a:rPr>
              <a:t>True</a:t>
            </a:r>
            <a:endParaRPr lang="en-US" sz="2400" dirty="0">
              <a:solidFill>
                <a:srgbClr val="FF0000"/>
              </a:solidFill>
              <a:latin typeface="Consolas"/>
              <a:cs typeface="Segoe UI"/>
            </a:endParaRPr>
          </a:p>
        </p:txBody>
      </p:sp>
    </p:spTree>
    <p:extLst>
      <p:ext uri="{BB962C8B-B14F-4D97-AF65-F5344CB8AC3E}">
        <p14:creationId xmlns:p14="http://schemas.microsoft.com/office/powerpoint/2010/main" val="17991530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3F88D-2514-9135-8369-BD9262904BC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8FD0A13-F64E-28E6-7D31-8E228B0EE3B6}"/>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disjoint( )</a:t>
            </a:r>
          </a:p>
        </p:txBody>
      </p:sp>
      <p:sp>
        <p:nvSpPr>
          <p:cNvPr id="4" name="TextBox 3">
            <a:extLst>
              <a:ext uri="{FF2B5EF4-FFF2-40B4-BE49-F238E27FC236}">
                <a16:creationId xmlns:a16="http://schemas.microsoft.com/office/drawing/2014/main" id="{3104AACB-E0DD-E997-E00D-B80A16408540}"/>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7E57858D-377E-3DB1-57A4-194BB32BDFEE}"/>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6F144A8-C1F1-8B2A-2B39-4054C2D99F86}"/>
              </a:ext>
            </a:extLst>
          </p:cNvPr>
          <p:cNvSpPr txBox="1"/>
          <p:nvPr/>
        </p:nvSpPr>
        <p:spPr>
          <a:xfrm>
            <a:off x="301623" y="877843"/>
            <a:ext cx="11887202" cy="5548122"/>
          </a:xfrm>
          <a:prstGeom prst="rect">
            <a:avLst/>
          </a:prstGeom>
          <a:noFill/>
        </p:spPr>
        <p:txBody>
          <a:bodyPr wrap="square">
            <a:spAutoFit/>
          </a:bodyPr>
          <a:lstStyle/>
          <a:p>
            <a:pPr marL="342900" indent="-342900" algn="l" fontAlgn="base">
              <a:lnSpc>
                <a:spcPct val="150000"/>
              </a:lnSpc>
              <a:spcBef>
                <a:spcPts val="300"/>
              </a:spcBef>
              <a:spcAft>
                <a:spcPts val="300"/>
              </a:spcAft>
              <a:buFont typeface="Arial" panose="020B0604020202020204" pitchFamily="34" charset="0"/>
              <a:buChar char="•"/>
            </a:pPr>
            <a:r>
              <a:rPr lang="en-US" sz="2400" dirty="0">
                <a:solidFill>
                  <a:schemeClr val="tx1"/>
                </a:solidFill>
              </a:rPr>
              <a:t>The </a:t>
            </a:r>
            <a:r>
              <a:rPr lang="en-US" sz="2400" dirty="0" err="1">
                <a:solidFill>
                  <a:schemeClr val="tx1"/>
                </a:solidFill>
              </a:rPr>
              <a:t>isdisjoint</a:t>
            </a:r>
            <a:r>
              <a:rPr lang="en-US" sz="2400" dirty="0">
                <a:solidFill>
                  <a:schemeClr val="tx1"/>
                </a:solidFill>
              </a:rPr>
              <a:t>() method returns True if two sets are disjoint sets. If not, it returns False. </a:t>
            </a:r>
          </a:p>
          <a:p>
            <a:pPr marL="342900" indent="-342900" algn="l" fontAlgn="base">
              <a:lnSpc>
                <a:spcPct val="150000"/>
              </a:lnSpc>
              <a:spcBef>
                <a:spcPts val="300"/>
              </a:spcBef>
              <a:spcAft>
                <a:spcPts val="300"/>
              </a:spcAft>
              <a:buFont typeface="Arial" panose="020B0604020202020204" pitchFamily="34" charset="0"/>
              <a:buChar char="•"/>
            </a:pPr>
            <a:r>
              <a:rPr lang="en-US" sz="2400" dirty="0">
                <a:solidFill>
                  <a:schemeClr val="tx1"/>
                </a:solidFill>
              </a:rPr>
              <a:t>Two sets are said to be disjoint sets if they have no common elements. </a:t>
            </a:r>
          </a:p>
          <a:p>
            <a:pPr algn="l" fontAlgn="base">
              <a:lnSpc>
                <a:spcPct val="150000"/>
              </a:lnSpc>
              <a:spcBef>
                <a:spcPts val="300"/>
              </a:spcBef>
              <a:spcAft>
                <a:spcPts val="300"/>
              </a:spcAft>
            </a:pPr>
            <a:r>
              <a:rPr lang="en-US" sz="2400" dirty="0">
                <a:solidFill>
                  <a:schemeClr val="tx1"/>
                </a:solidFill>
              </a:rPr>
              <a:t>Syntax: </a:t>
            </a:r>
          </a:p>
          <a:p>
            <a:pPr algn="l" fontAlgn="base">
              <a:lnSpc>
                <a:spcPct val="150000"/>
              </a:lnSpc>
              <a:spcBef>
                <a:spcPts val="300"/>
              </a:spcBef>
              <a:spcAft>
                <a:spcPts val="300"/>
              </a:spcAft>
            </a:pPr>
            <a:r>
              <a:rPr lang="en-US" sz="2400" dirty="0" err="1">
                <a:solidFill>
                  <a:schemeClr val="tx1"/>
                </a:solidFill>
              </a:rPr>
              <a:t>A.disjoint</a:t>
            </a:r>
            <a:r>
              <a:rPr lang="en-US" sz="2400" dirty="0">
                <a:solidFill>
                  <a:schemeClr val="tx1"/>
                </a:solidFill>
              </a:rPr>
              <a:t>() </a:t>
            </a:r>
          </a:p>
          <a:p>
            <a:pPr algn="l" fontAlgn="base">
              <a:lnSpc>
                <a:spcPct val="150000"/>
              </a:lnSpc>
              <a:spcBef>
                <a:spcPts val="300"/>
              </a:spcBef>
              <a:spcAft>
                <a:spcPts val="300"/>
              </a:spcAft>
            </a:pPr>
            <a:r>
              <a:rPr lang="en-US" sz="2400" dirty="0">
                <a:solidFill>
                  <a:schemeClr val="tx1"/>
                </a:solidFill>
              </a:rPr>
              <a:t>The </a:t>
            </a:r>
            <a:r>
              <a:rPr lang="en-US" sz="2400" dirty="0" err="1">
                <a:solidFill>
                  <a:schemeClr val="tx1"/>
                </a:solidFill>
              </a:rPr>
              <a:t>isdisjoint</a:t>
            </a:r>
            <a:r>
              <a:rPr lang="en-US" sz="2400" dirty="0">
                <a:solidFill>
                  <a:schemeClr val="tx1"/>
                </a:solidFill>
              </a:rPr>
              <a:t>() method returns </a:t>
            </a:r>
          </a:p>
          <a:p>
            <a:pPr algn="l" fontAlgn="base">
              <a:lnSpc>
                <a:spcPct val="150000"/>
              </a:lnSpc>
              <a:spcBef>
                <a:spcPts val="300"/>
              </a:spcBef>
              <a:spcAft>
                <a:spcPts val="300"/>
              </a:spcAft>
            </a:pPr>
            <a:r>
              <a:rPr lang="en-US" sz="2400" dirty="0">
                <a:solidFill>
                  <a:schemeClr val="tx1"/>
                </a:solidFill>
              </a:rPr>
              <a:t>True if two sets are disjoint sets </a:t>
            </a:r>
          </a:p>
          <a:p>
            <a:pPr algn="l" fontAlgn="base">
              <a:lnSpc>
                <a:spcPct val="150000"/>
              </a:lnSpc>
              <a:spcBef>
                <a:spcPts val="300"/>
              </a:spcBef>
              <a:spcAft>
                <a:spcPts val="300"/>
              </a:spcAft>
            </a:pPr>
            <a:r>
              <a:rPr lang="en-US" sz="2400" dirty="0">
                <a:solidFill>
                  <a:schemeClr val="tx1"/>
                </a:solidFill>
              </a:rPr>
              <a:t>(if </a:t>
            </a:r>
            <a:r>
              <a:rPr lang="en-US" sz="2400" dirty="0" err="1">
                <a:solidFill>
                  <a:schemeClr val="tx1"/>
                </a:solidFill>
              </a:rPr>
              <a:t>set_a</a:t>
            </a:r>
            <a:r>
              <a:rPr lang="en-US" sz="2400" dirty="0">
                <a:solidFill>
                  <a:schemeClr val="tx1"/>
                </a:solidFill>
              </a:rPr>
              <a:t> and </a:t>
            </a:r>
            <a:r>
              <a:rPr lang="en-US" sz="2400" dirty="0" err="1">
                <a:solidFill>
                  <a:schemeClr val="tx1"/>
                </a:solidFill>
              </a:rPr>
              <a:t>set_b</a:t>
            </a:r>
            <a:r>
              <a:rPr lang="en-US" sz="2400" dirty="0">
                <a:solidFill>
                  <a:schemeClr val="tx1"/>
                </a:solidFill>
              </a:rPr>
              <a:t> are disjoint sets in above syntax) </a:t>
            </a:r>
          </a:p>
          <a:p>
            <a:pPr algn="l" fontAlgn="base">
              <a:lnSpc>
                <a:spcPct val="150000"/>
              </a:lnSpc>
              <a:spcBef>
                <a:spcPts val="300"/>
              </a:spcBef>
              <a:spcAft>
                <a:spcPts val="300"/>
              </a:spcAft>
            </a:pPr>
            <a:r>
              <a:rPr lang="en-US" sz="2400" dirty="0">
                <a:solidFill>
                  <a:schemeClr val="tx1"/>
                </a:solidFill>
              </a:rPr>
              <a:t>False if two sets are not disjoint sets </a:t>
            </a:r>
          </a:p>
        </p:txBody>
      </p:sp>
    </p:spTree>
    <p:extLst>
      <p:ext uri="{BB962C8B-B14F-4D97-AF65-F5344CB8AC3E}">
        <p14:creationId xmlns:p14="http://schemas.microsoft.com/office/powerpoint/2010/main" val="27287903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D9DDA-F2C5-A8F8-F7C9-232253E11B5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D78F45E-E116-6899-BD59-ACF904724A53}"/>
              </a:ext>
            </a:extLst>
          </p:cNvPr>
          <p:cNvSpPr>
            <a:spLocks noGrp="1"/>
          </p:cNvSpPr>
          <p:nvPr>
            <p:ph type="title"/>
          </p:nvPr>
        </p:nvSpPr>
        <p:spPr>
          <a:xfrm>
            <a:off x="427868" y="138500"/>
            <a:ext cx="11333087" cy="739343"/>
          </a:xfrm>
        </p:spPr>
        <p:txBody>
          <a:bodyPr/>
          <a:lstStyle/>
          <a:p>
            <a:pPr algn="l" fontAlgn="base">
              <a:buNone/>
            </a:pPr>
            <a:r>
              <a:rPr lang="en-US" sz="4000" b="1" dirty="0" err="1">
                <a:solidFill>
                  <a:schemeClr val="tx1"/>
                </a:solidFill>
                <a:latin typeface="+mn-lt"/>
              </a:rPr>
              <a:t>len</a:t>
            </a:r>
            <a:r>
              <a:rPr lang="en-US" sz="4000" b="1" dirty="0">
                <a:solidFill>
                  <a:schemeClr val="tx1"/>
                </a:solidFill>
                <a:latin typeface="+mn-lt"/>
              </a:rPr>
              <a:t>( ), set( )</a:t>
            </a:r>
          </a:p>
        </p:txBody>
      </p:sp>
      <p:sp>
        <p:nvSpPr>
          <p:cNvPr id="4" name="TextBox 3">
            <a:extLst>
              <a:ext uri="{FF2B5EF4-FFF2-40B4-BE49-F238E27FC236}">
                <a16:creationId xmlns:a16="http://schemas.microsoft.com/office/drawing/2014/main" id="{AC829B31-1602-AB68-6342-74F4C22C85B2}"/>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B44C968B-7E81-D9EA-15AA-564F344320DC}"/>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4C29D3D-2FA9-15A0-3EF6-7FE1272C0A13}"/>
              </a:ext>
            </a:extLst>
          </p:cNvPr>
          <p:cNvSpPr txBox="1"/>
          <p:nvPr/>
        </p:nvSpPr>
        <p:spPr>
          <a:xfrm>
            <a:off x="301623" y="877843"/>
            <a:ext cx="11887202" cy="4363182"/>
          </a:xfrm>
          <a:prstGeom prst="rect">
            <a:avLst/>
          </a:prstGeom>
          <a:noFill/>
        </p:spPr>
        <p:txBody>
          <a:bodyPr wrap="square" lIns="91440" tIns="45720" rIns="91440" bIns="45720" anchor="t">
            <a:spAutoFit/>
          </a:bodyPr>
          <a:lstStyle/>
          <a:p>
            <a:pPr marL="342900" indent="-342900" algn="l" fontAlgn="base">
              <a:lnSpc>
                <a:spcPct val="150000"/>
              </a:lnSpc>
              <a:spcBef>
                <a:spcPts val="300"/>
              </a:spcBef>
              <a:spcAft>
                <a:spcPts val="300"/>
              </a:spcAft>
              <a:buFont typeface="Arial" panose="020B0604020202020204" pitchFamily="34" charset="0"/>
              <a:buChar char="•"/>
            </a:pPr>
            <a:r>
              <a:rPr lang="en-US" sz="2400" dirty="0"/>
              <a:t>To determine how many items a set has, use the </a:t>
            </a:r>
            <a:r>
              <a:rPr lang="en-US" sz="2400" dirty="0" err="1"/>
              <a:t>len</a:t>
            </a:r>
            <a:r>
              <a:rPr lang="en-US" sz="2400" dirty="0"/>
              <a:t>() method. </a:t>
            </a:r>
          </a:p>
          <a:p>
            <a:pPr marL="342900" indent="-342900" algn="l" fontAlgn="base">
              <a:lnSpc>
                <a:spcPct val="150000"/>
              </a:lnSpc>
              <a:spcBef>
                <a:spcPts val="300"/>
              </a:spcBef>
              <a:spcAft>
                <a:spcPts val="300"/>
              </a:spcAft>
              <a:buFont typeface="Arial" panose="020B0604020202020204" pitchFamily="34" charset="0"/>
              <a:buChar char="•"/>
            </a:pPr>
            <a:r>
              <a:rPr lang="en-US" sz="2400" dirty="0"/>
              <a:t>Syntax: </a:t>
            </a:r>
            <a:r>
              <a:rPr lang="en-US" sz="2400" dirty="0" err="1"/>
              <a:t>len</a:t>
            </a:r>
            <a:r>
              <a:rPr lang="en-US" sz="2400" dirty="0"/>
              <a:t>(</a:t>
            </a:r>
            <a:r>
              <a:rPr lang="en-US" sz="2400" dirty="0" err="1"/>
              <a:t>set_name</a:t>
            </a:r>
            <a:r>
              <a:rPr lang="en-US" sz="2400" dirty="0"/>
              <a:t>) </a:t>
            </a:r>
            <a:endParaRPr lang="en-US" sz="2400" dirty="0">
              <a:cs typeface="Segoe UI"/>
            </a:endParaRPr>
          </a:p>
          <a:p>
            <a:pPr marL="342900" indent="-342900" algn="l" fontAlgn="base">
              <a:lnSpc>
                <a:spcPct val="150000"/>
              </a:lnSpc>
              <a:spcBef>
                <a:spcPts val="300"/>
              </a:spcBef>
              <a:spcAft>
                <a:spcPts val="300"/>
              </a:spcAft>
              <a:buFont typeface="Arial" panose="020B0604020202020204" pitchFamily="34" charset="0"/>
              <a:buChar char="•"/>
            </a:pPr>
            <a:r>
              <a:rPr lang="en-US" sz="2400" dirty="0">
                <a:solidFill>
                  <a:schemeClr val="tx1"/>
                </a:solidFill>
              </a:rPr>
              <a:t>It is also possible to use the set() constructor to make a set. </a:t>
            </a:r>
          </a:p>
          <a:p>
            <a:pPr algn="l" fontAlgn="base">
              <a:lnSpc>
                <a:spcPct val="150000"/>
              </a:lnSpc>
              <a:spcBef>
                <a:spcPts val="300"/>
              </a:spcBef>
              <a:spcAft>
                <a:spcPts val="300"/>
              </a:spcAft>
            </a:pPr>
            <a:r>
              <a:rPr lang="en-US" sz="2400" dirty="0">
                <a:solidFill>
                  <a:srgbClr val="FF0000"/>
                </a:solidFill>
                <a:latin typeface="Consolas"/>
              </a:rPr>
              <a:t>Example: </a:t>
            </a:r>
          </a:p>
          <a:p>
            <a:pPr algn="l" fontAlgn="base">
              <a:lnSpc>
                <a:spcPct val="150000"/>
              </a:lnSpc>
              <a:spcBef>
                <a:spcPts val="300"/>
              </a:spcBef>
              <a:spcAft>
                <a:spcPts val="300"/>
              </a:spcAft>
            </a:pPr>
            <a:r>
              <a:rPr lang="en-US" sz="2400" err="1">
                <a:solidFill>
                  <a:srgbClr val="FF0000"/>
                </a:solidFill>
                <a:latin typeface="Consolas"/>
              </a:rPr>
              <a:t>thisset</a:t>
            </a:r>
            <a:r>
              <a:rPr lang="en-US" sz="2400" dirty="0">
                <a:solidFill>
                  <a:srgbClr val="FF0000"/>
                </a:solidFill>
                <a:latin typeface="Consolas"/>
              </a:rPr>
              <a:t> = set(("apple", "banana", "cherry")) </a:t>
            </a:r>
          </a:p>
          <a:p>
            <a:pPr algn="l" fontAlgn="base">
              <a:lnSpc>
                <a:spcPct val="150000"/>
              </a:lnSpc>
              <a:spcBef>
                <a:spcPts val="300"/>
              </a:spcBef>
              <a:spcAft>
                <a:spcPts val="300"/>
              </a:spcAft>
            </a:pPr>
            <a:r>
              <a:rPr lang="en-US" sz="2400" dirty="0">
                <a:solidFill>
                  <a:srgbClr val="FF0000"/>
                </a:solidFill>
                <a:latin typeface="Consolas"/>
              </a:rPr>
              <a:t># note the double round-brackets </a:t>
            </a:r>
          </a:p>
          <a:p>
            <a:pPr algn="l" fontAlgn="base">
              <a:lnSpc>
                <a:spcPct val="150000"/>
              </a:lnSpc>
              <a:spcBef>
                <a:spcPts val="300"/>
              </a:spcBef>
              <a:spcAft>
                <a:spcPts val="300"/>
              </a:spcAft>
            </a:pPr>
            <a:r>
              <a:rPr lang="en-US" sz="2400" dirty="0">
                <a:solidFill>
                  <a:srgbClr val="FF0000"/>
                </a:solidFill>
                <a:latin typeface="Consolas"/>
              </a:rPr>
              <a:t>print(</a:t>
            </a:r>
            <a:r>
              <a:rPr lang="en-US" sz="2400" err="1">
                <a:solidFill>
                  <a:srgbClr val="FF0000"/>
                </a:solidFill>
                <a:latin typeface="Consolas"/>
              </a:rPr>
              <a:t>thisset</a:t>
            </a:r>
            <a:r>
              <a:rPr lang="en-US" sz="2400" dirty="0">
                <a:solidFill>
                  <a:srgbClr val="FF0000"/>
                </a:solidFill>
                <a:latin typeface="Consolas"/>
              </a:rPr>
              <a:t>)</a:t>
            </a:r>
          </a:p>
        </p:txBody>
      </p:sp>
    </p:spTree>
    <p:extLst>
      <p:ext uri="{BB962C8B-B14F-4D97-AF65-F5344CB8AC3E}">
        <p14:creationId xmlns:p14="http://schemas.microsoft.com/office/powerpoint/2010/main" val="34536341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E18522-2E6C-B51A-D92F-B8F9143F776E}"/>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096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B2E59-E4E3-FC1B-D2F1-AA11E10D99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BA19B3-1B88-C963-F5FB-268A83435208}"/>
              </a:ext>
            </a:extLst>
          </p:cNvPr>
          <p:cNvSpPr>
            <a:spLocks noGrp="1"/>
          </p:cNvSpPr>
          <p:nvPr>
            <p:ph type="title"/>
          </p:nvPr>
        </p:nvSpPr>
        <p:spPr>
          <a:xfrm>
            <a:off x="426314" y="267055"/>
            <a:ext cx="11333087" cy="739343"/>
          </a:xfrm>
        </p:spPr>
        <p:txBody>
          <a:bodyPr/>
          <a:lstStyle/>
          <a:p>
            <a:pPr algn="l" fontAlgn="base">
              <a:buNone/>
            </a:pPr>
            <a:r>
              <a:rPr lang="en-IN" sz="4000" b="1" dirty="0">
                <a:solidFill>
                  <a:schemeClr val="tx1"/>
                </a:solidFill>
                <a:latin typeface="+mn-lt"/>
              </a:rPr>
              <a:t>What is Set?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D9CE1B54-D7F1-0A63-1B70-DD2B5BB881FF}"/>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88B168F9-68D7-9464-1942-E79E4BAB8F1D}"/>
              </a:ext>
            </a:extLst>
          </p:cNvPr>
          <p:cNvSpPr>
            <a:spLocks noGrp="1" noChangeArrowheads="1"/>
          </p:cNvSpPr>
          <p:nvPr>
            <p:ph type="body" sz="quarter" idx="10"/>
          </p:nvPr>
        </p:nvSpPr>
        <p:spPr bwMode="auto">
          <a:xfrm>
            <a:off x="426314" y="1256480"/>
            <a:ext cx="11140876" cy="31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spcBef>
                <a:spcPts val="300"/>
              </a:spcBef>
              <a:spcAft>
                <a:spcPts val="300"/>
              </a:spcAft>
              <a:buFont typeface="Arial" panose="020B0604020202020204" pitchFamily="34" charset="0"/>
              <a:buChar char="•"/>
            </a:pPr>
            <a:r>
              <a:rPr lang="en-US" sz="2550" dirty="0">
                <a:latin typeface="Segoe UI"/>
                <a:ea typeface="Verdana"/>
                <a:cs typeface="Segoe UI"/>
              </a:rPr>
              <a:t>A set is an unordered collection of items. Every element is unique (no duplicates) and must be immutable (which cannot be changed). </a:t>
            </a:r>
          </a:p>
          <a:p>
            <a:pPr marL="457200" indent="-457200">
              <a:lnSpc>
                <a:spcPct val="150000"/>
              </a:lnSpc>
              <a:spcBef>
                <a:spcPts val="300"/>
              </a:spcBef>
              <a:spcAft>
                <a:spcPts val="300"/>
              </a:spcAft>
              <a:buFont typeface="Arial" panose="020B0604020202020204" pitchFamily="34" charset="0"/>
              <a:buChar char="•"/>
            </a:pPr>
            <a:r>
              <a:rPr lang="en-US" sz="2550" dirty="0">
                <a:latin typeface="Segoe UI"/>
                <a:ea typeface="Verdana"/>
                <a:cs typeface="Segoe UI"/>
              </a:rPr>
              <a:t>However, the set itself is mutable. We can add or remove items from it. </a:t>
            </a:r>
          </a:p>
          <a:p>
            <a:pPr marL="457200" indent="-457200">
              <a:lnSpc>
                <a:spcPct val="150000"/>
              </a:lnSpc>
              <a:spcBef>
                <a:spcPts val="300"/>
              </a:spcBef>
              <a:spcAft>
                <a:spcPts val="300"/>
              </a:spcAft>
              <a:buFont typeface="Arial" panose="020B0604020202020204" pitchFamily="34" charset="0"/>
              <a:buChar char="•"/>
            </a:pPr>
            <a:r>
              <a:rPr lang="en-US" sz="2550" dirty="0">
                <a:latin typeface="Segoe UI"/>
                <a:ea typeface="Verdana"/>
                <a:cs typeface="Segoe UI"/>
              </a:rPr>
              <a:t>Sets can be used to perform mathematical set operations like union, intersection, symmetric difference etc.</a:t>
            </a:r>
            <a:endParaRPr lang="en-US" sz="2550" b="0" i="0" dirty="0">
              <a:solidFill>
                <a:schemeClr val="tx1"/>
              </a:solidFill>
              <a:effectLst/>
              <a:cs typeface="Segoe UI"/>
            </a:endParaRPr>
          </a:p>
        </p:txBody>
      </p:sp>
      <p:sp>
        <p:nvSpPr>
          <p:cNvPr id="2" name="Rectangle 1">
            <a:extLst>
              <a:ext uri="{FF2B5EF4-FFF2-40B4-BE49-F238E27FC236}">
                <a16:creationId xmlns:a16="http://schemas.microsoft.com/office/drawing/2014/main" id="{DC8A7678-32EF-7062-FF53-F31C06CD58E3}"/>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7659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52DD7-CD33-7133-0C80-D009758C20B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72CCD24-F5EB-7B73-C14E-DFE7EC82C975}"/>
              </a:ext>
            </a:extLst>
          </p:cNvPr>
          <p:cNvSpPr>
            <a:spLocks noGrp="1"/>
          </p:cNvSpPr>
          <p:nvPr>
            <p:ph type="title"/>
          </p:nvPr>
        </p:nvSpPr>
        <p:spPr>
          <a:xfrm>
            <a:off x="621635" y="0"/>
            <a:ext cx="11333087" cy="739343"/>
          </a:xfrm>
        </p:spPr>
        <p:txBody>
          <a:bodyPr/>
          <a:lstStyle/>
          <a:p>
            <a:pPr algn="l" fontAlgn="base">
              <a:buNone/>
            </a:pPr>
            <a:r>
              <a:rPr lang="en-US" sz="4000" b="1" dirty="0">
                <a:solidFill>
                  <a:schemeClr val="tx1"/>
                </a:solidFill>
                <a:latin typeface="+mn-lt"/>
              </a:rPr>
              <a:t>Creating SET </a:t>
            </a:r>
          </a:p>
        </p:txBody>
      </p:sp>
      <p:sp>
        <p:nvSpPr>
          <p:cNvPr id="4" name="TextBox 3">
            <a:extLst>
              <a:ext uri="{FF2B5EF4-FFF2-40B4-BE49-F238E27FC236}">
                <a16:creationId xmlns:a16="http://schemas.microsoft.com/office/drawing/2014/main" id="{2D7DFD2D-BE0F-EBC7-7FD1-050451F5D22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7F95CABC-1C30-809F-3010-150CC048BF44}"/>
              </a:ext>
            </a:extLst>
          </p:cNvPr>
          <p:cNvSpPr>
            <a:spLocks noGrp="1" noChangeArrowheads="1"/>
          </p:cNvSpPr>
          <p:nvPr>
            <p:ph type="body" sz="quarter" idx="10"/>
          </p:nvPr>
        </p:nvSpPr>
        <p:spPr bwMode="auto">
          <a:xfrm>
            <a:off x="314833" y="845557"/>
            <a:ext cx="11252357" cy="5407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fontAlgn="base">
              <a:spcBef>
                <a:spcPts val="600"/>
              </a:spcBef>
              <a:spcAft>
                <a:spcPts val="600"/>
              </a:spcAft>
              <a:buFont typeface="Arial" panose="020B0604020202020204" pitchFamily="34" charset="0"/>
              <a:buChar char="•"/>
            </a:pPr>
            <a:r>
              <a:rPr lang="en-US" sz="2550" dirty="0">
                <a:solidFill>
                  <a:schemeClr val="tx1"/>
                </a:solidFill>
              </a:rPr>
              <a:t>A set is created by placing all the items(elements) inside with curly brackets{},separated by comma or by using the built-in function set(). </a:t>
            </a:r>
          </a:p>
          <a:p>
            <a:pPr marL="457200" indent="-457200" fontAlgn="base">
              <a:spcBef>
                <a:spcPts val="600"/>
              </a:spcBef>
              <a:spcAft>
                <a:spcPts val="600"/>
              </a:spcAft>
              <a:buFont typeface="Arial" panose="020B0604020202020204" pitchFamily="34" charset="0"/>
              <a:buChar char="•"/>
            </a:pPr>
            <a:r>
              <a:rPr lang="en-US" sz="2550" dirty="0">
                <a:solidFill>
                  <a:schemeClr val="tx1"/>
                </a:solidFill>
              </a:rPr>
              <a:t>It can have any number of items and they may be of different types (integer, float, tuple, string etc.). </a:t>
            </a:r>
          </a:p>
          <a:p>
            <a:pPr marL="457200" indent="-457200" fontAlgn="base">
              <a:spcBef>
                <a:spcPts val="600"/>
              </a:spcBef>
              <a:spcAft>
                <a:spcPts val="600"/>
              </a:spcAft>
              <a:buFont typeface="Arial" panose="020B0604020202020204" pitchFamily="34" charset="0"/>
              <a:buChar char="•"/>
            </a:pPr>
            <a:r>
              <a:rPr lang="en-US" dirty="0"/>
              <a:t>Important: But a set cannot have a mutable element, like list, set or dictionary, as its element. </a:t>
            </a:r>
          </a:p>
          <a:p>
            <a:pPr fontAlgn="base">
              <a:spcBef>
                <a:spcPts val="600"/>
              </a:spcBef>
              <a:spcAft>
                <a:spcPts val="600"/>
              </a:spcAft>
            </a:pPr>
            <a:r>
              <a:rPr lang="en-US" sz="2550" dirty="0">
                <a:solidFill>
                  <a:srgbClr val="FF0000"/>
                </a:solidFill>
              </a:rPr>
              <a:t>Example : </a:t>
            </a:r>
          </a:p>
          <a:p>
            <a:pPr fontAlgn="base">
              <a:spcBef>
                <a:spcPts val="600"/>
              </a:spcBef>
              <a:spcAft>
                <a:spcPts val="600"/>
              </a:spcAft>
            </a:pPr>
            <a:r>
              <a:rPr lang="en-US" sz="2550" dirty="0" err="1">
                <a:solidFill>
                  <a:srgbClr val="FF0000"/>
                </a:solidFill>
              </a:rPr>
              <a:t>set_four</a:t>
            </a:r>
            <a:r>
              <a:rPr lang="en-US" sz="2550" dirty="0">
                <a:solidFill>
                  <a:srgbClr val="FF0000"/>
                </a:solidFill>
              </a:rPr>
              <a:t>={1,2,[3,4]} </a:t>
            </a:r>
          </a:p>
          <a:p>
            <a:pPr fontAlgn="base">
              <a:spcBef>
                <a:spcPts val="600"/>
              </a:spcBef>
              <a:spcAft>
                <a:spcPts val="600"/>
              </a:spcAft>
            </a:pPr>
            <a:r>
              <a:rPr lang="en-US" sz="2550" dirty="0">
                <a:solidFill>
                  <a:srgbClr val="FF0000"/>
                </a:solidFill>
              </a:rPr>
              <a:t>print </a:t>
            </a:r>
            <a:r>
              <a:rPr lang="en-US" sz="2550" dirty="0" err="1">
                <a:solidFill>
                  <a:srgbClr val="FF0000"/>
                </a:solidFill>
              </a:rPr>
              <a:t>set_four</a:t>
            </a:r>
            <a:r>
              <a:rPr lang="en-US" sz="2550" dirty="0">
                <a:solidFill>
                  <a:srgbClr val="FF0000"/>
                </a:solidFill>
              </a:rPr>
              <a:t> </a:t>
            </a:r>
          </a:p>
          <a:p>
            <a:pPr fontAlgn="base">
              <a:spcBef>
                <a:spcPts val="600"/>
              </a:spcBef>
              <a:spcAft>
                <a:spcPts val="600"/>
              </a:spcAft>
            </a:pPr>
            <a:r>
              <a:rPr lang="en-US" sz="2550" dirty="0">
                <a:solidFill>
                  <a:srgbClr val="FF0000"/>
                </a:solidFill>
              </a:rPr>
              <a:t>#output: </a:t>
            </a:r>
            <a:r>
              <a:rPr lang="en-US" sz="2550" dirty="0" err="1">
                <a:solidFill>
                  <a:srgbClr val="FF0000"/>
                </a:solidFill>
              </a:rPr>
              <a:t>set_four</a:t>
            </a:r>
            <a:r>
              <a:rPr lang="en-US" sz="2550" dirty="0">
                <a:solidFill>
                  <a:srgbClr val="FF0000"/>
                </a:solidFill>
              </a:rPr>
              <a:t>={1,2,[3,4]} </a:t>
            </a:r>
          </a:p>
          <a:p>
            <a:pPr fontAlgn="base">
              <a:spcBef>
                <a:spcPts val="600"/>
              </a:spcBef>
              <a:spcAft>
                <a:spcPts val="600"/>
              </a:spcAft>
            </a:pPr>
            <a:r>
              <a:rPr lang="en-US" sz="2550" dirty="0" err="1">
                <a:solidFill>
                  <a:srgbClr val="FF0000"/>
                </a:solidFill>
              </a:rPr>
              <a:t>TypeError</a:t>
            </a:r>
            <a:r>
              <a:rPr lang="en-US" sz="2550" dirty="0">
                <a:solidFill>
                  <a:srgbClr val="FF0000"/>
                </a:solidFill>
              </a:rPr>
              <a:t>: </a:t>
            </a:r>
            <a:r>
              <a:rPr lang="en-US" sz="2550" dirty="0" err="1">
                <a:solidFill>
                  <a:srgbClr val="FF0000"/>
                </a:solidFill>
              </a:rPr>
              <a:t>unhashable</a:t>
            </a:r>
            <a:r>
              <a:rPr lang="en-US" sz="2550" dirty="0">
                <a:solidFill>
                  <a:srgbClr val="FF0000"/>
                </a:solidFill>
              </a:rPr>
              <a:t> type: '</a:t>
            </a:r>
            <a:r>
              <a:rPr lang="en-US" sz="2550" dirty="0" err="1">
                <a:solidFill>
                  <a:srgbClr val="FF0000"/>
                </a:solidFill>
              </a:rPr>
              <a:t>list'Because</a:t>
            </a:r>
            <a:r>
              <a:rPr lang="en-US" sz="2550" dirty="0">
                <a:solidFill>
                  <a:srgbClr val="FF0000"/>
                </a:solidFill>
              </a:rPr>
              <a:t> Set is immutable and list is mutable so we can't contain list in set.</a:t>
            </a:r>
            <a:endParaRPr lang="en-US" sz="2550" b="0" i="0" dirty="0">
              <a:solidFill>
                <a:srgbClr val="FF0000"/>
              </a:solidFill>
              <a:effectLst/>
            </a:endParaRPr>
          </a:p>
        </p:txBody>
      </p:sp>
      <p:sp>
        <p:nvSpPr>
          <p:cNvPr id="2" name="Rectangle 1">
            <a:extLst>
              <a:ext uri="{FF2B5EF4-FFF2-40B4-BE49-F238E27FC236}">
                <a16:creationId xmlns:a16="http://schemas.microsoft.com/office/drawing/2014/main" id="{075C4886-A630-45D0-8DCE-1C9E96D346BD}"/>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5553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35732-23A0-53A4-D477-2BF11218687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A3B1F50-063B-547E-8291-9DD988D8642F}"/>
              </a:ext>
            </a:extLst>
          </p:cNvPr>
          <p:cNvSpPr>
            <a:spLocks noGrp="1"/>
          </p:cNvSpPr>
          <p:nvPr>
            <p:ph type="title"/>
          </p:nvPr>
        </p:nvSpPr>
        <p:spPr>
          <a:xfrm>
            <a:off x="621635" y="0"/>
            <a:ext cx="11333087" cy="739343"/>
          </a:xfrm>
        </p:spPr>
        <p:txBody>
          <a:bodyPr/>
          <a:lstStyle/>
          <a:p>
            <a:pPr algn="l" fontAlgn="base">
              <a:buNone/>
            </a:pPr>
            <a:r>
              <a:rPr lang="en-US" sz="4000" b="1" dirty="0">
                <a:solidFill>
                  <a:schemeClr val="tx1"/>
                </a:solidFill>
                <a:latin typeface="+mn-lt"/>
              </a:rPr>
              <a:t>Access Items </a:t>
            </a:r>
          </a:p>
        </p:txBody>
      </p:sp>
      <p:sp>
        <p:nvSpPr>
          <p:cNvPr id="4" name="TextBox 3">
            <a:extLst>
              <a:ext uri="{FF2B5EF4-FFF2-40B4-BE49-F238E27FC236}">
                <a16:creationId xmlns:a16="http://schemas.microsoft.com/office/drawing/2014/main" id="{2C295273-A67D-6AFD-937A-F339E8AAB096}"/>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E53F571B-B20D-2513-05E1-FAC5804894F6}"/>
              </a:ext>
            </a:extLst>
          </p:cNvPr>
          <p:cNvSpPr>
            <a:spLocks noGrp="1" noChangeArrowheads="1"/>
          </p:cNvSpPr>
          <p:nvPr>
            <p:ph type="body" sz="quarter" idx="10"/>
          </p:nvPr>
        </p:nvSpPr>
        <p:spPr bwMode="auto">
          <a:xfrm>
            <a:off x="269702" y="694775"/>
            <a:ext cx="11252357" cy="626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fontAlgn="base">
              <a:lnSpc>
                <a:spcPct val="100000"/>
              </a:lnSpc>
              <a:spcBef>
                <a:spcPts val="400"/>
              </a:spcBef>
              <a:spcAft>
                <a:spcPts val="400"/>
              </a:spcAft>
              <a:buFont typeface="Arial" panose="020B0604020202020204" pitchFamily="34" charset="0"/>
              <a:buChar char="•"/>
            </a:pPr>
            <a:r>
              <a:rPr lang="en-US" sz="2550" dirty="0">
                <a:solidFill>
                  <a:schemeClr val="tx1"/>
                </a:solidFill>
              </a:rPr>
              <a:t>You cannot access items in a set by referring to an index, since sets are unordered the items has no index. </a:t>
            </a:r>
          </a:p>
          <a:p>
            <a:pPr marL="457200" indent="-457200" fontAlgn="base">
              <a:lnSpc>
                <a:spcPct val="100000"/>
              </a:lnSpc>
              <a:spcBef>
                <a:spcPts val="400"/>
              </a:spcBef>
              <a:spcAft>
                <a:spcPts val="400"/>
              </a:spcAft>
              <a:buFont typeface="Arial" panose="020B0604020202020204" pitchFamily="34" charset="0"/>
              <a:buChar char="•"/>
            </a:pPr>
            <a:r>
              <a:rPr lang="en-US" sz="2550" dirty="0">
                <a:solidFill>
                  <a:schemeClr val="tx1"/>
                </a:solidFill>
              </a:rPr>
              <a:t>But you can loop through the set items using a for loop, or ask if a specified value is present in a set, by using the in keyword. </a:t>
            </a:r>
            <a:endParaRPr lang="en-US" sz="2550" dirty="0">
              <a:solidFill>
                <a:schemeClr val="tx1"/>
              </a:solidFill>
              <a:cs typeface="Segoe UI"/>
            </a:endParaRPr>
          </a:p>
          <a:p>
            <a:pPr fontAlgn="base">
              <a:lnSpc>
                <a:spcPct val="100000"/>
              </a:lnSpc>
              <a:spcBef>
                <a:spcPts val="400"/>
              </a:spcBef>
              <a:spcAft>
                <a:spcPts val="400"/>
              </a:spcAft>
            </a:pPr>
            <a:endParaRPr lang="en-US" sz="2550" b="0" i="0" dirty="0">
              <a:solidFill>
                <a:schemeClr val="tx1"/>
              </a:solidFill>
              <a:effectLst/>
            </a:endParaRPr>
          </a:p>
          <a:p>
            <a:r>
              <a:rPr lang="en-US" sz="2550" b="0" i="0" err="1">
                <a:solidFill>
                  <a:srgbClr val="FF0000"/>
                </a:solidFill>
                <a:effectLst/>
                <a:ea typeface="+mn-lt"/>
                <a:cs typeface="+mn-lt"/>
              </a:rPr>
              <a:t>thisset</a:t>
            </a:r>
            <a:r>
              <a:rPr lang="en-US" sz="2550">
                <a:solidFill>
                  <a:srgbClr val="FF0000"/>
                </a:solidFill>
                <a:ea typeface="+mn-lt"/>
                <a:cs typeface="+mn-lt"/>
              </a:rPr>
              <a:t> = {"</a:t>
            </a:r>
            <a:r>
              <a:rPr lang="en-US" sz="2550" b="0" i="0">
                <a:solidFill>
                  <a:srgbClr val="FF0000"/>
                </a:solidFill>
                <a:effectLst/>
                <a:ea typeface="+mn-lt"/>
                <a:cs typeface="+mn-lt"/>
              </a:rPr>
              <a:t>sad", "happy", "love", "hate"} </a:t>
            </a:r>
            <a:r>
              <a:rPr lang="en-US" sz="2550">
                <a:solidFill>
                  <a:srgbClr val="FF0000"/>
                </a:solidFill>
                <a:ea typeface="+mn-lt"/>
                <a:cs typeface="+mn-lt"/>
              </a:rPr>
              <a:t># Correct way to define a set</a:t>
            </a:r>
            <a:endParaRPr lang="en-US"/>
          </a:p>
          <a:p>
            <a:r>
              <a:rPr lang="en-US" sz="2550" b="0" i="0" dirty="0">
                <a:solidFill>
                  <a:srgbClr val="FF0000"/>
                </a:solidFill>
                <a:effectLst/>
                <a:ea typeface="+mn-lt"/>
                <a:cs typeface="+mn-lt"/>
              </a:rPr>
              <a:t>for x in </a:t>
            </a:r>
            <a:r>
              <a:rPr lang="en-US" sz="2550" b="0" i="0" dirty="0" err="1">
                <a:solidFill>
                  <a:srgbClr val="FF0000"/>
                </a:solidFill>
                <a:effectLst/>
                <a:ea typeface="+mn-lt"/>
                <a:cs typeface="+mn-lt"/>
              </a:rPr>
              <a:t>thisset</a:t>
            </a:r>
            <a:r>
              <a:rPr lang="en-US" sz="2550" b="0" i="0" dirty="0">
                <a:solidFill>
                  <a:srgbClr val="FF0000"/>
                </a:solidFill>
                <a:effectLst/>
                <a:ea typeface="+mn-lt"/>
                <a:cs typeface="+mn-lt"/>
              </a:rPr>
              <a:t>:</a:t>
            </a:r>
            <a:endParaRPr lang="en-US" dirty="0">
              <a:ea typeface="+mn-lt"/>
              <a:cs typeface="+mn-lt"/>
            </a:endParaRPr>
          </a:p>
          <a:p>
            <a:pPr>
              <a:lnSpc>
                <a:spcPct val="100000"/>
              </a:lnSpc>
              <a:spcBef>
                <a:spcPts val="400"/>
              </a:spcBef>
              <a:spcAft>
                <a:spcPts val="400"/>
              </a:spcAft>
            </a:pPr>
            <a:r>
              <a:rPr lang="en-US" sz="2550" dirty="0">
                <a:solidFill>
                  <a:srgbClr val="FF0000"/>
                </a:solidFill>
                <a:ea typeface="+mn-lt"/>
                <a:cs typeface="+mn-lt"/>
              </a:rPr>
              <a:t>    </a:t>
            </a:r>
            <a:r>
              <a:rPr lang="en-US" sz="2550" b="0" i="0" dirty="0">
                <a:solidFill>
                  <a:srgbClr val="FF0000"/>
                </a:solidFill>
                <a:effectLst/>
                <a:ea typeface="+mn-lt"/>
                <a:cs typeface="+mn-lt"/>
              </a:rPr>
              <a:t>print(x)</a:t>
            </a:r>
            <a:endParaRPr lang="en-US" dirty="0">
              <a:ea typeface="+mn-lt"/>
              <a:cs typeface="+mn-lt"/>
            </a:endParaRPr>
          </a:p>
          <a:p>
            <a:pPr fontAlgn="base">
              <a:lnSpc>
                <a:spcPct val="100000"/>
              </a:lnSpc>
              <a:spcBef>
                <a:spcPts val="400"/>
              </a:spcBef>
              <a:spcAft>
                <a:spcPts val="400"/>
              </a:spcAft>
            </a:pPr>
            <a:r>
              <a:rPr lang="en-US" sz="2550" b="0" i="0" dirty="0">
                <a:solidFill>
                  <a:srgbClr val="FF0000"/>
                </a:solidFill>
                <a:effectLst/>
              </a:rPr>
              <a:t># Output: </a:t>
            </a:r>
          </a:p>
          <a:p>
            <a:pPr fontAlgn="base">
              <a:lnSpc>
                <a:spcPct val="100000"/>
              </a:lnSpc>
              <a:spcBef>
                <a:spcPts val="400"/>
              </a:spcBef>
              <a:spcAft>
                <a:spcPts val="400"/>
              </a:spcAft>
            </a:pPr>
            <a:r>
              <a:rPr lang="en-US" sz="2550" b="0" i="0" dirty="0">
                <a:solidFill>
                  <a:srgbClr val="FF0000"/>
                </a:solidFill>
                <a:effectLst/>
              </a:rPr>
              <a:t>sad </a:t>
            </a:r>
          </a:p>
          <a:p>
            <a:pPr fontAlgn="base">
              <a:lnSpc>
                <a:spcPct val="100000"/>
              </a:lnSpc>
              <a:spcBef>
                <a:spcPts val="400"/>
              </a:spcBef>
              <a:spcAft>
                <a:spcPts val="400"/>
              </a:spcAft>
            </a:pPr>
            <a:r>
              <a:rPr lang="en-US" sz="2550" b="0" i="0" dirty="0">
                <a:solidFill>
                  <a:srgbClr val="FF0000"/>
                </a:solidFill>
                <a:effectLst/>
              </a:rPr>
              <a:t>happy </a:t>
            </a:r>
          </a:p>
          <a:p>
            <a:pPr fontAlgn="base">
              <a:lnSpc>
                <a:spcPct val="100000"/>
              </a:lnSpc>
              <a:spcBef>
                <a:spcPts val="400"/>
              </a:spcBef>
              <a:spcAft>
                <a:spcPts val="400"/>
              </a:spcAft>
            </a:pPr>
            <a:r>
              <a:rPr lang="en-US" sz="2550" b="0" i="0" dirty="0">
                <a:solidFill>
                  <a:srgbClr val="FF0000"/>
                </a:solidFill>
                <a:effectLst/>
              </a:rPr>
              <a:t>love </a:t>
            </a:r>
          </a:p>
          <a:p>
            <a:pPr fontAlgn="base">
              <a:lnSpc>
                <a:spcPct val="100000"/>
              </a:lnSpc>
              <a:spcBef>
                <a:spcPts val="400"/>
              </a:spcBef>
              <a:spcAft>
                <a:spcPts val="400"/>
              </a:spcAft>
            </a:pPr>
            <a:r>
              <a:rPr lang="en-US" sz="2550" b="0" i="0" dirty="0">
                <a:solidFill>
                  <a:srgbClr val="FF0000"/>
                </a:solidFill>
                <a:effectLst/>
              </a:rPr>
              <a:t>hate </a:t>
            </a:r>
          </a:p>
        </p:txBody>
      </p:sp>
      <p:sp>
        <p:nvSpPr>
          <p:cNvPr id="2" name="Rectangle 1">
            <a:extLst>
              <a:ext uri="{FF2B5EF4-FFF2-40B4-BE49-F238E27FC236}">
                <a16:creationId xmlns:a16="http://schemas.microsoft.com/office/drawing/2014/main" id="{EA53B1FA-A195-A180-FF52-109020D854CE}"/>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33842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0B68F-D612-890C-5D04-CE917328B04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B4CF825-46F5-A85D-0E81-C71D5377896E}"/>
              </a:ext>
            </a:extLst>
          </p:cNvPr>
          <p:cNvSpPr>
            <a:spLocks noGrp="1"/>
          </p:cNvSpPr>
          <p:nvPr>
            <p:ph type="title"/>
          </p:nvPr>
        </p:nvSpPr>
        <p:spPr>
          <a:xfrm>
            <a:off x="427868" y="-8457"/>
            <a:ext cx="11333087" cy="739343"/>
          </a:xfrm>
        </p:spPr>
        <p:txBody>
          <a:bodyPr/>
          <a:lstStyle/>
          <a:p>
            <a:pPr algn="l" fontAlgn="base">
              <a:buNone/>
            </a:pPr>
            <a:r>
              <a:rPr lang="en-IN" sz="4000" b="1" dirty="0">
                <a:solidFill>
                  <a:schemeClr val="tx1"/>
                </a:solidFill>
                <a:latin typeface="+mn-lt"/>
              </a:rPr>
              <a:t>Remove element from SET</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A933BCC9-5AA6-640B-3E0E-9E652B596906}"/>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4AE907C3-36C5-A77E-8C91-CDED6BD03FA8}"/>
              </a:ext>
            </a:extLst>
          </p:cNvPr>
          <p:cNvSpPr>
            <a:spLocks noGrp="1" noChangeArrowheads="1"/>
          </p:cNvSpPr>
          <p:nvPr>
            <p:ph type="body" sz="quarter" idx="10"/>
          </p:nvPr>
        </p:nvSpPr>
        <p:spPr bwMode="auto">
          <a:xfrm>
            <a:off x="93661" y="730886"/>
            <a:ext cx="12001500" cy="518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fontAlgn="base">
              <a:lnSpc>
                <a:spcPct val="150000"/>
              </a:lnSpc>
              <a:spcBef>
                <a:spcPts val="300"/>
              </a:spcBef>
              <a:spcAft>
                <a:spcPts val="300"/>
              </a:spcAft>
              <a:buFont typeface="Arial" panose="020B0604020202020204" pitchFamily="34" charset="0"/>
              <a:buChar char="•"/>
            </a:pPr>
            <a:r>
              <a:rPr lang="en-US" sz="2300" i="0" dirty="0">
                <a:solidFill>
                  <a:schemeClr val="tx1"/>
                </a:solidFill>
                <a:effectLst/>
              </a:rPr>
              <a:t>A particular item can be removed from set using methods, discard() and remove(). </a:t>
            </a:r>
          </a:p>
          <a:p>
            <a:pPr marL="342900" indent="-342900" algn="l" fontAlgn="base">
              <a:lnSpc>
                <a:spcPct val="150000"/>
              </a:lnSpc>
              <a:spcBef>
                <a:spcPts val="300"/>
              </a:spcBef>
              <a:spcAft>
                <a:spcPts val="300"/>
              </a:spcAft>
              <a:buFont typeface="Arial" panose="020B0604020202020204" pitchFamily="34" charset="0"/>
              <a:buChar char="•"/>
            </a:pPr>
            <a:r>
              <a:rPr lang="en-US" sz="2300" i="0" dirty="0">
                <a:solidFill>
                  <a:schemeClr val="tx1"/>
                </a:solidFill>
                <a:effectLst/>
              </a:rPr>
              <a:t>The only difference between the two is that, while using discard() if the item does not exist in the set, it remains unchanged. But remove() will raise an error in such condition. </a:t>
            </a:r>
          </a:p>
          <a:p>
            <a:pPr marL="342900" indent="-342900" algn="l" fontAlgn="base">
              <a:lnSpc>
                <a:spcPct val="150000"/>
              </a:lnSpc>
              <a:spcBef>
                <a:spcPts val="300"/>
              </a:spcBef>
              <a:spcAft>
                <a:spcPts val="300"/>
              </a:spcAft>
              <a:buFont typeface="Arial" panose="020B0604020202020204" pitchFamily="34" charset="0"/>
              <a:buChar char="•"/>
            </a:pPr>
            <a:r>
              <a:rPr lang="en-US" sz="2300" i="0" dirty="0">
                <a:solidFill>
                  <a:schemeClr val="tx1"/>
                </a:solidFill>
                <a:effectLst/>
              </a:rPr>
              <a:t>You can also use the pop(), method to remove an item, but this method will remove the last item. Remember that sets are unordered, so you will not know what item that gets removed. </a:t>
            </a:r>
          </a:p>
          <a:p>
            <a:pPr marL="342900" indent="-342900" algn="l" fontAlgn="base">
              <a:lnSpc>
                <a:spcPct val="150000"/>
              </a:lnSpc>
              <a:spcBef>
                <a:spcPts val="300"/>
              </a:spcBef>
              <a:spcAft>
                <a:spcPts val="300"/>
              </a:spcAft>
              <a:buFont typeface="Arial" panose="020B0604020202020204" pitchFamily="34" charset="0"/>
              <a:buChar char="•"/>
            </a:pPr>
            <a:r>
              <a:rPr lang="en-US" sz="2300" i="0" dirty="0">
                <a:solidFill>
                  <a:schemeClr val="tx1"/>
                </a:solidFill>
                <a:effectLst/>
              </a:rPr>
              <a:t>The return value of the pop() method is the removed item. </a:t>
            </a:r>
          </a:p>
          <a:p>
            <a:pPr marL="342900" indent="-342900" algn="l" fontAlgn="base">
              <a:lnSpc>
                <a:spcPct val="150000"/>
              </a:lnSpc>
              <a:spcBef>
                <a:spcPts val="300"/>
              </a:spcBef>
              <a:spcAft>
                <a:spcPts val="300"/>
              </a:spcAft>
              <a:buFont typeface="Arial" panose="020B0604020202020204" pitchFamily="34" charset="0"/>
              <a:buChar char="•"/>
            </a:pPr>
            <a:r>
              <a:rPr lang="en-US" sz="2300" i="0" dirty="0">
                <a:solidFill>
                  <a:schemeClr val="tx1"/>
                </a:solidFill>
                <a:effectLst/>
              </a:rPr>
              <a:t>The clear() method empties the set. </a:t>
            </a:r>
          </a:p>
          <a:p>
            <a:pPr marL="342900" indent="-342900" algn="l" fontAlgn="base">
              <a:lnSpc>
                <a:spcPct val="150000"/>
              </a:lnSpc>
              <a:spcBef>
                <a:spcPts val="300"/>
              </a:spcBef>
              <a:spcAft>
                <a:spcPts val="300"/>
              </a:spcAft>
              <a:buFont typeface="Arial" panose="020B0604020202020204" pitchFamily="34" charset="0"/>
              <a:buChar char="•"/>
            </a:pPr>
            <a:r>
              <a:rPr lang="en-US" sz="2300" i="0" dirty="0">
                <a:solidFill>
                  <a:schemeClr val="tx1"/>
                </a:solidFill>
                <a:effectLst/>
              </a:rPr>
              <a:t>The del keyword will delete the set completely.</a:t>
            </a:r>
            <a:endParaRPr lang="fr-FR" sz="2300" i="0" dirty="0">
              <a:solidFill>
                <a:srgbClr val="FF0000"/>
              </a:solidFill>
              <a:effectLst/>
            </a:endParaRPr>
          </a:p>
        </p:txBody>
      </p:sp>
      <p:sp>
        <p:nvSpPr>
          <p:cNvPr id="2" name="Rectangle 1">
            <a:extLst>
              <a:ext uri="{FF2B5EF4-FFF2-40B4-BE49-F238E27FC236}">
                <a16:creationId xmlns:a16="http://schemas.microsoft.com/office/drawing/2014/main" id="{6D0FD20C-A39B-ECBE-D4DF-1994A318A207}"/>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9965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0B49F-0093-F1BC-3DCF-AC2B431DB1F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F59D3FA-55FF-FBFA-EC42-1A63CF317D3B}"/>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D79360EE-8013-7201-7C0A-A6E5EDEAD518}"/>
              </a:ext>
            </a:extLst>
          </p:cNvPr>
          <p:cNvSpPr>
            <a:spLocks noGrp="1" noChangeArrowheads="1"/>
          </p:cNvSpPr>
          <p:nvPr>
            <p:ph type="body" sz="quarter" idx="10"/>
          </p:nvPr>
        </p:nvSpPr>
        <p:spPr bwMode="auto">
          <a:xfrm>
            <a:off x="122902" y="3105834"/>
            <a:ext cx="11943019" cy="646331"/>
          </a:xfrm>
          <a:prstGeom prst="rect">
            <a:avLst/>
          </a:prstGeom>
          <a:solidFill>
            <a:schemeClr val="accent2">
              <a:lumMod val="10000"/>
              <a:lumOff val="90000"/>
            </a:schemeClr>
          </a:solidFill>
          <a:ln>
            <a:noFill/>
          </a:ln>
          <a:effectLst/>
        </p:spPr>
        <p:txBody>
          <a:bodyPr vert="horz" wrap="square" lIns="91440" tIns="45720" rIns="91440" bIns="45720" numCol="1" anchor="ctr" anchorCtr="0" compatLnSpc="1">
            <a:prstTxWarp prst="textNoShape">
              <a:avLst/>
            </a:prstTxWarp>
            <a:spAutoFit/>
          </a:bodyPr>
          <a:lstStyle/>
          <a:p>
            <a:pPr algn="ctr" fontAlgn="base">
              <a:lnSpc>
                <a:spcPct val="100000"/>
              </a:lnSpc>
              <a:spcBef>
                <a:spcPts val="600"/>
              </a:spcBef>
              <a:spcAft>
                <a:spcPts val="600"/>
              </a:spcAft>
            </a:pPr>
            <a:r>
              <a:rPr lang="en-US" sz="3600" b="1" i="0" dirty="0">
                <a:solidFill>
                  <a:schemeClr val="tx1"/>
                </a:solidFill>
                <a:effectLst/>
              </a:rPr>
              <a:t>MATHEMATICAL SET OPERATIONS</a:t>
            </a:r>
          </a:p>
        </p:txBody>
      </p:sp>
      <p:sp>
        <p:nvSpPr>
          <p:cNvPr id="2" name="Rectangle 1">
            <a:extLst>
              <a:ext uri="{FF2B5EF4-FFF2-40B4-BE49-F238E27FC236}">
                <a16:creationId xmlns:a16="http://schemas.microsoft.com/office/drawing/2014/main" id="{A5C37174-3950-9AC4-3E40-078FE78CC146}"/>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36098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67934-4E04-5511-30FE-3A08F631B12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4961F46-082C-EB94-A85F-58A8F8DC04BE}"/>
              </a:ext>
            </a:extLst>
          </p:cNvPr>
          <p:cNvSpPr>
            <a:spLocks noGrp="1"/>
          </p:cNvSpPr>
          <p:nvPr>
            <p:ph type="title"/>
          </p:nvPr>
        </p:nvSpPr>
        <p:spPr>
          <a:xfrm>
            <a:off x="621635" y="0"/>
            <a:ext cx="11333087" cy="739343"/>
          </a:xfrm>
        </p:spPr>
        <p:txBody>
          <a:bodyPr/>
          <a:lstStyle/>
          <a:p>
            <a:pPr algn="l" fontAlgn="base">
              <a:buNone/>
            </a:pPr>
            <a:r>
              <a:rPr lang="en-US" sz="4000" b="1" dirty="0">
                <a:solidFill>
                  <a:schemeClr val="tx1"/>
                </a:solidFill>
                <a:latin typeface="+mn-lt"/>
              </a:rPr>
              <a:t>UNION ( )</a:t>
            </a:r>
          </a:p>
        </p:txBody>
      </p:sp>
      <p:sp>
        <p:nvSpPr>
          <p:cNvPr id="4" name="TextBox 3">
            <a:extLst>
              <a:ext uri="{FF2B5EF4-FFF2-40B4-BE49-F238E27FC236}">
                <a16:creationId xmlns:a16="http://schemas.microsoft.com/office/drawing/2014/main" id="{D6DF8CE8-B355-C00D-AEB5-EF073BBE2325}"/>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457830F9-6862-AC8A-78B1-DD6456F96873}"/>
              </a:ext>
            </a:extLst>
          </p:cNvPr>
          <p:cNvSpPr>
            <a:spLocks noGrp="1" noChangeArrowheads="1"/>
          </p:cNvSpPr>
          <p:nvPr>
            <p:ph type="body" sz="quarter" idx="10"/>
          </p:nvPr>
        </p:nvSpPr>
        <p:spPr bwMode="auto">
          <a:xfrm>
            <a:off x="314833" y="1611040"/>
            <a:ext cx="11252357" cy="58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ts val="400"/>
              </a:spcBef>
              <a:spcAft>
                <a:spcPts val="400"/>
              </a:spcAft>
            </a:pPr>
            <a:r>
              <a:rPr lang="en-US" sz="2550" dirty="0">
                <a:solidFill>
                  <a:schemeClr val="tx1"/>
                </a:solidFill>
              </a:rPr>
              <a:t>Union operation is performed using operator. Same can be accomplished using the method union(). Union of sets is a set of all elements from both A &amp; B sets. </a:t>
            </a:r>
          </a:p>
          <a:p>
            <a:pPr fontAlgn="base">
              <a:spcBef>
                <a:spcPts val="400"/>
              </a:spcBef>
              <a:spcAft>
                <a:spcPts val="400"/>
              </a:spcAft>
            </a:pPr>
            <a:endParaRPr lang="en-US" sz="2550" b="0" i="0" dirty="0">
              <a:solidFill>
                <a:schemeClr val="tx1"/>
              </a:solidFill>
              <a:effectLst/>
            </a:endParaRPr>
          </a:p>
          <a:p>
            <a:r>
              <a:rPr lang="en-US" sz="2400" b="0" i="0" dirty="0">
                <a:solidFill>
                  <a:srgbClr val="FF0000"/>
                </a:solidFill>
                <a:effectLst/>
                <a:latin typeface="Consolas"/>
                <a:ea typeface="+mn-lt"/>
                <a:cs typeface="+mn-lt"/>
              </a:rPr>
              <a:t># set operations </a:t>
            </a:r>
            <a:endParaRPr lang="en-US" sz="2400">
              <a:latin typeface="Consolas"/>
              <a:ea typeface="+mn-lt"/>
              <a:cs typeface="+mn-lt"/>
            </a:endParaRPr>
          </a:p>
          <a:p>
            <a:r>
              <a:rPr lang="en-US" sz="2400" b="0" i="0" dirty="0">
                <a:solidFill>
                  <a:srgbClr val="FF0000"/>
                </a:solidFill>
                <a:effectLst/>
                <a:latin typeface="Consolas"/>
                <a:ea typeface="+mn-lt"/>
                <a:cs typeface="+mn-lt"/>
              </a:rPr>
              <a:t>A</a:t>
            </a:r>
            <a:r>
              <a:rPr lang="en-US" sz="2400" dirty="0">
                <a:solidFill>
                  <a:srgbClr val="FF0000"/>
                </a:solidFill>
                <a:latin typeface="Consolas"/>
                <a:ea typeface="+mn-lt"/>
                <a:cs typeface="+mn-lt"/>
              </a:rPr>
              <a:t> = {1</a:t>
            </a:r>
            <a:r>
              <a:rPr lang="en-US" sz="2400" b="0" i="0" dirty="0">
                <a:solidFill>
                  <a:srgbClr val="FF0000"/>
                </a:solidFill>
                <a:effectLst/>
                <a:latin typeface="Consolas"/>
                <a:ea typeface="+mn-lt"/>
                <a:cs typeface="+mn-lt"/>
              </a:rPr>
              <a:t>, 3, 5, 7, 9} </a:t>
            </a:r>
            <a:endParaRPr lang="en-US" sz="2400">
              <a:latin typeface="Consolas"/>
              <a:ea typeface="+mn-lt"/>
              <a:cs typeface="+mn-lt"/>
            </a:endParaRPr>
          </a:p>
          <a:p>
            <a:r>
              <a:rPr lang="en-US" sz="2400" b="0" i="0" dirty="0">
                <a:solidFill>
                  <a:srgbClr val="FF0000"/>
                </a:solidFill>
                <a:effectLst/>
                <a:latin typeface="Consolas"/>
                <a:ea typeface="+mn-lt"/>
                <a:cs typeface="+mn-lt"/>
              </a:rPr>
              <a:t>B</a:t>
            </a:r>
            <a:r>
              <a:rPr lang="en-US" sz="2400" dirty="0">
                <a:solidFill>
                  <a:srgbClr val="FF0000"/>
                </a:solidFill>
                <a:latin typeface="Consolas"/>
                <a:ea typeface="+mn-lt"/>
                <a:cs typeface="+mn-lt"/>
              </a:rPr>
              <a:t> = {2, 4, 6, 8, 10</a:t>
            </a:r>
            <a:r>
              <a:rPr lang="en-US" sz="2400" b="0" i="0" dirty="0">
                <a:solidFill>
                  <a:srgbClr val="FF0000"/>
                </a:solidFill>
                <a:effectLst/>
                <a:latin typeface="Consolas"/>
                <a:ea typeface="+mn-lt"/>
                <a:cs typeface="+mn-lt"/>
              </a:rPr>
              <a:t>}</a:t>
            </a:r>
            <a:endParaRPr lang="en-US" sz="2400">
              <a:latin typeface="Consolas"/>
              <a:cs typeface="Segoe UI"/>
            </a:endParaRPr>
          </a:p>
          <a:p>
            <a:r>
              <a:rPr lang="en-US" sz="2400" b="0" i="0" dirty="0">
                <a:solidFill>
                  <a:srgbClr val="FF0000"/>
                </a:solidFill>
                <a:effectLst/>
                <a:latin typeface="Consolas"/>
                <a:ea typeface="+mn-lt"/>
                <a:cs typeface="+mn-lt"/>
              </a:rPr>
              <a:t>print(A</a:t>
            </a:r>
            <a:r>
              <a:rPr lang="en-US" sz="2400" dirty="0">
                <a:solidFill>
                  <a:srgbClr val="FF0000"/>
                </a:solidFill>
                <a:latin typeface="Consolas"/>
                <a:ea typeface="+mn-lt"/>
                <a:cs typeface="+mn-lt"/>
              </a:rPr>
              <a:t> </a:t>
            </a:r>
            <a:r>
              <a:rPr lang="en-US" sz="2400" b="0" i="0" dirty="0">
                <a:solidFill>
                  <a:srgbClr val="FF0000"/>
                </a:solidFill>
                <a:effectLst/>
                <a:latin typeface="Consolas"/>
                <a:ea typeface="+mn-lt"/>
                <a:cs typeface="+mn-lt"/>
              </a:rPr>
              <a:t>|</a:t>
            </a:r>
            <a:r>
              <a:rPr lang="en-US" sz="2400" dirty="0">
                <a:solidFill>
                  <a:srgbClr val="FF0000"/>
                </a:solidFill>
                <a:latin typeface="Consolas"/>
                <a:ea typeface="+mn-lt"/>
                <a:cs typeface="+mn-lt"/>
              </a:rPr>
              <a:t> </a:t>
            </a:r>
            <a:r>
              <a:rPr lang="en-US" sz="2400" b="0" i="0" dirty="0">
                <a:solidFill>
                  <a:srgbClr val="FF0000"/>
                </a:solidFill>
                <a:effectLst/>
                <a:latin typeface="Consolas"/>
                <a:ea typeface="+mn-lt"/>
                <a:cs typeface="+mn-lt"/>
              </a:rPr>
              <a:t>B)</a:t>
            </a:r>
            <a:endParaRPr lang="en-US" sz="2400">
              <a:latin typeface="Consolas"/>
              <a:ea typeface="+mn-lt"/>
              <a:cs typeface="+mn-lt"/>
            </a:endParaRPr>
          </a:p>
          <a:p>
            <a:r>
              <a:rPr lang="en-US" sz="2400" b="0" i="0" dirty="0">
                <a:solidFill>
                  <a:srgbClr val="FF0000"/>
                </a:solidFill>
                <a:effectLst/>
                <a:latin typeface="Consolas"/>
                <a:ea typeface="+mn-lt"/>
                <a:cs typeface="+mn-lt"/>
              </a:rPr>
              <a:t>print(</a:t>
            </a:r>
            <a:r>
              <a:rPr lang="en-US" sz="2400" b="0" i="0" err="1">
                <a:solidFill>
                  <a:srgbClr val="FF0000"/>
                </a:solidFill>
                <a:effectLst/>
                <a:latin typeface="Consolas"/>
                <a:ea typeface="+mn-lt"/>
                <a:cs typeface="+mn-lt"/>
              </a:rPr>
              <a:t>A.union</a:t>
            </a:r>
            <a:r>
              <a:rPr lang="en-US" sz="2400" b="0" i="0" dirty="0">
                <a:solidFill>
                  <a:srgbClr val="FF0000"/>
                </a:solidFill>
                <a:effectLst/>
                <a:latin typeface="Consolas"/>
                <a:ea typeface="+mn-lt"/>
                <a:cs typeface="+mn-lt"/>
              </a:rPr>
              <a:t>(B))</a:t>
            </a:r>
            <a:endParaRPr lang="en-US" sz="2400">
              <a:latin typeface="Consolas"/>
              <a:ea typeface="+mn-lt"/>
              <a:cs typeface="+mn-lt"/>
            </a:endParaRPr>
          </a:p>
          <a:p>
            <a:pPr>
              <a:spcBef>
                <a:spcPts val="400"/>
              </a:spcBef>
              <a:spcAft>
                <a:spcPts val="400"/>
              </a:spcAft>
            </a:pPr>
            <a:r>
              <a:rPr lang="en-US" sz="2400" b="0" i="0" dirty="0">
                <a:solidFill>
                  <a:srgbClr val="FF0000"/>
                </a:solidFill>
                <a:effectLst/>
                <a:latin typeface="Consolas"/>
                <a:ea typeface="+mn-lt"/>
                <a:cs typeface="+mn-lt"/>
              </a:rPr>
              <a:t>print(</a:t>
            </a:r>
            <a:r>
              <a:rPr lang="en-US" sz="2400" b="0" i="0" err="1">
                <a:solidFill>
                  <a:srgbClr val="FF0000"/>
                </a:solidFill>
                <a:effectLst/>
                <a:latin typeface="Consolas"/>
                <a:ea typeface="+mn-lt"/>
                <a:cs typeface="+mn-lt"/>
              </a:rPr>
              <a:t>B.union</a:t>
            </a:r>
            <a:r>
              <a:rPr lang="en-US" sz="2400" b="0" i="0" dirty="0">
                <a:solidFill>
                  <a:srgbClr val="FF0000"/>
                </a:solidFill>
                <a:effectLst/>
                <a:latin typeface="Consolas"/>
                <a:ea typeface="+mn-lt"/>
                <a:cs typeface="+mn-lt"/>
              </a:rPr>
              <a:t>(A))</a:t>
            </a:r>
            <a:endParaRPr lang="en-US" sz="2000">
              <a:latin typeface="Consolas"/>
              <a:ea typeface="+mn-lt"/>
              <a:cs typeface="+mn-lt"/>
            </a:endParaRPr>
          </a:p>
          <a:p>
            <a:pPr>
              <a:spcBef>
                <a:spcPts val="400"/>
              </a:spcBef>
              <a:spcAft>
                <a:spcPts val="400"/>
              </a:spcAft>
            </a:pPr>
            <a:endParaRPr lang="en-US" sz="2550" b="0" i="0" dirty="0">
              <a:solidFill>
                <a:srgbClr val="FF0000"/>
              </a:solidFill>
              <a:effectLst/>
              <a:cs typeface="Segoe UI"/>
            </a:endParaRPr>
          </a:p>
          <a:p>
            <a:pPr>
              <a:spcBef>
                <a:spcPts val="400"/>
              </a:spcBef>
              <a:spcAft>
                <a:spcPts val="400"/>
              </a:spcAft>
            </a:pPr>
            <a:endParaRPr lang="en-US" sz="2500" dirty="0">
              <a:solidFill>
                <a:srgbClr val="FF0000"/>
              </a:solidFill>
              <a:cs typeface="Segoe UI"/>
            </a:endParaRPr>
          </a:p>
          <a:p>
            <a:pPr fontAlgn="base">
              <a:spcBef>
                <a:spcPts val="400"/>
              </a:spcBef>
              <a:spcAft>
                <a:spcPts val="400"/>
              </a:spcAft>
            </a:pPr>
            <a:endParaRPr lang="en-US" sz="2550" dirty="0">
              <a:solidFill>
                <a:srgbClr val="FF0000"/>
              </a:solidFill>
              <a:cs typeface="Segoe UI"/>
            </a:endParaRPr>
          </a:p>
        </p:txBody>
      </p:sp>
      <p:sp>
        <p:nvSpPr>
          <p:cNvPr id="2" name="Rectangle 1">
            <a:extLst>
              <a:ext uri="{FF2B5EF4-FFF2-40B4-BE49-F238E27FC236}">
                <a16:creationId xmlns:a16="http://schemas.microsoft.com/office/drawing/2014/main" id="{D4B634D8-4956-BF47-404B-3972AC8C6870}"/>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F258B3E-5E03-1023-8ADC-F92B43CA75C0}"/>
              </a:ext>
            </a:extLst>
          </p:cNvPr>
          <p:cNvSpPr txBox="1"/>
          <p:nvPr/>
        </p:nvSpPr>
        <p:spPr>
          <a:xfrm>
            <a:off x="6066135" y="3002262"/>
            <a:ext cx="5670984" cy="170200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gradFill>
                  <a:gsLst>
                    <a:gs pos="2917">
                      <a:srgbClr val="282828"/>
                    </a:gs>
                    <a:gs pos="30000">
                      <a:srgbClr val="282828"/>
                    </a:gs>
                  </a:gsLst>
                  <a:lin ang="5400000" scaled="0"/>
                </a:gradFill>
                <a:latin typeface="Consolas"/>
                <a:ea typeface="+mn-lt"/>
                <a:cs typeface="+mn-lt"/>
              </a:rPr>
              <a:t># Output</a:t>
            </a:r>
          </a:p>
          <a:p>
            <a:pPr>
              <a:lnSpc>
                <a:spcPct val="90000"/>
              </a:lnSpc>
              <a:spcAft>
                <a:spcPts val="600"/>
              </a:spcAft>
            </a:pPr>
            <a:r>
              <a:rPr lang="en-US" sz="2400" dirty="0">
                <a:gradFill>
                  <a:gsLst>
                    <a:gs pos="2917">
                      <a:srgbClr val="282828"/>
                    </a:gs>
                    <a:gs pos="30000">
                      <a:srgbClr val="282828"/>
                    </a:gs>
                  </a:gsLst>
                  <a:lin ang="5400000" scaled="0"/>
                </a:gradFill>
                <a:latin typeface="Consolas"/>
                <a:ea typeface="+mn-lt"/>
                <a:cs typeface="+mn-lt"/>
              </a:rPr>
              <a:t>{1, 2, 3, 4, 5, 6, 7, 8, 9, 10} {1, 2, 3, 4, 5, 6, 7, 8, 9, 10}</a:t>
            </a:r>
            <a:br>
              <a:rPr lang="en-US" sz="2400" dirty="0">
                <a:gradFill>
                  <a:gsLst>
                    <a:gs pos="2917">
                      <a:srgbClr val="282828"/>
                    </a:gs>
                    <a:gs pos="30000">
                      <a:srgbClr val="282828"/>
                    </a:gs>
                  </a:gsLst>
                  <a:lin ang="5400000" scaled="0"/>
                </a:gradFill>
                <a:latin typeface="Consolas"/>
                <a:ea typeface="+mn-lt"/>
                <a:cs typeface="+mn-lt"/>
              </a:rPr>
            </a:br>
            <a:r>
              <a:rPr lang="en-US" sz="2400" dirty="0">
                <a:gradFill>
                  <a:gsLst>
                    <a:gs pos="2917">
                      <a:srgbClr val="282828"/>
                    </a:gs>
                    <a:gs pos="30000">
                      <a:srgbClr val="282828"/>
                    </a:gs>
                  </a:gsLst>
                  <a:lin ang="5400000" scaled="0"/>
                </a:gradFill>
                <a:latin typeface="Consolas"/>
                <a:ea typeface="+mn-lt"/>
                <a:cs typeface="+mn-lt"/>
              </a:rPr>
              <a:t>{1, 2, 3, 4, 5, 6, 7, 8, 9, 10}</a:t>
            </a:r>
            <a:endParaRPr lang="en-US" dirty="0">
              <a:latin typeface="Consolas"/>
              <a:cs typeface="Segoe UI"/>
            </a:endParaRPr>
          </a:p>
        </p:txBody>
      </p:sp>
    </p:spTree>
    <p:extLst>
      <p:ext uri="{BB962C8B-B14F-4D97-AF65-F5344CB8AC3E}">
        <p14:creationId xmlns:p14="http://schemas.microsoft.com/office/powerpoint/2010/main" val="21689643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FFB1E-F8B4-BB0E-A0A2-C9D1E0983E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8B4C17-020C-C41C-135C-E21D86A8B5F0}"/>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INTERSECTION ( )</a:t>
            </a:r>
          </a:p>
        </p:txBody>
      </p:sp>
      <p:sp>
        <p:nvSpPr>
          <p:cNvPr id="4" name="TextBox 3">
            <a:extLst>
              <a:ext uri="{FF2B5EF4-FFF2-40B4-BE49-F238E27FC236}">
                <a16:creationId xmlns:a16="http://schemas.microsoft.com/office/drawing/2014/main" id="{1641A16A-5196-EC79-BDD4-B8A25F73A941}"/>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BB108EEA-2C52-689A-F00E-64DD77178C0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26BF8E1-D7AD-A273-259B-7CBEFC42EA28}"/>
              </a:ext>
            </a:extLst>
          </p:cNvPr>
          <p:cNvSpPr txBox="1"/>
          <p:nvPr/>
        </p:nvSpPr>
        <p:spPr>
          <a:xfrm>
            <a:off x="427868" y="982176"/>
            <a:ext cx="11760957" cy="4216539"/>
          </a:xfrm>
          <a:prstGeom prst="rect">
            <a:avLst/>
          </a:prstGeom>
          <a:noFill/>
        </p:spPr>
        <p:txBody>
          <a:bodyPr wrap="square" lIns="91440" tIns="45720" rIns="91440" bIns="45720" anchor="t">
            <a:spAutoFit/>
          </a:bodyPr>
          <a:lstStyle/>
          <a:p>
            <a:pPr algn="l" fontAlgn="base">
              <a:spcBef>
                <a:spcPts val="300"/>
              </a:spcBef>
              <a:spcAft>
                <a:spcPts val="300"/>
              </a:spcAft>
            </a:pPr>
            <a:r>
              <a:rPr lang="en-US" sz="2400" b="0" i="0" dirty="0">
                <a:solidFill>
                  <a:schemeClr val="tx1"/>
                </a:solidFill>
                <a:effectLst/>
              </a:rPr>
              <a:t>Intersection operation is performed using &amp; operator. Same can be accomplished using the method intersection(). Intersection of sets is a set of elements that are common in both sets. </a:t>
            </a:r>
          </a:p>
          <a:p>
            <a:pPr algn="l" fontAlgn="base">
              <a:spcBef>
                <a:spcPts val="300"/>
              </a:spcBef>
              <a:spcAft>
                <a:spcPts val="300"/>
              </a:spcAft>
            </a:pPr>
            <a:endParaRPr lang="en-US" sz="2400" dirty="0"/>
          </a:p>
          <a:p>
            <a:r>
              <a:rPr lang="en-US" sz="2400" dirty="0">
                <a:solidFill>
                  <a:srgbClr val="FF0000"/>
                </a:solidFill>
                <a:latin typeface="Consolas"/>
                <a:ea typeface="+mn-lt"/>
                <a:cs typeface="+mn-lt"/>
              </a:rPr>
              <a:t># set operations </a:t>
            </a:r>
            <a:endParaRPr lang="en-US" dirty="0">
              <a:latin typeface="Consolas"/>
            </a:endParaRPr>
          </a:p>
          <a:p>
            <a:r>
              <a:rPr lang="en-US" sz="2400" dirty="0">
                <a:solidFill>
                  <a:srgbClr val="FF0000"/>
                </a:solidFill>
                <a:latin typeface="Consolas"/>
                <a:ea typeface="+mn-lt"/>
                <a:cs typeface="+mn-lt"/>
              </a:rPr>
              <a:t>A = {11, 3, 4, 7, 8}</a:t>
            </a:r>
            <a:endParaRPr lang="en-US" dirty="0">
              <a:latin typeface="Consolas"/>
            </a:endParaRPr>
          </a:p>
          <a:p>
            <a:r>
              <a:rPr lang="en-US" sz="2400" dirty="0">
                <a:solidFill>
                  <a:srgbClr val="FF0000"/>
                </a:solidFill>
                <a:latin typeface="Consolas"/>
                <a:ea typeface="+mn-lt"/>
                <a:cs typeface="+mn-lt"/>
              </a:rPr>
              <a:t>B = {12, 4, 3, 8, 10}</a:t>
            </a:r>
            <a:endParaRPr lang="en-US" dirty="0">
              <a:latin typeface="Consolas"/>
            </a:endParaRPr>
          </a:p>
          <a:p>
            <a:endParaRPr lang="en-US" dirty="0">
              <a:latin typeface="Consolas"/>
            </a:endParaRPr>
          </a:p>
          <a:p>
            <a:r>
              <a:rPr lang="en-US" sz="2400" dirty="0">
                <a:solidFill>
                  <a:srgbClr val="FF0000"/>
                </a:solidFill>
                <a:latin typeface="Consolas"/>
                <a:ea typeface="+mn-lt"/>
                <a:cs typeface="+mn-lt"/>
              </a:rPr>
              <a:t>print(A &amp; B)</a:t>
            </a:r>
            <a:endParaRPr lang="en-US" dirty="0">
              <a:latin typeface="Consolas"/>
            </a:endParaRPr>
          </a:p>
          <a:p>
            <a:r>
              <a:rPr lang="en-US" sz="2400" dirty="0">
                <a:solidFill>
                  <a:srgbClr val="FF0000"/>
                </a:solidFill>
                <a:latin typeface="Consolas"/>
                <a:ea typeface="+mn-lt"/>
                <a:cs typeface="+mn-lt"/>
              </a:rPr>
              <a:t>print(</a:t>
            </a:r>
            <a:r>
              <a:rPr lang="en-US" sz="2400" err="1">
                <a:solidFill>
                  <a:srgbClr val="FF0000"/>
                </a:solidFill>
                <a:latin typeface="Consolas"/>
                <a:ea typeface="+mn-lt"/>
                <a:cs typeface="+mn-lt"/>
              </a:rPr>
              <a:t>A.intersection</a:t>
            </a:r>
            <a:r>
              <a:rPr lang="en-US" sz="2400" dirty="0">
                <a:solidFill>
                  <a:srgbClr val="FF0000"/>
                </a:solidFill>
                <a:latin typeface="Consolas"/>
                <a:ea typeface="+mn-lt"/>
                <a:cs typeface="+mn-lt"/>
              </a:rPr>
              <a:t>(B))</a:t>
            </a:r>
            <a:endParaRPr lang="en-US" dirty="0">
              <a:latin typeface="Consolas"/>
            </a:endParaRPr>
          </a:p>
          <a:p>
            <a:pPr algn="l">
              <a:spcBef>
                <a:spcPts val="300"/>
              </a:spcBef>
              <a:spcAft>
                <a:spcPts val="300"/>
              </a:spcAft>
            </a:pPr>
            <a:r>
              <a:rPr lang="en-US" sz="2400" dirty="0">
                <a:solidFill>
                  <a:srgbClr val="FF0000"/>
                </a:solidFill>
                <a:latin typeface="Consolas"/>
                <a:ea typeface="+mn-lt"/>
                <a:cs typeface="+mn-lt"/>
              </a:rPr>
              <a:t>print(</a:t>
            </a:r>
            <a:r>
              <a:rPr lang="en-US" sz="2400" err="1">
                <a:solidFill>
                  <a:srgbClr val="FF0000"/>
                </a:solidFill>
                <a:latin typeface="Consolas"/>
                <a:ea typeface="+mn-lt"/>
                <a:cs typeface="+mn-lt"/>
              </a:rPr>
              <a:t>B.intersection</a:t>
            </a:r>
            <a:r>
              <a:rPr lang="en-US" sz="2400" dirty="0">
                <a:solidFill>
                  <a:srgbClr val="FF0000"/>
                </a:solidFill>
                <a:latin typeface="Consolas"/>
                <a:ea typeface="+mn-lt"/>
                <a:cs typeface="+mn-lt"/>
              </a:rPr>
              <a:t>(A))</a:t>
            </a:r>
            <a:endParaRPr lang="en-US" dirty="0">
              <a:latin typeface="Consolas"/>
            </a:endParaRPr>
          </a:p>
        </p:txBody>
      </p:sp>
      <p:sp>
        <p:nvSpPr>
          <p:cNvPr id="7" name="TextBox 6">
            <a:extLst>
              <a:ext uri="{FF2B5EF4-FFF2-40B4-BE49-F238E27FC236}">
                <a16:creationId xmlns:a16="http://schemas.microsoft.com/office/drawing/2014/main" id="{222EFB5F-D31D-354C-7432-829664B311C0}"/>
              </a:ext>
            </a:extLst>
          </p:cNvPr>
          <p:cNvSpPr txBox="1"/>
          <p:nvPr/>
        </p:nvSpPr>
        <p:spPr>
          <a:xfrm>
            <a:off x="6081505" y="2894488"/>
            <a:ext cx="4495695" cy="173586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2400" dirty="0">
                <a:gradFill>
                  <a:gsLst>
                    <a:gs pos="2917">
                      <a:srgbClr val="282828"/>
                    </a:gs>
                    <a:gs pos="30000">
                      <a:srgbClr val="282828"/>
                    </a:gs>
                  </a:gsLst>
                  <a:lin ang="5400000" scaled="0"/>
                </a:gradFill>
                <a:latin typeface="Consolas"/>
                <a:ea typeface="+mn-lt"/>
                <a:cs typeface="+mn-lt"/>
              </a:rPr>
              <a:t># Output</a:t>
            </a:r>
          </a:p>
          <a:p>
            <a:r>
              <a:rPr lang="en-US" sz="2400" dirty="0">
                <a:gradFill>
                  <a:gsLst>
                    <a:gs pos="2917">
                      <a:srgbClr val="282828"/>
                    </a:gs>
                    <a:gs pos="30000">
                      <a:srgbClr val="282828"/>
                    </a:gs>
                  </a:gsLst>
                  <a:lin ang="5400000" scaled="0"/>
                </a:gradFill>
                <a:latin typeface="Consolas"/>
                <a:ea typeface="+mn-lt"/>
                <a:cs typeface="+mn-lt"/>
              </a:rPr>
              <a:t>{8, 3, 4}  </a:t>
            </a:r>
            <a:endParaRPr lang="en-US" dirty="0">
              <a:solidFill>
                <a:srgbClr val="282828"/>
              </a:solidFill>
              <a:latin typeface="Consolas"/>
              <a:ea typeface="+mn-lt"/>
              <a:cs typeface="+mn-lt"/>
            </a:endParaRPr>
          </a:p>
          <a:p>
            <a:r>
              <a:rPr lang="en-US" sz="2400" dirty="0">
                <a:gradFill>
                  <a:gsLst>
                    <a:gs pos="2917">
                      <a:srgbClr val="282828"/>
                    </a:gs>
                    <a:gs pos="30000">
                      <a:srgbClr val="282828"/>
                    </a:gs>
                  </a:gsLst>
                  <a:lin ang="5400000" scaled="0"/>
                </a:gradFill>
                <a:latin typeface="Consolas"/>
                <a:ea typeface="+mn-lt"/>
                <a:cs typeface="+mn-lt"/>
              </a:rPr>
              <a:t>{8, 3, 4}</a:t>
            </a:r>
            <a:endParaRPr lang="en-US" dirty="0">
              <a:latin typeface="Consolas"/>
              <a:cs typeface="Segoe UI"/>
            </a:endParaRPr>
          </a:p>
          <a:p>
            <a:pPr>
              <a:lnSpc>
                <a:spcPct val="90000"/>
              </a:lnSpc>
              <a:spcAft>
                <a:spcPts val="600"/>
              </a:spcAft>
            </a:pPr>
            <a:r>
              <a:rPr lang="en-US" sz="2400" dirty="0">
                <a:gradFill>
                  <a:gsLst>
                    <a:gs pos="2917">
                      <a:srgbClr val="282828"/>
                    </a:gs>
                    <a:gs pos="30000">
                      <a:srgbClr val="282828"/>
                    </a:gs>
                  </a:gsLst>
                  <a:lin ang="5400000" scaled="0"/>
                </a:gradFill>
                <a:latin typeface="Consolas"/>
                <a:ea typeface="+mn-lt"/>
                <a:cs typeface="+mn-lt"/>
              </a:rPr>
              <a:t>{8, 3, 4}</a:t>
            </a:r>
            <a:endParaRPr lang="en-US" dirty="0">
              <a:latin typeface="Consolas"/>
            </a:endParaRPr>
          </a:p>
        </p:txBody>
      </p:sp>
    </p:spTree>
    <p:extLst>
      <p:ext uri="{BB962C8B-B14F-4D97-AF65-F5344CB8AC3E}">
        <p14:creationId xmlns:p14="http://schemas.microsoft.com/office/powerpoint/2010/main" val="30988653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1c84e5-43d0-4661-b6ab-65835d4fddd9&quot;,&quot;TimeStamp&quot;:&quot;2018-04-30T11:52:13.7442491-07:00&quot;}"/>
</p:tagLst>
</file>

<file path=ppt/theme/theme1.xml><?xml version="1.0" encoding="utf-8"?>
<a:theme xmlns:a="http://schemas.openxmlformats.org/drawingml/2006/main" name="2_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426DBEE-2613-49F8-A414-B253EAD68E57}">
  <we:reference id="wa10438106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054D84420ED148B02D4908102C06EA" ma:contentTypeVersion="8" ma:contentTypeDescription="Create a new document." ma:contentTypeScope="" ma:versionID="0ca3bddc5dc35702316b0b7921461aff">
  <xsd:schema xmlns:xsd="http://www.w3.org/2001/XMLSchema" xmlns:xs="http://www.w3.org/2001/XMLSchema" xmlns:p="http://schemas.microsoft.com/office/2006/metadata/properties" xmlns:ns2="acb2c182-8be2-4932-b6c9-d665a7453e01" targetNamespace="http://schemas.microsoft.com/office/2006/metadata/properties" ma:root="true" ma:fieldsID="dcb29f4d708bd8fa04d4e771960f2c9b" ns2:_="">
    <xsd:import namespace="acb2c182-8be2-4932-b6c9-d665a7453e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2c182-8be2-4932-b6c9-d665a7453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BC901C-3836-42FF-960F-11F4BB6FBC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2c182-8be2-4932-b6c9-d665a7453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D2EEDE-ABA6-40AD-A849-4E2A0601D27A}">
  <ds:schemaRefs>
    <ds:schemaRef ds:uri="http://schemas.microsoft.com/sharepoint/v3/contenttype/forms"/>
  </ds:schemaRefs>
</ds:datastoreItem>
</file>

<file path=customXml/itemProps3.xml><?xml version="1.0" encoding="utf-8"?>
<ds:datastoreItem xmlns:ds="http://schemas.openxmlformats.org/officeDocument/2006/customXml" ds:itemID="{65F8A837-F998-47CD-9E7B-790D0AEBBCB3}">
  <ds:schemaRef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elements/1.1/"/>
    <ds:schemaRef ds:uri="http://purl.org/dc/terms/"/>
    <ds:schemaRef ds:uri="acb2c182-8be2-4932-b6c9-d665a7453e0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1861</Words>
  <Application>Microsoft Office PowerPoint</Application>
  <PresentationFormat>Custom</PresentationFormat>
  <Paragraphs>205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2_Microsoft 365 PPT Template - 2018</vt:lpstr>
      <vt:lpstr>CS 1010: Introduction to Programming with Python Lec 11: Set</vt:lpstr>
      <vt:lpstr>Today, we’ll cover</vt:lpstr>
      <vt:lpstr>What is Set? </vt:lpstr>
      <vt:lpstr>Creating SET </vt:lpstr>
      <vt:lpstr>Access Items </vt:lpstr>
      <vt:lpstr>Remove element from SET</vt:lpstr>
      <vt:lpstr>PowerPoint Presentation</vt:lpstr>
      <vt:lpstr>UNION ( )</vt:lpstr>
      <vt:lpstr>INTERSECTION ( )</vt:lpstr>
      <vt:lpstr>Difference ( ) </vt:lpstr>
      <vt:lpstr>Symmetric_difference ( )</vt:lpstr>
      <vt:lpstr>Copy( )</vt:lpstr>
      <vt:lpstr>Difference_update( )</vt:lpstr>
      <vt:lpstr>Difference_update( )</vt:lpstr>
      <vt:lpstr>PowerPoint Presentation</vt:lpstr>
      <vt:lpstr>Symmentric_difference_update( )</vt:lpstr>
      <vt:lpstr>Symmentric_difference_update( )</vt:lpstr>
      <vt:lpstr>intersection_update( )</vt:lpstr>
      <vt:lpstr>intersection_update( )</vt:lpstr>
      <vt:lpstr>issubset( )</vt:lpstr>
      <vt:lpstr>issubset( )</vt:lpstr>
      <vt:lpstr>disjoint( )</vt:lpstr>
      <vt:lpstr>len( ), set(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573</cp:revision>
  <dcterms:modified xsi:type="dcterms:W3CDTF">2025-06-10T11:29:50Z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0x01010023054D84420ED148B02D4908102C06EA</vt:lpwstr>
  </property>
  <property fmtid="{D5CDD505-2E9C-101B-9397-08002B2CF9AE}" pid="3" name="DocVizPreviewMetadata_Count">
    <vt:i4>21</vt:i4>
  </property>
  <property fmtid="{D5CDD505-2E9C-101B-9397-08002B2CF9AE}" pid="4" name="First Published">
    <vt:filetime>2016-04-08T21:04:00Z</vt:filetime>
  </property>
  <property fmtid="{D5CDD505-2E9C-101B-9397-08002B2CF9AE}" pid="5" name="Order">
    <vt:r8>67300</vt:r8>
  </property>
  <property fmtid="{D5CDD505-2E9C-101B-9397-08002B2CF9AE}" pid="6" name="xd_ProgID">
    <vt:lpwstr/>
  </property>
  <property fmtid="{D5CDD505-2E9C-101B-9397-08002B2CF9AE}" pid="7" name="DocVizPreviewMetadata_0">
    <vt:lpwstr>300x371x1</vt:lpwstr>
  </property>
  <property fmtid="{D5CDD505-2E9C-101B-9397-08002B2CF9AE}" pid="8" name="TemplateUrl">
    <vt:lpwstr/>
  </property>
  <property fmtid="{D5CDD505-2E9C-101B-9397-08002B2CF9AE}" pid="9" name="_dlc_DocIdItemGuid">
    <vt:lpwstr>f9cf9980-59c4-4715-853c-d67d1fe5f5ec</vt:lpwstr>
  </property>
  <property fmtid="{D5CDD505-2E9C-101B-9397-08002B2CF9AE}" pid="10" name="_CopySource">
    <vt:lpwstr>https://microsoft.sharepoint.com/teams/ftccm/Staging/CM-455/F3_Initiate_Assessment_Meeting_Template.pptx</vt:lpwstr>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babrody@microsoft.com</vt:lpwstr>
  </property>
  <property fmtid="{D5CDD505-2E9C-101B-9397-08002B2CF9AE}" pid="15" name="MSIP_Label_f42aa342-8706-4288-bd11-ebb85995028c_SetDate">
    <vt:lpwstr>2017-05-29T11:15:09.7205326+02:00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xd_Signature">
    <vt:bool>false</vt:bool>
  </property>
  <property fmtid="{D5CDD505-2E9C-101B-9397-08002B2CF9AE}" pid="21" name="ComplianceAssetId">
    <vt:lpwstr/>
  </property>
</Properties>
</file>