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2" r:id="rId2"/>
    <p:sldId id="256" r:id="rId3"/>
    <p:sldId id="263" r:id="rId4"/>
    <p:sldId id="264" r:id="rId5"/>
    <p:sldId id="265" r:id="rId6"/>
    <p:sldId id="266" r:id="rId7"/>
    <p:sldId id="267" r:id="rId8"/>
    <p:sldId id="268" r:id="rId9"/>
    <p:sldId id="269" r:id="rId10"/>
    <p:sldId id="276" r:id="rId11"/>
    <p:sldId id="270" r:id="rId12"/>
    <p:sldId id="271" r:id="rId13"/>
    <p:sldId id="272" r:id="rId14"/>
    <p:sldId id="273" r:id="rId15"/>
    <p:sldId id="274" r:id="rId16"/>
    <p:sldId id="275" r:id="rId17"/>
    <p:sldId id="277"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48" autoAdjust="0"/>
    <p:restoredTop sz="94660"/>
  </p:normalViewPr>
  <p:slideViewPr>
    <p:cSldViewPr snapToGrid="0">
      <p:cViewPr varScale="1">
        <p:scale>
          <a:sx n="66" d="100"/>
          <a:sy n="66" d="100"/>
        </p:scale>
        <p:origin x="157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C55FE4C-4270-4F13-94AA-FD4BAAE86A3F}" type="datetimeFigureOut">
              <a:rPr lang="en-IN" smtClean="0"/>
              <a:pPr/>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62BA8-6123-4E58-AAE2-CC79A7015302}"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C55FE4C-4270-4F13-94AA-FD4BAAE86A3F}" type="datetimeFigureOut">
              <a:rPr lang="en-IN" smtClean="0"/>
              <a:pPr/>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62BA8-6123-4E58-AAE2-CC79A701530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C55FE4C-4270-4F13-94AA-FD4BAAE86A3F}" type="datetimeFigureOut">
              <a:rPr lang="en-IN" smtClean="0"/>
              <a:pPr/>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62BA8-6123-4E58-AAE2-CC79A7015302}"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C55FE4C-4270-4F13-94AA-FD4BAAE86A3F}" type="datetimeFigureOut">
              <a:rPr lang="en-IN" smtClean="0"/>
              <a:pPr/>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62BA8-6123-4E58-AAE2-CC79A7015302}"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55FE4C-4270-4F13-94AA-FD4BAAE86A3F}" type="datetimeFigureOut">
              <a:rPr lang="en-IN" smtClean="0"/>
              <a:pPr/>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62BA8-6123-4E58-AAE2-CC79A7015302}"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C55FE4C-4270-4F13-94AA-FD4BAAE86A3F}" type="datetimeFigureOut">
              <a:rPr lang="en-IN" smtClean="0"/>
              <a:pPr/>
              <a:t>23-10-2024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362BA8-6123-4E58-AAE2-CC79A701530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C55FE4C-4270-4F13-94AA-FD4BAAE86A3F}" type="datetimeFigureOut">
              <a:rPr lang="en-IN" smtClean="0"/>
              <a:pPr/>
              <a:t>23-10-2024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362BA8-6123-4E58-AAE2-CC79A701530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C55FE4C-4270-4F13-94AA-FD4BAAE86A3F}" type="datetimeFigureOut">
              <a:rPr lang="en-IN" smtClean="0"/>
              <a:pPr/>
              <a:t>23-10-2024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362BA8-6123-4E58-AAE2-CC79A701530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55FE4C-4270-4F13-94AA-FD4BAAE86A3F}" type="datetimeFigureOut">
              <a:rPr lang="en-IN" smtClean="0"/>
              <a:pPr/>
              <a:t>23-10-2024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362BA8-6123-4E58-AAE2-CC79A701530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55FE4C-4270-4F13-94AA-FD4BAAE86A3F}" type="datetimeFigureOut">
              <a:rPr lang="en-IN" smtClean="0"/>
              <a:pPr/>
              <a:t>23-10-2024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362BA8-6123-4E58-AAE2-CC79A701530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55FE4C-4270-4F13-94AA-FD4BAAE86A3F}" type="datetimeFigureOut">
              <a:rPr lang="en-IN" smtClean="0"/>
              <a:pPr/>
              <a:t>23-10-2024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362BA8-6123-4E58-AAE2-CC79A7015302}"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55FE4C-4270-4F13-94AA-FD4BAAE86A3F}" type="datetimeFigureOut">
              <a:rPr lang="en-IN" smtClean="0"/>
              <a:pPr/>
              <a:t>23-10-2024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62BA8-6123-4E58-AAE2-CC79A701530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https://www.programiz.com/python-programming/list"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0" y="-191111"/>
            <a:ext cx="12192000" cy="9403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2400" b="1" dirty="0">
              <a:ln w="3175">
                <a:solidFill>
                  <a:srgbClr val="C00000"/>
                </a:solidFill>
              </a:ln>
              <a:solidFill>
                <a:srgbClr val="C00000"/>
              </a:solidFill>
              <a:latin typeface="Book Antiqua" pitchFamily="18" charset="0"/>
            </a:endParaRPr>
          </a:p>
        </p:txBody>
      </p:sp>
      <p:sp>
        <p:nvSpPr>
          <p:cNvPr id="8" name="Rectangle 7"/>
          <p:cNvSpPr/>
          <p:nvPr/>
        </p:nvSpPr>
        <p:spPr>
          <a:xfrm>
            <a:off x="1745518" y="726712"/>
            <a:ext cx="8654075" cy="51203"/>
          </a:xfrm>
          <a:prstGeom prst="rect">
            <a:avLst/>
          </a:prstGeom>
          <a:solidFill>
            <a:srgbClr val="C00000"/>
          </a:solidFill>
          <a:ln>
            <a:noFill/>
          </a:ln>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solidFill>
                <a:srgbClr val="FF0000"/>
              </a:solidFill>
            </a:endParaRPr>
          </a:p>
        </p:txBody>
      </p:sp>
      <p:sp>
        <p:nvSpPr>
          <p:cNvPr id="6" name="TextBox 5"/>
          <p:cNvSpPr txBox="1"/>
          <p:nvPr/>
        </p:nvSpPr>
        <p:spPr>
          <a:xfrm>
            <a:off x="169817" y="6257109"/>
            <a:ext cx="11878576" cy="369332"/>
          </a:xfrm>
          <a:prstGeom prst="rect">
            <a:avLst/>
          </a:prstGeom>
          <a:noFill/>
        </p:spPr>
        <p:txBody>
          <a:bodyPr wrap="square" rtlCol="0">
            <a:spAutoFit/>
          </a:bodyPr>
          <a:lstStyle/>
          <a:p>
            <a:r>
              <a:rPr lang="en-US" b="1" dirty="0"/>
              <a:t> Dr. Madhavi Vaidya     			 		 Python Programming	</a:t>
            </a:r>
          </a:p>
        </p:txBody>
      </p:sp>
      <p:sp>
        <p:nvSpPr>
          <p:cNvPr id="2" name="Title 1"/>
          <p:cNvSpPr>
            <a:spLocks noGrp="1"/>
          </p:cNvSpPr>
          <p:nvPr>
            <p:ph type="title"/>
          </p:nvPr>
        </p:nvSpPr>
        <p:spPr>
          <a:xfrm>
            <a:off x="838200" y="858061"/>
            <a:ext cx="10515600" cy="808995"/>
          </a:xfrm>
        </p:spPr>
        <p:txBody>
          <a:bodyPr/>
          <a:lstStyle/>
          <a:p>
            <a:r>
              <a:rPr lang="en-IN" dirty="0"/>
              <a:t>                      </a:t>
            </a:r>
            <a:r>
              <a:rPr lang="en-IN" b="1" dirty="0">
                <a:latin typeface="Palatino Linotype" panose="02040502050505030304" pitchFamily="18" charset="0"/>
              </a:rPr>
              <a:t>Objectives</a:t>
            </a:r>
          </a:p>
        </p:txBody>
      </p:sp>
      <p:sp>
        <p:nvSpPr>
          <p:cNvPr id="3" name="Content Placeholder 2"/>
          <p:cNvSpPr>
            <a:spLocks noGrp="1"/>
          </p:cNvSpPr>
          <p:nvPr>
            <p:ph idx="1"/>
          </p:nvPr>
        </p:nvSpPr>
        <p:spPr>
          <a:xfrm>
            <a:off x="838200" y="1775883"/>
            <a:ext cx="10515600" cy="4401080"/>
          </a:xfrm>
        </p:spPr>
        <p:txBody>
          <a:bodyPr>
            <a:normAutofit/>
          </a:bodyPr>
          <a:lstStyle/>
          <a:p>
            <a:r>
              <a:rPr lang="en-IN" sz="3200" dirty="0">
                <a:latin typeface="Palatino Linotype" panose="02040502050505030304" pitchFamily="18" charset="0"/>
              </a:rPr>
              <a:t>Tuples</a:t>
            </a:r>
          </a:p>
          <a:p>
            <a:r>
              <a:rPr lang="en-IN" sz="3200" dirty="0">
                <a:latin typeface="Palatino Linotype" panose="02040502050505030304" pitchFamily="18" charset="0"/>
              </a:rPr>
              <a:t>Dictionaries</a:t>
            </a:r>
          </a:p>
          <a:p>
            <a:r>
              <a:rPr lang="en-IN" sz="3200" dirty="0">
                <a:latin typeface="Palatino Linotype" panose="02040502050505030304" pitchFamily="18" charset="0"/>
              </a:rPr>
              <a:t>Sets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Using Tuple in Python </a:t>
            </a:r>
            <a:r>
              <a:rPr lang="en-IN"/>
              <a:t>Pgm</a:t>
            </a:r>
          </a:p>
        </p:txBody>
      </p:sp>
      <p:sp>
        <p:nvSpPr>
          <p:cNvPr id="3" name="Content Placeholder 2"/>
          <p:cNvSpPr>
            <a:spLocks noGrp="1"/>
          </p:cNvSpPr>
          <p:nvPr>
            <p:ph idx="1"/>
          </p:nvPr>
        </p:nvSpPr>
        <p:spPr>
          <a:xfrm>
            <a:off x="472965" y="1825625"/>
            <a:ext cx="11267089" cy="4351338"/>
          </a:xfrm>
        </p:spPr>
        <p:txBody>
          <a:bodyPr/>
          <a:lstStyle/>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#Assume a Tuple T1=(1,2,3,4,5,6,7,8). If the count reaches to 4, break the loop and show the elements of tuple.</a:t>
            </a:r>
            <a:endParaRPr lang="en-US" b="0" dirty="0">
              <a:effectLst/>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num = (1,2,3,4,5,6,7,8)</a:t>
            </a:r>
            <a:endParaRPr lang="en-US" b="0" dirty="0">
              <a:effectLst/>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count = 0</a:t>
            </a:r>
            <a:endParaRPr lang="en-US" b="0" dirty="0">
              <a:effectLst/>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while (count&lt;9):</a:t>
            </a:r>
            <a:endParaRPr lang="en-US" b="0" dirty="0">
              <a:effectLst/>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  print (num[count])</a:t>
            </a:r>
            <a:endParaRPr lang="en-US" b="0" dirty="0">
              <a:effectLst/>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  count = count+1</a:t>
            </a:r>
            <a:endParaRPr lang="en-US" b="0" dirty="0">
              <a:effectLst/>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  if count == 4:</a:t>
            </a:r>
            <a:endParaRPr lang="en-US" b="0" dirty="0">
              <a:effectLst/>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     break</a:t>
            </a:r>
            <a:endParaRPr lang="en-US" b="0" dirty="0">
              <a:effectLst/>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print ('End of program')</a:t>
            </a:r>
            <a:endParaRPr lang="en-US" b="0" dirty="0">
              <a:effectLst/>
            </a:endParaRPr>
          </a:p>
          <a:p>
            <a:pPr marL="0" indent="0">
              <a:buNone/>
            </a:pPr>
            <a:br>
              <a:rPr lang="en-US" dirty="0"/>
            </a:b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6930"/>
          </a:xfrm>
        </p:spPr>
        <p:txBody>
          <a:bodyPr/>
          <a:lstStyle/>
          <a:p>
            <a:r>
              <a:rPr lang="en-IN" dirty="0"/>
              <a:t>                          </a:t>
            </a:r>
            <a:r>
              <a:rPr lang="en-IN" b="1" dirty="0"/>
              <a:t>Dictionary</a:t>
            </a:r>
          </a:p>
        </p:txBody>
      </p:sp>
      <p:sp>
        <p:nvSpPr>
          <p:cNvPr id="3" name="Content Placeholder 2"/>
          <p:cNvSpPr>
            <a:spLocks noGrp="1"/>
          </p:cNvSpPr>
          <p:nvPr>
            <p:ph idx="1"/>
          </p:nvPr>
        </p:nvSpPr>
        <p:spPr>
          <a:xfrm>
            <a:off x="838200" y="1072056"/>
            <a:ext cx="10515600" cy="5104907"/>
          </a:xfrm>
        </p:spPr>
        <p:txBody>
          <a:bodyPr>
            <a:noAutofit/>
          </a:bodyPr>
          <a:lstStyle/>
          <a:p>
            <a:r>
              <a:rPr lang="en-US" sz="3600" b="0" i="0" dirty="0">
                <a:solidFill>
                  <a:srgbClr val="000000"/>
                </a:solidFill>
                <a:effectLst/>
                <a:latin typeface="Times New Roman" panose="02020603050405020304" pitchFamily="18" charset="0"/>
                <a:cs typeface="Times New Roman" panose="02020603050405020304" pitchFamily="18" charset="0"/>
              </a:rPr>
              <a:t>A dictionary is a collection which is </a:t>
            </a:r>
            <a:r>
              <a:rPr lang="en-US" sz="3600" b="1" i="0" dirty="0">
                <a:solidFill>
                  <a:srgbClr val="000000"/>
                </a:solidFill>
                <a:effectLst/>
                <a:latin typeface="Times New Roman" panose="02020603050405020304" pitchFamily="18" charset="0"/>
                <a:cs typeface="Times New Roman" panose="02020603050405020304" pitchFamily="18" charset="0"/>
              </a:rPr>
              <a:t>unordered, changeable(mutable) and indexed</a:t>
            </a:r>
            <a:r>
              <a:rPr lang="en-US" sz="3600" b="0" i="0" dirty="0">
                <a:solidFill>
                  <a:srgbClr val="000000"/>
                </a:solidFill>
                <a:effectLst/>
                <a:latin typeface="Times New Roman" panose="02020603050405020304" pitchFamily="18" charset="0"/>
                <a:cs typeface="Times New Roman" panose="02020603050405020304" pitchFamily="18" charset="0"/>
              </a:rPr>
              <a:t>. </a:t>
            </a:r>
          </a:p>
          <a:p>
            <a:r>
              <a:rPr lang="en-US" sz="3600" b="0" i="0" dirty="0">
                <a:solidFill>
                  <a:srgbClr val="000000"/>
                </a:solidFill>
                <a:effectLst/>
                <a:latin typeface="Times New Roman" panose="02020603050405020304" pitchFamily="18" charset="0"/>
                <a:cs typeface="Times New Roman" panose="02020603050405020304" pitchFamily="18" charset="0"/>
              </a:rPr>
              <a:t>In Python dictionaries are written with </a:t>
            </a:r>
            <a:r>
              <a:rPr lang="en-US" sz="3600" b="1" i="0" dirty="0">
                <a:solidFill>
                  <a:srgbClr val="000000"/>
                </a:solidFill>
                <a:effectLst/>
                <a:latin typeface="Times New Roman" panose="02020603050405020304" pitchFamily="18" charset="0"/>
                <a:cs typeface="Times New Roman" panose="02020603050405020304" pitchFamily="18" charset="0"/>
              </a:rPr>
              <a:t>curly brackets</a:t>
            </a:r>
            <a:r>
              <a:rPr lang="en-US" sz="3600" b="0" i="0" dirty="0">
                <a:solidFill>
                  <a:srgbClr val="000000"/>
                </a:solidFill>
                <a:effectLst/>
                <a:latin typeface="Times New Roman" panose="02020603050405020304" pitchFamily="18" charset="0"/>
                <a:cs typeface="Times New Roman" panose="02020603050405020304" pitchFamily="18" charset="0"/>
              </a:rPr>
              <a:t>, and they have keys and values.</a:t>
            </a:r>
          </a:p>
          <a:p>
            <a:r>
              <a:rPr lang="en-US" sz="3600" dirty="0">
                <a:latin typeface="Times New Roman" panose="02020603050405020304" pitchFamily="18" charset="0"/>
                <a:cs typeface="Times New Roman" panose="02020603050405020304" pitchFamily="18" charset="0"/>
              </a:rPr>
              <a:t>Python dictionary is an unordered collection of items. Each item of a dictionary has a key/value pair.</a:t>
            </a:r>
          </a:p>
          <a:p>
            <a:r>
              <a:rPr lang="en-US" sz="3600" dirty="0">
                <a:latin typeface="Times New Roman" panose="02020603050405020304" pitchFamily="18" charset="0"/>
                <a:cs typeface="Times New Roman" panose="02020603050405020304" pitchFamily="18" charset="0"/>
              </a:rPr>
              <a:t>Dictionaries are optimized to retrieve values when the key is known.</a:t>
            </a:r>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b="1" dirty="0"/>
              <a:t>Creating Python Dictionary</a:t>
            </a:r>
          </a:p>
        </p:txBody>
      </p:sp>
      <p:sp>
        <p:nvSpPr>
          <p:cNvPr id="3" name="Content Placeholder 2"/>
          <p:cNvSpPr>
            <a:spLocks noGrp="1"/>
          </p:cNvSpPr>
          <p:nvPr>
            <p:ph idx="1"/>
          </p:nvPr>
        </p:nvSpPr>
        <p:spPr>
          <a:xfrm>
            <a:off x="388883" y="1303283"/>
            <a:ext cx="10964917" cy="4873680"/>
          </a:xfrm>
        </p:spPr>
        <p:txBody>
          <a:bodyPr/>
          <a:lstStyle/>
          <a:p>
            <a:r>
              <a:rPr lang="en-US" dirty="0"/>
              <a:t>Creating a dictionary is as simple as placing items inside curly braces {} separated by commas.</a:t>
            </a:r>
          </a:p>
          <a:p>
            <a:r>
              <a:rPr lang="en-US" dirty="0"/>
              <a:t>An item has a key and a corresponding value that is expressed as a pair (key: value).</a:t>
            </a:r>
          </a:p>
          <a:p>
            <a:r>
              <a:rPr lang="en-US" dirty="0"/>
              <a:t>While the values can be </a:t>
            </a:r>
            <a:r>
              <a:rPr lang="en-US" b="1" dirty="0"/>
              <a:t>of any data type </a:t>
            </a:r>
            <a:r>
              <a:rPr lang="en-US" dirty="0"/>
              <a:t>and can repeat, keys must be of </a:t>
            </a:r>
            <a:r>
              <a:rPr lang="en-US" b="1" dirty="0"/>
              <a:t>immutable</a:t>
            </a:r>
            <a:r>
              <a:rPr lang="en-US" dirty="0"/>
              <a:t> type (string, number or tuple with immutable elements) and must be unique.</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622" y="365125"/>
            <a:ext cx="10515600" cy="559908"/>
          </a:xfrm>
        </p:spPr>
        <p:txBody>
          <a:bodyPr>
            <a:normAutofit fontScale="90000"/>
          </a:bodyPr>
          <a:lstStyle/>
          <a:p>
            <a:r>
              <a:rPr lang="en-IN" dirty="0"/>
              <a:t>                       </a:t>
            </a:r>
            <a:r>
              <a:rPr lang="en-IN" b="1" dirty="0"/>
              <a:t>Dictionary Examples</a:t>
            </a:r>
          </a:p>
        </p:txBody>
      </p:sp>
      <p:sp>
        <p:nvSpPr>
          <p:cNvPr id="3" name="Content Placeholder 2"/>
          <p:cNvSpPr>
            <a:spLocks noGrp="1"/>
          </p:cNvSpPr>
          <p:nvPr>
            <p:ph sz="half" idx="1"/>
          </p:nvPr>
        </p:nvSpPr>
        <p:spPr>
          <a:xfrm>
            <a:off x="97222" y="925033"/>
            <a:ext cx="5715000" cy="5567840"/>
          </a:xfrm>
        </p:spPr>
        <p:txBody>
          <a:bodyPr>
            <a:noAutofit/>
          </a:bodyPr>
          <a:lstStyle/>
          <a:p>
            <a:pPr marL="0" indent="0">
              <a:buNone/>
            </a:pPr>
            <a:r>
              <a:rPr lang="en-US" sz="2000" dirty="0"/>
              <a:t># empty dictionary</a:t>
            </a:r>
          </a:p>
          <a:p>
            <a:pPr marL="0" indent="0">
              <a:buNone/>
            </a:pPr>
            <a:r>
              <a:rPr lang="en-US" sz="2000" dirty="0" err="1"/>
              <a:t>my_dict</a:t>
            </a:r>
            <a:r>
              <a:rPr lang="en-US" sz="2000" dirty="0"/>
              <a:t> = {}</a:t>
            </a:r>
          </a:p>
          <a:p>
            <a:pPr marL="0" indent="0">
              <a:buNone/>
            </a:pPr>
            <a:r>
              <a:rPr lang="en-US" sz="2000" dirty="0"/>
              <a:t># dictionary with integer keys</a:t>
            </a:r>
          </a:p>
          <a:p>
            <a:pPr marL="0" indent="0">
              <a:buNone/>
            </a:pPr>
            <a:r>
              <a:rPr lang="en-US" sz="2000" dirty="0" err="1"/>
              <a:t>my_dict</a:t>
            </a:r>
            <a:r>
              <a:rPr lang="en-US" sz="2000" dirty="0"/>
              <a:t> = {1: 'apple', 2: ‘kiwi'}</a:t>
            </a:r>
          </a:p>
          <a:p>
            <a:pPr marL="0" indent="0">
              <a:buNone/>
            </a:pPr>
            <a:r>
              <a:rPr lang="en-US" sz="2000" dirty="0"/>
              <a:t># dictionary with mixed keys</a:t>
            </a:r>
          </a:p>
          <a:p>
            <a:pPr marL="0" indent="0">
              <a:buNone/>
            </a:pPr>
            <a:r>
              <a:rPr lang="en-US" sz="2000" dirty="0" err="1"/>
              <a:t>my_dict</a:t>
            </a:r>
            <a:r>
              <a:rPr lang="en-US" sz="2000" dirty="0"/>
              <a:t> = {'name': 'John', 1: [2, 4, 3]}</a:t>
            </a:r>
          </a:p>
          <a:p>
            <a:pPr marL="0" indent="0">
              <a:buNone/>
            </a:pPr>
            <a:r>
              <a:rPr lang="en-US" sz="2000" dirty="0"/>
              <a:t># using </a:t>
            </a:r>
            <a:r>
              <a:rPr lang="en-US" sz="2000" dirty="0" err="1"/>
              <a:t>dict</a:t>
            </a:r>
            <a:r>
              <a:rPr lang="en-US" sz="2000" dirty="0"/>
              <a:t>()</a:t>
            </a:r>
          </a:p>
          <a:p>
            <a:pPr marL="0" indent="0">
              <a:buNone/>
            </a:pPr>
            <a:r>
              <a:rPr lang="en-US" sz="2000" dirty="0" err="1"/>
              <a:t>my_dict</a:t>
            </a:r>
            <a:r>
              <a:rPr lang="en-US" sz="2000" dirty="0"/>
              <a:t> = </a:t>
            </a:r>
            <a:r>
              <a:rPr lang="en-US" sz="2000" dirty="0" err="1"/>
              <a:t>dict</a:t>
            </a:r>
            <a:r>
              <a:rPr lang="en-US" sz="2000" dirty="0"/>
              <a:t>({1:'apple', 2:’kiwi'})</a:t>
            </a:r>
          </a:p>
          <a:p>
            <a:pPr marL="0" indent="0">
              <a:buNone/>
            </a:pPr>
            <a:r>
              <a:rPr lang="en-US" sz="2000" dirty="0"/>
              <a:t># from sequence having each item as a pair</a:t>
            </a:r>
          </a:p>
          <a:p>
            <a:pPr marL="0" indent="0">
              <a:buNone/>
            </a:pPr>
            <a:r>
              <a:rPr lang="en-US" sz="2000" dirty="0" err="1"/>
              <a:t>my_dict</a:t>
            </a:r>
            <a:r>
              <a:rPr lang="en-US" sz="2000" dirty="0"/>
              <a:t> = </a:t>
            </a:r>
            <a:r>
              <a:rPr lang="en-US" sz="2000" dirty="0" err="1"/>
              <a:t>dict</a:t>
            </a:r>
            <a:r>
              <a:rPr lang="en-US" sz="2000" dirty="0"/>
              <a:t>([(1,'apple'), (2,’kiwi')])</a:t>
            </a:r>
            <a:endParaRPr lang="en-IN" sz="2000" dirty="0"/>
          </a:p>
        </p:txBody>
      </p:sp>
      <p:sp>
        <p:nvSpPr>
          <p:cNvPr id="4" name="Content Placeholder 3"/>
          <p:cNvSpPr>
            <a:spLocks noGrp="1"/>
          </p:cNvSpPr>
          <p:nvPr>
            <p:ph sz="half" idx="2"/>
          </p:nvPr>
        </p:nvSpPr>
        <p:spPr>
          <a:xfrm>
            <a:off x="5963479" y="925033"/>
            <a:ext cx="5817396" cy="5741581"/>
          </a:xfrm>
        </p:spPr>
        <p:txBody>
          <a:bodyPr>
            <a:normAutofit fontScale="62500" lnSpcReduction="20000"/>
          </a:bodyPr>
          <a:lstStyle/>
          <a:p>
            <a:pPr marL="0" indent="0">
              <a:buNone/>
            </a:pPr>
            <a:r>
              <a:rPr lang="en-IN" dirty="0"/>
              <a:t>&gt;&gt;&gt; </a:t>
            </a:r>
            <a:r>
              <a:rPr lang="en-IN" dirty="0" err="1"/>
              <a:t>my_dict</a:t>
            </a:r>
            <a:r>
              <a:rPr lang="en-IN" dirty="0"/>
              <a:t>={}</a:t>
            </a:r>
          </a:p>
          <a:p>
            <a:pPr marL="0" indent="0">
              <a:buNone/>
            </a:pPr>
            <a:r>
              <a:rPr lang="en-IN" dirty="0"/>
              <a:t>&gt;&gt;&gt; </a:t>
            </a:r>
            <a:r>
              <a:rPr lang="en-IN" dirty="0" err="1"/>
              <a:t>my_dict</a:t>
            </a:r>
            <a:endParaRPr lang="en-IN" dirty="0"/>
          </a:p>
          <a:p>
            <a:pPr marL="0" indent="0">
              <a:buNone/>
            </a:pPr>
            <a:r>
              <a:rPr lang="en-IN" dirty="0"/>
              <a:t>{}</a:t>
            </a:r>
          </a:p>
          <a:p>
            <a:pPr marL="0" indent="0">
              <a:buNone/>
            </a:pPr>
            <a:r>
              <a:rPr lang="en-IN" dirty="0"/>
              <a:t>&gt;&gt;&gt; # dictionary with integer keys</a:t>
            </a:r>
          </a:p>
          <a:p>
            <a:pPr marL="0" indent="0">
              <a:buNone/>
            </a:pPr>
            <a:r>
              <a:rPr lang="en-IN" dirty="0" err="1"/>
              <a:t>my_dict</a:t>
            </a:r>
            <a:r>
              <a:rPr lang="en-IN" dirty="0"/>
              <a:t> = {1: 'apple', 2: ‘kiwi'}</a:t>
            </a:r>
          </a:p>
          <a:p>
            <a:pPr marL="0" indent="0">
              <a:buNone/>
            </a:pPr>
            <a:r>
              <a:rPr lang="en-IN" dirty="0"/>
              <a:t>&gt;&gt;&gt; </a:t>
            </a:r>
            <a:r>
              <a:rPr lang="en-IN" dirty="0" err="1"/>
              <a:t>my_dict</a:t>
            </a:r>
            <a:endParaRPr lang="en-IN" dirty="0"/>
          </a:p>
          <a:p>
            <a:pPr marL="0" indent="0">
              <a:buNone/>
            </a:pPr>
            <a:r>
              <a:rPr lang="en-IN" dirty="0"/>
              <a:t>{1: 'apple', 2: ‘kiwi'}</a:t>
            </a:r>
          </a:p>
          <a:p>
            <a:pPr marL="0" indent="0">
              <a:buNone/>
            </a:pPr>
            <a:r>
              <a:rPr lang="en-IN" dirty="0"/>
              <a:t>&gt;&gt;&gt; </a:t>
            </a:r>
            <a:r>
              <a:rPr lang="en-IN" dirty="0" err="1"/>
              <a:t>my_dict</a:t>
            </a:r>
            <a:r>
              <a:rPr lang="en-IN" dirty="0"/>
              <a:t> = {'name': 'John', 1: [2, 4, 3]}</a:t>
            </a:r>
          </a:p>
          <a:p>
            <a:pPr marL="0" indent="0">
              <a:buNone/>
            </a:pPr>
            <a:r>
              <a:rPr lang="en-IN" dirty="0"/>
              <a:t>&gt;&gt;&gt; </a:t>
            </a:r>
            <a:r>
              <a:rPr lang="en-IN" dirty="0" err="1"/>
              <a:t>my_dict</a:t>
            </a:r>
            <a:endParaRPr lang="en-IN" dirty="0"/>
          </a:p>
          <a:p>
            <a:pPr marL="0" indent="0">
              <a:buNone/>
            </a:pPr>
            <a:r>
              <a:rPr lang="en-IN" dirty="0"/>
              <a:t>{'name': 'John', 1: [2, 4, 3]}</a:t>
            </a:r>
          </a:p>
          <a:p>
            <a:pPr marL="0" indent="0">
              <a:buNone/>
            </a:pPr>
            <a:r>
              <a:rPr lang="en-IN" dirty="0"/>
              <a:t>&gt;&gt;&gt; </a:t>
            </a:r>
            <a:r>
              <a:rPr lang="en-IN" dirty="0" err="1"/>
              <a:t>my_dict</a:t>
            </a:r>
            <a:r>
              <a:rPr lang="en-IN" dirty="0"/>
              <a:t> = </a:t>
            </a:r>
            <a:r>
              <a:rPr lang="en-IN" dirty="0" err="1"/>
              <a:t>dict</a:t>
            </a:r>
            <a:r>
              <a:rPr lang="en-IN" dirty="0"/>
              <a:t>({1:'apple', 2:’kiwi'})</a:t>
            </a:r>
          </a:p>
          <a:p>
            <a:pPr marL="0" indent="0">
              <a:buNone/>
            </a:pPr>
            <a:r>
              <a:rPr lang="en-IN" dirty="0"/>
              <a:t>&gt;&gt;&gt; </a:t>
            </a:r>
            <a:r>
              <a:rPr lang="en-IN" dirty="0" err="1"/>
              <a:t>my_dict</a:t>
            </a:r>
            <a:endParaRPr lang="en-IN" dirty="0"/>
          </a:p>
          <a:p>
            <a:pPr marL="0" indent="0">
              <a:buNone/>
            </a:pPr>
            <a:r>
              <a:rPr lang="en-IN" dirty="0"/>
              <a:t>{1: 'apple', 2: 'ball'}</a:t>
            </a:r>
          </a:p>
          <a:p>
            <a:pPr marL="0" indent="0">
              <a:buNone/>
            </a:pPr>
            <a:r>
              <a:rPr lang="en-IN" dirty="0"/>
              <a:t>&gt;&gt;&gt; </a:t>
            </a:r>
            <a:r>
              <a:rPr lang="en-IN" dirty="0" err="1"/>
              <a:t>my_dict</a:t>
            </a:r>
            <a:r>
              <a:rPr lang="en-IN" dirty="0"/>
              <a:t> = </a:t>
            </a:r>
            <a:r>
              <a:rPr lang="en-IN" dirty="0" err="1"/>
              <a:t>dict</a:t>
            </a:r>
            <a:r>
              <a:rPr lang="en-IN" dirty="0"/>
              <a:t>([(1,'apple'), (2,’kiwi')])</a:t>
            </a:r>
          </a:p>
          <a:p>
            <a:pPr marL="0" indent="0">
              <a:buNone/>
            </a:pPr>
            <a:endParaRPr lang="en-IN" dirty="0"/>
          </a:p>
          <a:p>
            <a:pPr marL="0" indent="0">
              <a:buNone/>
            </a:pPr>
            <a:r>
              <a:rPr lang="en-IN" dirty="0"/>
              <a:t>&gt;&gt;&gt; </a:t>
            </a:r>
            <a:r>
              <a:rPr lang="en-IN" dirty="0" err="1"/>
              <a:t>my_dict</a:t>
            </a:r>
            <a:endParaRPr lang="en-IN" dirty="0"/>
          </a:p>
          <a:p>
            <a:pPr marL="0" indent="0">
              <a:buNone/>
            </a:pPr>
            <a:r>
              <a:rPr lang="en-IN" dirty="0"/>
              <a:t>{1: 'apple', 2: ‘kiwi'}</a:t>
            </a:r>
          </a:p>
          <a:p>
            <a:pPr marL="0" indent="0">
              <a:buNone/>
            </a:pPr>
            <a:r>
              <a:rPr lang="en-IN" dirty="0"/>
              <a:t>&gt;&gt;&gt;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a:t>
            </a:r>
            <a:r>
              <a:rPr lang="en-IN" b="1" dirty="0"/>
              <a:t>Accessing elements from Dictionary</a:t>
            </a:r>
          </a:p>
        </p:txBody>
      </p:sp>
      <p:sp>
        <p:nvSpPr>
          <p:cNvPr id="3" name="Content Placeholder 2"/>
          <p:cNvSpPr>
            <a:spLocks noGrp="1"/>
          </p:cNvSpPr>
          <p:nvPr>
            <p:ph sz="half" idx="1"/>
          </p:nvPr>
        </p:nvSpPr>
        <p:spPr>
          <a:xfrm>
            <a:off x="540774" y="1415845"/>
            <a:ext cx="5083277" cy="4761118"/>
          </a:xfrm>
        </p:spPr>
        <p:txBody>
          <a:bodyPr>
            <a:normAutofit fontScale="62500" lnSpcReduction="20000"/>
          </a:bodyPr>
          <a:lstStyle/>
          <a:p>
            <a:r>
              <a:rPr lang="en-US" sz="3800" dirty="0"/>
              <a:t>While indexing is used with other data types to access values, a dictionary uses keys.</a:t>
            </a:r>
          </a:p>
          <a:p>
            <a:r>
              <a:rPr lang="en-US" sz="3800" dirty="0"/>
              <a:t>Keys can be used either inside square brackets [] or with the get() method.</a:t>
            </a:r>
          </a:p>
          <a:p>
            <a:pPr marL="0" indent="0">
              <a:buNone/>
            </a:pPr>
            <a:r>
              <a:rPr lang="en-IN" sz="3600" dirty="0"/>
              <a:t># get vs [] for retrieving elements</a:t>
            </a:r>
          </a:p>
          <a:p>
            <a:pPr marL="0" indent="0">
              <a:buNone/>
            </a:pPr>
            <a:r>
              <a:rPr lang="en-IN" sz="3600" dirty="0" err="1"/>
              <a:t>my_dict</a:t>
            </a:r>
            <a:r>
              <a:rPr lang="en-IN" sz="3600" dirty="0"/>
              <a:t> = {'name': 'Jack', 'age': 26}</a:t>
            </a:r>
          </a:p>
          <a:p>
            <a:pPr marL="0" indent="0">
              <a:buNone/>
            </a:pPr>
            <a:r>
              <a:rPr lang="en-IN" sz="3600" dirty="0"/>
              <a:t>print(</a:t>
            </a:r>
            <a:r>
              <a:rPr lang="en-IN" sz="3600" dirty="0" err="1"/>
              <a:t>my_dict</a:t>
            </a:r>
            <a:r>
              <a:rPr lang="en-IN" sz="3600" dirty="0"/>
              <a:t>['name'])</a:t>
            </a:r>
          </a:p>
          <a:p>
            <a:pPr marL="0" indent="0">
              <a:buNone/>
            </a:pPr>
            <a:r>
              <a:rPr lang="en-IN" sz="3600" dirty="0"/>
              <a:t># </a:t>
            </a:r>
            <a:r>
              <a:rPr lang="en-IN" sz="3600" b="1" dirty="0"/>
              <a:t>Output: Jack</a:t>
            </a:r>
          </a:p>
          <a:p>
            <a:pPr marL="0" indent="0">
              <a:buNone/>
            </a:pPr>
            <a:r>
              <a:rPr lang="en-IN" sz="3600" dirty="0"/>
              <a:t>print(</a:t>
            </a:r>
            <a:r>
              <a:rPr lang="en-IN" sz="3600" dirty="0" err="1"/>
              <a:t>my_dict.get</a:t>
            </a:r>
            <a:r>
              <a:rPr lang="en-IN" sz="3600" dirty="0"/>
              <a:t>('age’))</a:t>
            </a:r>
          </a:p>
          <a:p>
            <a:pPr marL="0" indent="0">
              <a:buNone/>
            </a:pPr>
            <a:r>
              <a:rPr lang="en-IN" sz="3600" dirty="0"/>
              <a:t>#</a:t>
            </a:r>
            <a:r>
              <a:rPr lang="en-IN" sz="3600" b="1" dirty="0"/>
              <a:t>Output 26</a:t>
            </a:r>
          </a:p>
          <a:p>
            <a:pPr marL="0" indent="0">
              <a:buNone/>
            </a:pPr>
            <a:r>
              <a:rPr lang="en-IN" sz="3600" dirty="0"/>
              <a:t>print(</a:t>
            </a:r>
            <a:r>
              <a:rPr lang="en-IN" sz="3600" dirty="0" err="1"/>
              <a:t>my_dict.get</a:t>
            </a:r>
            <a:r>
              <a:rPr lang="en-IN" sz="3600" dirty="0"/>
              <a:t>('address'))</a:t>
            </a:r>
          </a:p>
          <a:p>
            <a:pPr marL="0" indent="0">
              <a:buNone/>
            </a:pPr>
            <a:r>
              <a:rPr lang="en-IN" sz="3600" dirty="0"/>
              <a:t># </a:t>
            </a:r>
            <a:r>
              <a:rPr lang="en-IN" sz="3600" b="1" dirty="0"/>
              <a:t>Output None</a:t>
            </a:r>
          </a:p>
        </p:txBody>
      </p:sp>
      <p:sp>
        <p:nvSpPr>
          <p:cNvPr id="4" name="Content Placeholder 3"/>
          <p:cNvSpPr>
            <a:spLocks noGrp="1"/>
          </p:cNvSpPr>
          <p:nvPr>
            <p:ph sz="half" idx="2"/>
          </p:nvPr>
        </p:nvSpPr>
        <p:spPr>
          <a:xfrm>
            <a:off x="6666271" y="1415845"/>
            <a:ext cx="5201263" cy="4761118"/>
          </a:xfrm>
        </p:spPr>
        <p:txBody>
          <a:bodyPr>
            <a:normAutofit fontScale="62500" lnSpcReduction="20000"/>
          </a:bodyPr>
          <a:lstStyle/>
          <a:p>
            <a:pPr marL="0" indent="0">
              <a:buNone/>
            </a:pPr>
            <a:r>
              <a:rPr lang="en-IN" sz="4000" dirty="0"/>
              <a:t>&gt;&gt;&gt; </a:t>
            </a:r>
            <a:r>
              <a:rPr lang="en-IN" sz="4000" dirty="0" err="1"/>
              <a:t>my_dict</a:t>
            </a:r>
            <a:r>
              <a:rPr lang="en-IN" sz="4000" dirty="0"/>
              <a:t>['age']</a:t>
            </a:r>
          </a:p>
          <a:p>
            <a:pPr marL="0" indent="0">
              <a:buNone/>
            </a:pPr>
            <a:r>
              <a:rPr lang="en-IN" sz="4000" dirty="0"/>
              <a:t>26</a:t>
            </a:r>
          </a:p>
          <a:p>
            <a:pPr marL="0" indent="0">
              <a:buNone/>
            </a:pPr>
            <a:r>
              <a:rPr lang="en-US" sz="4000" dirty="0"/>
              <a:t>&gt;&gt;&gt; </a:t>
            </a:r>
            <a:r>
              <a:rPr lang="en-US" sz="4000" dirty="0" err="1"/>
              <a:t>my_dict.get</a:t>
            </a:r>
            <a:r>
              <a:rPr lang="en-US" sz="4000" dirty="0"/>
              <a:t>('age')</a:t>
            </a:r>
          </a:p>
          <a:p>
            <a:pPr marL="0" indent="0">
              <a:buNone/>
            </a:pPr>
            <a:r>
              <a:rPr lang="en-US" sz="4000" dirty="0"/>
              <a:t>26</a:t>
            </a:r>
          </a:p>
          <a:p>
            <a:pPr marL="0" indent="0">
              <a:buNone/>
            </a:pPr>
            <a:endParaRPr lang="en-IN" sz="4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dirty="0">
                <a:solidFill>
                  <a:srgbClr val="25265E"/>
                </a:solidFill>
                <a:effectLst/>
                <a:latin typeface="euclid_circular_a"/>
              </a:rPr>
              <a:t>Changing and Adding Dictionary elements</a:t>
            </a:r>
            <a:br>
              <a:rPr lang="en-US" b="1" i="0" dirty="0">
                <a:solidFill>
                  <a:srgbClr val="25265E"/>
                </a:solidFill>
                <a:effectLst/>
                <a:latin typeface="euclid_circular_a"/>
              </a:rPr>
            </a:br>
            <a:endParaRPr lang="en-IN" dirty="0"/>
          </a:p>
        </p:txBody>
      </p:sp>
      <p:sp>
        <p:nvSpPr>
          <p:cNvPr id="3" name="Content Placeholder 2"/>
          <p:cNvSpPr>
            <a:spLocks noGrp="1"/>
          </p:cNvSpPr>
          <p:nvPr>
            <p:ph idx="1"/>
          </p:nvPr>
        </p:nvSpPr>
        <p:spPr>
          <a:xfrm>
            <a:off x="462987" y="1157468"/>
            <a:ext cx="10890813" cy="5019495"/>
          </a:xfrm>
        </p:spPr>
        <p:txBody>
          <a:bodyPr>
            <a:normAutofit fontScale="55000" lnSpcReduction="20000"/>
          </a:bodyPr>
          <a:lstStyle/>
          <a:p>
            <a:r>
              <a:rPr lang="en-US" sz="3600" b="0" i="0" dirty="0">
                <a:effectLst/>
                <a:latin typeface="euclid_circular_a"/>
              </a:rPr>
              <a:t>Dictionaries are mutable. We can add new items or change the value of existing items using an assignment operator.</a:t>
            </a:r>
          </a:p>
          <a:p>
            <a:r>
              <a:rPr lang="en-US" sz="3600" b="0" i="0" dirty="0">
                <a:effectLst/>
                <a:latin typeface="euclid_circular_a"/>
              </a:rPr>
              <a:t>If the key is already present, then the existing value gets updated. In case the key is not present, a new (</a:t>
            </a:r>
            <a:r>
              <a:rPr lang="en-US" sz="3600" b="1" i="0" dirty="0">
                <a:effectLst/>
                <a:latin typeface="euclid_circular_a"/>
              </a:rPr>
              <a:t>key: value</a:t>
            </a:r>
            <a:r>
              <a:rPr lang="en-US" sz="3600" b="0" i="0" dirty="0">
                <a:effectLst/>
                <a:latin typeface="euclid_circular_a"/>
              </a:rPr>
              <a:t>) pair is added to the dictionary.</a:t>
            </a:r>
          </a:p>
          <a:p>
            <a:pPr marL="0" indent="0">
              <a:buNone/>
            </a:pPr>
            <a:r>
              <a:rPr lang="en-US" sz="3600" dirty="0">
                <a:latin typeface="euclid_circular_a"/>
              </a:rPr>
              <a:t>&gt;&gt;&gt; # Changing and adding Dictionary Elements</a:t>
            </a:r>
          </a:p>
          <a:p>
            <a:pPr marL="0" indent="0">
              <a:buNone/>
            </a:pPr>
            <a:r>
              <a:rPr lang="en-US" sz="3800" dirty="0" err="1">
                <a:latin typeface="euclid_circular_a"/>
              </a:rPr>
              <a:t>my_dict</a:t>
            </a:r>
            <a:r>
              <a:rPr lang="en-US" sz="3800" dirty="0">
                <a:latin typeface="euclid_circular_a"/>
              </a:rPr>
              <a:t> = {'name': 'Jack', 'age': 26}</a:t>
            </a:r>
          </a:p>
          <a:p>
            <a:pPr marL="0" indent="0">
              <a:buNone/>
            </a:pPr>
            <a:r>
              <a:rPr lang="en-US" sz="3800" dirty="0">
                <a:latin typeface="euclid_circular_a"/>
              </a:rPr>
              <a:t># update value</a:t>
            </a:r>
          </a:p>
          <a:p>
            <a:pPr marL="0" indent="0">
              <a:buNone/>
            </a:pPr>
            <a:r>
              <a:rPr lang="en-US" sz="3800" dirty="0">
                <a:latin typeface="euclid_circular_a"/>
              </a:rPr>
              <a:t>&gt;&gt;&gt;</a:t>
            </a:r>
            <a:r>
              <a:rPr lang="en-US" sz="3800" dirty="0" err="1">
                <a:latin typeface="euclid_circular_a"/>
              </a:rPr>
              <a:t>my_dict</a:t>
            </a:r>
            <a:r>
              <a:rPr lang="en-US" sz="3800" dirty="0">
                <a:latin typeface="euclid_circular_a"/>
              </a:rPr>
              <a:t>['age'] = 27</a:t>
            </a:r>
          </a:p>
          <a:p>
            <a:pPr marL="0" indent="0">
              <a:buNone/>
            </a:pPr>
            <a:r>
              <a:rPr lang="en-US" sz="3800" dirty="0">
                <a:latin typeface="euclid_circular_a"/>
              </a:rPr>
              <a:t>#Output: {'age': 27, 'name': 'Jack’}</a:t>
            </a:r>
          </a:p>
          <a:p>
            <a:pPr marL="0" indent="0">
              <a:buNone/>
            </a:pPr>
            <a:r>
              <a:rPr lang="en-US" sz="3800" dirty="0">
                <a:latin typeface="euclid_circular_a"/>
              </a:rPr>
              <a:t>&gt;&gt;&gt;print(</a:t>
            </a:r>
            <a:r>
              <a:rPr lang="en-US" sz="3800" dirty="0" err="1">
                <a:latin typeface="euclid_circular_a"/>
              </a:rPr>
              <a:t>my_dict</a:t>
            </a:r>
            <a:r>
              <a:rPr lang="en-US" sz="3800" dirty="0">
                <a:latin typeface="euclid_circular_a"/>
              </a:rPr>
              <a:t>)</a:t>
            </a:r>
          </a:p>
          <a:p>
            <a:pPr marL="0" indent="0">
              <a:buNone/>
            </a:pPr>
            <a:r>
              <a:rPr lang="en-US" sz="3800" dirty="0">
                <a:latin typeface="euclid_circular_a"/>
              </a:rPr>
              <a:t># add item</a:t>
            </a:r>
          </a:p>
          <a:p>
            <a:pPr marL="0" indent="0">
              <a:buNone/>
            </a:pPr>
            <a:r>
              <a:rPr lang="en-US" sz="3800" dirty="0">
                <a:latin typeface="euclid_circular_a"/>
              </a:rPr>
              <a:t>&gt;&gt;&gt; my_dict['address']='Downtown'</a:t>
            </a:r>
          </a:p>
          <a:p>
            <a:pPr marL="0" indent="0">
              <a:buNone/>
            </a:pPr>
            <a:r>
              <a:rPr lang="en-US" sz="3800" dirty="0">
                <a:latin typeface="euclid_circular_a"/>
              </a:rPr>
              <a:t># Output: {'address': 'Downtown', 'age': 27, 'name': 'Jack’}</a:t>
            </a:r>
          </a:p>
          <a:p>
            <a:pPr marL="0" indent="0">
              <a:buNone/>
            </a:pPr>
            <a:r>
              <a:rPr lang="en-US" sz="3800" dirty="0">
                <a:latin typeface="euclid_circular_a"/>
              </a:rPr>
              <a:t>&gt;&gt;&gt;print(</a:t>
            </a:r>
            <a:r>
              <a:rPr lang="en-US" sz="3800" dirty="0" err="1">
                <a:latin typeface="euclid_circular_a"/>
              </a:rPr>
              <a:t>my_dict</a:t>
            </a:r>
            <a:r>
              <a:rPr lang="en-US" sz="3800" dirty="0">
                <a:latin typeface="euclid_circular_a"/>
              </a:rPr>
              <a:t>)</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9193"/>
          </a:xfrm>
        </p:spPr>
        <p:txBody>
          <a:bodyPr/>
          <a:lstStyle/>
          <a:p>
            <a:r>
              <a:rPr lang="en-IN" dirty="0"/>
              <a:t>                  </a:t>
            </a:r>
            <a:r>
              <a:rPr lang="en-IN" b="1" dirty="0"/>
              <a:t>Using Dictionary in Python </a:t>
            </a:r>
            <a:r>
              <a:rPr lang="en-IN" b="1" dirty="0" err="1"/>
              <a:t>pgm</a:t>
            </a:r>
            <a:endParaRPr lang="en-IN" b="1" dirty="0"/>
          </a:p>
        </p:txBody>
      </p:sp>
      <p:sp>
        <p:nvSpPr>
          <p:cNvPr id="3" name="Content Placeholder 2"/>
          <p:cNvSpPr>
            <a:spLocks noGrp="1"/>
          </p:cNvSpPr>
          <p:nvPr>
            <p:ph idx="1"/>
          </p:nvPr>
        </p:nvSpPr>
        <p:spPr>
          <a:xfrm>
            <a:off x="838200" y="1194318"/>
            <a:ext cx="10515600" cy="4982645"/>
          </a:xfrm>
        </p:spPr>
        <p:txBody>
          <a:bodyPr>
            <a:normAutofit/>
          </a:bodyPr>
          <a:lstStyle/>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Capitals = </a:t>
            </a:r>
            <a:r>
              <a:rPr lang="en-US" sz="1800" b="0" i="0" u="none" strike="noStrike" dirty="0" err="1">
                <a:solidFill>
                  <a:srgbClr val="000000"/>
                </a:solidFill>
                <a:effectLst/>
                <a:latin typeface="Arial" panose="020B0604020202020204" pitchFamily="34" charset="0"/>
              </a:rPr>
              <a:t>dict</a:t>
            </a:r>
            <a:r>
              <a:rPr lang="en-US" sz="1800" b="0" i="0" u="none" strike="noStrike" dirty="0">
                <a:solidFill>
                  <a:srgbClr val="000000"/>
                </a:solidFill>
                <a:effectLst/>
                <a:latin typeface="Arial" panose="020B0604020202020204" pitchFamily="34" charset="0"/>
              </a:rPr>
              <a:t>()</a:t>
            </a:r>
            <a:endParaRPr lang="en-US" b="0" dirty="0">
              <a:effectLst/>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 Fill it with some values</a:t>
            </a:r>
            <a:endParaRPr lang="en-US" b="0" dirty="0">
              <a:effectLst/>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Capitals['Russia'] = 'Moscow'</a:t>
            </a:r>
            <a:endParaRPr lang="en-US" b="0" dirty="0">
              <a:effectLst/>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Capitals['Ukraine'] = 'Kiev'</a:t>
            </a:r>
            <a:endParaRPr lang="en-US" b="0" dirty="0">
              <a:effectLst/>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Capitals['USA'] = 'Washington'</a:t>
            </a:r>
            <a:endParaRPr lang="en-US" b="0" dirty="0">
              <a:effectLst/>
            </a:endParaRPr>
          </a:p>
          <a:p>
            <a:pPr marL="0" indent="0" rtl="0">
              <a:spcBef>
                <a:spcPts val="0"/>
              </a:spcBef>
              <a:spcAft>
                <a:spcPts val="0"/>
              </a:spcAft>
              <a:buNone/>
            </a:pPr>
            <a:br>
              <a:rPr lang="en-US" b="0" dirty="0">
                <a:effectLst/>
              </a:rPr>
            </a:br>
            <a:r>
              <a:rPr lang="en-US" sz="1800" b="0" i="0" u="none" strike="noStrike" dirty="0">
                <a:solidFill>
                  <a:srgbClr val="000000"/>
                </a:solidFill>
                <a:effectLst/>
                <a:latin typeface="Arial" panose="020B0604020202020204" pitchFamily="34" charset="0"/>
              </a:rPr>
              <a:t>Countries = ['Russia', 'France', 'USA', 'Russia']</a:t>
            </a:r>
            <a:endParaRPr lang="en-US" b="0" dirty="0">
              <a:effectLst/>
            </a:endParaRPr>
          </a:p>
          <a:p>
            <a:pPr marL="0" indent="0" rtl="0">
              <a:spcBef>
                <a:spcPts val="0"/>
              </a:spcBef>
              <a:spcAft>
                <a:spcPts val="0"/>
              </a:spcAft>
              <a:buNone/>
            </a:pPr>
            <a:br>
              <a:rPr lang="en-US" b="0" dirty="0">
                <a:effectLst/>
              </a:rPr>
            </a:br>
            <a:r>
              <a:rPr lang="en-US" sz="1800" b="0" i="0" u="none" strike="noStrike" dirty="0">
                <a:solidFill>
                  <a:srgbClr val="000000"/>
                </a:solidFill>
                <a:effectLst/>
                <a:latin typeface="Arial" panose="020B0604020202020204" pitchFamily="34" charset="0"/>
              </a:rPr>
              <a:t>for country in Countries:</a:t>
            </a:r>
            <a:endParaRPr lang="en-US" b="0" dirty="0">
              <a:effectLst/>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  # For each country from the list check to see whether it is in the dictionary Capitals</a:t>
            </a:r>
            <a:endParaRPr lang="en-US" b="0" dirty="0">
              <a:effectLst/>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    if country in Capitals:</a:t>
            </a:r>
            <a:endParaRPr lang="en-US" b="0" dirty="0">
              <a:effectLst/>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        print('The capital of ' + country + ' is ' + Capitals[country])</a:t>
            </a:r>
            <a:endParaRPr lang="en-US" b="0" dirty="0">
              <a:effectLst/>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    else:</a:t>
            </a:r>
            <a:endParaRPr lang="en-US" b="0" dirty="0">
              <a:effectLst/>
            </a:endParaRPr>
          </a:p>
          <a:p>
            <a:pPr marL="0" indent="0" rtl="0">
              <a:spcBef>
                <a:spcPts val="0"/>
              </a:spcBef>
              <a:spcAft>
                <a:spcPts val="0"/>
              </a:spcAft>
              <a:buNone/>
            </a:pPr>
            <a:r>
              <a:rPr lang="en-US" sz="1800" b="0" i="0" u="none" strike="noStrike" dirty="0">
                <a:solidFill>
                  <a:srgbClr val="000000"/>
                </a:solidFill>
                <a:effectLst/>
                <a:latin typeface="Arial" panose="020B0604020202020204" pitchFamily="34" charset="0"/>
              </a:rPr>
              <a:t>        print('The capital of ' + country + ' is unknown')</a:t>
            </a:r>
            <a:endParaRPr lang="en-US" b="0" dirty="0">
              <a:effectLst/>
            </a:endParaRPr>
          </a:p>
          <a:p>
            <a:pPr marL="0" indent="0">
              <a:buNone/>
            </a:pPr>
            <a:br>
              <a:rPr lang="en-US" dirty="0"/>
            </a:b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0BB18-EDBB-E5CC-4E9F-DCD79E98DA25}"/>
              </a:ext>
            </a:extLst>
          </p:cNvPr>
          <p:cNvSpPr>
            <a:spLocks noGrp="1"/>
          </p:cNvSpPr>
          <p:nvPr>
            <p:ph type="title"/>
          </p:nvPr>
        </p:nvSpPr>
        <p:spPr>
          <a:xfrm>
            <a:off x="838200" y="365126"/>
            <a:ext cx="10515600" cy="611619"/>
          </a:xfrm>
        </p:spPr>
        <p:txBody>
          <a:bodyPr>
            <a:normAutofit fontScale="90000"/>
          </a:bodyPr>
          <a:lstStyle/>
          <a:p>
            <a:r>
              <a:rPr lang="en-IN" dirty="0"/>
              <a:t>                                   </a:t>
            </a:r>
            <a:r>
              <a:rPr lang="en-IN" dirty="0">
                <a:latin typeface="Times New Roman" panose="02020603050405020304" pitchFamily="18" charset="0"/>
                <a:cs typeface="Times New Roman" panose="02020603050405020304" pitchFamily="18" charset="0"/>
              </a:rPr>
              <a:t>Sets</a:t>
            </a:r>
          </a:p>
        </p:txBody>
      </p:sp>
      <p:sp>
        <p:nvSpPr>
          <p:cNvPr id="3" name="Content Placeholder 2">
            <a:extLst>
              <a:ext uri="{FF2B5EF4-FFF2-40B4-BE49-F238E27FC236}">
                <a16:creationId xmlns:a16="http://schemas.microsoft.com/office/drawing/2014/main" id="{6F6F8D68-66E4-6A56-7371-4761FC5FAD11}"/>
              </a:ext>
            </a:extLst>
          </p:cNvPr>
          <p:cNvSpPr>
            <a:spLocks noGrp="1"/>
          </p:cNvSpPr>
          <p:nvPr>
            <p:ph idx="1"/>
          </p:nvPr>
        </p:nvSpPr>
        <p:spPr>
          <a:xfrm>
            <a:off x="270164" y="976745"/>
            <a:ext cx="11627427" cy="5516129"/>
          </a:xfrm>
        </p:spPr>
        <p:txBody>
          <a:bodyPr>
            <a:normAutofit fontScale="85000" lnSpcReduction="20000"/>
          </a:bodyPr>
          <a:lstStyle/>
          <a:p>
            <a:r>
              <a:rPr lang="en-US" dirty="0"/>
              <a:t>A set is an unordered collection of items. Every set element is unique (no duplicates) and </a:t>
            </a:r>
            <a:r>
              <a:rPr lang="en-US" dirty="0" err="1"/>
              <a:t>elem</a:t>
            </a:r>
            <a:r>
              <a:rPr lang="en-US" dirty="0"/>
              <a:t> must be immutable (cannot be changed).</a:t>
            </a:r>
          </a:p>
          <a:p>
            <a:r>
              <a:rPr lang="en-US" dirty="0"/>
              <a:t>However, a set itself is mutable. We can add or remove items from it.</a:t>
            </a:r>
          </a:p>
          <a:p>
            <a:r>
              <a:rPr lang="en-US" dirty="0"/>
              <a:t>Sets can also be used to perform mathematical set operations like union, intersection, symmetric difference, etc.</a:t>
            </a:r>
          </a:p>
          <a:p>
            <a:r>
              <a:rPr lang="en-US" dirty="0"/>
              <a:t>Creating Python Sets</a:t>
            </a:r>
          </a:p>
          <a:p>
            <a:r>
              <a:rPr lang="en-US" dirty="0"/>
              <a:t>A set is created by placing all the items (elements) inside curly braces {}, separated by comma, or by using the built-in set() function.</a:t>
            </a:r>
          </a:p>
          <a:p>
            <a:r>
              <a:rPr lang="en-US" dirty="0"/>
              <a:t>It can have any number of items and they may be of different types (integer, float, tuple, string etc.).</a:t>
            </a:r>
          </a:p>
          <a:p>
            <a:r>
              <a:rPr lang="en-US" dirty="0"/>
              <a:t>But a set cannot have mutable elements like lists, sets or dictionaries as its elements.</a:t>
            </a:r>
          </a:p>
          <a:p>
            <a:r>
              <a:rPr lang="en-US" dirty="0"/>
              <a:t># Different types of sets in Python</a:t>
            </a:r>
          </a:p>
          <a:p>
            <a:r>
              <a:rPr lang="en-US" dirty="0"/>
              <a:t># set of integers</a:t>
            </a:r>
          </a:p>
          <a:p>
            <a:pPr marL="0" indent="0">
              <a:buNone/>
            </a:pPr>
            <a:r>
              <a:rPr lang="en-US" dirty="0"/>
              <a:t>&gt;&gt;&gt;</a:t>
            </a:r>
            <a:r>
              <a:rPr lang="en-US" dirty="0" err="1"/>
              <a:t>my_set</a:t>
            </a:r>
            <a:r>
              <a:rPr lang="en-US" dirty="0"/>
              <a:t> = {1, 2, 3}</a:t>
            </a:r>
          </a:p>
          <a:p>
            <a:pPr marL="0" indent="0">
              <a:buNone/>
            </a:pPr>
            <a:r>
              <a:rPr lang="en-US" dirty="0"/>
              <a:t>&gt;&gt;&gt;print(</a:t>
            </a:r>
            <a:r>
              <a:rPr lang="en-US" dirty="0" err="1"/>
              <a:t>my_set</a:t>
            </a:r>
            <a:r>
              <a:rPr lang="en-US" dirty="0"/>
              <a:t>)</a:t>
            </a:r>
          </a:p>
          <a:p>
            <a:endParaRPr lang="en-US" dirty="0"/>
          </a:p>
          <a:p>
            <a:endParaRPr lang="en-IN" dirty="0"/>
          </a:p>
        </p:txBody>
      </p:sp>
    </p:spTree>
    <p:extLst>
      <p:ext uri="{BB962C8B-B14F-4D97-AF65-F5344CB8AC3E}">
        <p14:creationId xmlns:p14="http://schemas.microsoft.com/office/powerpoint/2010/main" val="2143785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FA52E7-955C-1C0C-3357-CD4F4AB9025B}"/>
              </a:ext>
            </a:extLst>
          </p:cNvPr>
          <p:cNvSpPr>
            <a:spLocks noGrp="1"/>
          </p:cNvSpPr>
          <p:nvPr>
            <p:ph type="title"/>
          </p:nvPr>
        </p:nvSpPr>
        <p:spPr>
          <a:xfrm>
            <a:off x="838200" y="114302"/>
            <a:ext cx="10515600" cy="394854"/>
          </a:xfrm>
        </p:spPr>
        <p:txBody>
          <a:bodyPr>
            <a:normAutofit fontScale="90000"/>
          </a:bodyPr>
          <a:lstStyle/>
          <a:p>
            <a:r>
              <a:rPr lang="en-IN" dirty="0"/>
              <a:t>                           Sets Commands</a:t>
            </a:r>
          </a:p>
        </p:txBody>
      </p:sp>
      <p:sp>
        <p:nvSpPr>
          <p:cNvPr id="3" name="Content Placeholder 2">
            <a:extLst>
              <a:ext uri="{FF2B5EF4-FFF2-40B4-BE49-F238E27FC236}">
                <a16:creationId xmlns:a16="http://schemas.microsoft.com/office/drawing/2014/main" id="{7EE95880-E07E-F301-74B2-CEFB1E0D67C8}"/>
              </a:ext>
            </a:extLst>
          </p:cNvPr>
          <p:cNvSpPr>
            <a:spLocks noGrp="1"/>
          </p:cNvSpPr>
          <p:nvPr>
            <p:ph sz="half" idx="1"/>
          </p:nvPr>
        </p:nvSpPr>
        <p:spPr>
          <a:xfrm>
            <a:off x="384464" y="727364"/>
            <a:ext cx="5635336" cy="6016335"/>
          </a:xfrm>
        </p:spPr>
        <p:txBody>
          <a:bodyPr>
            <a:normAutofit fontScale="25000" lnSpcReduction="20000"/>
          </a:bodyPr>
          <a:lstStyle/>
          <a:p>
            <a:pPr marL="0" indent="0">
              <a:buNone/>
            </a:pPr>
            <a:r>
              <a:rPr lang="en-US" sz="6200" dirty="0"/>
              <a:t># set of mixed datatypes</a:t>
            </a:r>
          </a:p>
          <a:p>
            <a:pPr marL="0" indent="0">
              <a:buNone/>
            </a:pPr>
            <a:r>
              <a:rPr lang="en-US" sz="6200" dirty="0" err="1"/>
              <a:t>my_set</a:t>
            </a:r>
            <a:r>
              <a:rPr lang="en-US" sz="6200" dirty="0"/>
              <a:t> = {1.0, "Hello", (1, 2, 3)}</a:t>
            </a:r>
          </a:p>
          <a:p>
            <a:pPr marL="0" indent="0">
              <a:buNone/>
            </a:pPr>
            <a:r>
              <a:rPr lang="en-US" sz="6200" dirty="0"/>
              <a:t>print(</a:t>
            </a:r>
            <a:r>
              <a:rPr lang="en-US" sz="6200" dirty="0" err="1"/>
              <a:t>my_set</a:t>
            </a:r>
            <a:r>
              <a:rPr lang="en-US" sz="6200" dirty="0"/>
              <a:t>)</a:t>
            </a:r>
          </a:p>
          <a:p>
            <a:pPr marL="0" indent="0">
              <a:buNone/>
            </a:pPr>
            <a:r>
              <a:rPr lang="en-US" sz="6200" dirty="0"/>
              <a:t>#duplicates are not allowed</a:t>
            </a:r>
          </a:p>
          <a:p>
            <a:pPr marL="0" indent="0">
              <a:buNone/>
            </a:pPr>
            <a:r>
              <a:rPr lang="en-US" sz="6200" dirty="0"/>
              <a:t>&gt;&gt;&gt; </a:t>
            </a:r>
            <a:r>
              <a:rPr lang="en-US" sz="6200" dirty="0" err="1"/>
              <a:t>my_set</a:t>
            </a:r>
            <a:r>
              <a:rPr lang="en-US" sz="6200" dirty="0"/>
              <a:t> = set([1, 2, 3, 2])</a:t>
            </a:r>
          </a:p>
          <a:p>
            <a:pPr marL="0" indent="0">
              <a:buNone/>
            </a:pPr>
            <a:r>
              <a:rPr lang="en-US" sz="6200" dirty="0"/>
              <a:t>&gt;&gt;&gt; </a:t>
            </a:r>
            <a:r>
              <a:rPr lang="en-US" sz="6200" dirty="0" err="1"/>
              <a:t>my_set</a:t>
            </a:r>
            <a:endParaRPr lang="en-US" sz="6200" dirty="0"/>
          </a:p>
          <a:p>
            <a:pPr marL="0" indent="0">
              <a:buNone/>
            </a:pPr>
            <a:r>
              <a:rPr lang="en-US" sz="6200" dirty="0"/>
              <a:t>{1, 2, 3}</a:t>
            </a:r>
          </a:p>
          <a:p>
            <a:pPr marL="0" indent="0">
              <a:buNone/>
            </a:pPr>
            <a:r>
              <a:rPr lang="en-US" sz="6200" dirty="0"/>
              <a:t>&gt;&gt;&gt; </a:t>
            </a:r>
            <a:r>
              <a:rPr lang="en-US" sz="6200" dirty="0" err="1"/>
              <a:t>my_set</a:t>
            </a:r>
            <a:r>
              <a:rPr lang="en-US" sz="6200" dirty="0"/>
              <a:t> = {1, 2, [3, 4]}</a:t>
            </a:r>
          </a:p>
          <a:p>
            <a:pPr marL="0" indent="0">
              <a:buNone/>
            </a:pPr>
            <a:r>
              <a:rPr lang="en-US" sz="6200" dirty="0"/>
              <a:t>Traceback (most recent call last):</a:t>
            </a:r>
          </a:p>
          <a:p>
            <a:pPr marL="0" indent="0">
              <a:buNone/>
            </a:pPr>
            <a:r>
              <a:rPr lang="en-US" sz="6200" dirty="0"/>
              <a:t>  File "&lt;pyshell#9&gt;", line 1, in &lt;module&gt;</a:t>
            </a:r>
          </a:p>
          <a:p>
            <a:pPr marL="0" indent="0">
              <a:buNone/>
            </a:pPr>
            <a:r>
              <a:rPr lang="en-US" sz="6200" dirty="0"/>
              <a:t>    </a:t>
            </a:r>
            <a:r>
              <a:rPr lang="en-US" sz="6200" dirty="0" err="1"/>
              <a:t>my_set</a:t>
            </a:r>
            <a:r>
              <a:rPr lang="en-US" sz="6200" dirty="0"/>
              <a:t> = {1, 2, [3, 4]}</a:t>
            </a:r>
          </a:p>
          <a:p>
            <a:pPr marL="0" indent="0">
              <a:buNone/>
            </a:pPr>
            <a:r>
              <a:rPr lang="en-US" sz="6200" dirty="0" err="1"/>
              <a:t>TypeError</a:t>
            </a:r>
            <a:r>
              <a:rPr lang="en-US" sz="6200" dirty="0"/>
              <a:t>: </a:t>
            </a:r>
            <a:r>
              <a:rPr lang="en-US" sz="6200" dirty="0" err="1"/>
              <a:t>unhashable</a:t>
            </a:r>
            <a:r>
              <a:rPr lang="en-US" sz="6200" dirty="0"/>
              <a:t> type: 'list'</a:t>
            </a:r>
          </a:p>
          <a:p>
            <a:pPr marL="0" indent="0">
              <a:buNone/>
            </a:pPr>
            <a:r>
              <a:rPr lang="en-US" sz="6200" dirty="0"/>
              <a:t>&gt;&gt;&gt; a = {}</a:t>
            </a:r>
          </a:p>
          <a:p>
            <a:pPr marL="0" indent="0">
              <a:buNone/>
            </a:pPr>
            <a:r>
              <a:rPr lang="en-US" sz="6200" dirty="0"/>
              <a:t>&gt;&gt;&gt; type(a)</a:t>
            </a:r>
          </a:p>
          <a:p>
            <a:pPr marL="0" indent="0">
              <a:buNone/>
            </a:pPr>
            <a:r>
              <a:rPr lang="en-US" sz="6200" dirty="0"/>
              <a:t>&lt;class '</a:t>
            </a:r>
            <a:r>
              <a:rPr lang="en-US" sz="6200" dirty="0" err="1"/>
              <a:t>dict</a:t>
            </a:r>
            <a:r>
              <a:rPr lang="en-US" sz="6200" dirty="0"/>
              <a:t>'&gt;</a:t>
            </a:r>
          </a:p>
          <a:p>
            <a:pPr marL="0" indent="0">
              <a:buNone/>
            </a:pPr>
            <a:r>
              <a:rPr lang="en-US" sz="6200" dirty="0"/>
              <a:t>&gt;&gt;&gt; b=set()</a:t>
            </a:r>
          </a:p>
          <a:p>
            <a:pPr marL="0" indent="0">
              <a:buNone/>
            </a:pPr>
            <a:r>
              <a:rPr lang="en-US" sz="6200" dirty="0"/>
              <a:t>&gt;&gt;&gt; b</a:t>
            </a:r>
          </a:p>
          <a:p>
            <a:pPr marL="0" indent="0">
              <a:buNone/>
            </a:pPr>
            <a:r>
              <a:rPr lang="en-US" sz="6200" dirty="0"/>
              <a:t>set()</a:t>
            </a:r>
          </a:p>
          <a:p>
            <a:endParaRPr lang="en-US" dirty="0"/>
          </a:p>
          <a:p>
            <a:pPr marL="0" indent="0">
              <a:buNone/>
            </a:pPr>
            <a:endParaRPr lang="en-IN" dirty="0"/>
          </a:p>
        </p:txBody>
      </p:sp>
      <p:sp>
        <p:nvSpPr>
          <p:cNvPr id="5" name="Content Placeholder 4">
            <a:extLst>
              <a:ext uri="{FF2B5EF4-FFF2-40B4-BE49-F238E27FC236}">
                <a16:creationId xmlns:a16="http://schemas.microsoft.com/office/drawing/2014/main" id="{FC10E58E-1332-4A45-3EAF-CBD2F3FA3C8A}"/>
              </a:ext>
            </a:extLst>
          </p:cNvPr>
          <p:cNvSpPr>
            <a:spLocks noGrp="1"/>
          </p:cNvSpPr>
          <p:nvPr>
            <p:ph sz="half" idx="2"/>
          </p:nvPr>
        </p:nvSpPr>
        <p:spPr>
          <a:xfrm>
            <a:off x="5725391" y="509156"/>
            <a:ext cx="6466609" cy="6348844"/>
          </a:xfrm>
        </p:spPr>
        <p:txBody>
          <a:bodyPr>
            <a:normAutofit fontScale="25000" lnSpcReduction="20000"/>
          </a:bodyPr>
          <a:lstStyle/>
          <a:p>
            <a:r>
              <a:rPr lang="en-US" sz="7200" dirty="0">
                <a:latin typeface="Times New Roman" panose="02020603050405020304" pitchFamily="18" charset="0"/>
                <a:cs typeface="Times New Roman" panose="02020603050405020304" pitchFamily="18" charset="0"/>
              </a:rPr>
              <a:t>Adding a new </a:t>
            </a:r>
            <a:r>
              <a:rPr lang="en-US" sz="7200" dirty="0" err="1">
                <a:latin typeface="Times New Roman" panose="02020603050405020304" pitchFamily="18" charset="0"/>
                <a:cs typeface="Times New Roman" panose="02020603050405020304" pitchFamily="18" charset="0"/>
              </a:rPr>
              <a:t>elem</a:t>
            </a:r>
            <a:r>
              <a:rPr lang="en-US" sz="7200" dirty="0">
                <a:latin typeface="Times New Roman" panose="02020603050405020304" pitchFamily="18" charset="0"/>
                <a:cs typeface="Times New Roman" panose="02020603050405020304" pitchFamily="18" charset="0"/>
              </a:rPr>
              <a:t> in set-</a:t>
            </a:r>
          </a:p>
          <a:p>
            <a:r>
              <a:rPr lang="en-US" sz="7200" dirty="0">
                <a:latin typeface="Times New Roman" panose="02020603050405020304" pitchFamily="18" charset="0"/>
                <a:cs typeface="Times New Roman" panose="02020603050405020304" pitchFamily="18" charset="0"/>
              </a:rPr>
              <a:t>&gt;&gt;&gt; </a:t>
            </a:r>
            <a:r>
              <a:rPr lang="en-US" sz="7200" dirty="0" err="1">
                <a:latin typeface="Times New Roman" panose="02020603050405020304" pitchFamily="18" charset="0"/>
                <a:cs typeface="Times New Roman" panose="02020603050405020304" pitchFamily="18" charset="0"/>
              </a:rPr>
              <a:t>my_set</a:t>
            </a:r>
            <a:r>
              <a:rPr lang="en-US" sz="7200" dirty="0">
                <a:latin typeface="Times New Roman" panose="02020603050405020304" pitchFamily="18" charset="0"/>
                <a:cs typeface="Times New Roman" panose="02020603050405020304" pitchFamily="18" charset="0"/>
              </a:rPr>
              <a:t> = {1, 3}</a:t>
            </a:r>
          </a:p>
          <a:p>
            <a:r>
              <a:rPr lang="en-US" sz="7200" dirty="0">
                <a:latin typeface="Times New Roman" panose="02020603050405020304" pitchFamily="18" charset="0"/>
                <a:cs typeface="Times New Roman" panose="02020603050405020304" pitchFamily="18" charset="0"/>
              </a:rPr>
              <a:t>&gt;&gt;&gt; </a:t>
            </a:r>
            <a:r>
              <a:rPr lang="en-US" sz="7200" dirty="0" err="1">
                <a:latin typeface="Times New Roman" panose="02020603050405020304" pitchFamily="18" charset="0"/>
                <a:cs typeface="Times New Roman" panose="02020603050405020304" pitchFamily="18" charset="0"/>
              </a:rPr>
              <a:t>my_set.add</a:t>
            </a:r>
            <a:r>
              <a:rPr lang="en-US" sz="7200" dirty="0">
                <a:latin typeface="Times New Roman" panose="02020603050405020304" pitchFamily="18" charset="0"/>
                <a:cs typeface="Times New Roman" panose="02020603050405020304" pitchFamily="18" charset="0"/>
              </a:rPr>
              <a:t>(2)</a:t>
            </a:r>
          </a:p>
          <a:p>
            <a:r>
              <a:rPr lang="en-US" sz="7200" dirty="0">
                <a:latin typeface="Times New Roman" panose="02020603050405020304" pitchFamily="18" charset="0"/>
                <a:cs typeface="Times New Roman" panose="02020603050405020304" pitchFamily="18" charset="0"/>
              </a:rPr>
              <a:t>&gt;&gt;&gt; </a:t>
            </a:r>
            <a:r>
              <a:rPr lang="en-US" sz="7200" dirty="0" err="1">
                <a:latin typeface="Times New Roman" panose="02020603050405020304" pitchFamily="18" charset="0"/>
                <a:cs typeface="Times New Roman" panose="02020603050405020304" pitchFamily="18" charset="0"/>
              </a:rPr>
              <a:t>my_set</a:t>
            </a:r>
            <a:endParaRPr lang="en-US" sz="7200" dirty="0">
              <a:latin typeface="Times New Roman" panose="02020603050405020304" pitchFamily="18" charset="0"/>
              <a:cs typeface="Times New Roman" panose="02020603050405020304" pitchFamily="18" charset="0"/>
            </a:endParaRPr>
          </a:p>
          <a:p>
            <a:r>
              <a:rPr lang="en-US" sz="7200" dirty="0">
                <a:latin typeface="Times New Roman" panose="02020603050405020304" pitchFamily="18" charset="0"/>
                <a:cs typeface="Times New Roman" panose="02020603050405020304" pitchFamily="18" charset="0"/>
              </a:rPr>
              <a:t>{1, 2, 3}</a:t>
            </a:r>
          </a:p>
          <a:p>
            <a:r>
              <a:rPr lang="en-US" sz="7200" dirty="0">
                <a:latin typeface="Times New Roman" panose="02020603050405020304" pitchFamily="18" charset="0"/>
                <a:cs typeface="Times New Roman" panose="02020603050405020304" pitchFamily="18" charset="0"/>
              </a:rPr>
              <a:t>&gt;&gt;&gt;</a:t>
            </a:r>
          </a:p>
          <a:p>
            <a:r>
              <a:rPr lang="en-US" sz="7200" dirty="0">
                <a:latin typeface="Times New Roman" panose="02020603050405020304" pitchFamily="18" charset="0"/>
                <a:cs typeface="Times New Roman" panose="02020603050405020304" pitchFamily="18" charset="0"/>
              </a:rPr>
              <a:t>&gt;&gt;&gt; </a:t>
            </a:r>
            <a:r>
              <a:rPr lang="en-US" sz="7200" dirty="0" err="1">
                <a:latin typeface="Times New Roman" panose="02020603050405020304" pitchFamily="18" charset="0"/>
                <a:cs typeface="Times New Roman" panose="02020603050405020304" pitchFamily="18" charset="0"/>
              </a:rPr>
              <a:t>my_set.update</a:t>
            </a:r>
            <a:r>
              <a:rPr lang="en-US" sz="7200" dirty="0">
                <a:latin typeface="Times New Roman" panose="02020603050405020304" pitchFamily="18" charset="0"/>
                <a:cs typeface="Times New Roman" panose="02020603050405020304" pitchFamily="18" charset="0"/>
              </a:rPr>
              <a:t>([2, 3, 4])</a:t>
            </a:r>
          </a:p>
          <a:p>
            <a:r>
              <a:rPr lang="en-US" sz="7200" dirty="0">
                <a:latin typeface="Times New Roman" panose="02020603050405020304" pitchFamily="18" charset="0"/>
                <a:cs typeface="Times New Roman" panose="02020603050405020304" pitchFamily="18" charset="0"/>
              </a:rPr>
              <a:t>&gt;&gt;&gt; </a:t>
            </a:r>
            <a:r>
              <a:rPr lang="en-US" sz="7200" dirty="0" err="1">
                <a:latin typeface="Times New Roman" panose="02020603050405020304" pitchFamily="18" charset="0"/>
                <a:cs typeface="Times New Roman" panose="02020603050405020304" pitchFamily="18" charset="0"/>
              </a:rPr>
              <a:t>my_set</a:t>
            </a:r>
            <a:endParaRPr lang="en-US" sz="7200" dirty="0">
              <a:latin typeface="Times New Roman" panose="02020603050405020304" pitchFamily="18" charset="0"/>
              <a:cs typeface="Times New Roman" panose="02020603050405020304" pitchFamily="18" charset="0"/>
            </a:endParaRPr>
          </a:p>
          <a:p>
            <a:r>
              <a:rPr lang="en-US" sz="7200" dirty="0">
                <a:latin typeface="Times New Roman" panose="02020603050405020304" pitchFamily="18" charset="0"/>
                <a:cs typeface="Times New Roman" panose="02020603050405020304" pitchFamily="18" charset="0"/>
              </a:rPr>
              <a:t>{1, 2, 3, 4}</a:t>
            </a:r>
          </a:p>
          <a:p>
            <a:r>
              <a:rPr lang="en-US" sz="7200" dirty="0">
                <a:latin typeface="Times New Roman" panose="02020603050405020304" pitchFamily="18" charset="0"/>
                <a:cs typeface="Times New Roman" panose="02020603050405020304" pitchFamily="18" charset="0"/>
              </a:rPr>
              <a:t>&gt;&gt;&gt; </a:t>
            </a:r>
            <a:r>
              <a:rPr lang="en-US" sz="7200" dirty="0" err="1">
                <a:latin typeface="Times New Roman" panose="02020603050405020304" pitchFamily="18" charset="0"/>
                <a:cs typeface="Times New Roman" panose="02020603050405020304" pitchFamily="18" charset="0"/>
              </a:rPr>
              <a:t>my_set.update</a:t>
            </a:r>
            <a:r>
              <a:rPr lang="en-US" sz="7200" dirty="0">
                <a:latin typeface="Times New Roman" panose="02020603050405020304" pitchFamily="18" charset="0"/>
                <a:cs typeface="Times New Roman" panose="02020603050405020304" pitchFamily="18" charset="0"/>
              </a:rPr>
              <a:t>([4, 5], {1, 6, 8})</a:t>
            </a:r>
          </a:p>
          <a:p>
            <a:r>
              <a:rPr lang="en-US" sz="7200" dirty="0">
                <a:latin typeface="Times New Roman" panose="02020603050405020304" pitchFamily="18" charset="0"/>
                <a:cs typeface="Times New Roman" panose="02020603050405020304" pitchFamily="18" charset="0"/>
              </a:rPr>
              <a:t>&gt;&gt;&gt; </a:t>
            </a:r>
            <a:r>
              <a:rPr lang="en-US" sz="7200" dirty="0" err="1">
                <a:latin typeface="Times New Roman" panose="02020603050405020304" pitchFamily="18" charset="0"/>
                <a:cs typeface="Times New Roman" panose="02020603050405020304" pitchFamily="18" charset="0"/>
              </a:rPr>
              <a:t>my_set</a:t>
            </a:r>
            <a:endParaRPr lang="en-US" sz="7200" dirty="0">
              <a:latin typeface="Times New Roman" panose="02020603050405020304" pitchFamily="18" charset="0"/>
              <a:cs typeface="Times New Roman" panose="02020603050405020304" pitchFamily="18" charset="0"/>
            </a:endParaRPr>
          </a:p>
          <a:p>
            <a:r>
              <a:rPr lang="en-US" sz="7200" dirty="0">
                <a:latin typeface="Times New Roman" panose="02020603050405020304" pitchFamily="18" charset="0"/>
                <a:cs typeface="Times New Roman" panose="02020603050405020304" pitchFamily="18" charset="0"/>
              </a:rPr>
              <a:t>{1, 2, 3, 4, 5, 6, 8}</a:t>
            </a:r>
          </a:p>
          <a:p>
            <a:r>
              <a:rPr lang="en-US" sz="7200" dirty="0">
                <a:latin typeface="Times New Roman" panose="02020603050405020304" pitchFamily="18" charset="0"/>
                <a:cs typeface="Times New Roman" panose="02020603050405020304" pitchFamily="18" charset="0"/>
              </a:rPr>
              <a:t>&gt;&gt;&gt; </a:t>
            </a:r>
            <a:r>
              <a:rPr lang="en-US" sz="7200" dirty="0" err="1">
                <a:latin typeface="Times New Roman" panose="02020603050405020304" pitchFamily="18" charset="0"/>
                <a:cs typeface="Times New Roman" panose="02020603050405020304" pitchFamily="18" charset="0"/>
              </a:rPr>
              <a:t>my_set</a:t>
            </a:r>
            <a:r>
              <a:rPr lang="en-US" sz="7200" dirty="0">
                <a:latin typeface="Times New Roman" panose="02020603050405020304" pitchFamily="18" charset="0"/>
                <a:cs typeface="Times New Roman" panose="02020603050405020304" pitchFamily="18" charset="0"/>
              </a:rPr>
              <a:t> = {1, 3, 4, 5, 6}</a:t>
            </a:r>
          </a:p>
          <a:p>
            <a:r>
              <a:rPr lang="en-US" sz="7200" dirty="0">
                <a:latin typeface="Times New Roman" panose="02020603050405020304" pitchFamily="18" charset="0"/>
                <a:cs typeface="Times New Roman" panose="02020603050405020304" pitchFamily="18" charset="0"/>
              </a:rPr>
              <a:t>--------------------------</a:t>
            </a:r>
          </a:p>
          <a:p>
            <a:r>
              <a:rPr lang="en-US" sz="7200" dirty="0">
                <a:latin typeface="Times New Roman" panose="02020603050405020304" pitchFamily="18" charset="0"/>
                <a:cs typeface="Times New Roman" panose="02020603050405020304" pitchFamily="18" charset="0"/>
              </a:rPr>
              <a:t>&gt;&gt;&gt; </a:t>
            </a:r>
            <a:r>
              <a:rPr lang="en-US" sz="7200" dirty="0" err="1">
                <a:latin typeface="Times New Roman" panose="02020603050405020304" pitchFamily="18" charset="0"/>
                <a:cs typeface="Times New Roman" panose="02020603050405020304" pitchFamily="18" charset="0"/>
              </a:rPr>
              <a:t>my_set.discard</a:t>
            </a:r>
            <a:r>
              <a:rPr lang="en-US" sz="7200" dirty="0">
                <a:latin typeface="Times New Roman" panose="02020603050405020304" pitchFamily="18" charset="0"/>
                <a:cs typeface="Times New Roman" panose="02020603050405020304" pitchFamily="18" charset="0"/>
              </a:rPr>
              <a:t>(4)</a:t>
            </a:r>
          </a:p>
          <a:p>
            <a:r>
              <a:rPr lang="en-US" sz="7200" dirty="0">
                <a:latin typeface="Times New Roman" panose="02020603050405020304" pitchFamily="18" charset="0"/>
                <a:cs typeface="Times New Roman" panose="02020603050405020304" pitchFamily="18" charset="0"/>
              </a:rPr>
              <a:t>&gt;&gt;&gt; </a:t>
            </a:r>
            <a:r>
              <a:rPr lang="en-US" sz="7200" dirty="0" err="1">
                <a:latin typeface="Times New Roman" panose="02020603050405020304" pitchFamily="18" charset="0"/>
                <a:cs typeface="Times New Roman" panose="02020603050405020304" pitchFamily="18" charset="0"/>
              </a:rPr>
              <a:t>my_set</a:t>
            </a:r>
            <a:endParaRPr lang="en-US" sz="7200" dirty="0">
              <a:latin typeface="Times New Roman" panose="02020603050405020304" pitchFamily="18" charset="0"/>
              <a:cs typeface="Times New Roman" panose="02020603050405020304" pitchFamily="18" charset="0"/>
            </a:endParaRPr>
          </a:p>
          <a:p>
            <a:r>
              <a:rPr lang="en-US" sz="7200" dirty="0">
                <a:latin typeface="Times New Roman" panose="02020603050405020304" pitchFamily="18" charset="0"/>
                <a:cs typeface="Times New Roman" panose="02020603050405020304" pitchFamily="18" charset="0"/>
              </a:rPr>
              <a:t>{1, 3, 5, 6}</a:t>
            </a:r>
          </a:p>
          <a:p>
            <a:r>
              <a:rPr lang="en-US" sz="7200" dirty="0">
                <a:latin typeface="Times New Roman" panose="02020603050405020304" pitchFamily="18" charset="0"/>
                <a:cs typeface="Times New Roman" panose="02020603050405020304" pitchFamily="18" charset="0"/>
              </a:rPr>
              <a:t>&gt;&gt;&gt; </a:t>
            </a:r>
            <a:r>
              <a:rPr lang="en-US" sz="7200" dirty="0" err="1">
                <a:latin typeface="Times New Roman" panose="02020603050405020304" pitchFamily="18" charset="0"/>
                <a:cs typeface="Times New Roman" panose="02020603050405020304" pitchFamily="18" charset="0"/>
              </a:rPr>
              <a:t>my_set.remove</a:t>
            </a:r>
            <a:r>
              <a:rPr lang="en-US" sz="7200" dirty="0">
                <a:latin typeface="Times New Roman" panose="02020603050405020304" pitchFamily="18" charset="0"/>
                <a:cs typeface="Times New Roman" panose="02020603050405020304" pitchFamily="18" charset="0"/>
              </a:rPr>
              <a:t>(6)</a:t>
            </a:r>
          </a:p>
          <a:p>
            <a:r>
              <a:rPr lang="en-US" sz="7200" dirty="0">
                <a:latin typeface="Times New Roman" panose="02020603050405020304" pitchFamily="18" charset="0"/>
                <a:cs typeface="Times New Roman" panose="02020603050405020304" pitchFamily="18" charset="0"/>
              </a:rPr>
              <a:t>&gt;&gt;&gt; </a:t>
            </a:r>
            <a:r>
              <a:rPr lang="en-US" sz="7200" dirty="0" err="1">
                <a:latin typeface="Times New Roman" panose="02020603050405020304" pitchFamily="18" charset="0"/>
                <a:cs typeface="Times New Roman" panose="02020603050405020304" pitchFamily="18" charset="0"/>
              </a:rPr>
              <a:t>my_set</a:t>
            </a:r>
            <a:endParaRPr lang="en-US" sz="7200" dirty="0">
              <a:latin typeface="Times New Roman" panose="02020603050405020304" pitchFamily="18" charset="0"/>
              <a:cs typeface="Times New Roman" panose="02020603050405020304" pitchFamily="18" charset="0"/>
            </a:endParaRPr>
          </a:p>
          <a:p>
            <a:r>
              <a:rPr lang="en-US" sz="7200" dirty="0">
                <a:latin typeface="Times New Roman" panose="02020603050405020304" pitchFamily="18" charset="0"/>
                <a:cs typeface="Times New Roman" panose="02020603050405020304" pitchFamily="18" charset="0"/>
              </a:rPr>
              <a:t>{1, 3, 5}</a:t>
            </a:r>
          </a:p>
          <a:p>
            <a:endParaRPr lang="en-US" dirty="0"/>
          </a:p>
          <a:p>
            <a:endParaRPr lang="en-IN" dirty="0"/>
          </a:p>
        </p:txBody>
      </p:sp>
    </p:spTree>
    <p:extLst>
      <p:ext uri="{BB962C8B-B14F-4D97-AF65-F5344CB8AC3E}">
        <p14:creationId xmlns:p14="http://schemas.microsoft.com/office/powerpoint/2010/main" val="4051354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13185"/>
            <a:ext cx="9144000" cy="709125"/>
          </a:xfrm>
        </p:spPr>
        <p:txBody>
          <a:bodyPr>
            <a:normAutofit fontScale="90000"/>
          </a:bodyPr>
          <a:lstStyle/>
          <a:p>
            <a:r>
              <a:rPr lang="en-IN" b="1" dirty="0"/>
              <a:t>Tuples</a:t>
            </a:r>
          </a:p>
        </p:txBody>
      </p:sp>
      <p:sp>
        <p:nvSpPr>
          <p:cNvPr id="3" name="Subtitle 2"/>
          <p:cNvSpPr>
            <a:spLocks noGrp="1"/>
          </p:cNvSpPr>
          <p:nvPr>
            <p:ph type="subTitle" idx="1"/>
          </p:nvPr>
        </p:nvSpPr>
        <p:spPr>
          <a:xfrm>
            <a:off x="694481" y="1222311"/>
            <a:ext cx="10984375" cy="5259512"/>
          </a:xfrm>
        </p:spPr>
        <p:txBody>
          <a:bodyPr>
            <a:normAutofit/>
          </a:bodyPr>
          <a:lstStyle/>
          <a:p>
            <a:pPr marL="342900" indent="-342900" algn="l">
              <a:buFont typeface="Arial" panose="020B0604020202020204" pitchFamily="34" charset="0"/>
              <a:buChar char="•"/>
            </a:pPr>
            <a:r>
              <a:rPr lang="en-US" sz="2800" b="1" i="0" dirty="0">
                <a:solidFill>
                  <a:srgbClr val="202124"/>
                </a:solidFill>
                <a:effectLst/>
                <a:latin typeface="Arial" panose="020B0604020202020204" pitchFamily="34" charset="0"/>
              </a:rPr>
              <a:t>Tuples</a:t>
            </a:r>
            <a:r>
              <a:rPr lang="en-US" sz="2800" b="0" i="0" dirty="0">
                <a:solidFill>
                  <a:srgbClr val="202124"/>
                </a:solidFill>
                <a:effectLst/>
                <a:latin typeface="Arial" panose="020B0604020202020204" pitchFamily="34" charset="0"/>
              </a:rPr>
              <a:t> are used to store multiple items in a single variable. </a:t>
            </a:r>
          </a:p>
          <a:p>
            <a:pPr marL="342900" indent="-342900" algn="l">
              <a:buFont typeface="Arial" panose="020B0604020202020204" pitchFamily="34" charset="0"/>
              <a:buChar char="•"/>
            </a:pPr>
            <a:r>
              <a:rPr lang="en-US" sz="2800" b="1" i="0" dirty="0">
                <a:solidFill>
                  <a:srgbClr val="202124"/>
                </a:solidFill>
                <a:effectLst/>
                <a:latin typeface="Arial" panose="020B0604020202020204" pitchFamily="34" charset="0"/>
              </a:rPr>
              <a:t>Tuple</a:t>
            </a:r>
            <a:r>
              <a:rPr lang="en-US" sz="2800" b="0" i="0" dirty="0">
                <a:solidFill>
                  <a:srgbClr val="202124"/>
                </a:solidFill>
                <a:effectLst/>
                <a:latin typeface="Arial" panose="020B0604020202020204" pitchFamily="34" charset="0"/>
              </a:rPr>
              <a:t> is one of 4 built-in data types in </a:t>
            </a:r>
            <a:r>
              <a:rPr lang="en-US" sz="2800" b="1" i="0" dirty="0">
                <a:solidFill>
                  <a:srgbClr val="202124"/>
                </a:solidFill>
                <a:effectLst/>
                <a:latin typeface="Arial" panose="020B0604020202020204" pitchFamily="34" charset="0"/>
              </a:rPr>
              <a:t>Python</a:t>
            </a:r>
            <a:r>
              <a:rPr lang="en-US" sz="2800" b="0" i="0" dirty="0">
                <a:solidFill>
                  <a:srgbClr val="202124"/>
                </a:solidFill>
                <a:effectLst/>
                <a:latin typeface="Arial" panose="020B0604020202020204" pitchFamily="34" charset="0"/>
              </a:rPr>
              <a:t> used to store collections of data, the other 3 are List, Set, and Dictionary</a:t>
            </a:r>
          </a:p>
          <a:p>
            <a:pPr marL="342900" indent="-342900" algn="l">
              <a:buFont typeface="Arial" panose="020B0604020202020204" pitchFamily="34" charset="0"/>
              <a:buChar char="•"/>
            </a:pPr>
            <a:r>
              <a:rPr lang="en-US" sz="2800" b="0" i="0" dirty="0">
                <a:effectLst/>
                <a:latin typeface="euclid_circular_a"/>
              </a:rPr>
              <a:t>A tuple in Python is similar to a </a:t>
            </a:r>
            <a:r>
              <a:rPr lang="en-US" sz="2800" b="0" i="0" u="none" strike="noStrike" dirty="0">
                <a:solidFill>
                  <a:srgbClr val="0556F3"/>
                </a:solidFill>
                <a:effectLst/>
                <a:latin typeface="euclid_circular_a"/>
                <a:hlinkClick r:id="rId2"/>
              </a:rPr>
              <a:t>list</a:t>
            </a:r>
            <a:r>
              <a:rPr lang="en-US" sz="2800" b="0" i="0" dirty="0">
                <a:effectLst/>
                <a:latin typeface="euclid_circular_a"/>
              </a:rPr>
              <a:t>.</a:t>
            </a:r>
          </a:p>
          <a:p>
            <a:pPr marL="342900" indent="-342900" algn="l">
              <a:buFont typeface="Arial" panose="020B0604020202020204" pitchFamily="34" charset="0"/>
              <a:buChar char="•"/>
            </a:pPr>
            <a:r>
              <a:rPr lang="en-US" sz="2800" b="0" i="0" dirty="0">
                <a:effectLst/>
                <a:latin typeface="euclid_circular_a"/>
              </a:rPr>
              <a:t>The difference between the two is that we cannot change the elements of a tuple once it is assigned whereas we can change the elements of a list.</a:t>
            </a:r>
          </a:p>
          <a:p>
            <a:pPr marL="342900" indent="-342900" algn="l">
              <a:buFont typeface="Arial" panose="020B0604020202020204" pitchFamily="34" charset="0"/>
              <a:buChar char="•"/>
            </a:pPr>
            <a:r>
              <a:rPr lang="en-US" sz="2800" b="0" i="0" dirty="0">
                <a:solidFill>
                  <a:srgbClr val="000000"/>
                </a:solidFill>
                <a:effectLst/>
                <a:latin typeface="Arial" panose="020B0604020202020204" pitchFamily="34" charset="0"/>
              </a:rPr>
              <a:t>A tuple is a collection of objects </a:t>
            </a:r>
            <a:r>
              <a:rPr lang="en-US" sz="2800" b="1" i="0" dirty="0">
                <a:solidFill>
                  <a:srgbClr val="000000"/>
                </a:solidFill>
                <a:effectLst/>
                <a:latin typeface="Arial" panose="020B0604020202020204" pitchFamily="34" charset="0"/>
              </a:rPr>
              <a:t>which ordered and immutable</a:t>
            </a:r>
            <a:r>
              <a:rPr lang="en-US" sz="2800" b="0" i="0" dirty="0">
                <a:solidFill>
                  <a:srgbClr val="000000"/>
                </a:solidFill>
                <a:effectLst/>
                <a:latin typeface="Arial" panose="020B0604020202020204" pitchFamily="34" charset="0"/>
              </a:rPr>
              <a:t>. the tuples cannot be changed unlike lists and tuples use parentheses, whereas lists use square brackets. </a:t>
            </a:r>
            <a:endParaRPr lang="en-I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4470"/>
          </a:xfrm>
        </p:spPr>
        <p:txBody>
          <a:bodyPr/>
          <a:lstStyle/>
          <a:p>
            <a:r>
              <a:rPr lang="en-IN" dirty="0"/>
              <a:t>                             </a:t>
            </a:r>
            <a:r>
              <a:rPr lang="en-IN" b="1" dirty="0"/>
              <a:t>Creating a Tuple..</a:t>
            </a:r>
          </a:p>
        </p:txBody>
      </p:sp>
      <p:sp>
        <p:nvSpPr>
          <p:cNvPr id="3" name="Content Placeholder 2"/>
          <p:cNvSpPr>
            <a:spLocks noGrp="1"/>
          </p:cNvSpPr>
          <p:nvPr>
            <p:ph idx="1"/>
          </p:nvPr>
        </p:nvSpPr>
        <p:spPr>
          <a:xfrm>
            <a:off x="838199" y="1435261"/>
            <a:ext cx="10829081" cy="4741702"/>
          </a:xfrm>
        </p:spPr>
        <p:txBody>
          <a:bodyPr/>
          <a:lstStyle/>
          <a:p>
            <a:r>
              <a:rPr lang="en-US" dirty="0"/>
              <a:t>A tuple is created by placing all the items (elements) inside parentheses (), separated by commas. </a:t>
            </a:r>
          </a:p>
          <a:p>
            <a:r>
              <a:rPr lang="en-US" b="0" i="0" dirty="0">
                <a:effectLst/>
                <a:latin typeface="euclid_circular_a"/>
              </a:rPr>
              <a:t>The parentheses are optional; however, it is a good practice to use them.</a:t>
            </a:r>
          </a:p>
          <a:p>
            <a:r>
              <a:rPr lang="en-US" b="0" i="0" dirty="0">
                <a:effectLst/>
                <a:latin typeface="euclid_circular_a"/>
              </a:rPr>
              <a:t>A tuple can have any number of items and they may be of different types (integer, float, list, string, etc.).</a:t>
            </a:r>
          </a:p>
          <a:p>
            <a:r>
              <a:rPr lang="en-US" b="0" i="0" dirty="0">
                <a:solidFill>
                  <a:srgbClr val="000000"/>
                </a:solidFill>
                <a:effectLst/>
                <a:latin typeface="Arial" panose="020B0604020202020204" pitchFamily="34" charset="0"/>
              </a:rPr>
              <a:t>Tuples are immutable which means you cannot update or change the values of tuple elements. You are able to take portions of existing tuples to create new tuples as the following example demonstrates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b="1" dirty="0"/>
              <a:t>Tuples Examples</a:t>
            </a:r>
          </a:p>
        </p:txBody>
      </p:sp>
      <p:sp>
        <p:nvSpPr>
          <p:cNvPr id="3" name="Content Placeholder 2"/>
          <p:cNvSpPr>
            <a:spLocks noGrp="1"/>
          </p:cNvSpPr>
          <p:nvPr>
            <p:ph idx="1"/>
          </p:nvPr>
        </p:nvSpPr>
        <p:spPr/>
        <p:txBody>
          <a:bodyPr>
            <a:normAutofit fontScale="92500" lnSpcReduction="10000"/>
          </a:bodyPr>
          <a:lstStyle/>
          <a:p>
            <a:r>
              <a:rPr lang="en-US" dirty="0"/>
              <a:t>Creating a tuple is as simple as putting different comma-separated values. Optionally you can put these comma-separated values between parentheses also. For example −</a:t>
            </a:r>
          </a:p>
          <a:p>
            <a:endParaRPr lang="en-US" dirty="0"/>
          </a:p>
          <a:p>
            <a:pPr marL="0" indent="0">
              <a:buNone/>
            </a:pPr>
            <a:r>
              <a:rPr lang="en-US" dirty="0"/>
              <a:t>tup1 = ('physics', 'chemistry', 1997, 2000);</a:t>
            </a:r>
          </a:p>
          <a:p>
            <a:pPr marL="0" indent="0">
              <a:buNone/>
            </a:pPr>
            <a:r>
              <a:rPr lang="en-US" dirty="0"/>
              <a:t>tup2 = (1, 2, 3, 4, 5 );</a:t>
            </a:r>
          </a:p>
          <a:p>
            <a:pPr marL="0" indent="0">
              <a:buNone/>
            </a:pPr>
            <a:r>
              <a:rPr lang="en-US" dirty="0"/>
              <a:t>tup3 = "a", "b", "c", "d";</a:t>
            </a:r>
          </a:p>
          <a:p>
            <a:pPr marL="0" indent="0">
              <a:buNone/>
            </a:pPr>
            <a:r>
              <a:rPr lang="en-IN" dirty="0"/>
              <a:t>&gt;&gt;&gt; tup3</a:t>
            </a:r>
          </a:p>
          <a:p>
            <a:pPr marL="0" indent="0">
              <a:buNone/>
            </a:pPr>
            <a:r>
              <a:rPr lang="en-IN" dirty="0"/>
              <a:t>('a', 'b', 'c', 'd')</a:t>
            </a:r>
          </a:p>
          <a:p>
            <a:pPr marL="0" indent="0">
              <a:buNone/>
            </a:pPr>
            <a:r>
              <a:rPr lang="en-IN" dirty="0"/>
              <a:t>&gt;&gt;&gt;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0296"/>
          </a:xfrm>
        </p:spPr>
        <p:txBody>
          <a:bodyPr>
            <a:normAutofit fontScale="90000"/>
          </a:bodyPr>
          <a:lstStyle/>
          <a:p>
            <a:r>
              <a:rPr lang="en-IN" dirty="0"/>
              <a:t>                             </a:t>
            </a:r>
            <a:r>
              <a:rPr lang="en-IN" b="1" dirty="0"/>
              <a:t>Updating Tuple</a:t>
            </a:r>
          </a:p>
        </p:txBody>
      </p:sp>
      <p:sp>
        <p:nvSpPr>
          <p:cNvPr id="3" name="Content Placeholder 2"/>
          <p:cNvSpPr>
            <a:spLocks noGrp="1"/>
          </p:cNvSpPr>
          <p:nvPr>
            <p:ph idx="1"/>
          </p:nvPr>
        </p:nvSpPr>
        <p:spPr>
          <a:xfrm>
            <a:off x="300942" y="851338"/>
            <a:ext cx="11460134" cy="5641536"/>
          </a:xfrm>
        </p:spPr>
        <p:txBody>
          <a:bodyPr>
            <a:normAutofit fontScale="77500" lnSpcReduction="20000"/>
          </a:bodyPr>
          <a:lstStyle/>
          <a:p>
            <a:r>
              <a:rPr lang="en-US" b="0" i="0" dirty="0">
                <a:solidFill>
                  <a:srgbClr val="000000"/>
                </a:solidFill>
                <a:effectLst/>
                <a:latin typeface="Arial" panose="020B0604020202020204" pitchFamily="34" charset="0"/>
              </a:rPr>
              <a:t>Tuples are immutable which means you cannot update or change the values of tuple elements. </a:t>
            </a:r>
            <a:endParaRPr lang="en-US" dirty="0"/>
          </a:p>
          <a:p>
            <a:pPr marL="0" indent="0">
              <a:buNone/>
            </a:pPr>
            <a:r>
              <a:rPr lang="en-US" dirty="0"/>
              <a:t>&gt;&gt;&gt; t1=(1,3,4)</a:t>
            </a:r>
          </a:p>
          <a:p>
            <a:pPr marL="0" indent="0">
              <a:buNone/>
            </a:pPr>
            <a:r>
              <a:rPr lang="en-US" dirty="0"/>
              <a:t>&gt;&gt;&gt; t2=('</a:t>
            </a:r>
            <a:r>
              <a:rPr lang="en-US" dirty="0" err="1"/>
              <a:t>a','b','c</a:t>
            </a:r>
            <a:r>
              <a:rPr lang="en-US" dirty="0"/>
              <a:t>')</a:t>
            </a:r>
          </a:p>
          <a:p>
            <a:pPr marL="0" indent="0">
              <a:buNone/>
            </a:pPr>
            <a:r>
              <a:rPr lang="en-US" dirty="0"/>
              <a:t>&gt;&gt;&gt; t1+t2</a:t>
            </a:r>
          </a:p>
          <a:p>
            <a:pPr marL="0" indent="0">
              <a:buNone/>
            </a:pPr>
            <a:r>
              <a:rPr lang="en-US" dirty="0"/>
              <a:t>(1, 3, 4, 'a', 'b', 'c')</a:t>
            </a:r>
          </a:p>
          <a:p>
            <a:pPr marL="0" indent="0">
              <a:buNone/>
            </a:pPr>
            <a:r>
              <a:rPr lang="en-US" dirty="0"/>
              <a:t># Following action is not valid for tuples</a:t>
            </a:r>
          </a:p>
          <a:p>
            <a:pPr marL="0" indent="0">
              <a:buNone/>
            </a:pPr>
            <a:r>
              <a:rPr lang="en-US" dirty="0"/>
              <a:t># tup1[0] = 100;</a:t>
            </a:r>
          </a:p>
          <a:p>
            <a:pPr marL="0" indent="0">
              <a:buNone/>
            </a:pPr>
            <a:r>
              <a:rPr lang="en-US" dirty="0">
                <a:solidFill>
                  <a:srgbClr val="FF0000"/>
                </a:solidFill>
              </a:rPr>
              <a:t>&gt;&gt;&gt; tup1[0]=45    #as tuples are not mutable</a:t>
            </a:r>
          </a:p>
          <a:p>
            <a:pPr marL="0" indent="0">
              <a:buNone/>
            </a:pPr>
            <a:r>
              <a:rPr lang="en-US" dirty="0">
                <a:solidFill>
                  <a:srgbClr val="FF0000"/>
                </a:solidFill>
              </a:rPr>
              <a:t>Traceback (most recent call last):</a:t>
            </a:r>
          </a:p>
          <a:p>
            <a:pPr marL="0" indent="0">
              <a:buNone/>
            </a:pPr>
            <a:r>
              <a:rPr lang="en-US" dirty="0">
                <a:solidFill>
                  <a:srgbClr val="FF0000"/>
                </a:solidFill>
              </a:rPr>
              <a:t>  File "&lt;pyshell#6&gt;", line 1, in &lt;module&gt;</a:t>
            </a:r>
          </a:p>
          <a:p>
            <a:pPr marL="0" indent="0">
              <a:buNone/>
            </a:pPr>
            <a:r>
              <a:rPr lang="en-US" dirty="0">
                <a:solidFill>
                  <a:srgbClr val="FF0000"/>
                </a:solidFill>
              </a:rPr>
              <a:t>    t2[0]=45</a:t>
            </a:r>
          </a:p>
          <a:p>
            <a:pPr marL="0" indent="0">
              <a:buNone/>
            </a:pPr>
            <a:r>
              <a:rPr lang="en-US" dirty="0" err="1">
                <a:solidFill>
                  <a:srgbClr val="FF0000"/>
                </a:solidFill>
              </a:rPr>
              <a:t>TypeError</a:t>
            </a:r>
            <a:r>
              <a:rPr lang="en-US" dirty="0">
                <a:solidFill>
                  <a:srgbClr val="FF0000"/>
                </a:solidFill>
              </a:rPr>
              <a:t>: 'tuple' object does not support item assignment</a:t>
            </a:r>
          </a:p>
          <a:p>
            <a:pPr marL="0" indent="0">
              <a:buNone/>
            </a:pPr>
            <a:r>
              <a:rPr lang="en-US" dirty="0"/>
              <a:t># So let's create a new tuple as follows</a:t>
            </a:r>
          </a:p>
          <a:p>
            <a:pPr marL="0" indent="0">
              <a:buNone/>
            </a:pPr>
            <a:r>
              <a:rPr lang="en-US" dirty="0"/>
              <a:t>&gt;&gt;&gt;tup3 = tup1 + tup2;</a:t>
            </a:r>
          </a:p>
          <a:p>
            <a:pPr marL="0" indent="0">
              <a:buNone/>
            </a:pPr>
            <a:r>
              <a:rPr lang="en-US" dirty="0"/>
              <a:t>&gt;&gt;&gt;print tup3;</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Deleting Tuple Elements</a:t>
            </a:r>
          </a:p>
        </p:txBody>
      </p:sp>
      <p:sp>
        <p:nvSpPr>
          <p:cNvPr id="3" name="Content Placeholder 2"/>
          <p:cNvSpPr>
            <a:spLocks noGrp="1"/>
          </p:cNvSpPr>
          <p:nvPr>
            <p:ph idx="1"/>
          </p:nvPr>
        </p:nvSpPr>
        <p:spPr>
          <a:xfrm>
            <a:off x="294290" y="1387366"/>
            <a:ext cx="11059510" cy="4789597"/>
          </a:xfrm>
        </p:spPr>
        <p:txBody>
          <a:bodyPr>
            <a:normAutofit fontScale="92500" lnSpcReduction="20000"/>
          </a:bodyPr>
          <a:lstStyle/>
          <a:p>
            <a:r>
              <a:rPr lang="en-US" b="0" i="0" dirty="0">
                <a:solidFill>
                  <a:srgbClr val="000000"/>
                </a:solidFill>
                <a:effectLst/>
                <a:latin typeface="Arial" panose="020B0604020202020204" pitchFamily="34" charset="0"/>
              </a:rPr>
              <a:t>Removing individual tuple elements is not possible. There is, of course, nothing wrong with putting together another tuple with the undesired elements discarded.</a:t>
            </a:r>
          </a:p>
          <a:p>
            <a:pPr marL="0" indent="0">
              <a:buNone/>
            </a:pPr>
            <a:r>
              <a:rPr lang="en-IN" dirty="0"/>
              <a:t>&gt;&gt;&gt;tup = ('physics', 'chemistry', 1997, 2000);</a:t>
            </a:r>
          </a:p>
          <a:p>
            <a:pPr marL="0" indent="0">
              <a:buNone/>
            </a:pPr>
            <a:r>
              <a:rPr lang="en-IN" dirty="0"/>
              <a:t>&gt;&gt;&gt;print tup;</a:t>
            </a:r>
          </a:p>
          <a:p>
            <a:pPr marL="0" indent="0">
              <a:buNone/>
            </a:pPr>
            <a:r>
              <a:rPr lang="en-IN" dirty="0"/>
              <a:t>&gt;&gt;&gt;del tup;</a:t>
            </a:r>
          </a:p>
          <a:p>
            <a:pPr marL="0" indent="0">
              <a:buNone/>
            </a:pPr>
            <a:r>
              <a:rPr lang="en-US" dirty="0">
                <a:solidFill>
                  <a:srgbClr val="FF0000"/>
                </a:solidFill>
              </a:rPr>
              <a:t>Traceback (most recent call last):</a:t>
            </a:r>
          </a:p>
          <a:p>
            <a:pPr marL="0" indent="0">
              <a:buNone/>
            </a:pPr>
            <a:r>
              <a:rPr lang="en-US" dirty="0">
                <a:solidFill>
                  <a:srgbClr val="FF0000"/>
                </a:solidFill>
              </a:rPr>
              <a:t>  File "&lt;pyshell#4&gt;", line 1, in &lt;module&gt;</a:t>
            </a:r>
          </a:p>
          <a:p>
            <a:pPr marL="0" indent="0">
              <a:buNone/>
            </a:pPr>
            <a:r>
              <a:rPr lang="en-US" dirty="0">
                <a:solidFill>
                  <a:srgbClr val="FF0000"/>
                </a:solidFill>
              </a:rPr>
              <a:t>    t1</a:t>
            </a:r>
          </a:p>
          <a:p>
            <a:pPr marL="0" indent="0">
              <a:buNone/>
            </a:pPr>
            <a:r>
              <a:rPr lang="en-US" dirty="0" err="1">
                <a:solidFill>
                  <a:srgbClr val="FF0000"/>
                </a:solidFill>
              </a:rPr>
              <a:t>NameError</a:t>
            </a:r>
            <a:r>
              <a:rPr lang="en-US" dirty="0">
                <a:solidFill>
                  <a:srgbClr val="FF0000"/>
                </a:solidFill>
              </a:rPr>
              <a:t>: name 't1' is not defined</a:t>
            </a:r>
            <a:endParaRPr lang="en-IN" dirty="0">
              <a:solidFill>
                <a:srgbClr val="FF0000"/>
              </a:solidFill>
            </a:endParaRPr>
          </a:p>
          <a:p>
            <a:pPr marL="0" indent="0">
              <a:buNone/>
            </a:pPr>
            <a:r>
              <a:rPr lang="en-IN" dirty="0"/>
              <a:t>print "After deleting tup : ";</a:t>
            </a:r>
          </a:p>
          <a:p>
            <a:pPr marL="0" indent="0">
              <a:buNone/>
            </a:pPr>
            <a:r>
              <a:rPr lang="en-IN" dirty="0"/>
              <a:t>print tup;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a:t>
            </a:r>
            <a:r>
              <a:rPr lang="en-IN" b="1" dirty="0"/>
              <a:t>Tuple Functions</a:t>
            </a:r>
          </a:p>
        </p:txBody>
      </p:sp>
      <p:sp>
        <p:nvSpPr>
          <p:cNvPr id="3" name="Content Placeholder 2"/>
          <p:cNvSpPr>
            <a:spLocks noGrp="1"/>
          </p:cNvSpPr>
          <p:nvPr>
            <p:ph sz="half" idx="1"/>
          </p:nvPr>
        </p:nvSpPr>
        <p:spPr>
          <a:xfrm>
            <a:off x="838200" y="1199535"/>
            <a:ext cx="5181600" cy="4977428"/>
          </a:xfrm>
        </p:spPr>
        <p:txBody>
          <a:bodyPr>
            <a:normAutofit fontScale="77500" lnSpcReduction="20000"/>
          </a:bodyPr>
          <a:lstStyle/>
          <a:p>
            <a:pPr marL="0" indent="0">
              <a:buNone/>
            </a:pPr>
            <a:r>
              <a:rPr lang="en-US" b="1" dirty="0"/>
              <a:t>#self study</a:t>
            </a:r>
          </a:p>
          <a:p>
            <a:r>
              <a:rPr lang="en-US" dirty="0" err="1"/>
              <a:t>cmp</a:t>
            </a:r>
            <a:r>
              <a:rPr lang="en-US" dirty="0"/>
              <a:t>(tuple1, tuple2)</a:t>
            </a:r>
          </a:p>
          <a:p>
            <a:pPr marL="0" indent="0">
              <a:buNone/>
            </a:pPr>
            <a:r>
              <a:rPr lang="en-US" dirty="0"/>
              <a:t>Compares elements of both tuples.</a:t>
            </a:r>
          </a:p>
          <a:p>
            <a:pPr marL="0" indent="0">
              <a:buNone/>
            </a:pPr>
            <a:endParaRPr lang="en-US" dirty="0"/>
          </a:p>
          <a:p>
            <a:r>
              <a:rPr lang="en-US" dirty="0" err="1"/>
              <a:t>len</a:t>
            </a:r>
            <a:r>
              <a:rPr lang="en-US" dirty="0"/>
              <a:t>(tuple)</a:t>
            </a:r>
          </a:p>
          <a:p>
            <a:pPr marL="0" indent="0">
              <a:buNone/>
            </a:pPr>
            <a:r>
              <a:rPr lang="en-US" dirty="0"/>
              <a:t>Gives the total length of the tuple.</a:t>
            </a:r>
          </a:p>
          <a:p>
            <a:pPr marL="0" indent="0">
              <a:buNone/>
            </a:pPr>
            <a:endParaRPr lang="en-US" dirty="0"/>
          </a:p>
          <a:p>
            <a:r>
              <a:rPr lang="en-US" dirty="0"/>
              <a:t>max(tuple)</a:t>
            </a:r>
          </a:p>
          <a:p>
            <a:pPr marL="0" indent="0">
              <a:buNone/>
            </a:pPr>
            <a:r>
              <a:rPr lang="en-US" dirty="0"/>
              <a:t>Returns item from the tuple with max value.</a:t>
            </a:r>
          </a:p>
          <a:p>
            <a:pPr marL="0" indent="0">
              <a:buNone/>
            </a:pPr>
            <a:endParaRPr lang="en-US" dirty="0"/>
          </a:p>
          <a:p>
            <a:pPr marL="0" indent="0">
              <a:buNone/>
            </a:pPr>
            <a:endParaRPr lang="en-IN" dirty="0"/>
          </a:p>
        </p:txBody>
      </p:sp>
      <p:sp>
        <p:nvSpPr>
          <p:cNvPr id="4" name="Content Placeholder 3"/>
          <p:cNvSpPr>
            <a:spLocks noGrp="1"/>
          </p:cNvSpPr>
          <p:nvPr>
            <p:ph sz="half" idx="2"/>
          </p:nvPr>
        </p:nvSpPr>
        <p:spPr>
          <a:xfrm>
            <a:off x="6172200" y="1386205"/>
            <a:ext cx="5525135" cy="4790440"/>
          </a:xfrm>
        </p:spPr>
        <p:txBody>
          <a:bodyPr>
            <a:normAutofit fontScale="77500" lnSpcReduction="20000"/>
          </a:bodyPr>
          <a:lstStyle/>
          <a:p>
            <a:r>
              <a:rPr lang="en-US" dirty="0"/>
              <a:t>min(tuple)</a:t>
            </a:r>
          </a:p>
          <a:p>
            <a:pPr marL="0" indent="0">
              <a:buNone/>
            </a:pPr>
            <a:r>
              <a:rPr lang="en-US" dirty="0"/>
              <a:t>Returns item from the tuple with min value.</a:t>
            </a:r>
          </a:p>
          <a:p>
            <a:r>
              <a:rPr lang="en-US" dirty="0"/>
              <a:t>Count()</a:t>
            </a:r>
          </a:p>
          <a:p>
            <a:pPr marL="0" indent="0">
              <a:buNone/>
            </a:pPr>
            <a:r>
              <a:rPr lang="en-US" dirty="0"/>
              <a:t>&gt;&gt;&gt; t1.count(1)</a:t>
            </a:r>
          </a:p>
          <a:p>
            <a:pPr marL="0" indent="0">
              <a:buNone/>
            </a:pPr>
            <a:r>
              <a:rPr lang="en-US" dirty="0"/>
              <a:t>0</a:t>
            </a:r>
          </a:p>
          <a:p>
            <a:pPr marL="0" indent="0">
              <a:buNone/>
            </a:pPr>
            <a:r>
              <a:rPr lang="en-US" dirty="0"/>
              <a:t>&gt;&gt;&gt; t1.count(4)</a:t>
            </a:r>
          </a:p>
          <a:p>
            <a:pPr marL="0" indent="0">
              <a:buNone/>
            </a:pPr>
            <a:r>
              <a:rPr lang="en-US" sz="2800" b="1" dirty="0"/>
              <a:t>1</a:t>
            </a:r>
          </a:p>
          <a:p>
            <a:pPr marL="0" indent="0">
              <a:buNone/>
            </a:pPr>
            <a:r>
              <a:rPr lang="en-US" sz="2800" b="1" dirty="0"/>
              <a:t>&gt;&gt;&gt;tuple(seq)</a:t>
            </a:r>
          </a:p>
          <a:p>
            <a:pPr marL="0" indent="0">
              <a:buNone/>
            </a:pPr>
            <a:r>
              <a:rPr lang="en-US" sz="2800" b="1" dirty="0"/>
              <a:t>#Converts a list into tuple. </a:t>
            </a:r>
          </a:p>
          <a:p>
            <a:pPr marL="0" indent="0">
              <a:buNone/>
            </a:pPr>
            <a:r>
              <a:rPr lang="en-US" sz="2800" b="1" dirty="0"/>
              <a:t>&gt;&gt;&gt; list=[1,2,3,4]</a:t>
            </a:r>
          </a:p>
          <a:p>
            <a:pPr marL="0" indent="0">
              <a:buNone/>
            </a:pPr>
            <a:r>
              <a:rPr lang="en-US" sz="2800" b="1" dirty="0"/>
              <a:t>&gt;&gt;&gt; tuple(list)</a:t>
            </a:r>
          </a:p>
          <a:p>
            <a:pPr marL="0" indent="0">
              <a:buNone/>
            </a:pPr>
            <a:r>
              <a:rPr lang="en-US" sz="2800" b="1" dirty="0"/>
              <a:t>(1, 2, 3, 4)</a:t>
            </a:r>
          </a:p>
          <a:p>
            <a:pPr marL="0" indent="0">
              <a:buNone/>
            </a:pPr>
            <a:r>
              <a:rPr lang="en-US" sz="2800" b="1" dirty="0"/>
              <a:t>&gt;&gt;&gt; </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Basic Tuple Operations</a:t>
            </a:r>
          </a:p>
        </p:txBody>
      </p:sp>
      <p:sp>
        <p:nvSpPr>
          <p:cNvPr id="3" name="Content Placeholder 2"/>
          <p:cNvSpPr>
            <a:spLocks noGrp="1"/>
          </p:cNvSpPr>
          <p:nvPr>
            <p:ph sz="half" idx="1"/>
          </p:nvPr>
        </p:nvSpPr>
        <p:spPr>
          <a:xfrm>
            <a:off x="838200" y="1825625"/>
            <a:ext cx="4474580" cy="4351338"/>
          </a:xfrm>
        </p:spPr>
        <p:txBody>
          <a:bodyPr>
            <a:noAutofit/>
          </a:bodyPr>
          <a:lstStyle/>
          <a:p>
            <a:pPr marL="0" indent="0">
              <a:buNone/>
            </a:pPr>
            <a:r>
              <a:rPr lang="en-IN" sz="3200" dirty="0"/>
              <a:t>&gt;&gt;&gt; </a:t>
            </a:r>
            <a:r>
              <a:rPr lang="en-IN" sz="3200" dirty="0" err="1"/>
              <a:t>len</a:t>
            </a:r>
            <a:r>
              <a:rPr lang="en-IN" sz="3200" dirty="0"/>
              <a:t>((1, 2, 3))</a:t>
            </a:r>
          </a:p>
          <a:p>
            <a:pPr marL="0" indent="0">
              <a:buNone/>
            </a:pPr>
            <a:r>
              <a:rPr lang="en-IN" sz="3200" dirty="0"/>
              <a:t>3</a:t>
            </a:r>
          </a:p>
          <a:p>
            <a:pPr marL="0" indent="0">
              <a:buNone/>
            </a:pPr>
            <a:r>
              <a:rPr lang="en-IN" sz="3200" dirty="0"/>
              <a:t>&gt;&gt;&gt; (1, 2, 3) + (4, 5, 6)</a:t>
            </a:r>
          </a:p>
          <a:p>
            <a:pPr marL="0" indent="0">
              <a:buNone/>
            </a:pPr>
            <a:r>
              <a:rPr lang="en-IN" sz="3200" dirty="0"/>
              <a:t>(1, 2, 3, 4, 5, 6)</a:t>
            </a:r>
          </a:p>
          <a:p>
            <a:pPr marL="0" indent="0">
              <a:buNone/>
            </a:pPr>
            <a:r>
              <a:rPr lang="en-IN" sz="3200" dirty="0"/>
              <a:t>&gt;&gt;&gt; ('Hi!',) * 4</a:t>
            </a:r>
          </a:p>
          <a:p>
            <a:pPr marL="0" indent="0">
              <a:buNone/>
            </a:pPr>
            <a:r>
              <a:rPr lang="en-IN" sz="3200" dirty="0"/>
              <a:t>('Hi!', 'Hi!', 'Hi!', 'Hi!')</a:t>
            </a:r>
          </a:p>
          <a:p>
            <a:pPr marL="0" indent="0">
              <a:buNone/>
            </a:pPr>
            <a:r>
              <a:rPr lang="en-IN" sz="3200" dirty="0"/>
              <a:t>&gt;&gt;&gt; </a:t>
            </a:r>
          </a:p>
        </p:txBody>
      </p:sp>
      <p:sp>
        <p:nvSpPr>
          <p:cNvPr id="4" name="Content Placeholder 3"/>
          <p:cNvSpPr>
            <a:spLocks noGrp="1"/>
          </p:cNvSpPr>
          <p:nvPr>
            <p:ph sz="half" idx="2"/>
          </p:nvPr>
        </p:nvSpPr>
        <p:spPr>
          <a:xfrm>
            <a:off x="5405377" y="1825625"/>
            <a:ext cx="6261904" cy="4351338"/>
          </a:xfrm>
        </p:spPr>
        <p:txBody>
          <a:bodyPr>
            <a:normAutofit fontScale="85000" lnSpcReduction="20000"/>
          </a:bodyPr>
          <a:lstStyle/>
          <a:p>
            <a:pPr marL="0" indent="0">
              <a:buNone/>
            </a:pPr>
            <a:r>
              <a:rPr lang="en-IN" sz="2800" dirty="0"/>
              <a:t>&gt;&gt;&gt; 3 in (1, 2, 3)</a:t>
            </a:r>
          </a:p>
          <a:p>
            <a:pPr marL="0" indent="0">
              <a:buNone/>
            </a:pPr>
            <a:r>
              <a:rPr lang="en-IN" sz="2800" dirty="0"/>
              <a:t>True</a:t>
            </a:r>
          </a:p>
          <a:p>
            <a:pPr marL="0" indent="0">
              <a:buNone/>
            </a:pPr>
            <a:r>
              <a:rPr lang="en-IN" sz="2800" dirty="0"/>
              <a:t>&gt;&gt;&gt; for x in (1, 2, 3): print x,</a:t>
            </a:r>
          </a:p>
          <a:p>
            <a:pPr marL="0" indent="0">
              <a:buNone/>
            </a:pPr>
            <a:r>
              <a:rPr lang="en-IN" sz="2800" dirty="0" err="1"/>
              <a:t>SyntaxError</a:t>
            </a:r>
            <a:r>
              <a:rPr lang="en-IN" sz="2800" dirty="0"/>
              <a:t>: invalid syntax</a:t>
            </a:r>
          </a:p>
          <a:p>
            <a:pPr marL="0" indent="0">
              <a:buNone/>
            </a:pPr>
            <a:r>
              <a:rPr lang="en-IN" sz="2800" dirty="0"/>
              <a:t>&gt;&gt;&gt; for x in (1,2,3):</a:t>
            </a:r>
          </a:p>
          <a:p>
            <a:pPr marL="0" indent="0">
              <a:buNone/>
            </a:pPr>
            <a:r>
              <a:rPr lang="en-IN" sz="2800" dirty="0"/>
              <a:t>	print(x)</a:t>
            </a:r>
          </a:p>
          <a:p>
            <a:pPr marL="0" indent="0">
              <a:buNone/>
            </a:pPr>
            <a:endParaRPr lang="en-IN" sz="2800" dirty="0"/>
          </a:p>
          <a:p>
            <a:pPr marL="0" indent="0">
              <a:buNone/>
            </a:pPr>
            <a:r>
              <a:rPr lang="en-IN" sz="2800" dirty="0"/>
              <a:t>	</a:t>
            </a:r>
          </a:p>
          <a:p>
            <a:pPr marL="0" indent="0">
              <a:buNone/>
            </a:pPr>
            <a:r>
              <a:rPr lang="en-IN" sz="2800" dirty="0"/>
              <a:t>1</a:t>
            </a:r>
          </a:p>
          <a:p>
            <a:pPr marL="0" indent="0">
              <a:buNone/>
            </a:pPr>
            <a:r>
              <a:rPr lang="en-IN" sz="2800" dirty="0"/>
              <a:t>2</a:t>
            </a:r>
          </a:p>
          <a:p>
            <a:pPr marL="0" indent="0">
              <a:buNone/>
            </a:pPr>
            <a:r>
              <a:rPr lang="en-IN" sz="2800" dirty="0"/>
              <a:t>3</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5083"/>
            <a:ext cx="11007436" cy="831272"/>
          </a:xfrm>
        </p:spPr>
        <p:txBody>
          <a:bodyPr>
            <a:normAutofit fontScale="90000"/>
          </a:bodyPr>
          <a:lstStyle/>
          <a:p>
            <a:r>
              <a:rPr lang="en-IN" dirty="0"/>
              <a:t>                      </a:t>
            </a:r>
            <a:r>
              <a:rPr lang="en-IN" sz="3600" dirty="0"/>
              <a:t>Operations in Tuple</a:t>
            </a:r>
            <a:br>
              <a:rPr lang="en-IN" dirty="0">
                <a:sym typeface="Wingdings" panose="05000000000000000000" pitchFamily="2" charset="2"/>
              </a:rPr>
            </a:br>
            <a:r>
              <a:rPr lang="en-IN" dirty="0"/>
              <a:t> </a:t>
            </a:r>
          </a:p>
        </p:txBody>
      </p:sp>
      <p:sp>
        <p:nvSpPr>
          <p:cNvPr id="3" name="Content Placeholder 2"/>
          <p:cNvSpPr>
            <a:spLocks noGrp="1"/>
          </p:cNvSpPr>
          <p:nvPr>
            <p:ph sz="half" idx="1"/>
          </p:nvPr>
        </p:nvSpPr>
        <p:spPr>
          <a:xfrm>
            <a:off x="249382" y="696191"/>
            <a:ext cx="5770418" cy="5796684"/>
          </a:xfrm>
        </p:spPr>
        <p:txBody>
          <a:bodyPr>
            <a:normAutofit fontScale="62500" lnSpcReduction="20000"/>
          </a:bodyPr>
          <a:lstStyle/>
          <a:p>
            <a:r>
              <a:rPr lang="en-IN" dirty="0"/>
              <a:t>&gt;&gt;&gt; </a:t>
            </a:r>
            <a:r>
              <a:rPr lang="en-IN" dirty="0" err="1"/>
              <a:t>len</a:t>
            </a:r>
            <a:r>
              <a:rPr lang="en-IN" dirty="0"/>
              <a:t>((1, 2, 3))</a:t>
            </a:r>
          </a:p>
          <a:p>
            <a:pPr marL="0" indent="0">
              <a:buNone/>
            </a:pPr>
            <a:r>
              <a:rPr lang="en-IN" dirty="0"/>
              <a:t>3</a:t>
            </a:r>
          </a:p>
          <a:p>
            <a:r>
              <a:rPr lang="en-IN" dirty="0"/>
              <a:t>&gt;&gt;&gt; (1, 2, 3) + (4, 5, 6)</a:t>
            </a:r>
          </a:p>
          <a:p>
            <a:pPr marL="0" indent="0">
              <a:buNone/>
            </a:pPr>
            <a:r>
              <a:rPr lang="en-IN" dirty="0"/>
              <a:t>(1, 2, 3, 4, 5, 6)</a:t>
            </a:r>
          </a:p>
          <a:p>
            <a:r>
              <a:rPr lang="en-IN" dirty="0"/>
              <a:t>&gt;&gt;&gt; ('Hi!',) * 4</a:t>
            </a:r>
          </a:p>
          <a:p>
            <a:pPr marL="0" indent="0">
              <a:buNone/>
            </a:pPr>
            <a:r>
              <a:rPr lang="en-IN" dirty="0"/>
              <a:t>('Hi!', 'Hi!', 'Hi!', 'Hi!')</a:t>
            </a:r>
          </a:p>
          <a:p>
            <a:r>
              <a:rPr lang="en-IN" dirty="0"/>
              <a:t>&gt;&gt;&gt; 3 in (1, 2, 3)</a:t>
            </a:r>
          </a:p>
          <a:p>
            <a:pPr marL="0" indent="0">
              <a:buNone/>
            </a:pPr>
            <a:r>
              <a:rPr lang="en-IN" dirty="0"/>
              <a:t>True</a:t>
            </a:r>
          </a:p>
          <a:p>
            <a:r>
              <a:rPr lang="en-IN" dirty="0"/>
              <a:t>&gt;&gt;&gt; for x in (1, 2, 3): print x,</a:t>
            </a:r>
          </a:p>
          <a:p>
            <a:pPr marL="0" indent="0">
              <a:buNone/>
            </a:pPr>
            <a:r>
              <a:rPr lang="en-IN" dirty="0" err="1"/>
              <a:t>SyntaxError</a:t>
            </a:r>
            <a:r>
              <a:rPr lang="en-IN" dirty="0"/>
              <a:t>: invalid syntax</a:t>
            </a:r>
          </a:p>
          <a:p>
            <a:pPr marL="0" indent="0">
              <a:buNone/>
            </a:pPr>
            <a:r>
              <a:rPr lang="en-IN" dirty="0"/>
              <a:t>&gt;&gt;&gt; for x in (1,2,3):</a:t>
            </a:r>
          </a:p>
          <a:p>
            <a:pPr marL="0" indent="0">
              <a:buNone/>
            </a:pPr>
            <a:r>
              <a:rPr lang="en-IN" dirty="0"/>
              <a:t>        print(x)</a:t>
            </a:r>
          </a:p>
          <a:p>
            <a:pPr marL="0" indent="0">
              <a:buNone/>
            </a:pPr>
            <a:r>
              <a:rPr lang="en-IN" dirty="0"/>
              <a:t>1</a:t>
            </a:r>
          </a:p>
          <a:p>
            <a:pPr marL="0" indent="0">
              <a:buNone/>
            </a:pPr>
            <a:r>
              <a:rPr lang="en-IN" dirty="0"/>
              <a:t>2</a:t>
            </a:r>
          </a:p>
          <a:p>
            <a:pPr marL="0" indent="0">
              <a:buNone/>
            </a:pPr>
            <a:r>
              <a:rPr lang="en-IN" dirty="0"/>
              <a:t>3</a:t>
            </a:r>
          </a:p>
        </p:txBody>
      </p:sp>
      <p:sp>
        <p:nvSpPr>
          <p:cNvPr id="4" name="Content Placeholder 3">
            <a:extLst>
              <a:ext uri="{FF2B5EF4-FFF2-40B4-BE49-F238E27FC236}">
                <a16:creationId xmlns:a16="http://schemas.microsoft.com/office/drawing/2014/main" id="{01CEE337-A31B-4A9C-1DD2-159C61F55C02}"/>
              </a:ext>
            </a:extLst>
          </p:cNvPr>
          <p:cNvSpPr>
            <a:spLocks noGrp="1"/>
          </p:cNvSpPr>
          <p:nvPr>
            <p:ph sz="half" idx="2"/>
          </p:nvPr>
        </p:nvSpPr>
        <p:spPr>
          <a:xfrm>
            <a:off x="6172200" y="602673"/>
            <a:ext cx="5770418" cy="6120245"/>
          </a:xfrm>
        </p:spPr>
        <p:txBody>
          <a:bodyPr>
            <a:normAutofit fontScale="62500" lnSpcReduction="20000"/>
          </a:bodyPr>
          <a:lstStyle/>
          <a:p>
            <a:pPr marL="0" indent="0">
              <a:buNone/>
            </a:pPr>
            <a:r>
              <a:rPr lang="en-US" dirty="0"/>
              <a:t>&gt;&gt;&gt; print(tup)</a:t>
            </a:r>
          </a:p>
          <a:p>
            <a:pPr marL="0" indent="0">
              <a:buNone/>
            </a:pPr>
            <a:r>
              <a:rPr lang="en-US" dirty="0"/>
              <a:t>('physics', 'chemistry', 1997, 2000)</a:t>
            </a:r>
          </a:p>
          <a:p>
            <a:pPr marL="0" indent="0">
              <a:buNone/>
            </a:pPr>
            <a:r>
              <a:rPr lang="en-US" dirty="0"/>
              <a:t>&gt;&gt;&gt; del tup</a:t>
            </a:r>
          </a:p>
          <a:p>
            <a:pPr marL="0" indent="0">
              <a:buNone/>
            </a:pPr>
            <a:r>
              <a:rPr lang="en-US" dirty="0"/>
              <a:t>&gt;&gt;&gt; tup</a:t>
            </a:r>
          </a:p>
          <a:p>
            <a:r>
              <a:rPr lang="en-US" dirty="0"/>
              <a:t>Traceback (most recent call last):</a:t>
            </a:r>
          </a:p>
          <a:p>
            <a:pPr marL="0" indent="0">
              <a:buNone/>
            </a:pPr>
            <a:r>
              <a:rPr lang="en-US" dirty="0"/>
              <a:t>File "&lt;pyshell#14&gt;", line 1, in &lt;module&gt;</a:t>
            </a:r>
          </a:p>
          <a:p>
            <a:pPr marL="0" indent="0">
              <a:buNone/>
            </a:pPr>
            <a:r>
              <a:rPr lang="en-US" dirty="0"/>
              <a:t>&gt;&gt;&gt;tup</a:t>
            </a:r>
          </a:p>
          <a:p>
            <a:r>
              <a:rPr lang="en-US" dirty="0" err="1"/>
              <a:t>NameError</a:t>
            </a:r>
            <a:r>
              <a:rPr lang="en-US" dirty="0"/>
              <a:t>: name 'tup' is not defined (</a:t>
            </a:r>
            <a:r>
              <a:rPr lang="en-US" dirty="0">
                <a:solidFill>
                  <a:srgbClr val="FF0000"/>
                </a:solidFill>
              </a:rPr>
              <a:t>as its deleted)</a:t>
            </a:r>
          </a:p>
          <a:p>
            <a:pPr marL="0" indent="0">
              <a:buNone/>
            </a:pPr>
            <a:r>
              <a:rPr lang="en-US" dirty="0"/>
              <a:t>&gt;&gt;&gt; tup1 = (12, 34.56);</a:t>
            </a:r>
          </a:p>
          <a:p>
            <a:pPr marL="0" indent="0">
              <a:buNone/>
            </a:pPr>
            <a:r>
              <a:rPr lang="en-US" dirty="0"/>
              <a:t>&gt;&gt;&gt; tup1 = (12, 34.56);</a:t>
            </a:r>
          </a:p>
          <a:p>
            <a:pPr marL="0" indent="0">
              <a:buNone/>
            </a:pPr>
            <a:r>
              <a:rPr lang="en-US" dirty="0"/>
              <a:t>&gt;&gt;&gt; tup1[0] = 100;</a:t>
            </a:r>
          </a:p>
          <a:p>
            <a:pPr marL="0" indent="0">
              <a:buNone/>
            </a:pPr>
            <a:r>
              <a:rPr lang="en-US" dirty="0"/>
              <a:t>Traceback (most recent call last): File "&lt;pyshell#2&gt;", line 1, in &lt;module&gt;</a:t>
            </a:r>
          </a:p>
          <a:p>
            <a:pPr marL="0" indent="0">
              <a:buNone/>
            </a:pPr>
            <a:r>
              <a:rPr lang="en-US" dirty="0"/>
              <a:t>&gt;&gt;&gt;tup1[0] = 100;</a:t>
            </a:r>
          </a:p>
          <a:p>
            <a:pPr marL="0" indent="0">
              <a:buNone/>
            </a:pPr>
            <a:r>
              <a:rPr lang="en-US" dirty="0" err="1"/>
              <a:t>TypeError</a:t>
            </a:r>
            <a:r>
              <a:rPr lang="en-US" dirty="0"/>
              <a:t>: 'tuple' object does not support item assignment</a:t>
            </a:r>
            <a:r>
              <a:rPr lang="en-US" dirty="0">
                <a:solidFill>
                  <a:srgbClr val="FF0000"/>
                </a:solidFill>
              </a:rPr>
              <a:t>(immutable is the reason)</a:t>
            </a:r>
          </a:p>
          <a:p>
            <a:pPr marL="0" indent="0">
              <a:buNone/>
            </a:pPr>
            <a:r>
              <a:rPr lang="en-US" dirty="0"/>
              <a:t>&gt;&gt;&gt;tup2 = ('</a:t>
            </a:r>
            <a:r>
              <a:rPr lang="en-US" dirty="0" err="1"/>
              <a:t>abc</a:t>
            </a:r>
            <a:r>
              <a:rPr lang="en-US" dirty="0"/>
              <a:t>', '</a:t>
            </a:r>
            <a:r>
              <a:rPr lang="en-US" dirty="0" err="1"/>
              <a:t>xyz</a:t>
            </a:r>
            <a:r>
              <a:rPr lang="en-US" dirty="0"/>
              <a:t>');</a:t>
            </a:r>
          </a:p>
          <a:p>
            <a:pPr marL="0" indent="0">
              <a:buNone/>
            </a:pPr>
            <a:r>
              <a:rPr lang="en-US" dirty="0"/>
              <a:t>&gt;&gt;&gt; tup3 = tup1 + tup2;</a:t>
            </a:r>
          </a:p>
          <a:p>
            <a:pPr marL="0" indent="0">
              <a:buNone/>
            </a:pPr>
            <a:r>
              <a:rPr lang="en-US" dirty="0"/>
              <a:t>&gt;&gt;&gt; tup3</a:t>
            </a:r>
          </a:p>
          <a:p>
            <a:pPr marL="0" indent="0">
              <a:buNone/>
            </a:pPr>
            <a:r>
              <a:rPr lang="en-US" dirty="0"/>
              <a:t>(12, 34.56, '</a:t>
            </a:r>
            <a:r>
              <a:rPr lang="en-US" dirty="0" err="1"/>
              <a:t>abc</a:t>
            </a:r>
            <a:r>
              <a:rPr lang="en-US" dirty="0"/>
              <a:t>', '</a:t>
            </a:r>
            <a:r>
              <a:rPr lang="en-US" dirty="0" err="1"/>
              <a:t>xyz</a:t>
            </a:r>
            <a:r>
              <a:rPr lang="en-US" dirty="0"/>
              <a:t>')</a:t>
            </a:r>
          </a:p>
          <a:p>
            <a:pPr marL="0" indent="0">
              <a:buNone/>
            </a:pPr>
            <a:endParaRPr lang="en-US" dirty="0">
              <a:solidFill>
                <a:srgbClr val="FF0000"/>
              </a:solidFill>
            </a:endParaRP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2287</Words>
  <Application>Microsoft Office PowerPoint</Application>
  <PresentationFormat>Widescreen</PresentationFormat>
  <Paragraphs>270</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Book Antiqua</vt:lpstr>
      <vt:lpstr>Calibri</vt:lpstr>
      <vt:lpstr>Calibri Light</vt:lpstr>
      <vt:lpstr>euclid_circular_a</vt:lpstr>
      <vt:lpstr>Palatino Linotype</vt:lpstr>
      <vt:lpstr>Times New Roman</vt:lpstr>
      <vt:lpstr>Wingdings</vt:lpstr>
      <vt:lpstr>Office Theme</vt:lpstr>
      <vt:lpstr>                      Objectives</vt:lpstr>
      <vt:lpstr>Tuples</vt:lpstr>
      <vt:lpstr>                             Creating a Tuple..</vt:lpstr>
      <vt:lpstr>                       Tuples Examples</vt:lpstr>
      <vt:lpstr>                             Updating Tuple</vt:lpstr>
      <vt:lpstr>                          Deleting Tuple Elements</vt:lpstr>
      <vt:lpstr>                                 Tuple Functions</vt:lpstr>
      <vt:lpstr>                 Basic Tuple Operations</vt:lpstr>
      <vt:lpstr>                      Operations in Tuple  </vt:lpstr>
      <vt:lpstr>  Using Tuple in Python Pgm</vt:lpstr>
      <vt:lpstr>                          Dictionary</vt:lpstr>
      <vt:lpstr>                      Creating Python Dictionary</vt:lpstr>
      <vt:lpstr>                       Dictionary Examples</vt:lpstr>
      <vt:lpstr>          Accessing elements from Dictionary</vt:lpstr>
      <vt:lpstr>Changing and Adding Dictionary elements </vt:lpstr>
      <vt:lpstr>                  Using Dictionary in Python pgm</vt:lpstr>
      <vt:lpstr>                                   Sets</vt:lpstr>
      <vt:lpstr>                           Sets Commands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Objectives</dc:title>
  <dc:creator>Madhavi Vaidya</dc:creator>
  <cp:lastModifiedBy>Mihir Vaidya</cp:lastModifiedBy>
  <cp:revision>34</cp:revision>
  <dcterms:created xsi:type="dcterms:W3CDTF">2020-11-18T15:50:00Z</dcterms:created>
  <dcterms:modified xsi:type="dcterms:W3CDTF">2024-10-23T01:09:23Z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66A3AEF0B384404DAE8BD438B12B0112</vt:lpwstr>
  </property>
  <property fmtid="{D5CDD505-2E9C-101B-9397-08002B2CF9AE}" pid="3" name="KSOProductBuildVer">
    <vt:lpwstr>1033-11.2.0.10382</vt:lpwstr>
  </property>
</Properties>
</file>