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507" r:id="rId4"/>
  </p:sldMasterIdLst>
  <p:notesMasterIdLst>
    <p:notesMasterId r:id="rId33"/>
  </p:notesMasterIdLst>
  <p:handoutMasterIdLst>
    <p:handoutMasterId r:id="rId34"/>
  </p:handoutMasterIdLst>
  <p:sldIdLst>
    <p:sldId id="1520" r:id="rId5"/>
    <p:sldId id="5788" r:id="rId6"/>
    <p:sldId id="5825" r:id="rId7"/>
    <p:sldId id="5877" r:id="rId8"/>
    <p:sldId id="5866" r:id="rId9"/>
    <p:sldId id="5827" r:id="rId10"/>
    <p:sldId id="5867" r:id="rId11"/>
    <p:sldId id="5846" r:id="rId12"/>
    <p:sldId id="5868" r:id="rId13"/>
    <p:sldId id="5869" r:id="rId14"/>
    <p:sldId id="5826" r:id="rId15"/>
    <p:sldId id="5870" r:id="rId16"/>
    <p:sldId id="5860" r:id="rId17"/>
    <p:sldId id="5861" r:id="rId18"/>
    <p:sldId id="5847" r:id="rId19"/>
    <p:sldId id="5871" r:id="rId20"/>
    <p:sldId id="5830" r:id="rId21"/>
    <p:sldId id="5872" r:id="rId22"/>
    <p:sldId id="5873" r:id="rId23"/>
    <p:sldId id="5874" r:id="rId24"/>
    <p:sldId id="5875" r:id="rId25"/>
    <p:sldId id="5850" r:id="rId26"/>
    <p:sldId id="5862" r:id="rId27"/>
    <p:sldId id="5876" r:id="rId28"/>
    <p:sldId id="5863" r:id="rId29"/>
    <p:sldId id="5864" r:id="rId30"/>
    <p:sldId id="5865" r:id="rId31"/>
    <p:sldId id="5803" r:id="rId32"/>
  </p:sldIdLst>
  <p:sldSz cx="12188825" cy="6858000"/>
  <p:notesSz cx="6946900" cy="92075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2">
          <p15:clr>
            <a:srgbClr val="A4A3A4"/>
          </p15:clr>
        </p15:guide>
        <p15:guide id="2" orient="horz" pos="4176">
          <p15:clr>
            <a:srgbClr val="A4A3A4"/>
          </p15:clr>
        </p15:guide>
        <p15:guide id="3" orient="horz" pos="912">
          <p15:clr>
            <a:srgbClr val="A4A3A4"/>
          </p15:clr>
        </p15:guide>
        <p15:guide id="4" orient="horz" pos="1185" userDrawn="1">
          <p15:clr>
            <a:srgbClr val="A4A3A4"/>
          </p15:clr>
        </p15:guide>
        <p15:guide id="5" orient="horz" pos="1968" userDrawn="1">
          <p15:clr>
            <a:srgbClr val="A4A3A4"/>
          </p15:clr>
        </p15:guide>
        <p15:guide id="6" orient="horz" pos="2723">
          <p15:clr>
            <a:srgbClr val="A4A3A4"/>
          </p15:clr>
        </p15:guide>
        <p15:guide id="7" orient="horz" pos="2159">
          <p15:clr>
            <a:srgbClr val="A4A3A4"/>
          </p15:clr>
        </p15:guide>
        <p15:guide id="8" orient="horz" pos="3863">
          <p15:clr>
            <a:srgbClr val="A4A3A4"/>
          </p15:clr>
        </p15:guide>
        <p15:guide id="9" orient="horz" pos="3566">
          <p15:clr>
            <a:srgbClr val="A4A3A4"/>
          </p15:clr>
        </p15:guide>
        <p15:guide id="10" pos="142" userDrawn="1">
          <p15:clr>
            <a:srgbClr val="A4A3A4"/>
          </p15:clr>
        </p15:guide>
        <p15:guide id="11" pos="1775" userDrawn="1">
          <p15:clr>
            <a:srgbClr val="A4A3A4"/>
          </p15:clr>
        </p15:guide>
        <p15:guide id="12" pos="7554">
          <p15:clr>
            <a:srgbClr val="A4A3A4"/>
          </p15:clr>
        </p15:guide>
        <p15:guide id="13" pos="328">
          <p15:clr>
            <a:srgbClr val="A4A3A4"/>
          </p15:clr>
        </p15:guide>
        <p15:guide id="14" pos="7353">
          <p15:clr>
            <a:srgbClr val="A4A3A4"/>
          </p15:clr>
        </p15:guide>
        <p15:guide id="15" pos="613">
          <p15:clr>
            <a:srgbClr val="A4A3A4"/>
          </p15:clr>
        </p15:guide>
        <p15:guide id="16" pos="7079" userDrawn="1">
          <p15:clr>
            <a:srgbClr val="A4A3A4"/>
          </p15:clr>
        </p15:guide>
        <p15:guide id="17" pos="3837">
          <p15:clr>
            <a:srgbClr val="A4A3A4"/>
          </p15:clr>
        </p15:guide>
        <p15:guide id="18" pos="6923" userDrawn="1">
          <p15:clr>
            <a:srgbClr val="A4A3A4"/>
          </p15:clr>
        </p15:guide>
        <p15:guide id="19" pos="377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guide id="3" orient="horz" pos="2900">
          <p15:clr>
            <a:srgbClr val="A4A3A4"/>
          </p15:clr>
        </p15:guide>
        <p15:guide id="4" pos="218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29"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5D0"/>
    <a:srgbClr val="0088EE"/>
    <a:srgbClr val="00188F"/>
    <a:srgbClr val="0078D7"/>
    <a:srgbClr val="66FF66"/>
    <a:srgbClr val="D1A14D"/>
    <a:srgbClr val="000000"/>
    <a:srgbClr val="002050"/>
    <a:srgbClr val="00BCF2"/>
    <a:srgbClr val="D2D2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B11E21-9335-9C6E-A787-E0260A908B1E}" v="391" dt="2025-06-10T11:29:45.584"/>
    <p1510:client id="{C032B1AE-2074-38A7-6D13-8E7A2B8D26C7}" v="91" dt="2025-06-12T06:36:38.955"/>
    <p1510:client id="{CB21C12F-B1BC-3C35-5ECC-E9215CE047A3}" v="2237" dt="2025-06-11T20:26:25.4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9" autoAdjust="0"/>
    <p:restoredTop sz="94660"/>
  </p:normalViewPr>
  <p:slideViewPr>
    <p:cSldViewPr snapToGrid="0">
      <p:cViewPr varScale="1">
        <p:scale>
          <a:sx n="80" d="100"/>
          <a:sy n="80" d="100"/>
        </p:scale>
        <p:origin x="725" y="58"/>
      </p:cViewPr>
      <p:guideLst>
        <p:guide orient="horz" pos="142"/>
        <p:guide orient="horz" pos="4176"/>
        <p:guide orient="horz" pos="912"/>
        <p:guide orient="horz" pos="1185"/>
        <p:guide orient="horz" pos="1968"/>
        <p:guide orient="horz" pos="2723"/>
        <p:guide orient="horz" pos="2159"/>
        <p:guide orient="horz" pos="3863"/>
        <p:guide orient="horz" pos="3566"/>
        <p:guide pos="142"/>
        <p:guide pos="1775"/>
        <p:guide pos="7554"/>
        <p:guide pos="328"/>
        <p:guide pos="7353"/>
        <p:guide pos="613"/>
        <p:guide pos="7079"/>
        <p:guide pos="3837"/>
        <p:guide pos="6923"/>
        <p:guide pos="3771"/>
      </p:guideLst>
    </p:cSldViewPr>
  </p:slideViewPr>
  <p:notesTextViewPr>
    <p:cViewPr>
      <p:scale>
        <a:sx n="1" d="1"/>
        <a:sy n="1" d="1"/>
      </p:scale>
      <p:origin x="0" y="0"/>
    </p:cViewPr>
  </p:notesTextViewPr>
  <p:notesViewPr>
    <p:cSldViewPr snapToGrid="0">
      <p:cViewPr>
        <p:scale>
          <a:sx n="1" d="2"/>
          <a:sy n="1" d="2"/>
        </p:scale>
        <p:origin x="3389" y="235"/>
      </p:cViewPr>
      <p:guideLst>
        <p:guide orient="horz" pos="2880"/>
        <p:guide pos="2160"/>
        <p:guide orient="horz" pos="2900"/>
        <p:guide pos="218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commentAuthors" Target="commentAuthor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0"/>
            <a:ext cx="3010323" cy="460375"/>
          </a:xfrm>
          <a:prstGeom prst="rect">
            <a:avLst/>
          </a:prstGeom>
        </p:spPr>
        <p:txBody>
          <a:bodyPr vert="horz" lIns="92309" tIns="46154" rIns="92309" bIns="46154" rtlCol="0"/>
          <a:lstStyle>
            <a:lvl1pPr algn="l">
              <a:defRPr sz="1200"/>
            </a:lvl1pPr>
          </a:lstStyle>
          <a:p>
            <a:r>
              <a:rPr lang="en-US"/>
              <a:t>Microsoft Office365</a:t>
            </a:r>
          </a:p>
        </p:txBody>
      </p:sp>
      <p:sp>
        <p:nvSpPr>
          <p:cNvPr id="7" name="Date Placeholder 6"/>
          <p:cNvSpPr>
            <a:spLocks noGrp="1"/>
          </p:cNvSpPr>
          <p:nvPr>
            <p:ph type="dt" sz="quarter" idx="1"/>
          </p:nvPr>
        </p:nvSpPr>
        <p:spPr>
          <a:xfrm>
            <a:off x="3934969" y="0"/>
            <a:ext cx="3010323" cy="460375"/>
          </a:xfrm>
          <a:prstGeom prst="rect">
            <a:avLst/>
          </a:prstGeom>
        </p:spPr>
        <p:txBody>
          <a:bodyPr vert="horz" lIns="92309" tIns="46154" rIns="92309" bIns="46154" rtlCol="0"/>
          <a:lstStyle>
            <a:lvl1pPr algn="r">
              <a:defRPr sz="1200"/>
            </a:lvl1pPr>
          </a:lstStyle>
          <a:p>
            <a:fld id="{251F107A-8057-4F22-A1FF-3511BB23F8C9}" type="datetime1">
              <a:rPr lang="en-US" smtClean="0"/>
              <a:t>6/11/2025</a:t>
            </a:fld>
            <a:endParaRPr lang="en-US"/>
          </a:p>
        </p:txBody>
      </p:sp>
      <p:sp>
        <p:nvSpPr>
          <p:cNvPr id="8" name="Footer Placeholder 7"/>
          <p:cNvSpPr>
            <a:spLocks noGrp="1"/>
          </p:cNvSpPr>
          <p:nvPr>
            <p:ph type="ftr" sz="quarter" idx="2"/>
          </p:nvPr>
        </p:nvSpPr>
        <p:spPr>
          <a:xfrm>
            <a:off x="0" y="8745526"/>
            <a:ext cx="5870131" cy="368734"/>
          </a:xfrm>
          <a:prstGeom prst="rect">
            <a:avLst/>
          </a:prstGeom>
        </p:spPr>
        <p:txBody>
          <a:bodyPr vert="horz" lIns="0" tIns="46154" rIns="92309" bIns="46154" rtlCol="0" anchor="b"/>
          <a:lstStyle>
            <a:lvl1pPr algn="l">
              <a:defRPr sz="1200"/>
            </a:lvl1pPr>
          </a:lstStyle>
          <a:p>
            <a:pPr marL="233977" defTabSz="922783"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 2012 Microsoft Corporation. All rights reserved. Microsoft, Windows, and other product names are or may be registered trademarks and/or trademarks in the U.S. and/or other countries.</a:t>
            </a:r>
          </a:p>
          <a:p>
            <a:pPr marL="233977" defTabSz="922783" eaLnBrk="0" hangingPunct="0"/>
            <a:r>
              <a:rPr lang="en-US" sz="500">
                <a:gradFill>
                  <a:gsLst>
                    <a:gs pos="0">
                      <a:schemeClr val="tx1"/>
                    </a:gs>
                    <a:gs pos="100000">
                      <a:schemeClr val="tx1"/>
                    </a:gs>
                  </a:gsLst>
                  <a:lin ang="5400000" scaled="0"/>
                </a:gradFill>
                <a:latin typeface="Segoe UI" pitchFamily="34" charset="0"/>
                <a:ea typeface="Segoe UI" pitchFamily="34" charset="0"/>
                <a:cs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858552" y="8745527"/>
            <a:ext cx="1086740" cy="460375"/>
          </a:xfrm>
          <a:prstGeom prst="rect">
            <a:avLst/>
          </a:prstGeom>
        </p:spPr>
        <p:txBody>
          <a:bodyPr vert="horz" lIns="92309" tIns="46154" rIns="92309" bIns="46154" rtlCol="0" anchor="b"/>
          <a:lstStyle>
            <a:lvl1pPr algn="r">
              <a:defRPr sz="1200"/>
            </a:lvl1pPr>
          </a:lstStyle>
          <a:p>
            <a:fld id="{0EC9E9D6-92A0-482B-A603-C9BA7FFB8190}" type="slidenum">
              <a:rPr lang="en-US" smtClean="0"/>
              <a:t>‹#›</a:t>
            </a:fld>
            <a:endParaRPr lang="en-US"/>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Slide Image Placeholder 8"/>
          <p:cNvSpPr>
            <a:spLocks noGrp="1" noRot="1" noChangeAspect="1"/>
          </p:cNvSpPr>
          <p:nvPr>
            <p:ph type="sldImg" idx="2"/>
          </p:nvPr>
        </p:nvSpPr>
        <p:spPr>
          <a:xfrm>
            <a:off x="404813" y="690563"/>
            <a:ext cx="6137275" cy="3452812"/>
          </a:xfrm>
          <a:prstGeom prst="rect">
            <a:avLst/>
          </a:prstGeom>
          <a:noFill/>
          <a:ln w="12700">
            <a:solidFill>
              <a:prstClr val="black"/>
            </a:solidFill>
          </a:ln>
        </p:spPr>
        <p:txBody>
          <a:bodyPr vert="horz" lIns="92309" tIns="46154" rIns="92309" bIns="46154" rtlCol="0" anchor="ctr"/>
          <a:lstStyle/>
          <a:p>
            <a:endParaRPr lang="en-US"/>
          </a:p>
        </p:txBody>
      </p:sp>
      <p:sp>
        <p:nvSpPr>
          <p:cNvPr id="11" name="Date Placeholder 10"/>
          <p:cNvSpPr>
            <a:spLocks noGrp="1"/>
          </p:cNvSpPr>
          <p:nvPr>
            <p:ph type="dt" idx="1"/>
          </p:nvPr>
        </p:nvSpPr>
        <p:spPr>
          <a:xfrm>
            <a:off x="3934969" y="0"/>
            <a:ext cx="3010323" cy="460375"/>
          </a:xfrm>
          <a:prstGeom prst="rect">
            <a:avLst/>
          </a:prstGeom>
        </p:spPr>
        <p:txBody>
          <a:bodyPr vert="horz" lIns="92309" tIns="46154" rIns="92309" bIns="46154" rtlCol="0"/>
          <a:lstStyle>
            <a:lvl1pPr algn="r">
              <a:defRPr sz="1200"/>
            </a:lvl1pPr>
          </a:lstStyle>
          <a:p>
            <a:fld id="{294AE19A-A2AF-47A9-B802-3B5241AE8152}" type="datetime1">
              <a:rPr lang="en-US" smtClean="0"/>
              <a:t>6/11/2025</a:t>
            </a:fld>
            <a:endParaRPr lang="en-US"/>
          </a:p>
        </p:txBody>
      </p:sp>
      <p:sp>
        <p:nvSpPr>
          <p:cNvPr id="12" name="Notes Placeholder 11"/>
          <p:cNvSpPr>
            <a:spLocks noGrp="1"/>
          </p:cNvSpPr>
          <p:nvPr>
            <p:ph type="body" sz="quarter" idx="3"/>
          </p:nvPr>
        </p:nvSpPr>
        <p:spPr>
          <a:xfrm>
            <a:off x="694690" y="4373563"/>
            <a:ext cx="5557520" cy="4143375"/>
          </a:xfrm>
          <a:prstGeom prst="rect">
            <a:avLst/>
          </a:prstGeom>
        </p:spPr>
        <p:txBody>
          <a:bodyPr vert="horz" lIns="92309" tIns="46154" rIns="92309" bIns="4615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85912" y="8745527"/>
            <a:ext cx="959380" cy="460375"/>
          </a:xfrm>
          <a:prstGeom prst="rect">
            <a:avLst/>
          </a:prstGeom>
        </p:spPr>
        <p:txBody>
          <a:bodyPr vert="horz" lIns="92309" tIns="46154" rIns="92309" bIns="46154" rtlCol="0" anchor="b"/>
          <a:lstStyle>
            <a:lvl1pPr algn="r">
              <a:defRPr sz="1200"/>
            </a:lvl1pPr>
          </a:lstStyle>
          <a:p>
            <a:fld id="{B4008EB6-D09E-4580-8CD6-DDB14511944F}" type="slidenum">
              <a:rPr lang="en-US" smtClean="0"/>
              <a:t>‹#›</a:t>
            </a:fld>
            <a:endParaRPr lang="en-US"/>
          </a:p>
        </p:txBody>
      </p:sp>
      <p:sp>
        <p:nvSpPr>
          <p:cNvPr id="14" name="Header Placeholder 5"/>
          <p:cNvSpPr>
            <a:spLocks noGrp="1"/>
          </p:cNvSpPr>
          <p:nvPr>
            <p:ph type="hdr" sz="quarter"/>
          </p:nvPr>
        </p:nvSpPr>
        <p:spPr>
          <a:xfrm>
            <a:off x="0" y="0"/>
            <a:ext cx="3010323" cy="460375"/>
          </a:xfrm>
          <a:prstGeom prst="rect">
            <a:avLst/>
          </a:prstGeom>
        </p:spPr>
        <p:txBody>
          <a:bodyPr vert="horz" lIns="92309" tIns="46154" rIns="92309" bIns="46154" rtlCol="0"/>
          <a:lstStyle>
            <a:lvl1pPr algn="l">
              <a:defRPr sz="1200"/>
            </a:lvl1pPr>
          </a:lstStyle>
          <a:p>
            <a:r>
              <a:rPr lang="en-US"/>
              <a:t>Microsoft Office365</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Light"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Light"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EFE13E35-98FA-43E7-9827-24FFDECD3DCE}"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6/11/2025 11:19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4674093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jp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9432" y="3029995"/>
            <a:ext cx="9399112" cy="1793104"/>
          </a:xfrm>
          <a:noFill/>
        </p:spPr>
        <p:txBody>
          <a:bodyPr lIns="0" tIns="0" rIns="0" bIns="182880" anchor="b" anchorCtr="0"/>
          <a:lstStyle>
            <a:lvl1pPr>
              <a:defRPr sz="5293" strike="noStrike" spc="-147" baseline="0">
                <a:solidFill>
                  <a:srgbClr val="000000"/>
                </a:solidFill>
              </a:defRPr>
            </a:lvl1pPr>
          </a:lstStyle>
          <a:p>
            <a:r>
              <a:rPr lang="en-US" dirty="0"/>
              <a:t>Microsoft 365</a:t>
            </a:r>
            <a:br>
              <a:rPr lang="en-US" dirty="0"/>
            </a:br>
            <a:r>
              <a:rPr lang="en-US" dirty="0"/>
              <a:t>title or event name</a:t>
            </a:r>
          </a:p>
        </p:txBody>
      </p:sp>
      <p:sp>
        <p:nvSpPr>
          <p:cNvPr id="5" name="Text Placeholder 4"/>
          <p:cNvSpPr>
            <a:spLocks noGrp="1"/>
          </p:cNvSpPr>
          <p:nvPr>
            <p:ph type="body" sz="quarter" idx="12" hasCustomPrompt="1"/>
          </p:nvPr>
        </p:nvSpPr>
        <p:spPr>
          <a:xfrm>
            <a:off x="426315" y="4838790"/>
            <a:ext cx="9399112" cy="945435"/>
          </a:xfrm>
          <a:noFill/>
        </p:spPr>
        <p:txBody>
          <a:bodyPr lIns="0" tIns="0" rIns="0" bIns="0">
            <a:noAutofit/>
          </a:bodyPr>
          <a:lstStyle>
            <a:lvl1pPr marL="0" indent="0">
              <a:lnSpc>
                <a:spcPct val="100000"/>
              </a:lnSpc>
              <a:spcBef>
                <a:spcPts val="0"/>
              </a:spcBef>
              <a:buNone/>
              <a:defRPr sz="1568" spc="0" baseline="0">
                <a:solidFill>
                  <a:srgbClr val="000000"/>
                </a:solidFill>
                <a:latin typeface="+mn-lt"/>
              </a:defRPr>
            </a:lvl1pPr>
          </a:lstStyle>
          <a:p>
            <a:pPr lvl="0"/>
            <a:r>
              <a:rPr lang="en-US" dirty="0"/>
              <a:t>Author name</a:t>
            </a:r>
          </a:p>
          <a:p>
            <a:pPr lvl="0"/>
            <a:r>
              <a:rPr lang="en-US" dirty="0"/>
              <a:t>Date</a:t>
            </a:r>
          </a:p>
        </p:txBody>
      </p:sp>
      <p:pic>
        <p:nvPicPr>
          <p:cNvPr id="3" name="Picture 2">
            <a:extLst>
              <a:ext uri="{FF2B5EF4-FFF2-40B4-BE49-F238E27FC236}">
                <a16:creationId xmlns:a16="http://schemas.microsoft.com/office/drawing/2014/main" id="{2490396D-63B5-D6BB-D0A8-268BF1C49EDD}"/>
              </a:ext>
            </a:extLst>
          </p:cNvPr>
          <p:cNvPicPr>
            <a:picLocks noChangeAspect="1"/>
          </p:cNvPicPr>
          <p:nvPr userDrawn="1"/>
        </p:nvPicPr>
        <p:blipFill>
          <a:blip r:embed="rId2"/>
          <a:stretch>
            <a:fillRect/>
          </a:stretch>
        </p:blipFill>
        <p:spPr>
          <a:xfrm>
            <a:off x="426315" y="271672"/>
            <a:ext cx="2558425" cy="677549"/>
          </a:xfrm>
          <a:prstGeom prst="rect">
            <a:avLst/>
          </a:prstGeom>
        </p:spPr>
      </p:pic>
    </p:spTree>
    <p:extLst>
      <p:ext uri="{BB962C8B-B14F-4D97-AF65-F5344CB8AC3E}">
        <p14:creationId xmlns:p14="http://schemas.microsoft.com/office/powerpoint/2010/main" val="5604102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0833" y="2145841"/>
            <a:ext cx="5778567" cy="3756460"/>
          </a:xfrm>
        </p:spPr>
        <p:txBody>
          <a:bodyPr anchor="ctr">
            <a:noAutofit/>
          </a:bodyPr>
          <a:lstStyle>
            <a:lvl1pPr algn="ctr">
              <a:defRPr sz="1960">
                <a:latin typeface="+mj-lt"/>
              </a:defRPr>
            </a:lvl1pPr>
          </a:lstStyle>
          <a:p>
            <a:r>
              <a:rPr lang="en-US" dirty="0"/>
              <a:t>Drop photo here</a:t>
            </a:r>
          </a:p>
        </p:txBody>
      </p:sp>
      <p:sp>
        <p:nvSpPr>
          <p:cNvPr id="4" name="Text Placeholder 3"/>
          <p:cNvSpPr>
            <a:spLocks noGrp="1"/>
          </p:cNvSpPr>
          <p:nvPr>
            <p:ph type="body" sz="quarter" idx="10" hasCustomPrompt="1"/>
          </p:nvPr>
        </p:nvSpPr>
        <p:spPr>
          <a:xfrm>
            <a:off x="426313" y="2145841"/>
            <a:ext cx="5136837" cy="2573509"/>
          </a:xfrm>
        </p:spPr>
        <p:txBody>
          <a:bodyPr wrap="square" lIns="0" tIns="0" rIns="0" bIns="0">
            <a:noAutofit/>
          </a:bodyPr>
          <a:lstStyle>
            <a:lvl1pPr marL="0" marR="0" indent="0" algn="l" defTabSz="914180" rtl="0" eaLnBrk="1" fontAlgn="auto" latinLnBrk="0" hangingPunct="1">
              <a:lnSpc>
                <a:spcPct val="90000"/>
              </a:lnSpc>
              <a:spcBef>
                <a:spcPts val="0"/>
              </a:spcBef>
              <a:spcAft>
                <a:spcPts val="2548"/>
              </a:spcAft>
              <a:buClrTx/>
              <a:buSzPct val="90000"/>
              <a:buFont typeface="Wingdings" panose="05000000000000000000" pitchFamily="2" charset="2"/>
              <a:buNone/>
              <a:tabLst/>
              <a:defRPr sz="2548" b="0" i="0">
                <a:solidFill>
                  <a:srgbClr val="000000"/>
                </a:solidFill>
                <a:latin typeface="+mn-lt"/>
              </a:defRPr>
            </a:lvl1pPr>
            <a:lvl2pPr marL="224051" marR="0" indent="0" algn="l" defTabSz="914180"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2" indent="0">
              <a:buNone/>
              <a:defRPr/>
            </a:lvl3pPr>
            <a:lvl4pPr marL="672153" indent="0">
              <a:buNone/>
              <a:defRPr/>
            </a:lvl4pPr>
            <a:lvl5pPr marL="896203" indent="0">
              <a:buNone/>
              <a:defRPr/>
            </a:lvl5pPr>
          </a:lstStyle>
          <a:p>
            <a:pPr lvl="0"/>
            <a:r>
              <a:rPr lang="pt-BR" dirty="0"/>
              <a:t>Subhead Segoe UI 26pt</a:t>
            </a:r>
          </a:p>
          <a:p>
            <a:pPr lvl="0"/>
            <a:r>
              <a:rPr lang="pt-BR" dirty="0"/>
              <a:t>Subhead Segoe UI 26pt</a:t>
            </a:r>
          </a:p>
          <a:p>
            <a:pPr lvl="0"/>
            <a:r>
              <a:rPr lang="pt-BR" dirty="0"/>
              <a:t>Subhead Segoe UI 26pt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solidFill>
                  <a:srgbClr val="000000"/>
                </a:solidFill>
              </a:defRPr>
            </a:lvl1pPr>
          </a:lstStyle>
          <a:p>
            <a:r>
              <a:rPr lang="en-US" dirty="0"/>
              <a:t>Device layout</a:t>
            </a:r>
          </a:p>
        </p:txBody>
      </p:sp>
    </p:spTree>
    <p:extLst>
      <p:ext uri="{BB962C8B-B14F-4D97-AF65-F5344CB8AC3E}">
        <p14:creationId xmlns:p14="http://schemas.microsoft.com/office/powerpoint/2010/main" val="2761488243"/>
      </p:ext>
    </p:extLst>
  </p:cSld>
  <p:clrMapOvr>
    <a:masterClrMapping/>
  </p:clrMapOvr>
  <p:transition>
    <p:fade/>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Graphic layout: three columns graphic and text">
    <p:spTree>
      <p:nvGrpSpPr>
        <p:cNvPr id="1" name=""/>
        <p:cNvGrpSpPr/>
        <p:nvPr/>
      </p:nvGrpSpPr>
      <p:grpSpPr>
        <a:xfrm>
          <a:off x="0" y="0"/>
          <a:ext cx="0" cy="0"/>
          <a:chOff x="0" y="0"/>
          <a:chExt cx="0" cy="0"/>
        </a:xfrm>
      </p:grpSpPr>
      <p:sp>
        <p:nvSpPr>
          <p:cNvPr id="3" name="Rectangle 2"/>
          <p:cNvSpPr/>
          <p:nvPr/>
        </p:nvSpPr>
        <p:spPr bwMode="auto">
          <a:xfrm>
            <a:off x="426314" y="1599723"/>
            <a:ext cx="363144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896985" y="1958468"/>
            <a:ext cx="2697909" cy="2411476"/>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6" name="Rectangle 5"/>
          <p:cNvSpPr/>
          <p:nvPr/>
        </p:nvSpPr>
        <p:spPr bwMode="auto">
          <a:xfrm>
            <a:off x="4280248" y="1599723"/>
            <a:ext cx="3622109"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p:nvSpPr>
        <p:spPr bwMode="auto">
          <a:xfrm>
            <a:off x="8124849" y="1599723"/>
            <a:ext cx="363455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7" name="Content Placeholder 15"/>
          <p:cNvSpPr>
            <a:spLocks noGrp="1"/>
          </p:cNvSpPr>
          <p:nvPr>
            <p:ph sz="quarter" idx="18" hasCustomPrompt="1"/>
          </p:nvPr>
        </p:nvSpPr>
        <p:spPr>
          <a:xfrm>
            <a:off x="4745458" y="1958468"/>
            <a:ext cx="2697909" cy="2411476"/>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18" name="Content Placeholder 15"/>
          <p:cNvSpPr>
            <a:spLocks noGrp="1"/>
          </p:cNvSpPr>
          <p:nvPr>
            <p:ph sz="quarter" idx="19" hasCustomPrompt="1"/>
          </p:nvPr>
        </p:nvSpPr>
        <p:spPr>
          <a:xfrm>
            <a:off x="8596251" y="1958468"/>
            <a:ext cx="2697909" cy="2411476"/>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12" name="Title Placeholder 1">
            <a:extLst>
              <a:ext uri="{FF2B5EF4-FFF2-40B4-BE49-F238E27FC236}">
                <a16:creationId xmlns:a16="http://schemas.microsoft.com/office/drawing/2014/main" id="{FC74E6E5-9DAD-4A14-9C20-D9F9150874FE}"/>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solidFill>
                  <a:srgbClr val="000000"/>
                </a:solidFill>
              </a:defRPr>
            </a:lvl1pPr>
          </a:lstStyle>
          <a:p>
            <a:r>
              <a:rPr lang="en-US" dirty="0"/>
              <a:t>Graphic layout: three columns graphic and text</a:t>
            </a:r>
          </a:p>
        </p:txBody>
      </p:sp>
      <p:sp>
        <p:nvSpPr>
          <p:cNvPr id="13" name="Text Placeholder 4">
            <a:extLst>
              <a:ext uri="{FF2B5EF4-FFF2-40B4-BE49-F238E27FC236}">
                <a16:creationId xmlns:a16="http://schemas.microsoft.com/office/drawing/2014/main" id="{FB052D15-67DF-4845-863F-FEC853640A9E}"/>
              </a:ext>
            </a:extLst>
          </p:cNvPr>
          <p:cNvSpPr>
            <a:spLocks noGrp="1"/>
          </p:cNvSpPr>
          <p:nvPr>
            <p:ph type="body" sz="quarter" idx="11" hasCustomPrompt="1"/>
          </p:nvPr>
        </p:nvSpPr>
        <p:spPr>
          <a:xfrm>
            <a:off x="426314" y="4927922"/>
            <a:ext cx="3626714" cy="1307666"/>
          </a:xfrm>
        </p:spPr>
        <p:txBody>
          <a:bodyPr lIns="0" tIns="0" rIns="0" bIns="0"/>
          <a:lstStyle>
            <a:lvl1pPr marL="0" indent="0">
              <a:lnSpc>
                <a:spcPct val="100000"/>
              </a:lnSpc>
              <a:spcBef>
                <a:spcPts val="0"/>
              </a:spcBef>
              <a:spcAft>
                <a:spcPts val="784"/>
              </a:spcAft>
              <a:buNone/>
              <a:defRPr sz="1568" b="1">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a:t>
            </a:r>
            <a:r>
              <a:rPr lang="en-US" dirty="0" err="1"/>
              <a:t>Semibold</a:t>
            </a:r>
            <a:r>
              <a:rPr lang="en-US" dirty="0"/>
              <a:t> 16</a:t>
            </a:r>
          </a:p>
          <a:p>
            <a:pPr lvl="1"/>
            <a:r>
              <a:rPr lang="en-US" dirty="0"/>
              <a:t>Body copy Segoe Regular 16.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a:t>
            </a:r>
            <a:r>
              <a:rPr lang="en-US" dirty="0"/>
              <a:t>.</a:t>
            </a:r>
          </a:p>
        </p:txBody>
      </p:sp>
      <p:sp>
        <p:nvSpPr>
          <p:cNvPr id="14" name="Text Placeholder 4">
            <a:extLst>
              <a:ext uri="{FF2B5EF4-FFF2-40B4-BE49-F238E27FC236}">
                <a16:creationId xmlns:a16="http://schemas.microsoft.com/office/drawing/2014/main" id="{A5ECD4C7-D870-4003-9FA8-85EBBED87940}"/>
              </a:ext>
            </a:extLst>
          </p:cNvPr>
          <p:cNvSpPr>
            <a:spLocks noGrp="1"/>
          </p:cNvSpPr>
          <p:nvPr>
            <p:ph type="body" sz="quarter" idx="12" hasCustomPrompt="1"/>
          </p:nvPr>
        </p:nvSpPr>
        <p:spPr>
          <a:xfrm>
            <a:off x="4280247" y="4927922"/>
            <a:ext cx="3622108"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a:t>
            </a:r>
            <a:r>
              <a:rPr lang="en-US" dirty="0" err="1"/>
              <a:t>Semibold</a:t>
            </a:r>
            <a:r>
              <a:rPr lang="en-US" dirty="0"/>
              <a:t> 16</a:t>
            </a:r>
          </a:p>
          <a:p>
            <a:pPr lvl="1"/>
            <a:r>
              <a:rPr lang="en-US" dirty="0"/>
              <a:t>Body copy Segoe Regular 16.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a:t>
            </a:r>
            <a:r>
              <a:rPr lang="en-US" dirty="0"/>
              <a:t>.</a:t>
            </a:r>
          </a:p>
        </p:txBody>
      </p:sp>
      <p:sp>
        <p:nvSpPr>
          <p:cNvPr id="15" name="Text Placeholder 4">
            <a:extLst>
              <a:ext uri="{FF2B5EF4-FFF2-40B4-BE49-F238E27FC236}">
                <a16:creationId xmlns:a16="http://schemas.microsoft.com/office/drawing/2014/main" id="{AA9BECBA-B2CC-4EE6-B54E-9ADB03EB2595}"/>
              </a:ext>
            </a:extLst>
          </p:cNvPr>
          <p:cNvSpPr>
            <a:spLocks noGrp="1"/>
          </p:cNvSpPr>
          <p:nvPr>
            <p:ph type="body" sz="quarter" idx="13" hasCustomPrompt="1"/>
          </p:nvPr>
        </p:nvSpPr>
        <p:spPr>
          <a:xfrm>
            <a:off x="8124847" y="4927922"/>
            <a:ext cx="3634555"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bold 16</a:t>
            </a:r>
          </a:p>
          <a:p>
            <a:pPr lvl="1"/>
            <a:r>
              <a:rPr lang="en-US" dirty="0"/>
              <a:t>Body copy Segoe Regular 16.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a:t>
            </a:r>
            <a:r>
              <a:rPr lang="en-US" dirty="0"/>
              <a:t>.</a:t>
            </a:r>
          </a:p>
        </p:txBody>
      </p:sp>
    </p:spTree>
    <p:extLst>
      <p:ext uri="{BB962C8B-B14F-4D97-AF65-F5344CB8AC3E}">
        <p14:creationId xmlns:p14="http://schemas.microsoft.com/office/powerpoint/2010/main" val="3678015894"/>
      </p:ext>
    </p:extLst>
  </p:cSld>
  <p:clrMapOvr>
    <a:masterClrMapping/>
  </p:clrMapOvr>
  <p:transition>
    <p:fade/>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Graphic layout: four columns graphic and tex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594C393-E06E-3A4C-A658-2526A14DA5A1}"/>
              </a:ext>
            </a:extLst>
          </p:cNvPr>
          <p:cNvSpPr/>
          <p:nvPr/>
        </p:nvSpPr>
        <p:spPr bwMode="auto">
          <a:xfrm>
            <a:off x="9106674" y="1590385"/>
            <a:ext cx="2652726"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A011C51E-94BA-C44D-ABF4-E87C4124DAF0}"/>
              </a:ext>
            </a:extLst>
          </p:cNvPr>
          <p:cNvSpPr/>
          <p:nvPr/>
        </p:nvSpPr>
        <p:spPr bwMode="auto">
          <a:xfrm>
            <a:off x="6213221" y="1590385"/>
            <a:ext cx="2652726"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E6DDB665-2DD7-AE40-9862-C6E8E22E9215}"/>
              </a:ext>
            </a:extLst>
          </p:cNvPr>
          <p:cNvSpPr/>
          <p:nvPr/>
        </p:nvSpPr>
        <p:spPr bwMode="auto">
          <a:xfrm>
            <a:off x="3319768" y="1590385"/>
            <a:ext cx="2652726"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4CD677DE-AA2C-984C-BAE1-54D5F0B518CE}"/>
              </a:ext>
            </a:extLst>
          </p:cNvPr>
          <p:cNvSpPr/>
          <p:nvPr/>
        </p:nvSpPr>
        <p:spPr bwMode="auto">
          <a:xfrm>
            <a:off x="426314" y="1590385"/>
            <a:ext cx="2652726" cy="3128965"/>
          </a:xfrm>
          <a:prstGeom prst="rect">
            <a:avLst/>
          </a:prstGeom>
          <a:solidFill>
            <a:schemeClr val="bg2"/>
          </a:solidFill>
          <a:ln>
            <a:noFill/>
            <a:headEnd type="none" w="med" len="med"/>
            <a:tailEnd type="none" w="med" len="med"/>
          </a:ln>
          <a:effectLst>
            <a:outerShdw blurRad="76200" algn="ctr" rotWithShape="0">
              <a:schemeClr val="bg2">
                <a:lumMod val="50000"/>
                <a:alpha val="8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8" tIns="143391" rIns="179238" bIns="143391" numCol="1" spcCol="0" rtlCol="0" fromWordArt="0" anchor="t" anchorCtr="0" forceAA="0" compatLnSpc="1">
            <a:prstTxWarp prst="textNoShape">
              <a:avLst/>
            </a:prstTxWarp>
            <a:noAutofit/>
          </a:bodyPr>
          <a:lstStyle/>
          <a:p>
            <a:pPr algn="ctr" defTabSz="913916" fontAlgn="base">
              <a:lnSpc>
                <a:spcPct val="90000"/>
              </a:lnSpc>
              <a:spcBef>
                <a:spcPct val="0"/>
              </a:spcBef>
              <a:spcAft>
                <a:spcPct val="0"/>
              </a:spcAft>
            </a:pPr>
            <a:endParaRPr lang="en-US" sz="2352"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0347712A-15EB-884C-BF95-7C690BA77817}"/>
              </a:ext>
            </a:extLst>
          </p:cNvPr>
          <p:cNvSpPr>
            <a:spLocks noGrp="1"/>
          </p:cNvSpPr>
          <p:nvPr>
            <p:ph type="title" hasCustomPrompt="1"/>
          </p:nvPr>
        </p:nvSpPr>
        <p:spPr>
          <a:xfrm>
            <a:off x="426313" y="435824"/>
            <a:ext cx="11333087" cy="744014"/>
          </a:xfrm>
        </p:spPr>
        <p:txBody>
          <a:bodyPr/>
          <a:lstStyle>
            <a:lvl1pPr>
              <a:defRPr/>
            </a:lvl1pPr>
          </a:lstStyle>
          <a:p>
            <a:r>
              <a:rPr lang="en-US" dirty="0"/>
              <a:t>Graphic layout: four columns graphic and text</a:t>
            </a:r>
          </a:p>
        </p:txBody>
      </p:sp>
      <p:sp>
        <p:nvSpPr>
          <p:cNvPr id="4" name="Content Placeholder 15">
            <a:extLst>
              <a:ext uri="{FF2B5EF4-FFF2-40B4-BE49-F238E27FC236}">
                <a16:creationId xmlns:a16="http://schemas.microsoft.com/office/drawing/2014/main" id="{F580A529-D3A8-5643-80BA-3E2BE1AA8D57}"/>
              </a:ext>
            </a:extLst>
          </p:cNvPr>
          <p:cNvSpPr>
            <a:spLocks noGrp="1"/>
          </p:cNvSpPr>
          <p:nvPr>
            <p:ph sz="quarter" idx="17" hasCustomPrompt="1"/>
          </p:nvPr>
        </p:nvSpPr>
        <p:spPr>
          <a:xfrm>
            <a:off x="966499" y="2135537"/>
            <a:ext cx="1572357" cy="2038660"/>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7" name="Content Placeholder 15">
            <a:extLst>
              <a:ext uri="{FF2B5EF4-FFF2-40B4-BE49-F238E27FC236}">
                <a16:creationId xmlns:a16="http://schemas.microsoft.com/office/drawing/2014/main" id="{1F6D7A4B-5FFE-2741-8477-E0CAA019B079}"/>
              </a:ext>
            </a:extLst>
          </p:cNvPr>
          <p:cNvSpPr>
            <a:spLocks noGrp="1"/>
          </p:cNvSpPr>
          <p:nvPr>
            <p:ph sz="quarter" idx="18" hasCustomPrompt="1"/>
          </p:nvPr>
        </p:nvSpPr>
        <p:spPr>
          <a:xfrm>
            <a:off x="3848257" y="2135537"/>
            <a:ext cx="1595748" cy="2038660"/>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9" name="Text Placeholder 4">
            <a:extLst>
              <a:ext uri="{FF2B5EF4-FFF2-40B4-BE49-F238E27FC236}">
                <a16:creationId xmlns:a16="http://schemas.microsoft.com/office/drawing/2014/main" id="{07CF99F6-2487-AC48-8A09-B34B72BD5FE9}"/>
              </a:ext>
            </a:extLst>
          </p:cNvPr>
          <p:cNvSpPr>
            <a:spLocks noGrp="1"/>
          </p:cNvSpPr>
          <p:nvPr>
            <p:ph type="body" sz="quarter" idx="11" hasCustomPrompt="1"/>
          </p:nvPr>
        </p:nvSpPr>
        <p:spPr>
          <a:xfrm>
            <a:off x="426314" y="4927922"/>
            <a:ext cx="2652726" cy="1307666"/>
          </a:xfrm>
        </p:spPr>
        <p:txBody>
          <a:bodyPr lIns="0" tIns="0" rIns="0" bIns="0"/>
          <a:lstStyle>
            <a:lvl1pPr marL="0" indent="0">
              <a:lnSpc>
                <a:spcPct val="100000"/>
              </a:lnSpc>
              <a:spcBef>
                <a:spcPts val="0"/>
              </a:spcBef>
              <a:spcAft>
                <a:spcPts val="784"/>
              </a:spcAft>
              <a:buNone/>
              <a:defRPr sz="1568" b="1">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a:t>
            </a:r>
            <a:r>
              <a:rPr lang="en-US" dirty="0" err="1"/>
              <a:t>Semibold</a:t>
            </a:r>
            <a:r>
              <a:rPr lang="en-US" dirty="0"/>
              <a:t> 16</a:t>
            </a:r>
          </a:p>
          <a:p>
            <a:pPr lvl="1"/>
            <a:r>
              <a:rPr lang="en-US" dirty="0"/>
              <a:t>Body copy Segoe Regular 16. </a:t>
            </a:r>
            <a:r>
              <a:rPr lang="en-US" dirty="0" err="1"/>
              <a:t>Cavorest</a:t>
            </a:r>
            <a:r>
              <a:rPr lang="en-US" dirty="0"/>
              <a:t> a </a:t>
            </a:r>
            <a:r>
              <a:rPr lang="en-US" dirty="0" err="1"/>
              <a:t>aut</a:t>
            </a:r>
            <a:r>
              <a:rPr lang="en-US" dirty="0"/>
              <a:t> arum quam id eat ape </a:t>
            </a:r>
            <a:r>
              <a:rPr lang="en-US" dirty="0" err="1"/>
              <a:t>est</a:t>
            </a:r>
            <a:r>
              <a:rPr lang="en-US" dirty="0"/>
              <a:t>, qui </a:t>
            </a:r>
            <a:r>
              <a:rPr lang="en-US" dirty="0" err="1"/>
              <a:t>sinc</a:t>
            </a:r>
            <a:r>
              <a:rPr lang="en-US" dirty="0"/>
              <a:t>.</a:t>
            </a:r>
          </a:p>
        </p:txBody>
      </p:sp>
      <p:sp>
        <p:nvSpPr>
          <p:cNvPr id="10" name="Text Placeholder 4">
            <a:extLst>
              <a:ext uri="{FF2B5EF4-FFF2-40B4-BE49-F238E27FC236}">
                <a16:creationId xmlns:a16="http://schemas.microsoft.com/office/drawing/2014/main" id="{7F7B5F75-90C0-F44E-9322-8FF1108BD340}"/>
              </a:ext>
            </a:extLst>
          </p:cNvPr>
          <p:cNvSpPr>
            <a:spLocks noGrp="1"/>
          </p:cNvSpPr>
          <p:nvPr>
            <p:ph type="body" sz="quarter" idx="12" hasCustomPrompt="1"/>
          </p:nvPr>
        </p:nvSpPr>
        <p:spPr>
          <a:xfrm>
            <a:off x="3319768" y="4927922"/>
            <a:ext cx="2652726"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a:t>
            </a:r>
            <a:r>
              <a:rPr lang="en-US" dirty="0" err="1"/>
              <a:t>Semibold</a:t>
            </a:r>
            <a:r>
              <a:rPr lang="en-US" dirty="0"/>
              <a:t> 16</a:t>
            </a:r>
          </a:p>
          <a:p>
            <a:pPr lvl="1"/>
            <a:r>
              <a:rPr lang="en-US" dirty="0"/>
              <a:t>Body copy Segoe Regular 16. </a:t>
            </a:r>
            <a:r>
              <a:rPr lang="en-US" dirty="0" err="1"/>
              <a:t>Cavorest</a:t>
            </a:r>
            <a:r>
              <a:rPr lang="en-US" dirty="0"/>
              <a:t> a </a:t>
            </a:r>
            <a:r>
              <a:rPr lang="en-US" dirty="0" err="1"/>
              <a:t>aut</a:t>
            </a:r>
            <a:r>
              <a:rPr lang="en-US" dirty="0"/>
              <a:t> arum quam id eat ape </a:t>
            </a:r>
            <a:r>
              <a:rPr lang="en-US" dirty="0" err="1"/>
              <a:t>est</a:t>
            </a:r>
            <a:r>
              <a:rPr lang="en-US" dirty="0"/>
              <a:t>, qui </a:t>
            </a:r>
            <a:r>
              <a:rPr lang="en-US" dirty="0" err="1"/>
              <a:t>sinc</a:t>
            </a:r>
            <a:r>
              <a:rPr lang="en-US" dirty="0"/>
              <a:t>.</a:t>
            </a:r>
          </a:p>
        </p:txBody>
      </p:sp>
      <p:sp>
        <p:nvSpPr>
          <p:cNvPr id="11" name="Text Placeholder 4">
            <a:extLst>
              <a:ext uri="{FF2B5EF4-FFF2-40B4-BE49-F238E27FC236}">
                <a16:creationId xmlns:a16="http://schemas.microsoft.com/office/drawing/2014/main" id="{6E444E9C-8096-FE42-BE2A-094180C61109}"/>
              </a:ext>
            </a:extLst>
          </p:cNvPr>
          <p:cNvSpPr>
            <a:spLocks noGrp="1"/>
          </p:cNvSpPr>
          <p:nvPr>
            <p:ph type="body" sz="quarter" idx="13" hasCustomPrompt="1"/>
          </p:nvPr>
        </p:nvSpPr>
        <p:spPr>
          <a:xfrm>
            <a:off x="6213221" y="4927922"/>
            <a:ext cx="2652726"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bold 16</a:t>
            </a:r>
          </a:p>
          <a:p>
            <a:pPr lvl="1"/>
            <a:r>
              <a:rPr lang="en-US" dirty="0"/>
              <a:t>Body copy Segoe Regular 16. </a:t>
            </a:r>
            <a:r>
              <a:rPr lang="en-US" dirty="0" err="1"/>
              <a:t>Cavorest</a:t>
            </a:r>
            <a:r>
              <a:rPr lang="en-US" dirty="0"/>
              <a:t> a </a:t>
            </a:r>
            <a:r>
              <a:rPr lang="en-US" dirty="0" err="1"/>
              <a:t>aut</a:t>
            </a:r>
            <a:r>
              <a:rPr lang="en-US" dirty="0"/>
              <a:t> arum quam id eat ape </a:t>
            </a:r>
            <a:r>
              <a:rPr lang="en-US" dirty="0" err="1"/>
              <a:t>est</a:t>
            </a:r>
            <a:r>
              <a:rPr lang="en-US" dirty="0"/>
              <a:t>, qui </a:t>
            </a:r>
            <a:r>
              <a:rPr lang="en-US" dirty="0" err="1"/>
              <a:t>sinc</a:t>
            </a:r>
            <a:r>
              <a:rPr lang="en-US" dirty="0"/>
              <a:t>.</a:t>
            </a:r>
          </a:p>
        </p:txBody>
      </p:sp>
      <p:sp>
        <p:nvSpPr>
          <p:cNvPr id="13" name="Content Placeholder 15">
            <a:extLst>
              <a:ext uri="{FF2B5EF4-FFF2-40B4-BE49-F238E27FC236}">
                <a16:creationId xmlns:a16="http://schemas.microsoft.com/office/drawing/2014/main" id="{30602BFF-4B8C-D046-AD65-47970BC89DF5}"/>
              </a:ext>
            </a:extLst>
          </p:cNvPr>
          <p:cNvSpPr>
            <a:spLocks noGrp="1"/>
          </p:cNvSpPr>
          <p:nvPr>
            <p:ph sz="quarter" idx="19" hasCustomPrompt="1"/>
          </p:nvPr>
        </p:nvSpPr>
        <p:spPr>
          <a:xfrm>
            <a:off x="6741710" y="2135537"/>
            <a:ext cx="1595748" cy="2038660"/>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14" name="Content Placeholder 15">
            <a:extLst>
              <a:ext uri="{FF2B5EF4-FFF2-40B4-BE49-F238E27FC236}">
                <a16:creationId xmlns:a16="http://schemas.microsoft.com/office/drawing/2014/main" id="{88A8CB35-A244-544E-8BAE-53CB85074FBB}"/>
              </a:ext>
            </a:extLst>
          </p:cNvPr>
          <p:cNvSpPr>
            <a:spLocks noGrp="1"/>
          </p:cNvSpPr>
          <p:nvPr>
            <p:ph sz="quarter" idx="20" hasCustomPrompt="1"/>
          </p:nvPr>
        </p:nvSpPr>
        <p:spPr>
          <a:xfrm>
            <a:off x="9635163" y="2135537"/>
            <a:ext cx="1595748" cy="2038660"/>
          </a:xfrm>
        </p:spPr>
        <p:txBody>
          <a:bodyPr anchor="ctr">
            <a:noAutofit/>
          </a:bodyPr>
          <a:lstStyle>
            <a:lvl1pPr marL="0" indent="0" algn="ctr">
              <a:buNone/>
              <a:defRPr sz="1960">
                <a:solidFill>
                  <a:schemeClr val="tx2"/>
                </a:solidFill>
                <a:latin typeface="+mj-lt"/>
              </a:defRPr>
            </a:lvl1pPr>
          </a:lstStyle>
          <a:p>
            <a:pPr lvl="0"/>
            <a:r>
              <a:rPr lang="en-US" dirty="0"/>
              <a:t> </a:t>
            </a:r>
          </a:p>
        </p:txBody>
      </p:sp>
      <p:sp>
        <p:nvSpPr>
          <p:cNvPr id="15" name="Text Placeholder 4">
            <a:extLst>
              <a:ext uri="{FF2B5EF4-FFF2-40B4-BE49-F238E27FC236}">
                <a16:creationId xmlns:a16="http://schemas.microsoft.com/office/drawing/2014/main" id="{D8D35D15-66F4-4840-BA72-4B7AB5A24EFD}"/>
              </a:ext>
            </a:extLst>
          </p:cNvPr>
          <p:cNvSpPr>
            <a:spLocks noGrp="1"/>
          </p:cNvSpPr>
          <p:nvPr>
            <p:ph type="body" sz="quarter" idx="21" hasCustomPrompt="1"/>
          </p:nvPr>
        </p:nvSpPr>
        <p:spPr>
          <a:xfrm>
            <a:off x="9106674" y="4927922"/>
            <a:ext cx="2652726"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bold 16</a:t>
            </a:r>
          </a:p>
          <a:p>
            <a:pPr lvl="1"/>
            <a:r>
              <a:rPr lang="en-US" dirty="0"/>
              <a:t>Body copy Segoe Regular 16. </a:t>
            </a:r>
            <a:r>
              <a:rPr lang="en-US" dirty="0" err="1"/>
              <a:t>Cavorest</a:t>
            </a:r>
            <a:r>
              <a:rPr lang="en-US" dirty="0"/>
              <a:t> a </a:t>
            </a:r>
            <a:r>
              <a:rPr lang="en-US" dirty="0" err="1"/>
              <a:t>aut</a:t>
            </a:r>
            <a:r>
              <a:rPr lang="en-US" dirty="0"/>
              <a:t> arum quam id eat ape </a:t>
            </a:r>
            <a:r>
              <a:rPr lang="en-US" dirty="0" err="1"/>
              <a:t>est</a:t>
            </a:r>
            <a:r>
              <a:rPr lang="en-US" dirty="0"/>
              <a:t>, qui </a:t>
            </a:r>
            <a:r>
              <a:rPr lang="en-US" dirty="0" err="1"/>
              <a:t>sinc</a:t>
            </a:r>
            <a:r>
              <a:rPr lang="en-US" dirty="0"/>
              <a:t>.</a:t>
            </a:r>
          </a:p>
        </p:txBody>
      </p:sp>
    </p:spTree>
    <p:extLst>
      <p:ext uri="{BB962C8B-B14F-4D97-AF65-F5344CB8AC3E}">
        <p14:creationId xmlns:p14="http://schemas.microsoft.com/office/powerpoint/2010/main" val="997690665"/>
      </p:ext>
    </p:extLst>
  </p:cSld>
  <p:clrMapOvr>
    <a:masterClrMapping/>
  </p:clrMapOvr>
  <p:transition>
    <p:fade/>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ble layout">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426313" y="2135536"/>
            <a:ext cx="11333087" cy="4288197"/>
          </a:xfrm>
        </p:spPr>
        <p:txBody>
          <a:bodyPr bIns="1737360" anchor="ctr">
            <a:noAutofit/>
          </a:bodyPr>
          <a:lstStyle>
            <a:lvl1pPr algn="ctr">
              <a:defRPr sz="1960">
                <a:solidFill>
                  <a:srgbClr val="000000"/>
                </a:solidFill>
                <a:latin typeface="+mj-lt"/>
              </a:defRPr>
            </a:lvl1pPr>
          </a:lstStyle>
          <a:p>
            <a:r>
              <a:rPr lang="en-US"/>
              <a:t>Click icon to add table</a:t>
            </a:r>
            <a:endParaRPr lang="en-US" dirty="0"/>
          </a:p>
        </p:txBody>
      </p:sp>
      <p:sp>
        <p:nvSpPr>
          <p:cNvPr id="5" name="Title Placeholder 1">
            <a:extLst>
              <a:ext uri="{FF2B5EF4-FFF2-40B4-BE49-F238E27FC236}">
                <a16:creationId xmlns:a16="http://schemas.microsoft.com/office/drawing/2014/main" id="{4F997AC3-87B6-4E0B-88C2-A05069E413C4}"/>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solidFill>
                  <a:srgbClr val="000000"/>
                </a:solidFill>
              </a:defRPr>
            </a:lvl1pPr>
          </a:lstStyle>
          <a:p>
            <a:r>
              <a:rPr lang="en-US" dirty="0"/>
              <a:t>Table layout</a:t>
            </a:r>
          </a:p>
        </p:txBody>
      </p:sp>
    </p:spTree>
    <p:extLst>
      <p:ext uri="{BB962C8B-B14F-4D97-AF65-F5344CB8AC3E}">
        <p14:creationId xmlns:p14="http://schemas.microsoft.com/office/powerpoint/2010/main" val="735820386"/>
      </p:ext>
    </p:extLst>
  </p:cSld>
  <p:clrMapOvr>
    <a:masterClrMapping/>
  </p:clrMapOvr>
  <p:transition>
    <p:fade/>
  </p:transition>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314" y="1184319"/>
            <a:ext cx="7476041" cy="3535032"/>
          </a:xfrm>
          <a:noFill/>
        </p:spPr>
        <p:txBody>
          <a:bodyPr vert="horz" wrap="square" lIns="0" tIns="0" rIns="0" bIns="0" rtlCol="0" anchor="t" anchorCtr="0">
            <a:noAutofit/>
          </a:bodyPr>
          <a:lstStyle>
            <a:lvl1pPr>
              <a:lnSpc>
                <a:spcPct val="90000"/>
              </a:lnSpc>
              <a:defRPr lang="en-US" sz="5293" spc="-147" dirty="0">
                <a:solidFill>
                  <a:srgbClr val="000000"/>
                </a:solidFill>
              </a:defRPr>
            </a:lvl1pPr>
          </a:lstStyle>
          <a:p>
            <a:pPr marL="0" lvl="0">
              <a:lnSpc>
                <a:spcPts val="5489"/>
              </a:lnSpc>
            </a:pPr>
            <a:r>
              <a:rPr lang="en-US" dirty="0"/>
              <a:t>Section title</a:t>
            </a:r>
          </a:p>
        </p:txBody>
      </p:sp>
    </p:spTree>
    <p:extLst>
      <p:ext uri="{BB962C8B-B14F-4D97-AF65-F5344CB8AC3E}">
        <p14:creationId xmlns:p14="http://schemas.microsoft.com/office/powerpoint/2010/main" val="3303448536"/>
      </p:ext>
    </p:extLst>
  </p:cSld>
  <p:clrMapOvr>
    <a:overrideClrMapping bg1="lt1" tx1="dk1" bg2="lt2" tx2="dk2" accent1="accent1" accent2="accent2" accent3="accent3" accent4="accent4" accent5="accent5" accent6="accent6" hlink="hlink" folHlink="folHlink"/>
  </p:clrMapOvr>
  <p:transition>
    <p:fade/>
  </p:transition>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title blue">
    <p:bg>
      <p:bgPr>
        <a:solidFill>
          <a:srgbClr val="0278D4"/>
        </a:solidFill>
        <a:effectLst/>
      </p:bgPr>
    </p:bg>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426314" y="1184319"/>
            <a:ext cx="7476041" cy="3535032"/>
          </a:xfrm>
          <a:noFill/>
        </p:spPr>
        <p:txBody>
          <a:bodyPr vert="horz" wrap="square" lIns="0" tIns="0" rIns="0" bIns="0" rtlCol="0" anchor="t" anchorCtr="0">
            <a:noAutofit/>
          </a:bodyPr>
          <a:lstStyle>
            <a:lvl1pPr>
              <a:lnSpc>
                <a:spcPct val="90000"/>
              </a:lnSpc>
              <a:defRPr lang="en-US" sz="5293" spc="-147" dirty="0">
                <a:solidFill>
                  <a:schemeClr val="tx2"/>
                </a:solidFill>
              </a:defRPr>
            </a:lvl1pPr>
          </a:lstStyle>
          <a:p>
            <a:pPr marL="0" lvl="0">
              <a:lnSpc>
                <a:spcPts val="5489"/>
              </a:lnSpc>
            </a:pPr>
            <a:r>
              <a:rPr lang="en-US" dirty="0"/>
              <a:t>Section title</a:t>
            </a:r>
          </a:p>
        </p:txBody>
      </p:sp>
    </p:spTree>
    <p:extLst>
      <p:ext uri="{BB962C8B-B14F-4D97-AF65-F5344CB8AC3E}">
        <p14:creationId xmlns:p14="http://schemas.microsoft.com/office/powerpoint/2010/main" val="3960368807"/>
      </p:ext>
    </p:extLst>
  </p:cSld>
  <p:clrMapOvr>
    <a:overrideClrMapping bg1="dk1" tx1="lt1" bg2="dk2" tx2="lt2" accent1="accent1" accent2="accent2" accent3="accent3" accent4="accent4" accent5="accent5" accent6="accent6" hlink="hlink" folHlink="folHlink"/>
  </p:clrMapOvr>
  <p:transition>
    <p:fade/>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title photo">
    <p:spTree>
      <p:nvGrpSpPr>
        <p:cNvPr id="1" name=""/>
        <p:cNvGrpSpPr/>
        <p:nvPr/>
      </p:nvGrpSpPr>
      <p:grpSpPr>
        <a:xfrm>
          <a:off x="0" y="0"/>
          <a:ext cx="0" cy="0"/>
          <a:chOff x="0" y="0"/>
          <a:chExt cx="0" cy="0"/>
        </a:xfrm>
      </p:grpSpPr>
      <p:pic>
        <p:nvPicPr>
          <p:cNvPr id="7" name="Picture 6" descr="A person in a blue shirt&#10;&#10;Description generated with high confidence">
            <a:extLst>
              <a:ext uri="{FF2B5EF4-FFF2-40B4-BE49-F238E27FC236}">
                <a16:creationId xmlns:a16="http://schemas.microsoft.com/office/drawing/2014/main" id="{6ED214DD-0EEC-4ACC-A022-15CDD9C0AD0A}"/>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0" y="1"/>
            <a:ext cx="12187089" cy="6857996"/>
          </a:xfrm>
          <a:prstGeom prst="rect">
            <a:avLst/>
          </a:prstGeom>
        </p:spPr>
      </p:pic>
      <p:sp>
        <p:nvSpPr>
          <p:cNvPr id="5" name="Title 35">
            <a:extLst>
              <a:ext uri="{FF2B5EF4-FFF2-40B4-BE49-F238E27FC236}">
                <a16:creationId xmlns:a16="http://schemas.microsoft.com/office/drawing/2014/main" id="{8441881C-06B8-4CD2-ADC6-DFD3519E6A19}"/>
              </a:ext>
            </a:extLst>
          </p:cNvPr>
          <p:cNvSpPr>
            <a:spLocks noGrp="1"/>
          </p:cNvSpPr>
          <p:nvPr>
            <p:ph type="title" hasCustomPrompt="1"/>
          </p:nvPr>
        </p:nvSpPr>
        <p:spPr>
          <a:xfrm>
            <a:off x="426314" y="1184319"/>
            <a:ext cx="7476041" cy="3535032"/>
          </a:xfrm>
          <a:noFill/>
        </p:spPr>
        <p:txBody>
          <a:bodyPr vert="horz" wrap="square" lIns="0" tIns="0" rIns="0" bIns="0" rtlCol="0" anchor="t" anchorCtr="0">
            <a:noAutofit/>
          </a:bodyPr>
          <a:lstStyle>
            <a:lvl1pPr>
              <a:lnSpc>
                <a:spcPct val="90000"/>
              </a:lnSpc>
              <a:defRPr lang="en-US" sz="5293" spc="-147" dirty="0">
                <a:solidFill>
                  <a:srgbClr val="000000"/>
                </a:solidFill>
              </a:defRPr>
            </a:lvl1pPr>
          </a:lstStyle>
          <a:p>
            <a:pPr marL="0" lvl="0">
              <a:lnSpc>
                <a:spcPts val="5489"/>
              </a:lnSpc>
            </a:pPr>
            <a:r>
              <a:rPr lang="en-US" dirty="0"/>
              <a:t>Section title</a:t>
            </a:r>
          </a:p>
        </p:txBody>
      </p:sp>
    </p:spTree>
    <p:extLst>
      <p:ext uri="{BB962C8B-B14F-4D97-AF65-F5344CB8AC3E}">
        <p14:creationId xmlns:p14="http://schemas.microsoft.com/office/powerpoint/2010/main" val="2539127515"/>
      </p:ext>
    </p:extLst>
  </p:cSld>
  <p:clrMapOvr>
    <a:overrideClrMapping bg1="lt1" tx1="dk1" bg2="lt2" tx2="dk2" accent1="accent1" accent2="accent2" accent3="accent3" accent4="accent4" accent5="accent5" accent6="accent6" hlink="hlink" folHlink="folHlink"/>
  </p:clrMapOvr>
  <p:transition>
    <p:fade/>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914505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hank you whi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07DE85-B70F-4309-8506-6C011BC20860}"/>
              </a:ext>
            </a:extLst>
          </p:cNvPr>
          <p:cNvSpPr>
            <a:spLocks noGrp="1"/>
          </p:cNvSpPr>
          <p:nvPr>
            <p:ph type="title" hasCustomPrompt="1"/>
          </p:nvPr>
        </p:nvSpPr>
        <p:spPr>
          <a:xfrm>
            <a:off x="426313" y="1829711"/>
            <a:ext cx="7476041" cy="1473396"/>
          </a:xfrm>
          <a:noFill/>
        </p:spPr>
        <p:txBody>
          <a:bodyPr lIns="0" tIns="0" rIns="0" bIns="0" anchor="t" anchorCtr="0"/>
          <a:lstStyle>
            <a:lvl1pPr>
              <a:lnSpc>
                <a:spcPct val="100000"/>
              </a:lnSpc>
              <a:spcAft>
                <a:spcPts val="1274"/>
              </a:spcAft>
              <a:defRPr sz="2548" spc="-147" baseline="0">
                <a:solidFill>
                  <a:schemeClr val="accent1"/>
                </a:solidFill>
              </a:defRPr>
            </a:lvl1pPr>
          </a:lstStyle>
          <a:p>
            <a:r>
              <a:rPr lang="en-US" dirty="0"/>
              <a:t>Thank you.</a:t>
            </a:r>
          </a:p>
        </p:txBody>
      </p:sp>
      <p:sp>
        <p:nvSpPr>
          <p:cNvPr id="7" name="Text Box 3">
            <a:extLst>
              <a:ext uri="{FF2B5EF4-FFF2-40B4-BE49-F238E27FC236}">
                <a16:creationId xmlns:a16="http://schemas.microsoft.com/office/drawing/2014/main" id="{F3523A4C-09FD-49AC-AA6D-1A6E7B7893EE}"/>
              </a:ext>
            </a:extLst>
          </p:cNvPr>
          <p:cNvSpPr txBox="1">
            <a:spLocks noChangeArrowheads="1"/>
          </p:cNvSpPr>
          <p:nvPr/>
        </p:nvSpPr>
        <p:spPr bwMode="blackWhite">
          <a:xfrm>
            <a:off x="428382" y="6318462"/>
            <a:ext cx="4480957"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737" eaLnBrk="0" hangingPunct="0"/>
            <a:r>
              <a:rPr lang="en-US" sz="686" dirty="0">
                <a:solidFill>
                  <a:srgbClr val="000000"/>
                </a:solidFill>
                <a:cs typeface="Segoe UI" pitchFamily="34" charset="0"/>
              </a:rPr>
              <a:t>© Copyright Finessefleet Foundation. All rights reserved. </a:t>
            </a:r>
          </a:p>
        </p:txBody>
      </p:sp>
      <p:grpSp>
        <p:nvGrpSpPr>
          <p:cNvPr id="11" name="Group 10">
            <a:extLst>
              <a:ext uri="{FF2B5EF4-FFF2-40B4-BE49-F238E27FC236}">
                <a16:creationId xmlns:a16="http://schemas.microsoft.com/office/drawing/2014/main" id="{11AF72CA-D926-D004-235B-A7A9AF91F3AB}"/>
              </a:ext>
            </a:extLst>
          </p:cNvPr>
          <p:cNvGrpSpPr/>
          <p:nvPr userDrawn="1"/>
        </p:nvGrpSpPr>
        <p:grpSpPr>
          <a:xfrm>
            <a:off x="621143" y="414879"/>
            <a:ext cx="1121932" cy="534434"/>
            <a:chOff x="419172" y="318670"/>
            <a:chExt cx="1525874" cy="726852"/>
          </a:xfrm>
        </p:grpSpPr>
        <p:pic>
          <p:nvPicPr>
            <p:cNvPr id="12" name="Picture 11">
              <a:extLst>
                <a:ext uri="{FF2B5EF4-FFF2-40B4-BE49-F238E27FC236}">
                  <a16:creationId xmlns:a16="http://schemas.microsoft.com/office/drawing/2014/main" id="{F5C25AF7-8071-1F6D-6CBC-EADA060B814C}"/>
                </a:ext>
              </a:extLst>
            </p:cNvPr>
            <p:cNvPicPr>
              <a:picLocks noChangeAspect="1"/>
            </p:cNvPicPr>
            <p:nvPr userDrawn="1"/>
          </p:nvPicPr>
          <p:blipFill>
            <a:blip r:embed="rId2"/>
            <a:stretch>
              <a:fillRect/>
            </a:stretch>
          </p:blipFill>
          <p:spPr>
            <a:xfrm>
              <a:off x="419172" y="324475"/>
              <a:ext cx="783360" cy="721047"/>
            </a:xfrm>
            <a:prstGeom prst="rect">
              <a:avLst/>
            </a:prstGeom>
          </p:spPr>
        </p:pic>
        <p:pic>
          <p:nvPicPr>
            <p:cNvPr id="13" name="Picture 12">
              <a:extLst>
                <a:ext uri="{FF2B5EF4-FFF2-40B4-BE49-F238E27FC236}">
                  <a16:creationId xmlns:a16="http://schemas.microsoft.com/office/drawing/2014/main" id="{05B6D893-B5B7-092E-54FA-5B841E439E2B}"/>
                </a:ext>
              </a:extLst>
            </p:cNvPr>
            <p:cNvPicPr>
              <a:picLocks noChangeAspect="1"/>
            </p:cNvPicPr>
            <p:nvPr userDrawn="1"/>
          </p:nvPicPr>
          <p:blipFill>
            <a:blip r:embed="rId3"/>
            <a:srcRect l="12882" t="12882" r="12882" b="12882"/>
            <a:stretch/>
          </p:blipFill>
          <p:spPr>
            <a:xfrm>
              <a:off x="1218194" y="318670"/>
              <a:ext cx="726852" cy="726852"/>
            </a:xfrm>
            <a:prstGeom prst="rect">
              <a:avLst/>
            </a:prstGeom>
          </p:spPr>
        </p:pic>
        <p:cxnSp>
          <p:nvCxnSpPr>
            <p:cNvPr id="14" name="Straight Connector 13">
              <a:extLst>
                <a:ext uri="{FF2B5EF4-FFF2-40B4-BE49-F238E27FC236}">
                  <a16:creationId xmlns:a16="http://schemas.microsoft.com/office/drawing/2014/main" id="{F2B08337-276E-F4F7-FA59-6047E27BACF2}"/>
                </a:ext>
              </a:extLst>
            </p:cNvPr>
            <p:cNvCxnSpPr/>
            <p:nvPr userDrawn="1"/>
          </p:nvCxnSpPr>
          <p:spPr>
            <a:xfrm>
              <a:off x="1209675" y="318670"/>
              <a:ext cx="0" cy="726852"/>
            </a:xfrm>
            <a:prstGeom prst="line">
              <a:avLst/>
            </a:prstGeom>
            <a:ln>
              <a:headEnd type="none"/>
              <a:tailEnd type="none"/>
            </a:ln>
          </p:spPr>
          <p:style>
            <a:lnRef idx="1">
              <a:schemeClr val="accent3"/>
            </a:lnRef>
            <a:fillRef idx="0">
              <a:schemeClr val="accent3"/>
            </a:fillRef>
            <a:effectRef idx="0">
              <a:schemeClr val="accent3"/>
            </a:effectRef>
            <a:fontRef idx="minor">
              <a:schemeClr val="tx1"/>
            </a:fontRef>
          </p:style>
        </p:cxnSp>
      </p:grpSp>
      <p:pic>
        <p:nvPicPr>
          <p:cNvPr id="2" name="Picture 1">
            <a:extLst>
              <a:ext uri="{FF2B5EF4-FFF2-40B4-BE49-F238E27FC236}">
                <a16:creationId xmlns:a16="http://schemas.microsoft.com/office/drawing/2014/main" id="{805009FB-2F57-8BCA-2CFB-4EA4E99D895C}"/>
              </a:ext>
            </a:extLst>
          </p:cNvPr>
          <p:cNvPicPr>
            <a:picLocks noChangeAspect="1"/>
          </p:cNvPicPr>
          <p:nvPr userDrawn="1"/>
        </p:nvPicPr>
        <p:blipFill>
          <a:blip r:embed="rId4"/>
          <a:stretch>
            <a:fillRect/>
          </a:stretch>
        </p:blipFill>
        <p:spPr>
          <a:xfrm>
            <a:off x="426315" y="271672"/>
            <a:ext cx="2558425" cy="677549"/>
          </a:xfrm>
          <a:prstGeom prst="rect">
            <a:avLst/>
          </a:prstGeom>
        </p:spPr>
      </p:pic>
    </p:spTree>
    <p:extLst>
      <p:ext uri="{BB962C8B-B14F-4D97-AF65-F5344CB8AC3E}">
        <p14:creationId xmlns:p14="http://schemas.microsoft.com/office/powerpoint/2010/main" val="10251957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hank you blue">
    <p:bg>
      <p:bgPr>
        <a:solidFill>
          <a:srgbClr val="0278D4"/>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6314" y="1829711"/>
            <a:ext cx="7476041" cy="1473396"/>
          </a:xfrm>
          <a:noFill/>
        </p:spPr>
        <p:txBody>
          <a:bodyPr lIns="0" tIns="0" rIns="0" bIns="0" anchor="t" anchorCtr="0"/>
          <a:lstStyle>
            <a:lvl1pPr>
              <a:lnSpc>
                <a:spcPct val="100000"/>
              </a:lnSpc>
              <a:spcAft>
                <a:spcPts val="1274"/>
              </a:spcAft>
              <a:defRPr sz="2548" spc="-147" baseline="0">
                <a:solidFill>
                  <a:schemeClr val="bg2"/>
                </a:solidFill>
              </a:defRPr>
            </a:lvl1pPr>
          </a:lstStyle>
          <a:p>
            <a:r>
              <a:rPr lang="en-US" dirty="0"/>
              <a:t>Thank you.</a:t>
            </a:r>
          </a:p>
        </p:txBody>
      </p:sp>
      <p:sp>
        <p:nvSpPr>
          <p:cNvPr id="4" name="Text Box 3">
            <a:extLst>
              <a:ext uri="{FF2B5EF4-FFF2-40B4-BE49-F238E27FC236}">
                <a16:creationId xmlns:a16="http://schemas.microsoft.com/office/drawing/2014/main" id="{1688BD8D-D2E4-4DFC-B39C-D55D84362354}"/>
              </a:ext>
            </a:extLst>
          </p:cNvPr>
          <p:cNvSpPr txBox="1">
            <a:spLocks noChangeArrowheads="1"/>
          </p:cNvSpPr>
          <p:nvPr/>
        </p:nvSpPr>
        <p:spPr bwMode="blackWhite">
          <a:xfrm>
            <a:off x="428382" y="6318462"/>
            <a:ext cx="4480957"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737" eaLnBrk="0" hangingPunct="0"/>
            <a:r>
              <a:rPr lang="en-US" sz="686" dirty="0">
                <a:solidFill>
                  <a:schemeClr val="bg2"/>
                </a:solidFill>
                <a:cs typeface="Segoe UI" pitchFamily="34" charset="0"/>
              </a:rPr>
              <a:t>© Copyright Finessefleet Foundation. All rights reserved. </a:t>
            </a:r>
          </a:p>
        </p:txBody>
      </p:sp>
    </p:spTree>
    <p:extLst>
      <p:ext uri="{BB962C8B-B14F-4D97-AF65-F5344CB8AC3E}">
        <p14:creationId xmlns:p14="http://schemas.microsoft.com/office/powerpoint/2010/main" val="52443781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blue">
    <p:bg>
      <p:bgPr>
        <a:solidFill>
          <a:srgbClr val="0278D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29432" y="3029995"/>
            <a:ext cx="9399112" cy="1793104"/>
          </a:xfrm>
          <a:noFill/>
        </p:spPr>
        <p:txBody>
          <a:bodyPr lIns="0" tIns="0" rIns="0" bIns="182880" anchor="b" anchorCtr="0"/>
          <a:lstStyle>
            <a:lvl1pPr>
              <a:defRPr sz="5293" strike="noStrike" spc="-147" baseline="0">
                <a:solidFill>
                  <a:schemeClr val="bg2"/>
                </a:solidFill>
              </a:defRPr>
            </a:lvl1pPr>
          </a:lstStyle>
          <a:p>
            <a:r>
              <a:rPr lang="en-US" dirty="0"/>
              <a:t>Microsoft 365</a:t>
            </a:r>
            <a:br>
              <a:rPr lang="en-US" dirty="0"/>
            </a:br>
            <a:r>
              <a:rPr lang="en-US" dirty="0"/>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26315" y="4838790"/>
            <a:ext cx="9399112"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dirty="0"/>
              <a:t>Author name</a:t>
            </a:r>
          </a:p>
          <a:p>
            <a:pPr lvl="0"/>
            <a:r>
              <a:rPr lang="en-US" dirty="0"/>
              <a:t>Date</a:t>
            </a:r>
          </a:p>
        </p:txBody>
      </p:sp>
    </p:spTree>
    <p:extLst>
      <p:ext uri="{BB962C8B-B14F-4D97-AF65-F5344CB8AC3E}">
        <p14:creationId xmlns:p14="http://schemas.microsoft.com/office/powerpoint/2010/main" val="23176657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mp; Content, 2-color, no Bullets">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xfrm>
            <a:off x="519113" y="1447799"/>
            <a:ext cx="11149013" cy="1975926"/>
          </a:xfrm>
          <a:prstGeom prst="rect">
            <a:avLst/>
          </a:prstGeom>
        </p:spPr>
        <p:txBody>
          <a:bodyPr/>
          <a:lstStyle>
            <a:lvl1pPr marL="0" indent="0">
              <a:spcBef>
                <a:spcPts val="2399"/>
              </a:spcBef>
              <a:buNone/>
              <a:defRPr sz="3999">
                <a:gradFill>
                  <a:gsLst>
                    <a:gs pos="100000">
                      <a:schemeClr val="tx2"/>
                    </a:gs>
                    <a:gs pos="0">
                      <a:schemeClr val="tx2"/>
                    </a:gs>
                  </a:gsLst>
                  <a:lin ang="5400000" scaled="0"/>
                </a:gradFill>
                <a:latin typeface="+mj-lt"/>
              </a:defRPr>
            </a:lvl1pPr>
            <a:lvl2pPr marL="0" indent="0">
              <a:buNone/>
              <a:defRPr sz="1999">
                <a:gradFill>
                  <a:gsLst>
                    <a:gs pos="100000">
                      <a:schemeClr val="bg2"/>
                    </a:gs>
                    <a:gs pos="6000">
                      <a:schemeClr val="bg2"/>
                    </a:gs>
                  </a:gsLst>
                  <a:lin ang="5400000" scaled="0"/>
                </a:gradFill>
              </a:defRPr>
            </a:lvl2pPr>
            <a:lvl3pPr marL="231705" indent="0">
              <a:buNone/>
              <a:defRPr sz="1999">
                <a:gradFill>
                  <a:gsLst>
                    <a:gs pos="100000">
                      <a:schemeClr val="bg2"/>
                    </a:gs>
                    <a:gs pos="6000">
                      <a:schemeClr val="bg2"/>
                    </a:gs>
                  </a:gsLst>
                  <a:lin ang="5400000" scaled="0"/>
                </a:gradFill>
              </a:defRPr>
            </a:lvl3pPr>
            <a:lvl4pPr marL="457063" indent="0">
              <a:buNone/>
              <a:defRPr sz="1999">
                <a:gradFill>
                  <a:gsLst>
                    <a:gs pos="100000">
                      <a:schemeClr val="bg2"/>
                    </a:gs>
                    <a:gs pos="6000">
                      <a:schemeClr val="bg2"/>
                    </a:gs>
                  </a:gsLst>
                  <a:lin ang="5400000" scaled="0"/>
                </a:gradFill>
              </a:defRPr>
            </a:lvl4pPr>
            <a:lvl5pPr marL="693530" indent="0">
              <a:buNone/>
              <a:defRPr sz="1999">
                <a:gradFill>
                  <a:gsLst>
                    <a:gs pos="100000">
                      <a:schemeClr val="bg2"/>
                    </a:gs>
                    <a:gs pos="6000">
                      <a:schemeClr val="bg2"/>
                    </a:gs>
                  </a:gsLst>
                  <a:lin ang="5400000" scaled="0"/>
                </a:gra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p:cNvSpPr>
            <a:spLocks noGrp="1"/>
          </p:cNvSpPr>
          <p:nvPr>
            <p:ph type="title"/>
          </p:nvPr>
        </p:nvSpPr>
        <p:spPr/>
        <p:txBody>
          <a:bodyPr/>
          <a:lstStyle>
            <a:lvl1pPr>
              <a:defRPr>
                <a:gradFill>
                  <a:gsLst>
                    <a:gs pos="1250">
                      <a:schemeClr val="tx2"/>
                    </a:gs>
                    <a:gs pos="100000">
                      <a:schemeClr val="tx2"/>
                    </a:gs>
                  </a:gsLst>
                  <a:lin ang="5400000" scaled="0"/>
                </a:gradFill>
              </a:defRPr>
            </a:lvl1pPr>
          </a:lstStyle>
          <a:p>
            <a:r>
              <a:rPr lang="en-US"/>
              <a:t>Click to edit Master title style</a:t>
            </a:r>
          </a:p>
        </p:txBody>
      </p:sp>
    </p:spTree>
    <p:extLst>
      <p:ext uri="{BB962C8B-B14F-4D97-AF65-F5344CB8AC3E}">
        <p14:creationId xmlns:p14="http://schemas.microsoft.com/office/powerpoint/2010/main" val="87264753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a:xfrm>
            <a:off x="269170" y="294183"/>
            <a:ext cx="11652805" cy="853489"/>
          </a:xfrm>
        </p:spPr>
        <p:txBody>
          <a:bodyPr vert="horz" wrap="square" lIns="146304" tIns="91440" rIns="146304" bIns="91440" rtlCol="0" anchor="t">
            <a:noAutofit/>
          </a:bodyPr>
          <a:lstStyle>
            <a:lvl1pPr>
              <a:defRPr lang="en-US" sz="3527" dirty="0"/>
            </a:lvl1pPr>
          </a:lstStyle>
          <a:p>
            <a:pPr lvl="0"/>
            <a:r>
              <a:rPr lang="en-US"/>
              <a:t>Click to edit Master title style</a:t>
            </a:r>
          </a:p>
        </p:txBody>
      </p:sp>
      <p:sp>
        <p:nvSpPr>
          <p:cNvPr id="6" name="Text Placeholder 5"/>
          <p:cNvSpPr>
            <a:spLocks noGrp="1"/>
          </p:cNvSpPr>
          <p:nvPr>
            <p:ph type="body" sz="quarter" idx="10"/>
          </p:nvPr>
        </p:nvSpPr>
        <p:spPr>
          <a:xfrm>
            <a:off x="269171" y="1189178"/>
            <a:ext cx="11650488" cy="1352429"/>
          </a:xfrm>
        </p:spPr>
        <p:txBody>
          <a:bodyPr/>
          <a:lstStyle>
            <a:lvl1pPr marL="0" indent="0">
              <a:buNone/>
              <a:defRPr sz="3135">
                <a:gradFill>
                  <a:gsLst>
                    <a:gs pos="1250">
                      <a:schemeClr val="tx1"/>
                    </a:gs>
                    <a:gs pos="99000">
                      <a:schemeClr val="tx1"/>
                    </a:gs>
                  </a:gsLst>
                  <a:lin ang="5400000" scaled="0"/>
                </a:gradFill>
              </a:defRPr>
            </a:lvl1pPr>
            <a:lvl2pPr marL="0" indent="0">
              <a:buFontTx/>
              <a:buNone/>
              <a:defRPr sz="1920"/>
            </a:lvl2pPr>
            <a:lvl3pPr marL="219574" indent="0">
              <a:buNone/>
              <a:defRPr/>
            </a:lvl3pPr>
            <a:lvl4pPr marL="439147" indent="0">
              <a:buNone/>
              <a:defRPr/>
            </a:lvl4pPr>
            <a:lvl5pPr marL="65872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3443494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Photo grid, blue border">
    <p:spTree>
      <p:nvGrpSpPr>
        <p:cNvPr id="1" name=""/>
        <p:cNvGrpSpPr/>
        <p:nvPr/>
      </p:nvGrpSpPr>
      <p:grpSpPr>
        <a:xfrm>
          <a:off x="0" y="0"/>
          <a:ext cx="0" cy="0"/>
          <a:chOff x="0" y="0"/>
          <a:chExt cx="0" cy="0"/>
        </a:xfrm>
      </p:grpSpPr>
      <p:sp>
        <p:nvSpPr>
          <p:cNvPr id="31" name="Freeform: Shape 30">
            <a:extLst>
              <a:ext uri="{FF2B5EF4-FFF2-40B4-BE49-F238E27FC236}">
                <a16:creationId xmlns:a16="http://schemas.microsoft.com/office/drawing/2014/main" id="{D8EF97D5-E670-4C93-BE21-3CC04C9A6134}"/>
              </a:ext>
            </a:extLst>
          </p:cNvPr>
          <p:cNvSpPr/>
          <p:nvPr userDrawn="1"/>
        </p:nvSpPr>
        <p:spPr>
          <a:xfrm>
            <a:off x="0" y="0"/>
            <a:ext cx="12188825" cy="6858000"/>
          </a:xfrm>
          <a:custGeom>
            <a:avLst/>
            <a:gdLst>
              <a:gd name="connsiteX0" fmla="*/ 323999 w 12192000"/>
              <a:gd name="connsiteY0" fmla="*/ 327560 h 6858000"/>
              <a:gd name="connsiteX1" fmla="*/ 323999 w 12192000"/>
              <a:gd name="connsiteY1" fmla="*/ 6530440 h 6858000"/>
              <a:gd name="connsiteX2" fmla="*/ 11868001 w 12192000"/>
              <a:gd name="connsiteY2" fmla="*/ 6530440 h 6858000"/>
              <a:gd name="connsiteX3" fmla="*/ 11868001 w 12192000"/>
              <a:gd name="connsiteY3" fmla="*/ 327560 h 6858000"/>
              <a:gd name="connsiteX4" fmla="*/ 11868001 w 12192000"/>
              <a:gd name="connsiteY4" fmla="*/ 0 h 6858000"/>
              <a:gd name="connsiteX5" fmla="*/ 12192000 w 12192000"/>
              <a:gd name="connsiteY5" fmla="*/ 0 h 6858000"/>
              <a:gd name="connsiteX6" fmla="*/ 12192000 w 12192000"/>
              <a:gd name="connsiteY6" fmla="*/ 0 h 6858000"/>
              <a:gd name="connsiteX7" fmla="*/ 12192000 w 12192000"/>
              <a:gd name="connsiteY7" fmla="*/ 327560 h 6858000"/>
              <a:gd name="connsiteX8" fmla="*/ 12192000 w 12192000"/>
              <a:gd name="connsiteY8" fmla="*/ 6530440 h 6858000"/>
              <a:gd name="connsiteX9" fmla="*/ 12192000 w 12192000"/>
              <a:gd name="connsiteY9" fmla="*/ 6852627 h 6858000"/>
              <a:gd name="connsiteX10" fmla="*/ 12192000 w 12192000"/>
              <a:gd name="connsiteY10" fmla="*/ 6858000 h 6858000"/>
              <a:gd name="connsiteX11" fmla="*/ 1 w 12192000"/>
              <a:gd name="connsiteY11" fmla="*/ 6858000 h 6858000"/>
              <a:gd name="connsiteX12" fmla="*/ 1 w 12192000"/>
              <a:gd name="connsiteY12" fmla="*/ 6852627 h 6858000"/>
              <a:gd name="connsiteX13" fmla="*/ 1 w 12192000"/>
              <a:gd name="connsiteY13" fmla="*/ 6530440 h 6858000"/>
              <a:gd name="connsiteX14" fmla="*/ 1 w 12192000"/>
              <a:gd name="connsiteY14" fmla="*/ 327560 h 6858000"/>
              <a:gd name="connsiteX15" fmla="*/ 0 w 12192000"/>
              <a:gd name="connsiteY15" fmla="*/ 327560 h 6858000"/>
              <a:gd name="connsiteX16" fmla="*/ 0 w 12192000"/>
              <a:gd name="connsiteY16" fmla="*/ 0 h 6858000"/>
              <a:gd name="connsiteX17" fmla="*/ 11868001 w 12192000"/>
              <a:gd name="connsiteY1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323999" y="327560"/>
                </a:moveTo>
                <a:lnTo>
                  <a:pt x="323999" y="6530440"/>
                </a:lnTo>
                <a:lnTo>
                  <a:pt x="11868001" y="6530440"/>
                </a:lnTo>
                <a:lnTo>
                  <a:pt x="11868001" y="327560"/>
                </a:lnTo>
                <a:close/>
                <a:moveTo>
                  <a:pt x="11868001" y="0"/>
                </a:moveTo>
                <a:lnTo>
                  <a:pt x="12192000" y="0"/>
                </a:lnTo>
                <a:lnTo>
                  <a:pt x="12192000" y="0"/>
                </a:lnTo>
                <a:lnTo>
                  <a:pt x="12192000" y="327560"/>
                </a:lnTo>
                <a:lnTo>
                  <a:pt x="12192000" y="6530440"/>
                </a:lnTo>
                <a:lnTo>
                  <a:pt x="12192000" y="6852627"/>
                </a:lnTo>
                <a:lnTo>
                  <a:pt x="12192000" y="6858000"/>
                </a:lnTo>
                <a:lnTo>
                  <a:pt x="1" y="6858000"/>
                </a:lnTo>
                <a:lnTo>
                  <a:pt x="1" y="6852627"/>
                </a:lnTo>
                <a:lnTo>
                  <a:pt x="1" y="6530440"/>
                </a:lnTo>
                <a:lnTo>
                  <a:pt x="1" y="327560"/>
                </a:lnTo>
                <a:lnTo>
                  <a:pt x="0" y="327560"/>
                </a:lnTo>
                <a:lnTo>
                  <a:pt x="0" y="0"/>
                </a:lnTo>
                <a:lnTo>
                  <a:pt x="11868001"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8" name="Rectangle 7">
            <a:extLst>
              <a:ext uri="{FF2B5EF4-FFF2-40B4-BE49-F238E27FC236}">
                <a16:creationId xmlns:a16="http://schemas.microsoft.com/office/drawing/2014/main" id="{113E38B2-8600-4D7B-A485-19415AFFBD75}"/>
              </a:ext>
            </a:extLst>
          </p:cNvPr>
          <p:cNvSpPr/>
          <p:nvPr userDrawn="1"/>
        </p:nvSpPr>
        <p:spPr>
          <a:xfrm>
            <a:off x="323915" y="324001"/>
            <a:ext cx="5142011" cy="620999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9" name="Title 8">
            <a:extLst>
              <a:ext uri="{FF2B5EF4-FFF2-40B4-BE49-F238E27FC236}">
                <a16:creationId xmlns:a16="http://schemas.microsoft.com/office/drawing/2014/main" id="{BA5BB91B-DCAB-4DEA-BFB5-67E11ED7DDC5}"/>
              </a:ext>
            </a:extLst>
          </p:cNvPr>
          <p:cNvSpPr>
            <a:spLocks noGrp="1"/>
          </p:cNvSpPr>
          <p:nvPr>
            <p:ph type="title"/>
          </p:nvPr>
        </p:nvSpPr>
        <p:spPr>
          <a:xfrm>
            <a:off x="1023862" y="763524"/>
            <a:ext cx="4223047" cy="1135180"/>
          </a:xfrm>
        </p:spPr>
        <p:txBody>
          <a:bodyPr lIns="0" tIns="0" rIns="0" bIns="0" anchor="t">
            <a:noAutofit/>
          </a:bodyPr>
          <a:lstStyle/>
          <a:p>
            <a:r>
              <a:rPr lang="en-US" noProof="0"/>
              <a:t>Click to edit Master title style</a:t>
            </a:r>
          </a:p>
        </p:txBody>
      </p:sp>
      <p:sp>
        <p:nvSpPr>
          <p:cNvPr id="10" name="Date Placeholder 9">
            <a:extLst>
              <a:ext uri="{FF2B5EF4-FFF2-40B4-BE49-F238E27FC236}">
                <a16:creationId xmlns:a16="http://schemas.microsoft.com/office/drawing/2014/main" id="{5228397A-BBB6-439D-8871-397E1D2472D0}"/>
              </a:ext>
            </a:extLst>
          </p:cNvPr>
          <p:cNvSpPr>
            <a:spLocks noGrp="1"/>
          </p:cNvSpPr>
          <p:nvPr>
            <p:ph type="dt" sz="half" idx="10"/>
          </p:nvPr>
        </p:nvSpPr>
        <p:spPr/>
        <p:txBody>
          <a:bodyPr/>
          <a:lstStyle/>
          <a:p>
            <a:fld id="{805D958D-C95C-43BB-9F22-6D41B6A8D089}" type="datetimeFigureOut">
              <a:rPr lang="en-US" noProof="0" smtClean="0"/>
              <a:t>6/11/2025</a:t>
            </a:fld>
            <a:endParaRPr lang="en-US" noProof="0" dirty="0"/>
          </a:p>
        </p:txBody>
      </p:sp>
      <p:sp>
        <p:nvSpPr>
          <p:cNvPr id="11" name="Footer Placeholder 10">
            <a:extLst>
              <a:ext uri="{FF2B5EF4-FFF2-40B4-BE49-F238E27FC236}">
                <a16:creationId xmlns:a16="http://schemas.microsoft.com/office/drawing/2014/main" id="{FE2D4371-2279-4A55-A639-0BEC8F55E1C5}"/>
              </a:ext>
            </a:extLst>
          </p:cNvPr>
          <p:cNvSpPr>
            <a:spLocks noGrp="1"/>
          </p:cNvSpPr>
          <p:nvPr>
            <p:ph type="ftr" sz="quarter" idx="11"/>
          </p:nvPr>
        </p:nvSpPr>
        <p:spPr/>
        <p:txBody>
          <a:bodyPr/>
          <a:lstStyle/>
          <a:p>
            <a:endParaRPr lang="en-US" noProof="0" dirty="0"/>
          </a:p>
        </p:txBody>
      </p:sp>
      <p:sp>
        <p:nvSpPr>
          <p:cNvPr id="12" name="Slide Number Placeholder 11">
            <a:extLst>
              <a:ext uri="{FF2B5EF4-FFF2-40B4-BE49-F238E27FC236}">
                <a16:creationId xmlns:a16="http://schemas.microsoft.com/office/drawing/2014/main" id="{59318E41-FC20-4DC7-B290-F0C127607F89}"/>
              </a:ext>
            </a:extLst>
          </p:cNvPr>
          <p:cNvSpPr>
            <a:spLocks noGrp="1"/>
          </p:cNvSpPr>
          <p:nvPr>
            <p:ph type="sldNum" sz="quarter" idx="12"/>
          </p:nvPr>
        </p:nvSpPr>
        <p:spPr/>
        <p:txBody>
          <a:bodyPr/>
          <a:lstStyle/>
          <a:p>
            <a:fld id="{A6EB8919-01B3-4437-A6E1-131DAB78CB87}" type="slidenum">
              <a:rPr lang="en-US" noProof="0" smtClean="0"/>
              <a:t>‹#›</a:t>
            </a:fld>
            <a:endParaRPr lang="en-US" noProof="0" dirty="0"/>
          </a:p>
        </p:txBody>
      </p:sp>
      <p:cxnSp>
        <p:nvCxnSpPr>
          <p:cNvPr id="15" name="Straight Connector 14">
            <a:extLst>
              <a:ext uri="{FF2B5EF4-FFF2-40B4-BE49-F238E27FC236}">
                <a16:creationId xmlns:a16="http://schemas.microsoft.com/office/drawing/2014/main" id="{19F7B568-D8C6-44ED-98DA-ED99D1A6A557}"/>
              </a:ext>
            </a:extLst>
          </p:cNvPr>
          <p:cNvCxnSpPr/>
          <p:nvPr userDrawn="1"/>
        </p:nvCxnSpPr>
        <p:spPr>
          <a:xfrm>
            <a:off x="771324" y="832433"/>
            <a:ext cx="0" cy="9084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Picture Placeholder 16">
            <a:extLst>
              <a:ext uri="{FF2B5EF4-FFF2-40B4-BE49-F238E27FC236}">
                <a16:creationId xmlns:a16="http://schemas.microsoft.com/office/drawing/2014/main" id="{BC5D4CB3-1B0D-4426-B2CC-C032E0463A70}"/>
              </a:ext>
            </a:extLst>
          </p:cNvPr>
          <p:cNvSpPr>
            <a:spLocks noGrp="1"/>
          </p:cNvSpPr>
          <p:nvPr>
            <p:ph type="pic" sz="quarter" idx="13"/>
          </p:nvPr>
        </p:nvSpPr>
        <p:spPr>
          <a:xfrm>
            <a:off x="5627808" y="324001"/>
            <a:ext cx="3789738" cy="3657600"/>
          </a:xfrm>
          <a:solidFill>
            <a:schemeClr val="bg2"/>
          </a:solidFill>
        </p:spPr>
        <p:txBody>
          <a:bodyPr anchor="ctr">
            <a:normAutofit/>
          </a:bodyPr>
          <a:lstStyle>
            <a:lvl1pPr marL="0" indent="0" algn="ctr">
              <a:buNone/>
              <a:defRPr sz="1799" i="1"/>
            </a:lvl1pPr>
          </a:lstStyle>
          <a:p>
            <a:r>
              <a:rPr lang="en-US" noProof="0"/>
              <a:t>Click icon to add picture</a:t>
            </a:r>
            <a:endParaRPr lang="en-US" noProof="0" dirty="0"/>
          </a:p>
        </p:txBody>
      </p:sp>
      <p:sp>
        <p:nvSpPr>
          <p:cNvPr id="18" name="Picture Placeholder 16">
            <a:extLst>
              <a:ext uri="{FF2B5EF4-FFF2-40B4-BE49-F238E27FC236}">
                <a16:creationId xmlns:a16="http://schemas.microsoft.com/office/drawing/2014/main" id="{A59C88C3-43E4-45FB-B7CF-78B12F5CBE5C}"/>
              </a:ext>
            </a:extLst>
          </p:cNvPr>
          <p:cNvSpPr>
            <a:spLocks noGrp="1"/>
          </p:cNvSpPr>
          <p:nvPr>
            <p:ph type="pic" sz="quarter" idx="14"/>
          </p:nvPr>
        </p:nvSpPr>
        <p:spPr>
          <a:xfrm>
            <a:off x="9579427" y="2555331"/>
            <a:ext cx="2285482" cy="3978668"/>
          </a:xfrm>
          <a:solidFill>
            <a:schemeClr val="bg2"/>
          </a:solidFill>
        </p:spPr>
        <p:txBody>
          <a:bodyPr anchor="ctr">
            <a:normAutofit/>
          </a:bodyPr>
          <a:lstStyle>
            <a:lvl1pPr marL="0" indent="0" algn="ctr">
              <a:buNone/>
              <a:defRPr sz="1799" i="1"/>
            </a:lvl1pPr>
          </a:lstStyle>
          <a:p>
            <a:r>
              <a:rPr lang="en-US" noProof="0"/>
              <a:t>Click icon to add picture</a:t>
            </a:r>
            <a:endParaRPr lang="en-US" noProof="0" dirty="0"/>
          </a:p>
        </p:txBody>
      </p:sp>
      <p:sp>
        <p:nvSpPr>
          <p:cNvPr id="19" name="Picture Placeholder 16">
            <a:extLst>
              <a:ext uri="{FF2B5EF4-FFF2-40B4-BE49-F238E27FC236}">
                <a16:creationId xmlns:a16="http://schemas.microsoft.com/office/drawing/2014/main" id="{1DD0D5AE-1AF3-4404-8BB7-3C93BD4E4767}"/>
              </a:ext>
            </a:extLst>
          </p:cNvPr>
          <p:cNvSpPr>
            <a:spLocks noGrp="1"/>
          </p:cNvSpPr>
          <p:nvPr>
            <p:ph type="pic" sz="quarter" idx="15"/>
          </p:nvPr>
        </p:nvSpPr>
        <p:spPr>
          <a:xfrm>
            <a:off x="5627809" y="4147960"/>
            <a:ext cx="3789737" cy="2382481"/>
          </a:xfrm>
          <a:solidFill>
            <a:schemeClr val="bg2"/>
          </a:solidFill>
        </p:spPr>
        <p:txBody>
          <a:bodyPr anchor="ctr">
            <a:normAutofit/>
          </a:bodyPr>
          <a:lstStyle>
            <a:lvl1pPr marL="0" indent="0" algn="ctr">
              <a:buNone/>
              <a:defRPr sz="1799" i="1"/>
            </a:lvl1pPr>
          </a:lstStyle>
          <a:p>
            <a:r>
              <a:rPr lang="en-US" noProof="0"/>
              <a:t>Click icon to add picture</a:t>
            </a:r>
            <a:endParaRPr lang="en-US" noProof="0" dirty="0"/>
          </a:p>
        </p:txBody>
      </p:sp>
      <p:sp>
        <p:nvSpPr>
          <p:cNvPr id="20" name="Rectangle 19">
            <a:extLst>
              <a:ext uri="{FF2B5EF4-FFF2-40B4-BE49-F238E27FC236}">
                <a16:creationId xmlns:a16="http://schemas.microsoft.com/office/drawing/2014/main" id="{DB8CBC79-62F8-4BE2-B84B-47F85BFCB3B6}"/>
              </a:ext>
            </a:extLst>
          </p:cNvPr>
          <p:cNvSpPr/>
          <p:nvPr userDrawn="1"/>
        </p:nvSpPr>
        <p:spPr>
          <a:xfrm>
            <a:off x="9579505" y="322236"/>
            <a:ext cx="2285405" cy="2076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799" noProof="0" dirty="0"/>
          </a:p>
        </p:txBody>
      </p:sp>
      <p:sp>
        <p:nvSpPr>
          <p:cNvPr id="32" name="Text Placeholder 28">
            <a:extLst>
              <a:ext uri="{FF2B5EF4-FFF2-40B4-BE49-F238E27FC236}">
                <a16:creationId xmlns:a16="http://schemas.microsoft.com/office/drawing/2014/main" id="{CB0D58C8-E0CA-4E24-8BD3-4DE5A5188A9A}"/>
              </a:ext>
            </a:extLst>
          </p:cNvPr>
          <p:cNvSpPr>
            <a:spLocks noGrp="1"/>
          </p:cNvSpPr>
          <p:nvPr>
            <p:ph type="body" sz="quarter" idx="16" hasCustomPrompt="1"/>
          </p:nvPr>
        </p:nvSpPr>
        <p:spPr>
          <a:xfrm>
            <a:off x="1023672" y="2038350"/>
            <a:ext cx="4223237" cy="4152900"/>
          </a:xfrm>
        </p:spPr>
        <p:txBody>
          <a:bodyPr>
            <a:normAutofit/>
          </a:bodyPr>
          <a:lstStyle>
            <a:lvl1pPr marL="0" indent="0">
              <a:buFontTx/>
              <a:buNone/>
              <a:defRPr sz="1799"/>
            </a:lvl1pPr>
            <a:lvl2pPr marL="127978" indent="0">
              <a:buFontTx/>
              <a:buNone/>
              <a:defRPr/>
            </a:lvl2pPr>
            <a:lvl3pPr marL="310803" indent="0">
              <a:buFontTx/>
              <a:buNone/>
              <a:defRPr/>
            </a:lvl3pPr>
            <a:lvl4pPr marL="457063" indent="0">
              <a:buFontTx/>
              <a:buNone/>
              <a:defRPr/>
            </a:lvl4pPr>
            <a:lvl5pPr marL="639888" indent="0">
              <a:buFontTx/>
              <a:buNone/>
              <a:defRPr/>
            </a:lvl5pPr>
          </a:lstStyle>
          <a:p>
            <a:pPr lvl="0"/>
            <a:r>
              <a:rPr lang="en-US" noProof="0"/>
              <a:t>Subtitle</a:t>
            </a:r>
          </a:p>
        </p:txBody>
      </p:sp>
    </p:spTree>
    <p:extLst>
      <p:ext uri="{BB962C8B-B14F-4D97-AF65-F5344CB8AC3E}">
        <p14:creationId xmlns:p14="http://schemas.microsoft.com/office/powerpoint/2010/main" val="1545252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hoto">
    <p:spTree>
      <p:nvGrpSpPr>
        <p:cNvPr id="1" name=""/>
        <p:cNvGrpSpPr/>
        <p:nvPr/>
      </p:nvGrpSpPr>
      <p:grpSpPr>
        <a:xfrm>
          <a:off x="0" y="0"/>
          <a:ext cx="0" cy="0"/>
          <a:chOff x="0" y="0"/>
          <a:chExt cx="0" cy="0"/>
        </a:xfrm>
      </p:grpSpPr>
      <p:pic>
        <p:nvPicPr>
          <p:cNvPr id="5" name="Picture 4" descr="A person sitting in a chair using a computer&#10;&#10;Description generated with very high confidence">
            <a:extLst>
              <a:ext uri="{FF2B5EF4-FFF2-40B4-BE49-F238E27FC236}">
                <a16:creationId xmlns:a16="http://schemas.microsoft.com/office/drawing/2014/main" id="{03D2BC42-713B-428D-8ED4-A1554F175C30}"/>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3505" y="0"/>
            <a:ext cx="12202331" cy="6858000"/>
          </a:xfrm>
          <a:prstGeom prst="rect">
            <a:avLst/>
          </a:prstGeom>
        </p:spPr>
      </p:pic>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429432" y="3029995"/>
            <a:ext cx="9399112" cy="1793104"/>
          </a:xfrm>
          <a:noFill/>
        </p:spPr>
        <p:txBody>
          <a:bodyPr lIns="0" tIns="0" rIns="0" bIns="182880" anchor="b" anchorCtr="0"/>
          <a:lstStyle>
            <a:lvl1pPr>
              <a:defRPr sz="5293" strike="noStrike" spc="-147" baseline="0">
                <a:solidFill>
                  <a:schemeClr val="bg2"/>
                </a:solidFill>
              </a:defRPr>
            </a:lvl1pPr>
          </a:lstStyle>
          <a:p>
            <a:r>
              <a:rPr lang="en-US" dirty="0"/>
              <a:t>Microsoft 365</a:t>
            </a:r>
            <a:br>
              <a:rPr lang="en-US" dirty="0"/>
            </a:br>
            <a:r>
              <a:rPr lang="en-US" dirty="0"/>
              <a:t>title or event name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426315" y="4838790"/>
            <a:ext cx="9399112"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dirty="0"/>
              <a:t>Author name</a:t>
            </a:r>
          </a:p>
          <a:p>
            <a:pPr lvl="0"/>
            <a:r>
              <a:rPr lang="en-US" dirty="0"/>
              <a:t>Date</a:t>
            </a:r>
          </a:p>
        </p:txBody>
      </p:sp>
    </p:spTree>
    <p:extLst>
      <p:ext uri="{BB962C8B-B14F-4D97-AF65-F5344CB8AC3E}">
        <p14:creationId xmlns:p14="http://schemas.microsoft.com/office/powerpoint/2010/main" val="326425145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6314" y="1202871"/>
            <a:ext cx="3631442" cy="1172553"/>
          </a:xfrm>
        </p:spPr>
        <p:txBody>
          <a:bodyPr lIns="0" tIns="0" rIns="0" bIns="0"/>
          <a:lstStyle>
            <a:lvl1pPr>
              <a:defRPr sz="1960" spc="0" baseline="0">
                <a:solidFill>
                  <a:srgbClr val="000000"/>
                </a:solidFill>
              </a:defRPr>
            </a:lvl1pPr>
          </a:lstStyle>
          <a:p>
            <a:r>
              <a:rPr lang="en-US" dirty="0"/>
              <a:t>Contents</a:t>
            </a:r>
          </a:p>
        </p:txBody>
      </p:sp>
      <p:sp>
        <p:nvSpPr>
          <p:cNvPr id="4" name="Text Placeholder 3"/>
          <p:cNvSpPr>
            <a:spLocks noGrp="1"/>
          </p:cNvSpPr>
          <p:nvPr>
            <p:ph type="body" sz="quarter" idx="10" hasCustomPrompt="1"/>
          </p:nvPr>
        </p:nvSpPr>
        <p:spPr>
          <a:xfrm>
            <a:off x="6211104" y="1202872"/>
            <a:ext cx="3617440" cy="3289228"/>
          </a:xfrm>
        </p:spPr>
        <p:txBody>
          <a:bodyPr wrap="square" lIns="0" tIns="0" rIns="0" bIns="0">
            <a:noAutofit/>
          </a:bodyPr>
          <a:lstStyle>
            <a:lvl1pPr marL="0" marR="0" indent="0" algn="l" defTabSz="507226" rtl="0" eaLnBrk="1" fontAlgn="auto" latinLnBrk="0" hangingPunct="1">
              <a:lnSpc>
                <a:spcPct val="100000"/>
              </a:lnSpc>
              <a:spcBef>
                <a:spcPts val="0"/>
              </a:spcBef>
              <a:spcAft>
                <a:spcPts val="490"/>
              </a:spcAft>
              <a:buClrTx/>
              <a:buSzPct val="90000"/>
              <a:buFont typeface="Wingdings" panose="05000000000000000000" pitchFamily="2" charset="2"/>
              <a:buNone/>
              <a:tabLst/>
              <a:defRPr sz="1960" spc="0" baseline="0">
                <a:solidFill>
                  <a:schemeClr val="accent1"/>
                </a:solidFill>
                <a:latin typeface="+mj-lt"/>
              </a:defRPr>
            </a:lvl1pPr>
            <a:lvl2pPr marL="224051" indent="0">
              <a:buNone/>
              <a:defRPr sz="1764"/>
            </a:lvl2pPr>
            <a:lvl3pPr marL="448102" indent="0">
              <a:buNone/>
              <a:defRPr sz="1764"/>
            </a:lvl3pPr>
            <a:lvl4pPr marL="672153" indent="0">
              <a:buNone/>
              <a:defRPr sz="1764"/>
            </a:lvl4pPr>
            <a:lvl5pPr marL="896203" indent="0">
              <a:buNone/>
              <a:defRPr sz="1764"/>
            </a:lvl5pPr>
          </a:lstStyle>
          <a:p>
            <a:pPr lvl="0"/>
            <a:r>
              <a:rPr lang="en-US" dirty="0"/>
              <a:t>##	Section title</a:t>
            </a:r>
          </a:p>
          <a:p>
            <a:pPr lvl="0"/>
            <a:r>
              <a:rPr lang="en-US" dirty="0"/>
              <a:t>##	Section title</a:t>
            </a:r>
          </a:p>
          <a:p>
            <a:pPr lvl="0"/>
            <a:r>
              <a:rPr lang="en-US" dirty="0"/>
              <a:t>##	Section title</a:t>
            </a:r>
          </a:p>
          <a:p>
            <a:pPr lvl="0"/>
            <a:r>
              <a:rPr lang="en-US" dirty="0"/>
              <a:t>##	Section title</a:t>
            </a:r>
          </a:p>
          <a:p>
            <a:pPr lvl="0"/>
            <a:r>
              <a:rPr lang="en-US" dirty="0"/>
              <a:t>##	Section title</a:t>
            </a:r>
          </a:p>
          <a:p>
            <a:pPr lvl="0"/>
            <a:r>
              <a:rPr lang="en-US" dirty="0"/>
              <a:t>##	Section title</a:t>
            </a:r>
          </a:p>
          <a:p>
            <a:pPr lvl="0"/>
            <a:r>
              <a:rPr lang="en-US" dirty="0"/>
              <a:t>##	Section title</a:t>
            </a:r>
          </a:p>
        </p:txBody>
      </p:sp>
    </p:spTree>
    <p:extLst>
      <p:ext uri="{BB962C8B-B14F-4D97-AF65-F5344CB8AC3E}">
        <p14:creationId xmlns:p14="http://schemas.microsoft.com/office/powerpoint/2010/main" val="2220023429"/>
      </p:ext>
    </p:extLst>
  </p:cSld>
  <p:clrMapOvr>
    <a:masterClrMapping/>
  </p:clrMapOvr>
  <p:transition>
    <p:fade/>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204" y="2139702"/>
            <a:ext cx="11336821" cy="1223171"/>
          </a:xfrm>
        </p:spPr>
        <p:txBody>
          <a:bodyPr wrap="square" lIns="0" tIns="0" rIns="0" bIns="0">
            <a:spAutoFit/>
          </a:bodyPr>
          <a:lstStyle>
            <a:lvl1pPr marL="0" indent="0">
              <a:lnSpc>
                <a:spcPct val="90000"/>
              </a:lnSpc>
              <a:spcBef>
                <a:spcPts val="0"/>
              </a:spcBef>
              <a:spcAft>
                <a:spcPts val="1274"/>
              </a:spcAft>
              <a:buNone/>
              <a:defRPr sz="2548" b="0" i="0">
                <a:solidFill>
                  <a:srgbClr val="000000"/>
                </a:solidFill>
                <a:latin typeface="+mn-lt"/>
              </a:defRPr>
            </a:lvl1pPr>
            <a:lvl2pPr marL="224051" indent="0">
              <a:lnSpc>
                <a:spcPct val="90000"/>
              </a:lnSpc>
              <a:spcBef>
                <a:spcPts val="0"/>
              </a:spcBef>
              <a:spcAft>
                <a:spcPts val="1274"/>
              </a:spcAft>
              <a:buNone/>
              <a:defRPr sz="1960">
                <a:solidFill>
                  <a:srgbClr val="000000"/>
                </a:solidFill>
              </a:defRPr>
            </a:lvl2pPr>
            <a:lvl3pPr marL="448102" indent="0">
              <a:spcBef>
                <a:spcPts val="0"/>
              </a:spcBef>
              <a:spcAft>
                <a:spcPts val="1274"/>
              </a:spcAft>
              <a:buNone/>
              <a:defRPr sz="1960">
                <a:solidFill>
                  <a:srgbClr val="000000"/>
                </a:solidFill>
              </a:defRPr>
            </a:lvl3pPr>
            <a:lvl4pPr marL="672153" indent="0">
              <a:spcBef>
                <a:spcPts val="0"/>
              </a:spcBef>
              <a:spcAft>
                <a:spcPts val="1274"/>
              </a:spcAft>
              <a:buNone/>
              <a:defRPr sz="1960"/>
            </a:lvl4pPr>
            <a:lvl5pPr marL="896203" indent="0">
              <a:buNone/>
              <a:defRPr/>
            </a:lvl5pPr>
          </a:lstStyle>
          <a:p>
            <a:pPr lvl="0"/>
            <a:r>
              <a:rPr lang="en-US" dirty="0"/>
              <a:t>First level Segoe UI 26pt</a:t>
            </a:r>
          </a:p>
          <a:p>
            <a:pPr lvl="1"/>
            <a:r>
              <a:rPr lang="en-US" dirty="0"/>
              <a:t>Second level Segoe UI 20pt</a:t>
            </a:r>
          </a:p>
          <a:p>
            <a:pPr lvl="2"/>
            <a:r>
              <a:rPr lang="en-US" dirty="0"/>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solidFill>
                  <a:srgbClr val="000000"/>
                </a:solidFill>
              </a:defRPr>
            </a:lvl1pPr>
          </a:lstStyle>
          <a:p>
            <a:r>
              <a:rPr lang="en-US" dirty="0"/>
              <a:t>Heading Segoe UI </a:t>
            </a:r>
            <a:r>
              <a:rPr lang="en-US" dirty="0" err="1"/>
              <a:t>Semibold</a:t>
            </a:r>
            <a:r>
              <a:rPr lang="en-US" dirty="0"/>
              <a:t> 32pt</a:t>
            </a:r>
          </a:p>
        </p:txBody>
      </p:sp>
    </p:spTree>
    <p:extLst>
      <p:ext uri="{BB962C8B-B14F-4D97-AF65-F5344CB8AC3E}">
        <p14:creationId xmlns:p14="http://schemas.microsoft.com/office/powerpoint/2010/main" val="2943934569"/>
      </p:ext>
    </p:extLst>
  </p:cSld>
  <p:clrMapOvr>
    <a:masterClrMapping/>
  </p:clrMapOvr>
  <p:transition>
    <p:fade/>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body slide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205" y="2141394"/>
            <a:ext cx="11336821" cy="1223171"/>
          </a:xfrm>
        </p:spPr>
        <p:txBody>
          <a:bodyPr wrap="square" lIns="0" tIns="0" rIns="0" bIns="0">
            <a:spAutoFit/>
          </a:bodyPr>
          <a:lstStyle>
            <a:lvl1pPr marL="268861" indent="-268861">
              <a:lnSpc>
                <a:spcPct val="90000"/>
              </a:lnSpc>
              <a:spcBef>
                <a:spcPts val="0"/>
              </a:spcBef>
              <a:spcAft>
                <a:spcPts val="1274"/>
              </a:spcAft>
              <a:buClr>
                <a:srgbClr val="000000"/>
              </a:buClr>
              <a:buSzPct val="77000"/>
              <a:buFont typeface="Arial" panose="020B0604020202020204" pitchFamily="34" charset="0"/>
              <a:buChar char="•"/>
              <a:defRPr sz="2548" b="0" i="0">
                <a:solidFill>
                  <a:srgbClr val="000000"/>
                </a:solidFill>
                <a:latin typeface="+mn-lt"/>
              </a:defRPr>
            </a:lvl1pPr>
            <a:lvl2pPr marL="537722" indent="-224051">
              <a:lnSpc>
                <a:spcPct val="90000"/>
              </a:lnSpc>
              <a:spcBef>
                <a:spcPts val="0"/>
              </a:spcBef>
              <a:spcAft>
                <a:spcPts val="1274"/>
              </a:spcAft>
              <a:buClr>
                <a:srgbClr val="000000"/>
              </a:buClr>
              <a:buSzPct val="77000"/>
              <a:buFont typeface="Arial" panose="020B0604020202020204" pitchFamily="34" charset="0"/>
              <a:buChar char="•"/>
              <a:defRPr sz="1960">
                <a:solidFill>
                  <a:srgbClr val="000000"/>
                </a:solidFill>
              </a:defRPr>
            </a:lvl2pPr>
            <a:lvl3pPr marL="806583" indent="-224051">
              <a:spcBef>
                <a:spcPts val="0"/>
              </a:spcBef>
              <a:spcAft>
                <a:spcPts val="1274"/>
              </a:spcAft>
              <a:buClr>
                <a:srgbClr val="000000"/>
              </a:buClr>
              <a:buSzPct val="77000"/>
              <a:buFont typeface="Arial" panose="020B0604020202020204" pitchFamily="34" charset="0"/>
              <a:buChar char="•"/>
              <a:defRPr sz="1960">
                <a:solidFill>
                  <a:srgbClr val="000000"/>
                </a:solidFill>
              </a:defRPr>
            </a:lvl3pPr>
            <a:lvl4pPr marL="672153" indent="0">
              <a:spcBef>
                <a:spcPts val="0"/>
              </a:spcBef>
              <a:spcAft>
                <a:spcPts val="1274"/>
              </a:spcAft>
              <a:buNone/>
              <a:defRPr sz="1960"/>
            </a:lvl4pPr>
            <a:lvl5pPr marL="896203" indent="0">
              <a:buNone/>
              <a:defRPr/>
            </a:lvl5pPr>
          </a:lstStyle>
          <a:p>
            <a:pPr lvl="0"/>
            <a:r>
              <a:rPr lang="en-US" dirty="0"/>
              <a:t>First level Segoe UI 26pt</a:t>
            </a:r>
          </a:p>
          <a:p>
            <a:pPr lvl="1"/>
            <a:r>
              <a:rPr lang="en-US" dirty="0"/>
              <a:t>Second level Segoe UI 20pt</a:t>
            </a:r>
          </a:p>
          <a:p>
            <a:pPr lvl="2"/>
            <a:r>
              <a:rPr lang="en-US" dirty="0"/>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313" y="440495"/>
            <a:ext cx="11333087" cy="758022"/>
          </a:xfrm>
          <a:prstGeom prst="rect">
            <a:avLst/>
          </a:prstGeom>
        </p:spPr>
        <p:txBody>
          <a:bodyPr vert="horz" wrap="square" lIns="0" tIns="164592" rIns="0" bIns="0" rtlCol="0" anchor="t">
            <a:noAutofit/>
          </a:bodyPr>
          <a:lstStyle>
            <a:lvl1pPr>
              <a:defRPr>
                <a:solidFill>
                  <a:srgbClr val="000000"/>
                </a:solidFill>
              </a:defRPr>
            </a:lvl1pPr>
          </a:lstStyle>
          <a:p>
            <a:r>
              <a:rPr lang="en-US" dirty="0"/>
              <a:t>Heading Segoe UI </a:t>
            </a:r>
            <a:r>
              <a:rPr lang="en-US" dirty="0" err="1"/>
              <a:t>Semibold</a:t>
            </a:r>
            <a:r>
              <a:rPr lang="en-US" dirty="0"/>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312" y="1083831"/>
            <a:ext cx="11336821" cy="353070"/>
          </a:xfrm>
        </p:spPr>
        <p:txBody>
          <a:bodyPr wrap="square" lIns="0" tIns="0" rIns="0" bIns="0">
            <a:spAutoFit/>
          </a:bodyPr>
          <a:lstStyle>
            <a:lvl1pPr marL="0" indent="0">
              <a:lnSpc>
                <a:spcPct val="90000"/>
              </a:lnSpc>
              <a:spcBef>
                <a:spcPts val="0"/>
              </a:spcBef>
              <a:spcAft>
                <a:spcPts val="1274"/>
              </a:spcAft>
              <a:buNone/>
              <a:defRPr sz="2548" b="0" i="0">
                <a:solidFill>
                  <a:srgbClr val="000000"/>
                </a:solidFill>
                <a:latin typeface="+mn-lt"/>
              </a:defRPr>
            </a:lvl1pPr>
            <a:lvl2pPr marL="224051" indent="0">
              <a:lnSpc>
                <a:spcPct val="90000"/>
              </a:lnSpc>
              <a:spcBef>
                <a:spcPts val="0"/>
              </a:spcBef>
              <a:spcAft>
                <a:spcPts val="1274"/>
              </a:spcAft>
              <a:buNone/>
              <a:defRPr sz="1960">
                <a:solidFill>
                  <a:schemeClr val="tx2"/>
                </a:solidFill>
              </a:defRPr>
            </a:lvl2pPr>
            <a:lvl3pPr marL="448102" indent="0">
              <a:spcBef>
                <a:spcPts val="0"/>
              </a:spcBef>
              <a:spcAft>
                <a:spcPts val="1274"/>
              </a:spcAft>
              <a:buNone/>
              <a:defRPr sz="1960"/>
            </a:lvl3pPr>
            <a:lvl4pPr marL="672153" indent="0">
              <a:spcBef>
                <a:spcPts val="0"/>
              </a:spcBef>
              <a:spcAft>
                <a:spcPts val="1274"/>
              </a:spcAft>
              <a:buNone/>
              <a:defRPr sz="1960"/>
            </a:lvl4pPr>
            <a:lvl5pPr marL="896203" indent="0">
              <a:buNone/>
              <a:defRPr/>
            </a:lvl5pPr>
          </a:lstStyle>
          <a:p>
            <a:pPr lvl="0"/>
            <a:r>
              <a:rPr lang="en-US" dirty="0"/>
              <a:t>Subtitle Segoe UI 26pt</a:t>
            </a:r>
          </a:p>
        </p:txBody>
      </p:sp>
    </p:spTree>
    <p:extLst>
      <p:ext uri="{BB962C8B-B14F-4D97-AF65-F5344CB8AC3E}">
        <p14:creationId xmlns:p14="http://schemas.microsoft.com/office/powerpoint/2010/main" val="203267226"/>
      </p:ext>
    </p:extLst>
  </p:cSld>
  <p:clrMapOvr>
    <a:masterClrMapping/>
  </p:clrMapOvr>
  <p:transition>
    <p:fade/>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313" y="440495"/>
            <a:ext cx="11333087" cy="758022"/>
          </a:xfrm>
          <a:prstGeom prst="rect">
            <a:avLst/>
          </a:prstGeom>
        </p:spPr>
        <p:txBody>
          <a:bodyPr vert="horz" wrap="square" lIns="0" tIns="164592" rIns="0" bIns="0" rtlCol="0" anchor="t">
            <a:noAutofit/>
          </a:bodyPr>
          <a:lstStyle>
            <a:lvl1pPr>
              <a:defRPr>
                <a:solidFill>
                  <a:srgbClr val="000000"/>
                </a:solidFill>
              </a:defRPr>
            </a:lvl1pPr>
          </a:lstStyle>
          <a:p>
            <a:r>
              <a:rPr lang="en-US" dirty="0"/>
              <a:t>Title</a:t>
            </a:r>
          </a:p>
        </p:txBody>
      </p:sp>
    </p:spTree>
    <p:extLst>
      <p:ext uri="{BB962C8B-B14F-4D97-AF65-F5344CB8AC3E}">
        <p14:creationId xmlns:p14="http://schemas.microsoft.com/office/powerpoint/2010/main" val="3270631369"/>
      </p:ext>
    </p:extLst>
  </p:cSld>
  <p:clrMapOvr>
    <a:masterClrMapping/>
  </p:clrMapOvr>
  <p:transition>
    <p:fade/>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7993" y="0"/>
            <a:ext cx="5980832"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0">
                <a:solidFill>
                  <a:schemeClr val="bg2"/>
                </a:solidFill>
                <a:latin typeface="+mj-lt"/>
              </a:defRPr>
            </a:lvl1pPr>
          </a:lstStyle>
          <a:p>
            <a:r>
              <a:rPr lang="en-US" dirty="0"/>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hasCustomPrompt="1"/>
          </p:nvPr>
        </p:nvSpPr>
        <p:spPr>
          <a:xfrm>
            <a:off x="426314" y="440495"/>
            <a:ext cx="5554519" cy="758022"/>
          </a:xfrm>
          <a:prstGeom prst="rect">
            <a:avLst/>
          </a:prstGeom>
        </p:spPr>
        <p:txBody>
          <a:bodyPr vert="horz" wrap="square" lIns="0" tIns="164592" rIns="0" bIns="0" rtlCol="0" anchor="t">
            <a:noAutofit/>
          </a:bodyPr>
          <a:lstStyle>
            <a:lvl1pPr>
              <a:defRPr/>
            </a:lvl1pPr>
          </a:lstStyle>
          <a:p>
            <a:r>
              <a:rPr lang="en-US" dirty="0"/>
              <a:t>Photo layout 1</a:t>
            </a:r>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313" y="2145841"/>
            <a:ext cx="5554518" cy="2573509"/>
          </a:xfrm>
        </p:spPr>
        <p:txBody>
          <a:bodyPr wrap="square" lIns="0" tIns="0" rIns="0" bIns="0">
            <a:noAutofit/>
          </a:bodyPr>
          <a:lstStyle>
            <a:lvl1pPr marL="0" marR="0" indent="0" algn="l" defTabSz="914180" rtl="0" eaLnBrk="1" fontAlgn="auto" latinLnBrk="0" hangingPunct="1">
              <a:lnSpc>
                <a:spcPct val="90000"/>
              </a:lnSpc>
              <a:spcBef>
                <a:spcPts val="0"/>
              </a:spcBef>
              <a:spcAft>
                <a:spcPts val="2548"/>
              </a:spcAft>
              <a:buClrTx/>
              <a:buSzPct val="90000"/>
              <a:buFont typeface="Wingdings" panose="05000000000000000000" pitchFamily="2" charset="2"/>
              <a:buNone/>
              <a:tabLst/>
              <a:defRPr sz="2548" b="0" i="0">
                <a:solidFill>
                  <a:srgbClr val="000000"/>
                </a:solidFill>
                <a:latin typeface="+mn-lt"/>
              </a:defRPr>
            </a:lvl1pPr>
            <a:lvl2pPr marL="224051" marR="0" indent="0" algn="l" defTabSz="914180"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2" indent="0">
              <a:buNone/>
              <a:defRPr/>
            </a:lvl3pPr>
            <a:lvl4pPr marL="672153" indent="0">
              <a:buNone/>
              <a:defRPr/>
            </a:lvl4pPr>
            <a:lvl5pPr marL="896203" indent="0">
              <a:buNone/>
              <a:defRPr/>
            </a:lvl5pPr>
          </a:lstStyle>
          <a:p>
            <a:pPr lvl="0"/>
            <a:r>
              <a:rPr lang="pt-BR" dirty="0"/>
              <a:t>Subhead Segoe UI 26pt</a:t>
            </a:r>
          </a:p>
          <a:p>
            <a:pPr lvl="0"/>
            <a:r>
              <a:rPr lang="pt-BR" dirty="0"/>
              <a:t>Subhead Segoe UI 26pt</a:t>
            </a:r>
          </a:p>
          <a:p>
            <a:pPr lvl="0"/>
            <a:r>
              <a:rPr lang="pt-BR" dirty="0"/>
              <a:t>Subhead Segoe UI 26pt</a:t>
            </a:r>
          </a:p>
        </p:txBody>
      </p:sp>
    </p:spTree>
    <p:extLst>
      <p:ext uri="{BB962C8B-B14F-4D97-AF65-F5344CB8AC3E}">
        <p14:creationId xmlns:p14="http://schemas.microsoft.com/office/powerpoint/2010/main" val="3521077532"/>
      </p:ext>
    </p:extLst>
  </p:cSld>
  <p:clrMapOvr>
    <a:masterClrMapping/>
  </p:clrMapOvr>
  <p:transition>
    <p:fade/>
  </p:transition>
  <p:hf sldNum="0" hdr="0" ftr="0" dt="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26313" y="2135537"/>
            <a:ext cx="3631442" cy="2583813"/>
          </a:xfrm>
          <a:blipFill>
            <a:blip r:embed="rId2" cstate="screen">
              <a:extLst>
                <a:ext uri="{28A0092B-C50C-407E-A947-70E740481C1C}">
                  <a14:useLocalDpi xmlns:a14="http://schemas.microsoft.com/office/drawing/2010/main"/>
                </a:ext>
              </a:extLst>
            </a:blip>
            <a:stretch>
              <a:fillRect/>
            </a:stretch>
          </a:blipFill>
        </p:spPr>
        <p:txBody>
          <a:bodyPr anchor="ctr">
            <a:noAutofit/>
          </a:bodyPr>
          <a:lstStyle>
            <a:lvl1pPr marL="0" indent="0" algn="ctr">
              <a:buNone/>
              <a:defRPr sz="1960">
                <a:solidFill>
                  <a:schemeClr val="bg2"/>
                </a:solidFill>
                <a:latin typeface="+mj-lt"/>
              </a:defRPr>
            </a:lvl1pPr>
          </a:lstStyle>
          <a:p>
            <a:r>
              <a:rPr lang="en-US" dirty="0"/>
              <a:t>Drop photo here</a:t>
            </a:r>
          </a:p>
        </p:txBody>
      </p:sp>
      <p:sp>
        <p:nvSpPr>
          <p:cNvPr id="12" name="Picture Placeholder 10"/>
          <p:cNvSpPr>
            <a:spLocks noGrp="1"/>
          </p:cNvSpPr>
          <p:nvPr>
            <p:ph type="pic" sz="quarter" idx="15" hasCustomPrompt="1"/>
          </p:nvPr>
        </p:nvSpPr>
        <p:spPr>
          <a:xfrm>
            <a:off x="4280249" y="2135537"/>
            <a:ext cx="3622107" cy="2583813"/>
          </a:xfrm>
          <a:blipFill>
            <a:blip r:embed="rId3"/>
            <a:stretch>
              <a:fillRect/>
            </a:stretch>
          </a:blipFill>
        </p:spPr>
        <p:txBody>
          <a:bodyPr anchor="ctr">
            <a:noAutofit/>
          </a:bodyPr>
          <a:lstStyle>
            <a:lvl1pPr marL="0" indent="0" algn="ctr">
              <a:buNone/>
              <a:defRPr sz="1960">
                <a:solidFill>
                  <a:schemeClr val="bg2"/>
                </a:solidFill>
                <a:latin typeface="+mj-lt"/>
              </a:defRPr>
            </a:lvl1pPr>
          </a:lstStyle>
          <a:p>
            <a:r>
              <a:rPr lang="en-US" dirty="0"/>
              <a:t>Drop photo here</a:t>
            </a:r>
          </a:p>
        </p:txBody>
      </p:sp>
      <p:sp>
        <p:nvSpPr>
          <p:cNvPr id="13" name="Picture Placeholder 10"/>
          <p:cNvSpPr>
            <a:spLocks noGrp="1"/>
          </p:cNvSpPr>
          <p:nvPr>
            <p:ph type="pic" sz="quarter" idx="16" hasCustomPrompt="1"/>
          </p:nvPr>
        </p:nvSpPr>
        <p:spPr>
          <a:xfrm>
            <a:off x="8124847" y="2135536"/>
            <a:ext cx="3633055" cy="2583814"/>
          </a:xfrm>
          <a:blipFill>
            <a:blip r:embed="rId4"/>
            <a:stretch>
              <a:fillRect/>
            </a:stretch>
          </a:blipFill>
        </p:spPr>
        <p:txBody>
          <a:bodyPr anchor="ctr">
            <a:noAutofit/>
          </a:bodyPr>
          <a:lstStyle>
            <a:lvl1pPr marL="0" indent="0" algn="ctr">
              <a:buNone/>
              <a:defRPr sz="1960">
                <a:solidFill>
                  <a:schemeClr val="bg2"/>
                </a:solidFill>
                <a:latin typeface="+mj-lt"/>
              </a:defRPr>
            </a:lvl1pPr>
          </a:lstStyle>
          <a:p>
            <a:r>
              <a:rPr lang="en-US" dirty="0"/>
              <a:t>Drop photo here</a:t>
            </a:r>
          </a:p>
        </p:txBody>
      </p:sp>
      <p:sp>
        <p:nvSpPr>
          <p:cNvPr id="5" name="Text Placeholder 4"/>
          <p:cNvSpPr>
            <a:spLocks noGrp="1"/>
          </p:cNvSpPr>
          <p:nvPr>
            <p:ph type="body" sz="quarter" idx="11" hasCustomPrompt="1"/>
          </p:nvPr>
        </p:nvSpPr>
        <p:spPr>
          <a:xfrm>
            <a:off x="426313" y="4927922"/>
            <a:ext cx="3629575" cy="1307666"/>
          </a:xfrm>
        </p:spPr>
        <p:txBody>
          <a:bodyPr lIns="0" tIns="0" rIns="0" bIns="0"/>
          <a:lstStyle>
            <a:lvl1pPr marL="0" indent="0">
              <a:lnSpc>
                <a:spcPct val="100000"/>
              </a:lnSpc>
              <a:spcBef>
                <a:spcPts val="0"/>
              </a:spcBef>
              <a:spcAft>
                <a:spcPts val="784"/>
              </a:spcAft>
              <a:buNone/>
              <a:defRPr sz="1568" b="1">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a:t>
            </a:r>
            <a:r>
              <a:rPr lang="en-US" dirty="0" err="1"/>
              <a:t>Semibold</a:t>
            </a:r>
            <a:r>
              <a:rPr lang="en-US" dirty="0"/>
              <a:t> 16</a:t>
            </a:r>
          </a:p>
          <a:p>
            <a:pPr lvl="1"/>
            <a:r>
              <a:rPr lang="en-US" dirty="0"/>
              <a:t>Body copy Segoe Regular 16.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a:t>
            </a:r>
            <a:r>
              <a:rPr lang="en-US" dirty="0"/>
              <a:t>.</a:t>
            </a:r>
          </a:p>
        </p:txBody>
      </p:sp>
      <p:sp>
        <p:nvSpPr>
          <p:cNvPr id="9" name="Text Placeholder 4"/>
          <p:cNvSpPr>
            <a:spLocks noGrp="1"/>
          </p:cNvSpPr>
          <p:nvPr>
            <p:ph type="body" sz="quarter" idx="12" hasCustomPrompt="1"/>
          </p:nvPr>
        </p:nvSpPr>
        <p:spPr>
          <a:xfrm>
            <a:off x="4280246" y="4927922"/>
            <a:ext cx="3622107"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a:t>
            </a:r>
            <a:r>
              <a:rPr lang="en-US" dirty="0" err="1"/>
              <a:t>Semibold</a:t>
            </a:r>
            <a:r>
              <a:rPr lang="en-US" dirty="0"/>
              <a:t> 16</a:t>
            </a:r>
          </a:p>
          <a:p>
            <a:pPr lvl="1"/>
            <a:r>
              <a:rPr lang="en-US" dirty="0"/>
              <a:t>Body copy Segoe Regular 16.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a:t>
            </a:r>
            <a:r>
              <a:rPr lang="en-US" dirty="0"/>
              <a:t>.</a:t>
            </a:r>
          </a:p>
        </p:txBody>
      </p:sp>
      <p:sp>
        <p:nvSpPr>
          <p:cNvPr id="10" name="Text Placeholder 4"/>
          <p:cNvSpPr>
            <a:spLocks noGrp="1"/>
          </p:cNvSpPr>
          <p:nvPr>
            <p:ph type="body" sz="quarter" idx="13" hasCustomPrompt="1"/>
          </p:nvPr>
        </p:nvSpPr>
        <p:spPr>
          <a:xfrm>
            <a:off x="8124847" y="4927922"/>
            <a:ext cx="3629575" cy="1307666"/>
          </a:xfrm>
        </p:spPr>
        <p:txBody>
          <a:bodyPr lIns="0" tIns="0" rIns="0" bIns="0"/>
          <a:lstStyle>
            <a:lvl1pPr marL="0" indent="0">
              <a:lnSpc>
                <a:spcPct val="100000"/>
              </a:lnSpc>
              <a:spcBef>
                <a:spcPts val="0"/>
              </a:spcBef>
              <a:spcAft>
                <a:spcPts val="784"/>
              </a:spcAft>
              <a:buNone/>
              <a:defRPr sz="1568">
                <a:solidFill>
                  <a:schemeClr val="accent1"/>
                </a:solidFill>
                <a:latin typeface="+mj-lt"/>
              </a:defRPr>
            </a:lvl1pPr>
            <a:lvl2pPr marL="0" marR="0" indent="0" algn="l" defTabSz="914180"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02" indent="0">
              <a:buNone/>
              <a:defRPr/>
            </a:lvl3pPr>
            <a:lvl4pPr marL="672153" indent="0">
              <a:buNone/>
              <a:defRPr/>
            </a:lvl4pPr>
            <a:lvl5pPr marL="896203" indent="0">
              <a:buNone/>
              <a:defRPr/>
            </a:lvl5pPr>
          </a:lstStyle>
          <a:p>
            <a:pPr lvl="0"/>
            <a:r>
              <a:rPr lang="en-US" dirty="0"/>
              <a:t>Paragraph title Segoe UI bold 16</a:t>
            </a:r>
          </a:p>
          <a:p>
            <a:pPr lvl="1"/>
            <a:r>
              <a:rPr lang="en-US" dirty="0"/>
              <a:t>Body copy Segoe Regular 16. </a:t>
            </a:r>
            <a:r>
              <a:rPr lang="en-US" dirty="0" err="1"/>
              <a:t>Cavorest</a:t>
            </a:r>
            <a:r>
              <a:rPr lang="en-US" dirty="0"/>
              <a:t> a </a:t>
            </a:r>
            <a:r>
              <a:rPr lang="en-US" dirty="0" err="1"/>
              <a:t>aut</a:t>
            </a:r>
            <a:r>
              <a:rPr lang="en-US" dirty="0"/>
              <a:t> arum </a:t>
            </a:r>
            <a:r>
              <a:rPr lang="en-US" dirty="0" err="1"/>
              <a:t>quam</a:t>
            </a:r>
            <a:r>
              <a:rPr lang="en-US" dirty="0"/>
              <a:t> id eat ape </a:t>
            </a:r>
            <a:r>
              <a:rPr lang="en-US" dirty="0" err="1"/>
              <a:t>est</a:t>
            </a:r>
            <a:r>
              <a:rPr lang="en-US" dirty="0"/>
              <a:t>, qui </a:t>
            </a:r>
            <a:r>
              <a:rPr lang="en-US" dirty="0" err="1"/>
              <a:t>sinc</a:t>
            </a:r>
            <a:r>
              <a:rPr lang="en-US" dirty="0"/>
              <a:t>, </a:t>
            </a:r>
            <a:r>
              <a:rPr lang="en-US" dirty="0" err="1"/>
              <a:t>omnimusdae</a:t>
            </a:r>
            <a:r>
              <a:rPr lang="en-US" dirty="0"/>
              <a:t>. </a:t>
            </a:r>
            <a:r>
              <a:rPr lang="en-US" dirty="0" err="1"/>
              <a:t>Boribus</a:t>
            </a:r>
            <a:r>
              <a:rPr lang="en-US" dirty="0"/>
              <a:t> </a:t>
            </a:r>
            <a:r>
              <a:rPr lang="en-US" dirty="0" err="1"/>
              <a:t>sinctius</a:t>
            </a:r>
            <a:r>
              <a:rPr lang="en-US" dirty="0"/>
              <a:t> </a:t>
            </a:r>
            <a:r>
              <a:rPr lang="en-US" dirty="0" err="1"/>
              <a:t>nimaxime</a:t>
            </a:r>
            <a:r>
              <a:rPr lang="en-US" dirty="0"/>
              <a:t> sit et </a:t>
            </a:r>
            <a:r>
              <a:rPr lang="en-US" dirty="0" err="1"/>
              <a:t>nonsequibus</a:t>
            </a:r>
            <a:r>
              <a:rPr lang="en-US" dirty="0"/>
              <a:t> </a:t>
            </a:r>
            <a:r>
              <a:rPr lang="en-US" dirty="0" err="1"/>
              <a:t>dollendis</a:t>
            </a:r>
            <a:r>
              <a:rPr lang="en-US" dirty="0"/>
              <a:t> as </a:t>
            </a:r>
            <a:r>
              <a:rPr lang="en-US" dirty="0" err="1"/>
              <a:t>autestiat</a:t>
            </a:r>
            <a:r>
              <a:rPr lang="en-US" dirty="0"/>
              <a:t>.</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26313" y="440495"/>
            <a:ext cx="11333087" cy="739343"/>
          </a:xfrm>
          <a:prstGeom prst="rect">
            <a:avLst/>
          </a:prstGeom>
        </p:spPr>
        <p:txBody>
          <a:bodyPr vert="horz" wrap="square" lIns="0" tIns="164592" rIns="0" bIns="0" rtlCol="0" anchor="t">
            <a:noAutofit/>
          </a:bodyPr>
          <a:lstStyle>
            <a:lvl1pPr>
              <a:defRPr/>
            </a:lvl1pPr>
          </a:lstStyle>
          <a:p>
            <a:r>
              <a:rPr lang="en-US" dirty="0"/>
              <a:t>Photo layout 2</a:t>
            </a:r>
          </a:p>
        </p:txBody>
      </p:sp>
    </p:spTree>
    <p:extLst>
      <p:ext uri="{BB962C8B-B14F-4D97-AF65-F5344CB8AC3E}">
        <p14:creationId xmlns:p14="http://schemas.microsoft.com/office/powerpoint/2010/main" val="2850146132"/>
      </p:ext>
    </p:extLst>
  </p:cSld>
  <p:clrMapOvr>
    <a:masterClrMapping/>
  </p:clrMapOvr>
  <p:transition>
    <p:fade/>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313" y="435824"/>
            <a:ext cx="11333087" cy="744014"/>
          </a:xfrm>
          <a:prstGeom prst="rect">
            <a:avLst/>
          </a:prstGeom>
        </p:spPr>
        <p:txBody>
          <a:bodyPr vert="horz" wrap="square" lIns="0" tIns="164592" rIns="0" bIns="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437205" y="1866615"/>
            <a:ext cx="11333087" cy="127648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Picture 4"/>
          <p:cNvPicPr>
            <a:picLocks noChangeAspect="1"/>
          </p:cNvPicPr>
          <p:nvPr/>
        </p:nvPicPr>
        <p:blipFill>
          <a:blip r:embed="rId24" cstate="screen">
            <a:extLst>
              <a:ext uri="{28A0092B-C50C-407E-A947-70E740481C1C}">
                <a14:useLocalDpi xmlns:a14="http://schemas.microsoft.com/office/drawing/2010/main"/>
              </a:ext>
            </a:extLst>
          </a:blip>
          <a:stretch>
            <a:fillRect/>
          </a:stretch>
        </p:blipFill>
        <p:spPr>
          <a:xfrm rot="5400000">
            <a:off x="9685401" y="3012188"/>
            <a:ext cx="6858623" cy="833001"/>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p:nvPicPr>
        <p:blipFill>
          <a:blip r:embed="rId25" cstate="screen">
            <a:extLst>
              <a:ext uri="{28A0092B-C50C-407E-A947-70E740481C1C}">
                <a14:useLocalDpi xmlns:a14="http://schemas.microsoft.com/office/drawing/2010/main"/>
              </a:ext>
            </a:extLst>
          </a:blip>
          <a:stretch>
            <a:fillRect/>
          </a:stretch>
        </p:blipFill>
        <p:spPr>
          <a:xfrm rot="5400000">
            <a:off x="9036631" y="3221648"/>
            <a:ext cx="6858000" cy="414704"/>
          </a:xfrm>
          <a:prstGeom prst="rect">
            <a:avLst/>
          </a:prstGeom>
        </p:spPr>
      </p:pic>
    </p:spTree>
    <p:extLst>
      <p:ext uri="{BB962C8B-B14F-4D97-AF65-F5344CB8AC3E}">
        <p14:creationId xmlns:p14="http://schemas.microsoft.com/office/powerpoint/2010/main" val="254829499"/>
      </p:ext>
    </p:extLst>
  </p:cSld>
  <p:clrMap bg1="lt1" tx1="dk1" bg2="lt2" tx2="dk2" accent1="accent1" accent2="accent2" accent3="accent3" accent4="accent4" accent5="accent5" accent6="accent6" hlink="hlink" folHlink="folHlink"/>
  <p:sldLayoutIdLst>
    <p:sldLayoutId id="2147485508" r:id="rId1"/>
    <p:sldLayoutId id="2147485509" r:id="rId2"/>
    <p:sldLayoutId id="2147485510" r:id="rId3"/>
    <p:sldLayoutId id="2147485511" r:id="rId4"/>
    <p:sldLayoutId id="2147485512" r:id="rId5"/>
    <p:sldLayoutId id="2147485513" r:id="rId6"/>
    <p:sldLayoutId id="2147485514" r:id="rId7"/>
    <p:sldLayoutId id="2147485515" r:id="rId8"/>
    <p:sldLayoutId id="2147485516" r:id="rId9"/>
    <p:sldLayoutId id="2147485517" r:id="rId10"/>
    <p:sldLayoutId id="2147485518" r:id="rId11"/>
    <p:sldLayoutId id="2147485519" r:id="rId12"/>
    <p:sldLayoutId id="2147485520" r:id="rId13"/>
    <p:sldLayoutId id="2147485521" r:id="rId14"/>
    <p:sldLayoutId id="2147485522" r:id="rId15"/>
    <p:sldLayoutId id="2147485523" r:id="rId16"/>
    <p:sldLayoutId id="2147485524" r:id="rId17"/>
    <p:sldLayoutId id="2147485525" r:id="rId18"/>
    <p:sldLayoutId id="2147485526" r:id="rId19"/>
    <p:sldLayoutId id="2147485553" r:id="rId20"/>
    <p:sldLayoutId id="2147485555" r:id="rId21"/>
    <p:sldLayoutId id="2147485556" r:id="rId22"/>
  </p:sldLayoutIdLst>
  <p:transition>
    <p:fade/>
  </p:transition>
  <p:hf sldNum="0" hdr="0" ftr="0" dt="0"/>
  <p:txStyles>
    <p:titleStyle>
      <a:lvl1pPr algn="l" defTabSz="914180" rtl="0" eaLnBrk="1" latinLnBrk="0" hangingPunct="1">
        <a:lnSpc>
          <a:spcPct val="90000"/>
        </a:lnSpc>
        <a:spcBef>
          <a:spcPct val="0"/>
        </a:spcBef>
        <a:buNone/>
        <a:defRPr lang="en-US" sz="3136" b="0" kern="1200" cap="none" spc="-147" baseline="0" dirty="0" smtClean="0">
          <a:ln w="3175">
            <a:noFill/>
          </a:ln>
          <a:solidFill>
            <a:srgbClr val="000000"/>
          </a:solidFill>
          <a:effectLst/>
          <a:latin typeface="+mj-lt"/>
          <a:ea typeface="+mn-ea"/>
          <a:cs typeface="Segoe UI" pitchFamily="34" charset="0"/>
        </a:defRPr>
      </a:lvl1pPr>
    </p:titleStyle>
    <p:bodyStyle>
      <a:lvl1pPr marL="0"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2548" kern="1200" spc="0" baseline="0">
          <a:solidFill>
            <a:srgbClr val="000000"/>
          </a:solidFill>
          <a:latin typeface="+mn-lt"/>
          <a:ea typeface="+mn-ea"/>
          <a:cs typeface="+mn-cs"/>
        </a:defRPr>
      </a:lvl1pPr>
      <a:lvl2pPr marL="224051"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1960" kern="1200" spc="0" baseline="0">
          <a:solidFill>
            <a:srgbClr val="000000"/>
          </a:solidFill>
          <a:latin typeface="+mn-lt"/>
          <a:ea typeface="+mn-ea"/>
          <a:cs typeface="+mn-cs"/>
        </a:defRPr>
      </a:lvl2pPr>
      <a:lvl3pPr marL="448102"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153"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203"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p:bodyStyle>
    <p:otherStyle>
      <a:defPPr>
        <a:defRPr lang="en-US"/>
      </a:defPPr>
      <a:lvl1pPr marL="0" algn="l" defTabSz="914180" rtl="0" eaLnBrk="1" latinLnBrk="0" hangingPunct="1">
        <a:defRPr sz="1764" kern="1200">
          <a:solidFill>
            <a:schemeClr val="tx1"/>
          </a:solidFill>
          <a:latin typeface="+mn-lt"/>
          <a:ea typeface="+mn-ea"/>
          <a:cs typeface="+mn-cs"/>
        </a:defRPr>
      </a:lvl1pPr>
      <a:lvl2pPr marL="457090" algn="l" defTabSz="914180" rtl="0" eaLnBrk="1" latinLnBrk="0" hangingPunct="1">
        <a:defRPr sz="1764" kern="1200">
          <a:solidFill>
            <a:schemeClr val="tx1"/>
          </a:solidFill>
          <a:latin typeface="+mn-lt"/>
          <a:ea typeface="+mn-ea"/>
          <a:cs typeface="+mn-cs"/>
        </a:defRPr>
      </a:lvl2pPr>
      <a:lvl3pPr marL="914180" algn="l" defTabSz="914180" rtl="0" eaLnBrk="1" latinLnBrk="0" hangingPunct="1">
        <a:defRPr sz="1764" kern="1200">
          <a:solidFill>
            <a:schemeClr val="tx1"/>
          </a:solidFill>
          <a:latin typeface="+mn-lt"/>
          <a:ea typeface="+mn-ea"/>
          <a:cs typeface="+mn-cs"/>
        </a:defRPr>
      </a:lvl3pPr>
      <a:lvl4pPr marL="1371271" algn="l" defTabSz="914180" rtl="0" eaLnBrk="1" latinLnBrk="0" hangingPunct="1">
        <a:defRPr sz="1764" kern="1200">
          <a:solidFill>
            <a:schemeClr val="tx1"/>
          </a:solidFill>
          <a:latin typeface="+mn-lt"/>
          <a:ea typeface="+mn-ea"/>
          <a:cs typeface="+mn-cs"/>
        </a:defRPr>
      </a:lvl4pPr>
      <a:lvl5pPr marL="1828361" algn="l" defTabSz="914180" rtl="0" eaLnBrk="1" latinLnBrk="0" hangingPunct="1">
        <a:defRPr sz="1764" kern="1200">
          <a:solidFill>
            <a:schemeClr val="tx1"/>
          </a:solidFill>
          <a:latin typeface="+mn-lt"/>
          <a:ea typeface="+mn-ea"/>
          <a:cs typeface="+mn-cs"/>
        </a:defRPr>
      </a:lvl5pPr>
      <a:lvl6pPr marL="2285452" algn="l" defTabSz="914180" rtl="0" eaLnBrk="1" latinLnBrk="0" hangingPunct="1">
        <a:defRPr sz="1764" kern="1200">
          <a:solidFill>
            <a:schemeClr val="tx1"/>
          </a:solidFill>
          <a:latin typeface="+mn-lt"/>
          <a:ea typeface="+mn-ea"/>
          <a:cs typeface="+mn-cs"/>
        </a:defRPr>
      </a:lvl6pPr>
      <a:lvl7pPr marL="2742541" algn="l" defTabSz="914180" rtl="0" eaLnBrk="1" latinLnBrk="0" hangingPunct="1">
        <a:defRPr sz="1764" kern="1200">
          <a:solidFill>
            <a:schemeClr val="tx1"/>
          </a:solidFill>
          <a:latin typeface="+mn-lt"/>
          <a:ea typeface="+mn-ea"/>
          <a:cs typeface="+mn-cs"/>
        </a:defRPr>
      </a:lvl7pPr>
      <a:lvl8pPr marL="3199632" algn="l" defTabSz="914180" rtl="0" eaLnBrk="1" latinLnBrk="0" hangingPunct="1">
        <a:defRPr sz="1764" kern="1200">
          <a:solidFill>
            <a:schemeClr val="tx1"/>
          </a:solidFill>
          <a:latin typeface="+mn-lt"/>
          <a:ea typeface="+mn-ea"/>
          <a:cs typeface="+mn-cs"/>
        </a:defRPr>
      </a:lvl8pPr>
      <a:lvl9pPr marL="3656723" algn="l" defTabSz="914180" rtl="0" eaLnBrk="1" latinLnBrk="0" hangingPunct="1">
        <a:defRPr sz="1764"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3844">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29432" y="3029995"/>
            <a:ext cx="10643952" cy="1793104"/>
          </a:xfrm>
        </p:spPr>
        <p:txBody>
          <a:bodyPr/>
          <a:lstStyle/>
          <a:p>
            <a:r>
              <a:rPr lang="en-US" sz="3200" dirty="0">
                <a:solidFill>
                  <a:srgbClr val="0078D7"/>
                </a:solidFill>
                <a:latin typeface="Segoe UI Semibold"/>
                <a:cs typeface="Segoe UI Semibold"/>
              </a:rPr>
              <a:t>CS 1010: Introduction to Programming with Python</a:t>
            </a:r>
            <a:br>
              <a:rPr lang="en-US" sz="5250" dirty="0">
                <a:latin typeface="Segoe UI Semibold" panose="020B0702040204020203" pitchFamily="34" charset="0"/>
                <a:cs typeface="Segoe UI Semibold" panose="020B0702040204020203" pitchFamily="34" charset="0"/>
              </a:rPr>
            </a:br>
            <a:r>
              <a:rPr lang="en-US" sz="4400" dirty="0">
                <a:latin typeface="Segoe UI Semibold"/>
                <a:cs typeface="Segoe UI Semibold"/>
              </a:rPr>
              <a:t>Lec 12: Functions I</a:t>
            </a:r>
            <a:endParaRPr lang="en-US" sz="4400" dirty="0">
              <a:solidFill>
                <a:srgbClr val="0078D7"/>
              </a:solidFill>
              <a:latin typeface="Segoe UI Semibold"/>
              <a:cs typeface="Segoe UI Semibold"/>
            </a:endParaRPr>
          </a:p>
        </p:txBody>
      </p:sp>
      <p:sp>
        <p:nvSpPr>
          <p:cNvPr id="3" name="Text Placeholder 2">
            <a:extLst>
              <a:ext uri="{FF2B5EF4-FFF2-40B4-BE49-F238E27FC236}">
                <a16:creationId xmlns:a16="http://schemas.microsoft.com/office/drawing/2014/main" id="{E6DEC481-E629-4518-8DA6-454DEBAE1709}"/>
              </a:ext>
            </a:extLst>
          </p:cNvPr>
          <p:cNvSpPr>
            <a:spLocks noGrp="1"/>
          </p:cNvSpPr>
          <p:nvPr>
            <p:ph type="body" sz="quarter" idx="12"/>
          </p:nvPr>
        </p:nvSpPr>
        <p:spPr>
          <a:xfrm>
            <a:off x="426315" y="4838790"/>
            <a:ext cx="5286227" cy="945435"/>
          </a:xfrm>
        </p:spPr>
        <p:txBody>
          <a:bodyPr/>
          <a:lstStyle/>
          <a:p>
            <a:r>
              <a:rPr lang="en-US" b="1" dirty="0"/>
              <a:t>Dr. Madhavi Vaidya</a:t>
            </a:r>
          </a:p>
          <a:p>
            <a:r>
              <a:rPr lang="en-US" dirty="0"/>
              <a:t>Instructor</a:t>
            </a:r>
          </a:p>
          <a:p>
            <a:r>
              <a:rPr lang="en-US" dirty="0"/>
              <a:t>Department of Electrical Engineering &amp; Computer Sciences </a:t>
            </a:r>
          </a:p>
          <a:p>
            <a:r>
              <a:rPr lang="en-US" dirty="0"/>
              <a:t>Finessefleet Foundation, Bangalore</a:t>
            </a:r>
          </a:p>
        </p:txBody>
      </p:sp>
      <p:sp>
        <p:nvSpPr>
          <p:cNvPr id="2" name="TextBox 1">
            <a:extLst>
              <a:ext uri="{FF2B5EF4-FFF2-40B4-BE49-F238E27FC236}">
                <a16:creationId xmlns:a16="http://schemas.microsoft.com/office/drawing/2014/main" id="{84E2D390-5219-3803-2BBE-0D0A01DCF1BD}"/>
              </a:ext>
            </a:extLst>
          </p:cNvPr>
          <p:cNvSpPr txBox="1"/>
          <p:nvPr/>
        </p:nvSpPr>
        <p:spPr>
          <a:xfrm>
            <a:off x="7443019" y="4710971"/>
            <a:ext cx="3717058" cy="1154162"/>
          </a:xfrm>
          <a:prstGeom prst="rect">
            <a:avLst/>
          </a:prstGeom>
          <a:noFill/>
        </p:spPr>
        <p:txBody>
          <a:bodyPr wrap="square" lIns="182880" tIns="146304" rIns="182880" bIns="146304" rtlCol="0" anchor="t">
            <a:spAutoFit/>
          </a:bodyPr>
          <a:lstStyle/>
          <a:p>
            <a:pPr>
              <a:lnSpc>
                <a:spcPct val="90000"/>
              </a:lnSpc>
              <a:spcAft>
                <a:spcPts val="600"/>
              </a:spcAft>
            </a:pPr>
            <a:r>
              <a:rPr lang="en-US" sz="1550" b="1" dirty="0">
                <a:gradFill>
                  <a:gsLst>
                    <a:gs pos="2917">
                      <a:schemeClr val="tx1"/>
                    </a:gs>
                    <a:gs pos="30000">
                      <a:schemeClr val="tx1"/>
                    </a:gs>
                  </a:gsLst>
                  <a:lin ang="5400000" scaled="0"/>
                </a:gradFill>
              </a:rPr>
              <a:t>Ms. Syeda Faaiza Afreen </a:t>
            </a:r>
            <a:r>
              <a:rPr lang="en-US" sz="1550" dirty="0">
                <a:gradFill>
                  <a:gsLst>
                    <a:gs pos="2917">
                      <a:schemeClr val="tx1"/>
                    </a:gs>
                    <a:gs pos="30000">
                      <a:schemeClr val="tx1"/>
                    </a:gs>
                  </a:gsLst>
                  <a:lin ang="5400000" scaled="0"/>
                </a:gradFill>
              </a:rPr>
              <a:t>(EE2502102)</a:t>
            </a:r>
            <a:br>
              <a:rPr lang="en-US" sz="1550" dirty="0"/>
            </a:br>
            <a:r>
              <a:rPr lang="en-US" sz="1550" dirty="0">
                <a:gradFill>
                  <a:gsLst>
                    <a:gs pos="2917">
                      <a:schemeClr val="tx1"/>
                    </a:gs>
                    <a:gs pos="30000">
                      <a:schemeClr val="tx1"/>
                    </a:gs>
                  </a:gsLst>
                  <a:lin ang="5400000" scaled="0"/>
                </a:gradFill>
              </a:rPr>
              <a:t>TA</a:t>
            </a:r>
            <a:br>
              <a:rPr lang="en-IN" sz="1550" dirty="0"/>
            </a:br>
            <a:r>
              <a:rPr lang="en-IN" sz="1550" dirty="0">
                <a:gradFill>
                  <a:gsLst>
                    <a:gs pos="2917">
                      <a:schemeClr val="tx1"/>
                    </a:gs>
                    <a:gs pos="30000">
                      <a:schemeClr val="tx1"/>
                    </a:gs>
                  </a:gsLst>
                  <a:lin ang="5400000" scaled="0"/>
                </a:gradFill>
              </a:rPr>
              <a:t>Department of EECS</a:t>
            </a:r>
            <a:br>
              <a:rPr lang="en-IN" sz="1550" dirty="0"/>
            </a:br>
            <a:r>
              <a:rPr lang="en-IN" sz="1550" dirty="0" err="1">
                <a:gradFill>
                  <a:gsLst>
                    <a:gs pos="2917">
                      <a:schemeClr val="tx1"/>
                    </a:gs>
                    <a:gs pos="30000">
                      <a:schemeClr val="tx1"/>
                    </a:gs>
                  </a:gsLst>
                  <a:lin ang="5400000" scaled="0"/>
                </a:gradFill>
              </a:rPr>
              <a:t>Finessefleet</a:t>
            </a:r>
            <a:r>
              <a:rPr lang="en-IN" sz="1550" dirty="0">
                <a:gradFill>
                  <a:gsLst>
                    <a:gs pos="2917">
                      <a:schemeClr val="tx1"/>
                    </a:gs>
                    <a:gs pos="30000">
                      <a:schemeClr val="tx1"/>
                    </a:gs>
                  </a:gsLst>
                  <a:lin ang="5400000" scaled="0"/>
                </a:gradFill>
              </a:rPr>
              <a:t> Foundation, Bangalore</a:t>
            </a:r>
            <a:endParaRPr lang="en-US" sz="1550" dirty="0">
              <a:gradFill>
                <a:gsLst>
                  <a:gs pos="2917">
                    <a:srgbClr val="282828"/>
                  </a:gs>
                  <a:gs pos="30000">
                    <a:srgbClr val="282828"/>
                  </a:gs>
                </a:gsLst>
                <a:lin ang="5400000" scaled="0"/>
              </a:gradFill>
              <a:cs typeface="Segoe UI"/>
            </a:endParaRPr>
          </a:p>
        </p:txBody>
      </p:sp>
    </p:spTree>
    <p:custDataLst>
      <p:tags r:id="rId1"/>
    </p:custDataLst>
    <p:extLst>
      <p:ext uri="{BB962C8B-B14F-4D97-AF65-F5344CB8AC3E}">
        <p14:creationId xmlns:p14="http://schemas.microsoft.com/office/powerpoint/2010/main" val="3791138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4FA3B3-FE19-4348-6781-A0A201EAAC61}"/>
              </a:ext>
            </a:extLst>
          </p:cNvPr>
          <p:cNvSpPr/>
          <p:nvPr/>
        </p:nvSpPr>
        <p:spPr bwMode="auto">
          <a:xfrm>
            <a:off x="429201" y="1620981"/>
            <a:ext cx="7375708" cy="1252105"/>
          </a:xfrm>
          <a:prstGeom prst="rect">
            <a:avLst/>
          </a:prstGeom>
          <a:solidFill>
            <a:schemeClr val="bg2">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2000" dirty="0">
                <a:solidFill>
                  <a:schemeClr val="tx1"/>
                </a:solidFill>
                <a:latin typeface="Consolas"/>
                <a:ea typeface="+mn-lt"/>
                <a:cs typeface="+mn-lt"/>
              </a:rPr>
              <a:t>def add(x, y):</a:t>
            </a:r>
            <a:endParaRPr lang="en-US" dirty="0">
              <a:solidFill>
                <a:schemeClr val="tx1"/>
              </a:solidFill>
              <a:latin typeface="Consolas"/>
            </a:endParaRPr>
          </a:p>
          <a:p>
            <a:pPr defTabSz="932472"/>
            <a:r>
              <a:rPr lang="en-US" sz="2000" dirty="0">
                <a:solidFill>
                  <a:schemeClr val="tx1"/>
                </a:solidFill>
                <a:latin typeface="Consolas"/>
                <a:ea typeface="+mn-lt"/>
                <a:cs typeface="+mn-lt"/>
              </a:rPr>
              <a:t>    """Returns the sum of x and y."""</a:t>
            </a:r>
            <a:endParaRPr lang="en-US" dirty="0">
              <a:solidFill>
                <a:schemeClr val="tx1"/>
              </a:solidFill>
              <a:latin typeface="Consolas"/>
            </a:endParaRPr>
          </a:p>
          <a:p>
            <a:pPr defTabSz="932472"/>
            <a:r>
              <a:rPr lang="en-US" sz="2000" dirty="0">
                <a:solidFill>
                  <a:schemeClr val="tx1"/>
                </a:solidFill>
                <a:latin typeface="Consolas"/>
                <a:ea typeface="+mn-lt"/>
                <a:cs typeface="+mn-lt"/>
              </a:rPr>
              <a:t>    return x + y</a:t>
            </a:r>
            <a:endParaRPr lang="en-US" dirty="0">
              <a:solidFill>
                <a:schemeClr val="tx1"/>
              </a:solidFill>
              <a:latin typeface="Consolas"/>
            </a:endParaRPr>
          </a:p>
        </p:txBody>
      </p:sp>
      <p:sp>
        <p:nvSpPr>
          <p:cNvPr id="7" name="Rectangle 6">
            <a:extLst>
              <a:ext uri="{FF2B5EF4-FFF2-40B4-BE49-F238E27FC236}">
                <a16:creationId xmlns:a16="http://schemas.microsoft.com/office/drawing/2014/main" id="{DA16F286-E758-BD33-A929-FDB8DCDD5478}"/>
              </a:ext>
            </a:extLst>
          </p:cNvPr>
          <p:cNvSpPr/>
          <p:nvPr/>
        </p:nvSpPr>
        <p:spPr bwMode="auto">
          <a:xfrm>
            <a:off x="3371473" y="3426402"/>
            <a:ext cx="6008575" cy="907905"/>
          </a:xfrm>
          <a:prstGeom prst="rect">
            <a:avLst/>
          </a:prstGeom>
          <a:solidFill>
            <a:srgbClr val="EAF5D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2000" dirty="0">
                <a:solidFill>
                  <a:schemeClr val="tx1"/>
                </a:solidFill>
                <a:latin typeface="Consolas"/>
                <a:ea typeface="+mn-lt"/>
                <a:cs typeface="+mn-lt"/>
              </a:rPr>
              <a:t># Output (when called with add(3, 4))</a:t>
            </a:r>
          </a:p>
          <a:p>
            <a:pPr defTabSz="932472"/>
            <a:r>
              <a:rPr lang="en-US" sz="2000" dirty="0">
                <a:solidFill>
                  <a:schemeClr val="tx1"/>
                </a:solidFill>
                <a:latin typeface="Consolas"/>
                <a:ea typeface="+mn-lt"/>
                <a:cs typeface="+mn-lt"/>
              </a:rPr>
              <a:t>7</a:t>
            </a:r>
            <a:endParaRPr lang="en-US" dirty="0"/>
          </a:p>
        </p:txBody>
      </p:sp>
    </p:spTree>
    <p:extLst>
      <p:ext uri="{BB962C8B-B14F-4D97-AF65-F5344CB8AC3E}">
        <p14:creationId xmlns:p14="http://schemas.microsoft.com/office/powerpoint/2010/main" val="259278872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50B68F-D612-890C-5D04-CE917328B04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B4CF825-46F5-A85D-0E81-C71D5377896E}"/>
              </a:ext>
            </a:extLst>
          </p:cNvPr>
          <p:cNvSpPr>
            <a:spLocks noGrp="1"/>
          </p:cNvSpPr>
          <p:nvPr>
            <p:ph type="title"/>
          </p:nvPr>
        </p:nvSpPr>
        <p:spPr>
          <a:xfrm>
            <a:off x="427868" y="-8457"/>
            <a:ext cx="11333087" cy="739343"/>
          </a:xfrm>
        </p:spPr>
        <p:txBody>
          <a:bodyPr/>
          <a:lstStyle/>
          <a:p>
            <a:r>
              <a:rPr lang="en-IN" sz="4000" dirty="0">
                <a:latin typeface="Consolas"/>
                <a:ea typeface="+mj-lt"/>
                <a:cs typeface="+mj-lt"/>
              </a:rPr>
              <a:t>def</a:t>
            </a:r>
            <a:r>
              <a:rPr lang="en-IN" sz="4000" dirty="0">
                <a:cs typeface="Segoe UI"/>
              </a:rPr>
              <a:t> </a:t>
            </a:r>
            <a:r>
              <a:rPr lang="en-IN" sz="4000" b="1" dirty="0">
                <a:latin typeface="Segoe UI"/>
                <a:cs typeface="Segoe UI"/>
              </a:rPr>
              <a:t>Keyword and Basic Syntax</a:t>
            </a:r>
            <a:endParaRPr lang="en-US" sz="4000" b="1">
              <a:latin typeface="Segoe UI"/>
              <a:cs typeface="Segoe UI"/>
            </a:endParaRPr>
          </a:p>
        </p:txBody>
      </p:sp>
      <p:sp>
        <p:nvSpPr>
          <p:cNvPr id="4" name="TextBox 3">
            <a:extLst>
              <a:ext uri="{FF2B5EF4-FFF2-40B4-BE49-F238E27FC236}">
                <a16:creationId xmlns:a16="http://schemas.microsoft.com/office/drawing/2014/main" id="{A933BCC9-5AA6-640B-3E0E-9E652B596906}"/>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4AE907C3-36C5-A77E-8C91-CDED6BD03FA8}"/>
              </a:ext>
            </a:extLst>
          </p:cNvPr>
          <p:cNvSpPr>
            <a:spLocks noGrp="1" noChangeArrowheads="1"/>
          </p:cNvSpPr>
          <p:nvPr>
            <p:ph type="body" sz="quarter" idx="10"/>
          </p:nvPr>
        </p:nvSpPr>
        <p:spPr bwMode="auto">
          <a:xfrm>
            <a:off x="424844" y="894641"/>
            <a:ext cx="11228741" cy="1851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300" dirty="0">
                <a:solidFill>
                  <a:schemeClr val="tx1"/>
                </a:solidFill>
                <a:ea typeface="+mn-lt"/>
                <a:cs typeface="+mn-lt"/>
              </a:rPr>
              <a:t>In Python, the def keyword is used to declare a function. It signals the interpreter that a new function is being defined and introduces the function header.</a:t>
            </a:r>
            <a:endParaRPr lang="en-US" dirty="0">
              <a:solidFill>
                <a:schemeClr val="tx1"/>
              </a:solidFill>
            </a:endParaRPr>
          </a:p>
          <a:p>
            <a:r>
              <a:rPr lang="en-US" sz="2300" dirty="0">
                <a:solidFill>
                  <a:schemeClr val="tx1"/>
                </a:solidFill>
                <a:ea typeface="+mn-lt"/>
                <a:cs typeface="+mn-lt"/>
              </a:rPr>
              <a:t>The general structure of function definition begins with def, followed by the function’s name, a set of parentheses (which may include parameters), and a colon. The indented block following the colon constitutes the function body.</a:t>
            </a:r>
            <a:endParaRPr lang="en-US" dirty="0">
              <a:solidFill>
                <a:schemeClr val="tx1"/>
              </a:solidFill>
            </a:endParaRPr>
          </a:p>
        </p:txBody>
      </p:sp>
      <p:sp>
        <p:nvSpPr>
          <p:cNvPr id="2" name="Rectangle 1">
            <a:extLst>
              <a:ext uri="{FF2B5EF4-FFF2-40B4-BE49-F238E27FC236}">
                <a16:creationId xmlns:a16="http://schemas.microsoft.com/office/drawing/2014/main" id="{6D0FD20C-A39B-ECBE-D4DF-1994A318A207}"/>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A8E67FE4-8DBD-5726-F87E-68D9B65FAA7C}"/>
              </a:ext>
            </a:extLst>
          </p:cNvPr>
          <p:cNvSpPr/>
          <p:nvPr/>
        </p:nvSpPr>
        <p:spPr bwMode="auto">
          <a:xfrm>
            <a:off x="429201" y="3101686"/>
            <a:ext cx="7375708" cy="1252105"/>
          </a:xfrm>
          <a:prstGeom prst="rect">
            <a:avLst/>
          </a:prstGeom>
          <a:solidFill>
            <a:schemeClr val="bg2">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2000" dirty="0">
                <a:solidFill>
                  <a:schemeClr val="tx1"/>
                </a:solidFill>
                <a:latin typeface="Consolas"/>
                <a:ea typeface="+mn-lt"/>
                <a:cs typeface="+mn-lt"/>
              </a:rPr>
              <a:t>def </a:t>
            </a:r>
            <a:r>
              <a:rPr lang="en-US" sz="2000" dirty="0" err="1">
                <a:solidFill>
                  <a:schemeClr val="tx1"/>
                </a:solidFill>
                <a:latin typeface="Consolas"/>
                <a:ea typeface="+mn-lt"/>
                <a:cs typeface="+mn-lt"/>
              </a:rPr>
              <a:t>function_name</a:t>
            </a:r>
            <a:r>
              <a:rPr lang="en-US" sz="2000" dirty="0">
                <a:solidFill>
                  <a:schemeClr val="tx1"/>
                </a:solidFill>
                <a:latin typeface="Consolas"/>
                <a:ea typeface="+mn-lt"/>
                <a:cs typeface="+mn-lt"/>
              </a:rPr>
              <a:t>(parameters):</a:t>
            </a:r>
            <a:endParaRPr lang="en-US" dirty="0">
              <a:solidFill>
                <a:schemeClr val="tx1"/>
              </a:solidFill>
              <a:latin typeface="Consolas"/>
              <a:ea typeface="+mn-lt"/>
              <a:cs typeface="+mn-lt"/>
            </a:endParaRPr>
          </a:p>
          <a:p>
            <a:pPr defTabSz="932472"/>
            <a:r>
              <a:rPr lang="en-US" sz="2000" dirty="0">
                <a:solidFill>
                  <a:schemeClr val="tx1"/>
                </a:solidFill>
                <a:latin typeface="Consolas"/>
                <a:ea typeface="+mn-lt"/>
                <a:cs typeface="+mn-lt"/>
              </a:rPr>
              <a:t>    # function body</a:t>
            </a:r>
            <a:endParaRPr lang="en-US" dirty="0">
              <a:solidFill>
                <a:schemeClr val="tx1"/>
              </a:solidFill>
              <a:latin typeface="Consolas"/>
            </a:endParaRPr>
          </a:p>
          <a:p>
            <a:pPr defTabSz="932472"/>
            <a:r>
              <a:rPr lang="en-US" sz="2000" dirty="0">
                <a:solidFill>
                  <a:schemeClr val="tx1"/>
                </a:solidFill>
                <a:latin typeface="Consolas"/>
                <a:ea typeface="+mn-lt"/>
                <a:cs typeface="+mn-lt"/>
              </a:rPr>
              <a:t>    return result  # optional</a:t>
            </a:r>
            <a:endParaRPr lang="en-US" dirty="0">
              <a:solidFill>
                <a:schemeClr val="tx1"/>
              </a:solidFill>
              <a:latin typeface="Consolas"/>
            </a:endParaRPr>
          </a:p>
          <a:p>
            <a:pPr defTabSz="932472"/>
            <a:endParaRPr lang="en-US" sz="2000" dirty="0">
              <a:solidFill>
                <a:schemeClr val="tx1"/>
              </a:solidFill>
              <a:latin typeface="Consolas"/>
              <a:cs typeface="Segoe UI"/>
            </a:endParaRPr>
          </a:p>
        </p:txBody>
      </p:sp>
      <p:sp>
        <p:nvSpPr>
          <p:cNvPr id="7" name="TextBox 6">
            <a:extLst>
              <a:ext uri="{FF2B5EF4-FFF2-40B4-BE49-F238E27FC236}">
                <a16:creationId xmlns:a16="http://schemas.microsoft.com/office/drawing/2014/main" id="{F9A12A4C-0DD6-4C9C-A299-2545D52C0400}"/>
              </a:ext>
            </a:extLst>
          </p:cNvPr>
          <p:cNvSpPr txBox="1"/>
          <p:nvPr/>
        </p:nvSpPr>
        <p:spPr>
          <a:xfrm>
            <a:off x="1196689" y="4466792"/>
            <a:ext cx="7788866" cy="1197251"/>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marL="228600" indent="-228600">
              <a:lnSpc>
                <a:spcPct val="90000"/>
              </a:lnSpc>
              <a:spcAft>
                <a:spcPts val="600"/>
              </a:spcAft>
              <a:buFont typeface=""/>
              <a:buChar char="•"/>
            </a:pPr>
            <a:r>
              <a:rPr lang="en-US" err="1">
                <a:latin typeface="Consolas"/>
              </a:rPr>
              <a:t>function_name</a:t>
            </a:r>
            <a:r>
              <a:rPr lang="en-US" dirty="0"/>
              <a:t>: a valid identifier that names the function.</a:t>
            </a:r>
          </a:p>
          <a:p>
            <a:pPr marL="228600" indent="-228600">
              <a:lnSpc>
                <a:spcPct val="90000"/>
              </a:lnSpc>
              <a:spcAft>
                <a:spcPts val="600"/>
              </a:spcAft>
              <a:buFont typeface=""/>
              <a:buChar char="•"/>
            </a:pPr>
            <a:r>
              <a:rPr lang="en-US" dirty="0">
                <a:latin typeface="Consolas"/>
              </a:rPr>
              <a:t>parameters</a:t>
            </a:r>
            <a:r>
              <a:rPr lang="en-US" dirty="0"/>
              <a:t>: a comma-separated list of input variables (optional).</a:t>
            </a:r>
            <a:endParaRPr lang="en-US" dirty="0">
              <a:cs typeface="Segoe UI"/>
            </a:endParaRPr>
          </a:p>
          <a:p>
            <a:pPr marL="228600" indent="-228600">
              <a:lnSpc>
                <a:spcPct val="90000"/>
              </a:lnSpc>
              <a:spcAft>
                <a:spcPts val="600"/>
              </a:spcAft>
              <a:buFont typeface=""/>
              <a:buChar char="•"/>
            </a:pPr>
            <a:r>
              <a:rPr lang="en-US" dirty="0">
                <a:latin typeface="Consolas"/>
              </a:rPr>
              <a:t>return</a:t>
            </a:r>
            <a:r>
              <a:rPr lang="en-US" dirty="0"/>
              <a:t>: used to send back the output to the caller (optional).</a:t>
            </a:r>
            <a:endParaRPr lang="en-US" dirty="0">
              <a:cs typeface="Segoe UI"/>
            </a:endParaRPr>
          </a:p>
        </p:txBody>
      </p:sp>
    </p:spTree>
    <p:extLst>
      <p:ext uri="{BB962C8B-B14F-4D97-AF65-F5344CB8AC3E}">
        <p14:creationId xmlns:p14="http://schemas.microsoft.com/office/powerpoint/2010/main" val="193599651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7EE6FB-1105-E167-9FD2-8C95339449CE}"/>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1A9DE050-59BE-AE44-7544-024C146BE8C1}"/>
              </a:ext>
            </a:extLst>
          </p:cNvPr>
          <p:cNvSpPr/>
          <p:nvPr/>
        </p:nvSpPr>
        <p:spPr bwMode="auto">
          <a:xfrm>
            <a:off x="429201" y="1667581"/>
            <a:ext cx="7375708" cy="1155301"/>
          </a:xfrm>
          <a:prstGeom prst="rect">
            <a:avLst/>
          </a:prstGeom>
          <a:solidFill>
            <a:schemeClr val="bg2">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2000" dirty="0">
                <a:solidFill>
                  <a:schemeClr val="tx1"/>
                </a:solidFill>
                <a:latin typeface="Consolas"/>
                <a:ea typeface="+mn-lt"/>
                <a:cs typeface="+mn-lt"/>
              </a:rPr>
              <a:t>def </a:t>
            </a:r>
            <a:r>
              <a:rPr lang="en-US" sz="2000" err="1">
                <a:solidFill>
                  <a:schemeClr val="tx1"/>
                </a:solidFill>
                <a:latin typeface="Consolas"/>
                <a:ea typeface="+mn-lt"/>
                <a:cs typeface="+mn-lt"/>
              </a:rPr>
              <a:t>welcome_message</a:t>
            </a:r>
            <a:r>
              <a:rPr lang="en-US" sz="2000" dirty="0">
                <a:solidFill>
                  <a:schemeClr val="tx1"/>
                </a:solidFill>
                <a:latin typeface="Consolas"/>
                <a:ea typeface="+mn-lt"/>
                <a:cs typeface="+mn-lt"/>
              </a:rPr>
              <a:t>():</a:t>
            </a:r>
            <a:endParaRPr lang="en-US" dirty="0">
              <a:solidFill>
                <a:schemeClr val="tx1"/>
              </a:solidFill>
              <a:latin typeface="Consolas"/>
            </a:endParaRPr>
          </a:p>
          <a:p>
            <a:pPr defTabSz="932472"/>
            <a:r>
              <a:rPr lang="en-US" sz="2000" dirty="0">
                <a:solidFill>
                  <a:schemeClr val="tx1"/>
                </a:solidFill>
                <a:latin typeface="Consolas"/>
                <a:ea typeface="+mn-lt"/>
                <a:cs typeface="+mn-lt"/>
              </a:rPr>
              <a:t>    print("Welcome to Python Programming!")</a:t>
            </a:r>
          </a:p>
          <a:p>
            <a:pPr defTabSz="932472"/>
            <a:r>
              <a:rPr lang="en-US" sz="2000" err="1">
                <a:solidFill>
                  <a:schemeClr val="tx1"/>
                </a:solidFill>
                <a:latin typeface="Consolas"/>
                <a:ea typeface="+mn-lt"/>
                <a:cs typeface="+mn-lt"/>
              </a:rPr>
              <a:t>welcome_message</a:t>
            </a:r>
            <a:r>
              <a:rPr lang="en-US" sz="2000" dirty="0">
                <a:solidFill>
                  <a:schemeClr val="tx1"/>
                </a:solidFill>
                <a:latin typeface="Consolas"/>
                <a:ea typeface="+mn-lt"/>
                <a:cs typeface="+mn-lt"/>
              </a:rPr>
              <a:t>()</a:t>
            </a:r>
            <a:endParaRPr lang="en-US" dirty="0">
              <a:solidFill>
                <a:schemeClr val="tx1"/>
              </a:solidFill>
              <a:latin typeface="Consolas"/>
              <a:ea typeface="+mn-lt"/>
              <a:cs typeface="+mn-lt"/>
            </a:endParaRPr>
          </a:p>
        </p:txBody>
      </p:sp>
      <p:sp>
        <p:nvSpPr>
          <p:cNvPr id="7" name="Rectangle 6">
            <a:extLst>
              <a:ext uri="{FF2B5EF4-FFF2-40B4-BE49-F238E27FC236}">
                <a16:creationId xmlns:a16="http://schemas.microsoft.com/office/drawing/2014/main" id="{90567D3C-D083-FE64-49FE-3A076B3CC9A6}"/>
              </a:ext>
            </a:extLst>
          </p:cNvPr>
          <p:cNvSpPr/>
          <p:nvPr/>
        </p:nvSpPr>
        <p:spPr bwMode="auto">
          <a:xfrm>
            <a:off x="3377967" y="2978294"/>
            <a:ext cx="5434070" cy="907905"/>
          </a:xfrm>
          <a:prstGeom prst="rect">
            <a:avLst/>
          </a:prstGeom>
          <a:solidFill>
            <a:srgbClr val="EAF5D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2000" dirty="0">
                <a:solidFill>
                  <a:schemeClr val="tx1"/>
                </a:solidFill>
                <a:latin typeface="Consolas"/>
                <a:ea typeface="+mn-lt"/>
                <a:cs typeface="+mn-lt"/>
              </a:rPr>
              <a:t># Output</a:t>
            </a:r>
          </a:p>
          <a:p>
            <a:pPr defTabSz="932472"/>
            <a:r>
              <a:rPr lang="en-US" sz="2000" dirty="0">
                <a:solidFill>
                  <a:schemeClr val="tx1"/>
                </a:solidFill>
                <a:latin typeface="Consolas"/>
                <a:ea typeface="+mn-lt"/>
                <a:cs typeface="+mn-lt"/>
              </a:rPr>
              <a:t>Welcome to Python Programming!</a:t>
            </a:r>
            <a:endParaRPr lang="en-US" dirty="0">
              <a:solidFill>
                <a:schemeClr val="tx1"/>
              </a:solidFill>
              <a:latin typeface="Consolas"/>
            </a:endParaRPr>
          </a:p>
        </p:txBody>
      </p:sp>
      <p:cxnSp>
        <p:nvCxnSpPr>
          <p:cNvPr id="4" name="Straight Arrow Connector 3">
            <a:extLst>
              <a:ext uri="{FF2B5EF4-FFF2-40B4-BE49-F238E27FC236}">
                <a16:creationId xmlns:a16="http://schemas.microsoft.com/office/drawing/2014/main" id="{1EA14A73-4BE9-66DE-953A-4FA668180CA9}"/>
              </a:ext>
            </a:extLst>
          </p:cNvPr>
          <p:cNvCxnSpPr/>
          <p:nvPr/>
        </p:nvCxnSpPr>
        <p:spPr>
          <a:xfrm flipH="1">
            <a:off x="2233260" y="1140402"/>
            <a:ext cx="1124646" cy="576696"/>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EF4A16AE-2298-D550-6E13-DBD64C17B2CF}"/>
              </a:ext>
            </a:extLst>
          </p:cNvPr>
          <p:cNvSpPr txBox="1"/>
          <p:nvPr/>
        </p:nvSpPr>
        <p:spPr>
          <a:xfrm>
            <a:off x="3254533" y="756344"/>
            <a:ext cx="2450757" cy="572464"/>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2000" dirty="0">
                <a:gradFill>
                  <a:gsLst>
                    <a:gs pos="2917">
                      <a:srgbClr val="282828"/>
                    </a:gs>
                    <a:gs pos="30000">
                      <a:srgbClr val="282828"/>
                    </a:gs>
                  </a:gsLst>
                  <a:lin ang="5400000" scaled="0"/>
                </a:gradFill>
                <a:cs typeface="Segoe UI"/>
              </a:rPr>
              <a:t>Function Call</a:t>
            </a:r>
            <a:endParaRPr lang="en-US" sz="2000" dirty="0" err="1">
              <a:gradFill>
                <a:gsLst>
                  <a:gs pos="2917">
                    <a:schemeClr val="tx1"/>
                  </a:gs>
                  <a:gs pos="30000">
                    <a:schemeClr val="tx1"/>
                  </a:gs>
                </a:gsLst>
                <a:lin ang="5400000" scaled="0"/>
              </a:gradFill>
            </a:endParaRPr>
          </a:p>
        </p:txBody>
      </p:sp>
      <p:sp>
        <p:nvSpPr>
          <p:cNvPr id="8" name="TextBox 7">
            <a:extLst>
              <a:ext uri="{FF2B5EF4-FFF2-40B4-BE49-F238E27FC236}">
                <a16:creationId xmlns:a16="http://schemas.microsoft.com/office/drawing/2014/main" id="{53338BC9-8A11-8336-81A3-0128E3283E5D}"/>
              </a:ext>
            </a:extLst>
          </p:cNvPr>
          <p:cNvSpPr txBox="1"/>
          <p:nvPr/>
        </p:nvSpPr>
        <p:spPr>
          <a:xfrm>
            <a:off x="1261628" y="4388860"/>
            <a:ext cx="8035630" cy="1523494"/>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a:t>Notes</a:t>
            </a:r>
          </a:p>
          <a:p>
            <a:pPr marL="228600" indent="-228600">
              <a:lnSpc>
                <a:spcPct val="90000"/>
              </a:lnSpc>
              <a:spcAft>
                <a:spcPts val="600"/>
              </a:spcAft>
              <a:buFont typeface=""/>
              <a:buChar char="•"/>
            </a:pPr>
            <a:r>
              <a:rPr lang="en-US"/>
              <a:t>Functions must be defined before they are called.</a:t>
            </a:r>
          </a:p>
          <a:p>
            <a:pPr marL="228600" indent="-228600">
              <a:lnSpc>
                <a:spcPct val="90000"/>
              </a:lnSpc>
              <a:spcAft>
                <a:spcPts val="600"/>
              </a:spcAft>
              <a:buFont typeface=""/>
              <a:buChar char="•"/>
            </a:pPr>
            <a:r>
              <a:rPr lang="en-US"/>
              <a:t>The function body must be indented uniformly (typically 4 spaces).</a:t>
            </a:r>
          </a:p>
          <a:p>
            <a:pPr marL="228600" indent="-228600">
              <a:lnSpc>
                <a:spcPct val="90000"/>
              </a:lnSpc>
              <a:spcAft>
                <a:spcPts val="600"/>
              </a:spcAft>
              <a:buFont typeface=""/>
              <a:buChar char="•"/>
            </a:pPr>
            <a:r>
              <a:rPr lang="en-US"/>
              <a:t>Python functions can exist without parameters and without return values.</a:t>
            </a:r>
          </a:p>
        </p:txBody>
      </p:sp>
    </p:spTree>
    <p:extLst>
      <p:ext uri="{BB962C8B-B14F-4D97-AF65-F5344CB8AC3E}">
        <p14:creationId xmlns:p14="http://schemas.microsoft.com/office/powerpoint/2010/main" val="279893326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C159A-5086-6000-E5BE-8ACFC2A520F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A460F8E-73D8-4713-B2B5-13EE5693C11C}"/>
              </a:ext>
            </a:extLst>
          </p:cNvPr>
          <p:cNvSpPr>
            <a:spLocks noGrp="1"/>
          </p:cNvSpPr>
          <p:nvPr>
            <p:ph type="title"/>
          </p:nvPr>
        </p:nvSpPr>
        <p:spPr>
          <a:xfrm>
            <a:off x="427868" y="-8457"/>
            <a:ext cx="11333087" cy="739343"/>
          </a:xfrm>
        </p:spPr>
        <p:txBody>
          <a:bodyPr/>
          <a:lstStyle/>
          <a:p>
            <a:r>
              <a:rPr lang="en-IN" sz="4000" b="1" dirty="0">
                <a:latin typeface="Segoe UI"/>
                <a:ea typeface="+mj-lt"/>
                <a:cs typeface="+mj-lt"/>
              </a:rPr>
              <a:t>Example 1: Basic Function without Parameters</a:t>
            </a:r>
            <a:endParaRPr lang="en-US" sz="4000" b="1">
              <a:latin typeface="Segoe UI"/>
            </a:endParaRPr>
          </a:p>
        </p:txBody>
      </p:sp>
      <p:sp>
        <p:nvSpPr>
          <p:cNvPr id="2" name="Rectangle 1">
            <a:extLst>
              <a:ext uri="{FF2B5EF4-FFF2-40B4-BE49-F238E27FC236}">
                <a16:creationId xmlns:a16="http://schemas.microsoft.com/office/drawing/2014/main" id="{BE16FB25-D9A9-0035-8189-BEDDCE65AFEF}"/>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38C8396E-FA2F-9B20-EA09-C066E4EB284B}"/>
              </a:ext>
            </a:extLst>
          </p:cNvPr>
          <p:cNvSpPr txBox="1"/>
          <p:nvPr/>
        </p:nvSpPr>
        <p:spPr>
          <a:xfrm>
            <a:off x="1488909" y="732559"/>
            <a:ext cx="8542144" cy="1126462"/>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gn="ctr">
              <a:lnSpc>
                <a:spcPct val="90000"/>
              </a:lnSpc>
              <a:spcAft>
                <a:spcPts val="600"/>
              </a:spcAft>
            </a:pPr>
            <a:r>
              <a:rPr lang="en-US" sz="2000" dirty="0"/>
              <a:t>A function without parameters performs a predefined task that does not depend on any external input passed during invocation. Such functions are useful for producing fixed outputs or executing static routines.</a:t>
            </a:r>
            <a:endParaRPr lang="en-US" sz="2000" dirty="0">
              <a:cs typeface="Segoe UI"/>
            </a:endParaRPr>
          </a:p>
        </p:txBody>
      </p:sp>
      <p:sp>
        <p:nvSpPr>
          <p:cNvPr id="7" name="Rectangle 6">
            <a:extLst>
              <a:ext uri="{FF2B5EF4-FFF2-40B4-BE49-F238E27FC236}">
                <a16:creationId xmlns:a16="http://schemas.microsoft.com/office/drawing/2014/main" id="{23FCC3C4-BC6F-E051-DD91-5EAE1C77AC78}"/>
              </a:ext>
            </a:extLst>
          </p:cNvPr>
          <p:cNvSpPr/>
          <p:nvPr/>
        </p:nvSpPr>
        <p:spPr bwMode="auto">
          <a:xfrm>
            <a:off x="429201" y="2095066"/>
            <a:ext cx="8979671" cy="1124234"/>
          </a:xfrm>
          <a:prstGeom prst="rect">
            <a:avLst/>
          </a:prstGeom>
          <a:solidFill>
            <a:schemeClr val="bg2">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2000" dirty="0">
                <a:solidFill>
                  <a:schemeClr val="tx1"/>
                </a:solidFill>
                <a:latin typeface="Consolas"/>
                <a:ea typeface="+mn-lt"/>
                <a:cs typeface="+mn-lt"/>
              </a:rPr>
              <a:t>def </a:t>
            </a:r>
            <a:r>
              <a:rPr lang="en-US" sz="2000" err="1">
                <a:solidFill>
                  <a:schemeClr val="tx1"/>
                </a:solidFill>
                <a:latin typeface="Consolas"/>
                <a:ea typeface="+mn-lt"/>
                <a:cs typeface="+mn-lt"/>
              </a:rPr>
              <a:t>display_course_title</a:t>
            </a:r>
            <a:r>
              <a:rPr lang="en-US" sz="2000" dirty="0">
                <a:solidFill>
                  <a:schemeClr val="tx1"/>
                </a:solidFill>
                <a:latin typeface="Consolas"/>
                <a:ea typeface="+mn-lt"/>
                <a:cs typeface="+mn-lt"/>
              </a:rPr>
              <a:t>():</a:t>
            </a:r>
            <a:endParaRPr lang="en-US" dirty="0">
              <a:solidFill>
                <a:schemeClr val="tx1"/>
              </a:solidFill>
              <a:latin typeface="Consolas"/>
              <a:ea typeface="+mn-lt"/>
              <a:cs typeface="+mn-lt"/>
            </a:endParaRPr>
          </a:p>
          <a:p>
            <a:pPr defTabSz="932472"/>
            <a:r>
              <a:rPr lang="en-US" sz="2000" dirty="0">
                <a:solidFill>
                  <a:schemeClr val="tx1"/>
                </a:solidFill>
                <a:latin typeface="Consolas"/>
                <a:ea typeface="+mn-lt"/>
                <a:cs typeface="+mn-lt"/>
              </a:rPr>
              <a:t>    print("CS1010: Introduction to Python Programming")</a:t>
            </a:r>
          </a:p>
          <a:p>
            <a:pPr defTabSz="932472"/>
            <a:r>
              <a:rPr lang="en-US" sz="2000" dirty="0" err="1">
                <a:solidFill>
                  <a:schemeClr val="tx1"/>
                </a:solidFill>
                <a:latin typeface="Consolas"/>
                <a:cs typeface="Segoe UI"/>
              </a:rPr>
              <a:t>display_course_title</a:t>
            </a:r>
            <a:r>
              <a:rPr lang="en-US" sz="2000" dirty="0">
                <a:solidFill>
                  <a:schemeClr val="tx1"/>
                </a:solidFill>
                <a:latin typeface="Consolas"/>
                <a:cs typeface="Segoe UI"/>
              </a:rPr>
              <a:t>() </a:t>
            </a:r>
            <a:endParaRPr lang="en-US" dirty="0"/>
          </a:p>
        </p:txBody>
      </p:sp>
      <p:sp>
        <p:nvSpPr>
          <p:cNvPr id="10" name="Rectangle 9">
            <a:extLst>
              <a:ext uri="{FF2B5EF4-FFF2-40B4-BE49-F238E27FC236}">
                <a16:creationId xmlns:a16="http://schemas.microsoft.com/office/drawing/2014/main" id="{01A9FB51-416C-7A5C-EA6A-50BD9E6A9E51}"/>
              </a:ext>
            </a:extLst>
          </p:cNvPr>
          <p:cNvSpPr/>
          <p:nvPr/>
        </p:nvSpPr>
        <p:spPr bwMode="auto">
          <a:xfrm>
            <a:off x="3377967" y="3328987"/>
            <a:ext cx="6784776" cy="907905"/>
          </a:xfrm>
          <a:prstGeom prst="rect">
            <a:avLst/>
          </a:prstGeom>
          <a:solidFill>
            <a:srgbClr val="EAF5D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2000" dirty="0">
                <a:solidFill>
                  <a:schemeClr val="tx1"/>
                </a:solidFill>
                <a:latin typeface="Consolas"/>
                <a:ea typeface="+mn-lt"/>
                <a:cs typeface="+mn-lt"/>
              </a:rPr>
              <a:t># Output</a:t>
            </a:r>
          </a:p>
          <a:p>
            <a:pPr defTabSz="932472"/>
            <a:r>
              <a:rPr lang="en-US" sz="2000" dirty="0">
                <a:solidFill>
                  <a:schemeClr val="tx1"/>
                </a:solidFill>
                <a:latin typeface="Consolas"/>
                <a:ea typeface="+mn-lt"/>
                <a:cs typeface="+mn-lt"/>
              </a:rPr>
              <a:t>CS1010: Introduction to Python Programming</a:t>
            </a:r>
          </a:p>
          <a:p>
            <a:pPr defTabSz="932472"/>
            <a:endParaRPr lang="en-US" sz="2000" dirty="0">
              <a:solidFill>
                <a:schemeClr val="tx1"/>
              </a:solidFill>
              <a:latin typeface="Consolas"/>
              <a:cs typeface="Segoe UI"/>
            </a:endParaRPr>
          </a:p>
        </p:txBody>
      </p:sp>
      <p:sp>
        <p:nvSpPr>
          <p:cNvPr id="11" name="TextBox 10">
            <a:extLst>
              <a:ext uri="{FF2B5EF4-FFF2-40B4-BE49-F238E27FC236}">
                <a16:creationId xmlns:a16="http://schemas.microsoft.com/office/drawing/2014/main" id="{226F61B3-2A83-F114-A299-FCA97AB59597}"/>
              </a:ext>
            </a:extLst>
          </p:cNvPr>
          <p:cNvSpPr txBox="1"/>
          <p:nvPr/>
        </p:nvSpPr>
        <p:spPr>
          <a:xfrm>
            <a:off x="1047333" y="4622656"/>
            <a:ext cx="9425299" cy="1523494"/>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a:t>Observations</a:t>
            </a:r>
          </a:p>
          <a:p>
            <a:pPr marL="228600" indent="-228600">
              <a:lnSpc>
                <a:spcPct val="90000"/>
              </a:lnSpc>
              <a:spcAft>
                <a:spcPts val="600"/>
              </a:spcAft>
              <a:buFont typeface=""/>
              <a:buChar char="•"/>
            </a:pPr>
            <a:r>
              <a:rPr lang="en-US"/>
              <a:t>No arguments are required when calling the function.</a:t>
            </a:r>
          </a:p>
          <a:p>
            <a:pPr marL="228600" indent="-228600">
              <a:lnSpc>
                <a:spcPct val="90000"/>
              </a:lnSpc>
              <a:spcAft>
                <a:spcPts val="600"/>
              </a:spcAft>
              <a:buFont typeface=""/>
              <a:buChar char="•"/>
            </a:pPr>
            <a:r>
              <a:rPr lang="en-US"/>
              <a:t>Function performs a fixed operation every time it is invoked.</a:t>
            </a:r>
          </a:p>
          <a:p>
            <a:pPr marL="228600" indent="-228600">
              <a:lnSpc>
                <a:spcPct val="90000"/>
              </a:lnSpc>
              <a:spcAft>
                <a:spcPts val="600"/>
              </a:spcAft>
              <a:buFont typeface=""/>
              <a:buChar char="•"/>
            </a:pPr>
            <a:r>
              <a:rPr lang="en-US"/>
              <a:t>No return value is explicitly provided; the function performs output through print().</a:t>
            </a:r>
          </a:p>
        </p:txBody>
      </p:sp>
    </p:spTree>
    <p:extLst>
      <p:ext uri="{BB962C8B-B14F-4D97-AF65-F5344CB8AC3E}">
        <p14:creationId xmlns:p14="http://schemas.microsoft.com/office/powerpoint/2010/main" val="356185929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178A4-FE42-7B6A-3701-AA47C7CAA63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2EA44D2-21C4-CA19-79CD-82077FC6273E}"/>
              </a:ext>
            </a:extLst>
          </p:cNvPr>
          <p:cNvSpPr>
            <a:spLocks noGrp="1"/>
          </p:cNvSpPr>
          <p:nvPr>
            <p:ph type="title"/>
          </p:nvPr>
        </p:nvSpPr>
        <p:spPr>
          <a:xfrm>
            <a:off x="427868" y="-8457"/>
            <a:ext cx="11333087" cy="739343"/>
          </a:xfrm>
        </p:spPr>
        <p:txBody>
          <a:bodyPr/>
          <a:lstStyle/>
          <a:p>
            <a:r>
              <a:rPr lang="en-IN" sz="4000" b="1" dirty="0">
                <a:latin typeface="Segoe UI"/>
                <a:ea typeface="+mj-lt"/>
                <a:cs typeface="+mj-lt"/>
              </a:rPr>
              <a:t>Example 2: Function with Parameters</a:t>
            </a:r>
            <a:endParaRPr lang="en-US" sz="4000" b="1" dirty="0">
              <a:latin typeface="Segoe UI"/>
            </a:endParaRPr>
          </a:p>
        </p:txBody>
      </p:sp>
      <p:sp>
        <p:nvSpPr>
          <p:cNvPr id="4" name="TextBox 3">
            <a:extLst>
              <a:ext uri="{FF2B5EF4-FFF2-40B4-BE49-F238E27FC236}">
                <a16:creationId xmlns:a16="http://schemas.microsoft.com/office/drawing/2014/main" id="{0FD5D256-7EE5-55AB-B69E-3FA8A07BDBBF}"/>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C7A0CD38-2E83-FF4F-C497-456D6779608A}"/>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15F3835C-06B1-4E48-0CB4-814C2B0B48FC}"/>
              </a:ext>
            </a:extLst>
          </p:cNvPr>
          <p:cNvSpPr txBox="1"/>
          <p:nvPr/>
        </p:nvSpPr>
        <p:spPr>
          <a:xfrm>
            <a:off x="5813767" y="1245610"/>
            <a:ext cx="5457599" cy="1541961"/>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a:t>A function with parameters allows dynamic input to be passed at the time of function invocation. Parameters act as placeholders for values that the function will process. This enhances the flexibility and reusability of the function.</a:t>
            </a:r>
          </a:p>
        </p:txBody>
      </p:sp>
      <p:sp>
        <p:nvSpPr>
          <p:cNvPr id="10" name="Rectangle 9">
            <a:extLst>
              <a:ext uri="{FF2B5EF4-FFF2-40B4-BE49-F238E27FC236}">
                <a16:creationId xmlns:a16="http://schemas.microsoft.com/office/drawing/2014/main" id="{40578C96-CF44-A117-5A70-7F721C66A48E}"/>
              </a:ext>
            </a:extLst>
          </p:cNvPr>
          <p:cNvSpPr/>
          <p:nvPr/>
        </p:nvSpPr>
        <p:spPr bwMode="auto">
          <a:xfrm>
            <a:off x="649990" y="1692418"/>
            <a:ext cx="4596370" cy="2486026"/>
          </a:xfrm>
          <a:prstGeom prst="rect">
            <a:avLst/>
          </a:prstGeom>
          <a:solidFill>
            <a:schemeClr val="bg2">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2000">
                <a:solidFill>
                  <a:schemeClr val="tx1"/>
                </a:solidFill>
                <a:latin typeface="Consolas"/>
                <a:ea typeface="+mn-lt"/>
                <a:cs typeface="+mn-lt"/>
              </a:rPr>
              <a:t>def </a:t>
            </a:r>
            <a:r>
              <a:rPr lang="en-US" sz="2000" err="1">
                <a:solidFill>
                  <a:schemeClr val="tx1"/>
                </a:solidFill>
                <a:latin typeface="Consolas"/>
                <a:ea typeface="+mn-lt"/>
                <a:cs typeface="+mn-lt"/>
              </a:rPr>
              <a:t>greet_user</a:t>
            </a:r>
            <a:r>
              <a:rPr lang="en-US" sz="2000">
                <a:solidFill>
                  <a:schemeClr val="tx1"/>
                </a:solidFill>
                <a:latin typeface="Consolas"/>
                <a:ea typeface="+mn-lt"/>
                <a:cs typeface="+mn-lt"/>
              </a:rPr>
              <a:t>(name):</a:t>
            </a:r>
            <a:endParaRPr lang="en-US">
              <a:solidFill>
                <a:schemeClr val="tx1"/>
              </a:solidFill>
              <a:latin typeface="Consolas"/>
            </a:endParaRPr>
          </a:p>
          <a:p>
            <a:pPr defTabSz="932472"/>
            <a:r>
              <a:rPr lang="en-US" sz="2000" dirty="0">
                <a:solidFill>
                  <a:schemeClr val="tx1"/>
                </a:solidFill>
                <a:latin typeface="Consolas"/>
                <a:ea typeface="+mn-lt"/>
                <a:cs typeface="+mn-lt"/>
              </a:rPr>
              <a:t>    print("Hello,", name)</a:t>
            </a:r>
            <a:endParaRPr lang="en-US" dirty="0">
              <a:solidFill>
                <a:schemeClr val="tx1"/>
              </a:solidFill>
              <a:latin typeface="Consolas"/>
            </a:endParaRPr>
          </a:p>
          <a:p>
            <a:pPr defTabSz="932472"/>
            <a:endParaRPr lang="en-US" sz="2000" dirty="0">
              <a:solidFill>
                <a:schemeClr val="tx1"/>
              </a:solidFill>
              <a:latin typeface="Consolas"/>
              <a:ea typeface="+mn-lt"/>
              <a:cs typeface="+mn-lt"/>
            </a:endParaRPr>
          </a:p>
          <a:p>
            <a:pPr defTabSz="932472"/>
            <a:r>
              <a:rPr lang="en-US" sz="2000">
                <a:solidFill>
                  <a:schemeClr val="tx1"/>
                </a:solidFill>
                <a:latin typeface="Consolas"/>
                <a:ea typeface="+mn-lt"/>
                <a:cs typeface="+mn-lt"/>
              </a:rPr>
              <a:t># Function Calls</a:t>
            </a:r>
            <a:endParaRPr lang="en-US" sz="2000" dirty="0">
              <a:solidFill>
                <a:schemeClr val="tx1"/>
              </a:solidFill>
              <a:latin typeface="Consolas"/>
              <a:ea typeface="+mn-lt"/>
              <a:cs typeface="+mn-lt"/>
            </a:endParaRPr>
          </a:p>
          <a:p>
            <a:pPr defTabSz="932472"/>
            <a:endParaRPr lang="en-US" sz="2000" dirty="0">
              <a:solidFill>
                <a:schemeClr val="tx1"/>
              </a:solidFill>
              <a:latin typeface="Consolas"/>
              <a:ea typeface="+mn-lt"/>
              <a:cs typeface="+mn-lt"/>
            </a:endParaRPr>
          </a:p>
          <a:p>
            <a:pPr defTabSz="932472"/>
            <a:r>
              <a:rPr lang="en-US" sz="2000" err="1">
                <a:solidFill>
                  <a:schemeClr val="tx1"/>
                </a:solidFill>
                <a:latin typeface="Consolas"/>
                <a:ea typeface="+mn-lt"/>
                <a:cs typeface="+mn-lt"/>
              </a:rPr>
              <a:t>greet_user</a:t>
            </a:r>
            <a:r>
              <a:rPr lang="en-US" sz="2000">
                <a:solidFill>
                  <a:schemeClr val="tx1"/>
                </a:solidFill>
                <a:latin typeface="Consolas"/>
                <a:ea typeface="+mn-lt"/>
                <a:cs typeface="+mn-lt"/>
              </a:rPr>
              <a:t>("Riya")</a:t>
            </a:r>
            <a:endParaRPr lang="en-US">
              <a:solidFill>
                <a:schemeClr val="tx1"/>
              </a:solidFill>
              <a:latin typeface="Consolas"/>
              <a:ea typeface="+mn-lt"/>
              <a:cs typeface="+mn-lt"/>
            </a:endParaRPr>
          </a:p>
          <a:p>
            <a:pPr defTabSz="932472"/>
            <a:r>
              <a:rPr lang="en-US" sz="2000" err="1">
                <a:solidFill>
                  <a:schemeClr val="tx1"/>
                </a:solidFill>
                <a:latin typeface="Consolas"/>
                <a:ea typeface="+mn-lt"/>
                <a:cs typeface="+mn-lt"/>
              </a:rPr>
              <a:t>greet_user</a:t>
            </a:r>
            <a:r>
              <a:rPr lang="en-US" sz="2000" dirty="0">
                <a:solidFill>
                  <a:schemeClr val="tx1"/>
                </a:solidFill>
                <a:latin typeface="Consolas"/>
                <a:ea typeface="+mn-lt"/>
                <a:cs typeface="+mn-lt"/>
              </a:rPr>
              <a:t>("Ankit")</a:t>
            </a:r>
            <a:endParaRPr lang="en-US" dirty="0">
              <a:solidFill>
                <a:schemeClr val="tx1"/>
              </a:solidFill>
              <a:latin typeface="Consolas"/>
              <a:ea typeface="+mn-lt"/>
              <a:cs typeface="+mn-lt"/>
            </a:endParaRPr>
          </a:p>
        </p:txBody>
      </p:sp>
      <p:sp>
        <p:nvSpPr>
          <p:cNvPr id="12" name="Rectangle 11">
            <a:extLst>
              <a:ext uri="{FF2B5EF4-FFF2-40B4-BE49-F238E27FC236}">
                <a16:creationId xmlns:a16="http://schemas.microsoft.com/office/drawing/2014/main" id="{D3EF895C-A09F-4671-6D8F-0EB207F0AA76}"/>
              </a:ext>
            </a:extLst>
          </p:cNvPr>
          <p:cNvSpPr/>
          <p:nvPr/>
        </p:nvSpPr>
        <p:spPr bwMode="auto">
          <a:xfrm>
            <a:off x="650580" y="4335606"/>
            <a:ext cx="4615854" cy="1128711"/>
          </a:xfrm>
          <a:prstGeom prst="rect">
            <a:avLst/>
          </a:prstGeom>
          <a:solidFill>
            <a:srgbClr val="EAF5D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2000" dirty="0">
                <a:solidFill>
                  <a:schemeClr val="tx1"/>
                </a:solidFill>
                <a:latin typeface="Consolas"/>
                <a:ea typeface="+mn-lt"/>
                <a:cs typeface="+mn-lt"/>
              </a:rPr>
              <a:t># Output</a:t>
            </a:r>
          </a:p>
          <a:p>
            <a:pPr defTabSz="932472"/>
            <a:r>
              <a:rPr lang="en-US" sz="2000" dirty="0">
                <a:solidFill>
                  <a:schemeClr val="tx1"/>
                </a:solidFill>
                <a:latin typeface="Consolas"/>
                <a:ea typeface="+mn-lt"/>
                <a:cs typeface="+mn-lt"/>
              </a:rPr>
              <a:t>Hello, Riya</a:t>
            </a:r>
            <a:endParaRPr lang="en-US">
              <a:solidFill>
                <a:schemeClr val="tx1"/>
              </a:solidFill>
              <a:latin typeface="Consolas"/>
              <a:cs typeface="Segoe UI"/>
            </a:endParaRPr>
          </a:p>
          <a:p>
            <a:pPr defTabSz="932472"/>
            <a:r>
              <a:rPr lang="en-US" sz="2000" dirty="0">
                <a:solidFill>
                  <a:schemeClr val="tx1"/>
                </a:solidFill>
                <a:latin typeface="Consolas"/>
                <a:ea typeface="+mn-lt"/>
                <a:cs typeface="+mn-lt"/>
              </a:rPr>
              <a:t>Hello, Ankit</a:t>
            </a:r>
            <a:endParaRPr lang="en-US">
              <a:solidFill>
                <a:schemeClr val="tx1"/>
              </a:solidFill>
              <a:latin typeface="Consolas"/>
            </a:endParaRPr>
          </a:p>
          <a:p>
            <a:pPr defTabSz="932472"/>
            <a:endParaRPr lang="en-US" sz="2000" dirty="0">
              <a:solidFill>
                <a:schemeClr val="tx1"/>
              </a:solidFill>
              <a:latin typeface="Consolas"/>
              <a:ea typeface="+mn-lt"/>
              <a:cs typeface="+mn-lt"/>
            </a:endParaRPr>
          </a:p>
        </p:txBody>
      </p:sp>
      <p:sp>
        <p:nvSpPr>
          <p:cNvPr id="13" name="TextBox 12">
            <a:extLst>
              <a:ext uri="{FF2B5EF4-FFF2-40B4-BE49-F238E27FC236}">
                <a16:creationId xmlns:a16="http://schemas.microsoft.com/office/drawing/2014/main" id="{E5A651DC-EAA0-677F-7EB8-0BBA30B1D6BC}"/>
              </a:ext>
            </a:extLst>
          </p:cNvPr>
          <p:cNvSpPr txBox="1"/>
          <p:nvPr/>
        </p:nvSpPr>
        <p:spPr>
          <a:xfrm>
            <a:off x="5813767" y="3096491"/>
            <a:ext cx="5451106" cy="2769989"/>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a:t>Observations</a:t>
            </a:r>
          </a:p>
          <a:p>
            <a:pPr marL="228600" indent="-228600">
              <a:lnSpc>
                <a:spcPct val="90000"/>
              </a:lnSpc>
              <a:spcAft>
                <a:spcPts val="600"/>
              </a:spcAft>
              <a:buFont typeface=""/>
              <a:buChar char="•"/>
            </a:pPr>
            <a:r>
              <a:rPr lang="en-US"/>
              <a:t>The parameter name in the function definition (name) acts as a local variable within the function scope.</a:t>
            </a:r>
          </a:p>
          <a:p>
            <a:pPr marL="228600" indent="-228600">
              <a:lnSpc>
                <a:spcPct val="90000"/>
              </a:lnSpc>
              <a:spcAft>
                <a:spcPts val="600"/>
              </a:spcAft>
              <a:buFont typeface=""/>
              <a:buChar char="•"/>
            </a:pPr>
            <a:r>
              <a:rPr lang="en-US"/>
              <a:t>When the function is called, the argument passed replaces the parameter for that specific invocation.</a:t>
            </a:r>
          </a:p>
          <a:p>
            <a:pPr marL="228600" indent="-228600">
              <a:lnSpc>
                <a:spcPct val="90000"/>
              </a:lnSpc>
              <a:spcAft>
                <a:spcPts val="600"/>
              </a:spcAft>
              <a:buFont typeface=""/>
              <a:buChar char="•"/>
            </a:pPr>
            <a:r>
              <a:rPr lang="en-US"/>
              <a:t>Parameters allow customization of function behavior depending on input values.</a:t>
            </a:r>
          </a:p>
        </p:txBody>
      </p:sp>
    </p:spTree>
    <p:extLst>
      <p:ext uri="{BB962C8B-B14F-4D97-AF65-F5344CB8AC3E}">
        <p14:creationId xmlns:p14="http://schemas.microsoft.com/office/powerpoint/2010/main" val="4062353744"/>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67934-4E04-5511-30FE-3A08F631B12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4961F46-082C-EB94-A85F-58A8F8DC04BE}"/>
              </a:ext>
            </a:extLst>
          </p:cNvPr>
          <p:cNvSpPr>
            <a:spLocks noGrp="1"/>
          </p:cNvSpPr>
          <p:nvPr>
            <p:ph type="title"/>
          </p:nvPr>
        </p:nvSpPr>
        <p:spPr>
          <a:xfrm>
            <a:off x="621635" y="0"/>
            <a:ext cx="11333087" cy="739343"/>
          </a:xfrm>
        </p:spPr>
        <p:txBody>
          <a:bodyPr/>
          <a:lstStyle/>
          <a:p>
            <a:r>
              <a:rPr lang="en-US" sz="4000" b="1" dirty="0">
                <a:solidFill>
                  <a:schemeClr val="tx1"/>
                </a:solidFill>
                <a:latin typeface="+mn-lt"/>
                <a:cs typeface="Segoe UI"/>
              </a:rPr>
              <a:t>Positional vs Keyword Arguments</a:t>
            </a:r>
            <a:endParaRPr lang="en-US" dirty="0"/>
          </a:p>
        </p:txBody>
      </p:sp>
      <p:sp>
        <p:nvSpPr>
          <p:cNvPr id="2" name="Rectangle 1">
            <a:extLst>
              <a:ext uri="{FF2B5EF4-FFF2-40B4-BE49-F238E27FC236}">
                <a16:creationId xmlns:a16="http://schemas.microsoft.com/office/drawing/2014/main" id="{D4B634D8-4956-BF47-404B-3972AC8C6870}"/>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5B19F31D-11B5-0ACD-5897-18E4AA6D8365}"/>
              </a:ext>
            </a:extLst>
          </p:cNvPr>
          <p:cNvSpPr txBox="1"/>
          <p:nvPr/>
        </p:nvSpPr>
        <p:spPr>
          <a:xfrm>
            <a:off x="722644" y="739053"/>
            <a:ext cx="11009780" cy="1126462"/>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2000"/>
              <a:t>When calling a function, arguments can be supplied in two principal ways: by position or by keyword. Python allows both styles, and understanding the distinction is critical for correctness and readability.</a:t>
            </a:r>
          </a:p>
        </p:txBody>
      </p:sp>
      <p:sp>
        <p:nvSpPr>
          <p:cNvPr id="7" name="TextBox 6">
            <a:extLst>
              <a:ext uri="{FF2B5EF4-FFF2-40B4-BE49-F238E27FC236}">
                <a16:creationId xmlns:a16="http://schemas.microsoft.com/office/drawing/2014/main" id="{D5AB652A-3BDA-CA11-A2AC-014AC556C0FD}"/>
              </a:ext>
            </a:extLst>
          </p:cNvPr>
          <p:cNvSpPr txBox="1"/>
          <p:nvPr/>
        </p:nvSpPr>
        <p:spPr>
          <a:xfrm>
            <a:off x="727463" y="1727052"/>
            <a:ext cx="4853678" cy="121879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r>
              <a:rPr lang="en-US" sz="2000" b="1" dirty="0">
                <a:gradFill>
                  <a:gsLst>
                    <a:gs pos="2917">
                      <a:srgbClr val="282828"/>
                    </a:gs>
                    <a:gs pos="30000">
                      <a:srgbClr val="282828"/>
                    </a:gs>
                  </a:gsLst>
                  <a:lin ang="5400000" scaled="0"/>
                </a:gradFill>
                <a:cs typeface="Segoe UI"/>
              </a:rPr>
              <a:t>Positional Arguments: </a:t>
            </a:r>
            <a:r>
              <a:rPr lang="en-US" sz="2000" dirty="0">
                <a:gradFill>
                  <a:gsLst>
                    <a:gs pos="2917">
                      <a:srgbClr val="282828"/>
                    </a:gs>
                    <a:gs pos="30000">
                      <a:srgbClr val="282828"/>
                    </a:gs>
                  </a:gsLst>
                  <a:lin ang="5400000" scaled="0"/>
                </a:gradFill>
                <a:ea typeface="+mn-lt"/>
                <a:cs typeface="+mn-lt"/>
              </a:rPr>
              <a:t>Arguments are assigned to parameters based on their order of appearance.</a:t>
            </a:r>
          </a:p>
        </p:txBody>
      </p:sp>
      <p:sp>
        <p:nvSpPr>
          <p:cNvPr id="10" name="Rectangle 9">
            <a:extLst>
              <a:ext uri="{FF2B5EF4-FFF2-40B4-BE49-F238E27FC236}">
                <a16:creationId xmlns:a16="http://schemas.microsoft.com/office/drawing/2014/main" id="{8DABE620-CD0D-5307-1E49-9DED586F183A}"/>
              </a:ext>
            </a:extLst>
          </p:cNvPr>
          <p:cNvSpPr/>
          <p:nvPr/>
        </p:nvSpPr>
        <p:spPr bwMode="auto">
          <a:xfrm>
            <a:off x="870779" y="2926339"/>
            <a:ext cx="4602863" cy="1830100"/>
          </a:xfrm>
          <a:prstGeom prst="rect">
            <a:avLst/>
          </a:prstGeom>
          <a:solidFill>
            <a:schemeClr val="bg2">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dirty="0">
                <a:solidFill>
                  <a:schemeClr val="tx1"/>
                </a:solidFill>
                <a:latin typeface="Consolas"/>
                <a:ea typeface="+mn-lt"/>
                <a:cs typeface="+mn-lt"/>
              </a:rPr>
              <a:t>def </a:t>
            </a:r>
            <a:r>
              <a:rPr lang="en-US" err="1">
                <a:solidFill>
                  <a:schemeClr val="tx1"/>
                </a:solidFill>
                <a:latin typeface="Consolas"/>
                <a:ea typeface="+mn-lt"/>
                <a:cs typeface="+mn-lt"/>
              </a:rPr>
              <a:t>student_info</a:t>
            </a:r>
            <a:r>
              <a:rPr lang="en-US" dirty="0">
                <a:solidFill>
                  <a:schemeClr val="tx1"/>
                </a:solidFill>
                <a:latin typeface="Consolas"/>
                <a:ea typeface="+mn-lt"/>
                <a:cs typeface="+mn-lt"/>
              </a:rPr>
              <a:t>(name, roll):</a:t>
            </a:r>
          </a:p>
          <a:p>
            <a:pPr defTabSz="932472"/>
            <a:r>
              <a:rPr lang="en-US" dirty="0">
                <a:solidFill>
                  <a:schemeClr val="tx1"/>
                </a:solidFill>
                <a:latin typeface="Consolas"/>
                <a:ea typeface="+mn-lt"/>
                <a:cs typeface="+mn-lt"/>
              </a:rPr>
              <a:t>    print("Name:", name)</a:t>
            </a:r>
          </a:p>
          <a:p>
            <a:pPr defTabSz="932472"/>
            <a:r>
              <a:rPr lang="en-US" dirty="0">
                <a:solidFill>
                  <a:schemeClr val="tx1"/>
                </a:solidFill>
                <a:latin typeface="Consolas"/>
                <a:ea typeface="+mn-lt"/>
                <a:cs typeface="+mn-lt"/>
              </a:rPr>
              <a:t>    print("Roll Number:", roll)</a:t>
            </a:r>
            <a:endParaRPr lang="en-US" dirty="0">
              <a:solidFill>
                <a:schemeClr val="tx1"/>
              </a:solidFill>
              <a:latin typeface="Consolas"/>
            </a:endParaRPr>
          </a:p>
          <a:p>
            <a:pPr defTabSz="932472"/>
            <a:endParaRPr lang="en-US" dirty="0">
              <a:solidFill>
                <a:schemeClr val="tx1"/>
              </a:solidFill>
              <a:latin typeface="Consolas"/>
            </a:endParaRPr>
          </a:p>
          <a:p>
            <a:pPr defTabSz="932472"/>
            <a:r>
              <a:rPr lang="en-US" sz="2000" err="1">
                <a:solidFill>
                  <a:schemeClr val="tx1"/>
                </a:solidFill>
                <a:latin typeface="Consolas"/>
                <a:ea typeface="+mn-lt"/>
                <a:cs typeface="+mn-lt"/>
              </a:rPr>
              <a:t>student_info</a:t>
            </a:r>
            <a:r>
              <a:rPr lang="en-US" sz="2000" dirty="0">
                <a:solidFill>
                  <a:schemeClr val="tx1"/>
                </a:solidFill>
                <a:latin typeface="Consolas"/>
                <a:ea typeface="+mn-lt"/>
                <a:cs typeface="+mn-lt"/>
              </a:rPr>
              <a:t>("Aisha", 102)</a:t>
            </a:r>
            <a:endParaRPr lang="en-US" dirty="0">
              <a:solidFill>
                <a:schemeClr val="tx1"/>
              </a:solidFill>
              <a:latin typeface="Consolas"/>
            </a:endParaRPr>
          </a:p>
        </p:txBody>
      </p:sp>
      <p:sp>
        <p:nvSpPr>
          <p:cNvPr id="12" name="Rectangle 11">
            <a:extLst>
              <a:ext uri="{FF2B5EF4-FFF2-40B4-BE49-F238E27FC236}">
                <a16:creationId xmlns:a16="http://schemas.microsoft.com/office/drawing/2014/main" id="{819D1F01-FCF0-646C-B1DB-947D699A82A7}"/>
              </a:ext>
            </a:extLst>
          </p:cNvPr>
          <p:cNvSpPr/>
          <p:nvPr/>
        </p:nvSpPr>
        <p:spPr bwMode="auto">
          <a:xfrm>
            <a:off x="871369" y="4965555"/>
            <a:ext cx="4615854" cy="1128711"/>
          </a:xfrm>
          <a:prstGeom prst="rect">
            <a:avLst/>
          </a:prstGeom>
          <a:solidFill>
            <a:srgbClr val="EAF5D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dirty="0">
                <a:solidFill>
                  <a:schemeClr val="tx1"/>
                </a:solidFill>
                <a:latin typeface="Consolas"/>
                <a:ea typeface="+mn-lt"/>
                <a:cs typeface="+mn-lt"/>
              </a:rPr>
              <a:t># Output</a:t>
            </a:r>
          </a:p>
          <a:p>
            <a:pPr defTabSz="932472"/>
            <a:r>
              <a:rPr lang="en-US" dirty="0">
                <a:solidFill>
                  <a:schemeClr val="tx1"/>
                </a:solidFill>
                <a:latin typeface="Consolas"/>
                <a:ea typeface="+mn-lt"/>
                <a:cs typeface="+mn-lt"/>
              </a:rPr>
              <a:t>Name: Aisha</a:t>
            </a:r>
            <a:endParaRPr lang="en-US">
              <a:solidFill>
                <a:schemeClr val="tx1"/>
              </a:solidFill>
              <a:latin typeface="Consolas"/>
            </a:endParaRPr>
          </a:p>
          <a:p>
            <a:pPr defTabSz="932472"/>
            <a:r>
              <a:rPr lang="en-US" dirty="0">
                <a:solidFill>
                  <a:schemeClr val="tx1"/>
                </a:solidFill>
                <a:latin typeface="Consolas"/>
                <a:ea typeface="+mn-lt"/>
                <a:cs typeface="+mn-lt"/>
              </a:rPr>
              <a:t>Roll Number: 102</a:t>
            </a:r>
            <a:endParaRPr lang="en-US">
              <a:solidFill>
                <a:schemeClr val="tx1"/>
              </a:solidFill>
              <a:latin typeface="Consolas"/>
            </a:endParaRPr>
          </a:p>
          <a:p>
            <a:pPr defTabSz="932472"/>
            <a:endParaRPr lang="en-US" dirty="0">
              <a:solidFill>
                <a:schemeClr val="tx1"/>
              </a:solidFill>
              <a:latin typeface="Consolas"/>
              <a:cs typeface="Segoe UI"/>
            </a:endParaRPr>
          </a:p>
        </p:txBody>
      </p:sp>
      <p:sp>
        <p:nvSpPr>
          <p:cNvPr id="13" name="TextBox 12">
            <a:extLst>
              <a:ext uri="{FF2B5EF4-FFF2-40B4-BE49-F238E27FC236}">
                <a16:creationId xmlns:a16="http://schemas.microsoft.com/office/drawing/2014/main" id="{4B581E4D-9B37-937D-5AEB-ED5EAF46D194}"/>
              </a:ext>
            </a:extLst>
          </p:cNvPr>
          <p:cNvSpPr txBox="1"/>
          <p:nvPr/>
        </p:nvSpPr>
        <p:spPr>
          <a:xfrm>
            <a:off x="5929052" y="1720557"/>
            <a:ext cx="5697871" cy="121879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r>
              <a:rPr lang="en-US" sz="2000" b="1" dirty="0">
                <a:gradFill>
                  <a:gsLst>
                    <a:gs pos="2917">
                      <a:srgbClr val="282828"/>
                    </a:gs>
                    <a:gs pos="30000">
                      <a:srgbClr val="282828"/>
                    </a:gs>
                  </a:gsLst>
                  <a:lin ang="5400000" scaled="0"/>
                </a:gradFill>
                <a:cs typeface="Segoe UI"/>
              </a:rPr>
              <a:t>Keyword Arguments: </a:t>
            </a:r>
            <a:r>
              <a:rPr lang="en-US" sz="2000" dirty="0">
                <a:gradFill>
                  <a:gsLst>
                    <a:gs pos="2917">
                      <a:srgbClr val="282828"/>
                    </a:gs>
                    <a:gs pos="30000">
                      <a:srgbClr val="282828"/>
                    </a:gs>
                  </a:gsLst>
                  <a:lin ang="5400000" scaled="0"/>
                </a:gradFill>
                <a:ea typeface="+mn-lt"/>
                <a:cs typeface="+mn-lt"/>
              </a:rPr>
              <a:t>Arguments are specified using parameter names explicitly. This allows order to be overridden and increases clarity.</a:t>
            </a:r>
            <a:endParaRPr lang="en-US" dirty="0">
              <a:ea typeface="+mn-lt"/>
              <a:cs typeface="+mn-lt"/>
            </a:endParaRPr>
          </a:p>
        </p:txBody>
      </p:sp>
      <p:sp>
        <p:nvSpPr>
          <p:cNvPr id="14" name="Rectangle 13">
            <a:extLst>
              <a:ext uri="{FF2B5EF4-FFF2-40B4-BE49-F238E27FC236}">
                <a16:creationId xmlns:a16="http://schemas.microsoft.com/office/drawing/2014/main" id="{8A674553-1015-EBE4-CC5A-6EB6E203E3E1}"/>
              </a:ext>
            </a:extLst>
          </p:cNvPr>
          <p:cNvSpPr/>
          <p:nvPr/>
        </p:nvSpPr>
        <p:spPr bwMode="auto">
          <a:xfrm>
            <a:off x="6039912" y="2984786"/>
            <a:ext cx="5239253" cy="635146"/>
          </a:xfrm>
          <a:prstGeom prst="rect">
            <a:avLst/>
          </a:prstGeom>
          <a:solidFill>
            <a:schemeClr val="bg2">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err="1">
                <a:solidFill>
                  <a:schemeClr val="tx1"/>
                </a:solidFill>
                <a:latin typeface="Consolas"/>
                <a:ea typeface="+mn-lt"/>
                <a:cs typeface="+mn-lt"/>
              </a:rPr>
              <a:t>student_info</a:t>
            </a:r>
            <a:r>
              <a:rPr lang="en-US">
                <a:solidFill>
                  <a:schemeClr val="tx1"/>
                </a:solidFill>
                <a:latin typeface="Consolas"/>
                <a:ea typeface="+mn-lt"/>
                <a:cs typeface="+mn-lt"/>
              </a:rPr>
              <a:t>(roll=102, name="Aisha")</a:t>
            </a:r>
            <a:endParaRPr lang="en-US">
              <a:solidFill>
                <a:schemeClr val="tx1"/>
              </a:solidFill>
              <a:latin typeface="Consolas"/>
            </a:endParaRPr>
          </a:p>
        </p:txBody>
      </p:sp>
      <p:sp>
        <p:nvSpPr>
          <p:cNvPr id="15" name="Rectangle 14">
            <a:extLst>
              <a:ext uri="{FF2B5EF4-FFF2-40B4-BE49-F238E27FC236}">
                <a16:creationId xmlns:a16="http://schemas.microsoft.com/office/drawing/2014/main" id="{619243B2-1714-9732-DAE2-12B828740BD7}"/>
              </a:ext>
            </a:extLst>
          </p:cNvPr>
          <p:cNvSpPr/>
          <p:nvPr/>
        </p:nvSpPr>
        <p:spPr bwMode="auto">
          <a:xfrm>
            <a:off x="6040502" y="3842037"/>
            <a:ext cx="4615854" cy="1128711"/>
          </a:xfrm>
          <a:prstGeom prst="rect">
            <a:avLst/>
          </a:prstGeom>
          <a:solidFill>
            <a:srgbClr val="EAF5D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dirty="0">
                <a:solidFill>
                  <a:schemeClr val="tx1"/>
                </a:solidFill>
                <a:latin typeface="Consolas"/>
                <a:ea typeface="+mn-lt"/>
                <a:cs typeface="+mn-lt"/>
              </a:rPr>
              <a:t># Output</a:t>
            </a:r>
          </a:p>
          <a:p>
            <a:pPr defTabSz="932472"/>
            <a:r>
              <a:rPr lang="en-US" dirty="0">
                <a:solidFill>
                  <a:schemeClr val="tx1"/>
                </a:solidFill>
                <a:latin typeface="Consolas"/>
                <a:ea typeface="+mn-lt"/>
                <a:cs typeface="+mn-lt"/>
              </a:rPr>
              <a:t>Name: Aisha</a:t>
            </a:r>
            <a:endParaRPr lang="en-US" dirty="0">
              <a:solidFill>
                <a:schemeClr val="tx1"/>
              </a:solidFill>
              <a:latin typeface="Consolas"/>
            </a:endParaRPr>
          </a:p>
          <a:p>
            <a:pPr defTabSz="932472"/>
            <a:r>
              <a:rPr lang="en-US" dirty="0">
                <a:solidFill>
                  <a:schemeClr val="tx1"/>
                </a:solidFill>
                <a:latin typeface="Consolas"/>
                <a:ea typeface="+mn-lt"/>
                <a:cs typeface="+mn-lt"/>
              </a:rPr>
              <a:t>Roll Number: 102</a:t>
            </a:r>
            <a:endParaRPr lang="en-US">
              <a:solidFill>
                <a:schemeClr val="tx1"/>
              </a:solidFill>
              <a:latin typeface="Consolas"/>
            </a:endParaRPr>
          </a:p>
          <a:p>
            <a:pPr defTabSz="932472"/>
            <a:endParaRPr lang="en-US" dirty="0">
              <a:solidFill>
                <a:schemeClr val="tx1"/>
              </a:solidFill>
              <a:latin typeface="Consolas"/>
              <a:cs typeface="Segoe UI"/>
            </a:endParaRPr>
          </a:p>
        </p:txBody>
      </p:sp>
    </p:spTree>
    <p:extLst>
      <p:ext uri="{BB962C8B-B14F-4D97-AF65-F5344CB8AC3E}">
        <p14:creationId xmlns:p14="http://schemas.microsoft.com/office/powerpoint/2010/main" val="2168964316"/>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0F9865-9F01-77B2-9F0D-4B1F2EE02162}"/>
              </a:ext>
            </a:extLst>
          </p:cNvPr>
          <p:cNvSpPr>
            <a:spLocks noGrp="1"/>
          </p:cNvSpPr>
          <p:nvPr>
            <p:ph type="title"/>
          </p:nvPr>
        </p:nvSpPr>
        <p:spPr/>
        <p:txBody>
          <a:bodyPr/>
          <a:lstStyle/>
          <a:p>
            <a:r>
              <a:rPr lang="en-US" sz="3100" dirty="0">
                <a:cs typeface="Segoe UI"/>
              </a:rPr>
              <a:t>Key Differences</a:t>
            </a:r>
            <a:endParaRPr lang="en-US" dirty="0"/>
          </a:p>
        </p:txBody>
      </p:sp>
      <p:graphicFrame>
        <p:nvGraphicFramePr>
          <p:cNvPr id="5" name="Table 4">
            <a:extLst>
              <a:ext uri="{FF2B5EF4-FFF2-40B4-BE49-F238E27FC236}">
                <a16:creationId xmlns:a16="http://schemas.microsoft.com/office/drawing/2014/main" id="{1D347EAC-0DA4-B05C-9B7C-4FF0296E1A8C}"/>
              </a:ext>
            </a:extLst>
          </p:cNvPr>
          <p:cNvGraphicFramePr>
            <a:graphicFrameLocks noGrp="1"/>
          </p:cNvGraphicFramePr>
          <p:nvPr>
            <p:extLst>
              <p:ext uri="{D42A27DB-BD31-4B8C-83A1-F6EECF244321}">
                <p14:modId xmlns:p14="http://schemas.microsoft.com/office/powerpoint/2010/main" val="2293410493"/>
              </p:ext>
            </p:extLst>
          </p:nvPr>
        </p:nvGraphicFramePr>
        <p:xfrm>
          <a:off x="740291" y="1456286"/>
          <a:ext cx="10745975" cy="1441196"/>
        </p:xfrm>
        <a:graphic>
          <a:graphicData uri="http://schemas.openxmlformats.org/drawingml/2006/table">
            <a:tbl>
              <a:tblPr bandRow="1">
                <a:tableStyleId>{3B4B98B0-60AC-42C2-AFA5-B58CD77FA1E5}</a:tableStyleId>
              </a:tblPr>
              <a:tblGrid>
                <a:gridCol w="2559578">
                  <a:extLst>
                    <a:ext uri="{9D8B030D-6E8A-4147-A177-3AD203B41FA5}">
                      <a16:colId xmlns:a16="http://schemas.microsoft.com/office/drawing/2014/main" val="1478403448"/>
                    </a:ext>
                  </a:extLst>
                </a:gridCol>
                <a:gridCol w="2490024">
                  <a:extLst>
                    <a:ext uri="{9D8B030D-6E8A-4147-A177-3AD203B41FA5}">
                      <a16:colId xmlns:a16="http://schemas.microsoft.com/office/drawing/2014/main" val="1358298297"/>
                    </a:ext>
                  </a:extLst>
                </a:gridCol>
                <a:gridCol w="5696373">
                  <a:extLst>
                    <a:ext uri="{9D8B030D-6E8A-4147-A177-3AD203B41FA5}">
                      <a16:colId xmlns:a16="http://schemas.microsoft.com/office/drawing/2014/main" val="945528735"/>
                    </a:ext>
                  </a:extLst>
                </a:gridCol>
              </a:tblGrid>
              <a:tr h="0">
                <a:tc>
                  <a:txBody>
                    <a:bodyPr/>
                    <a:lstStyle/>
                    <a:p>
                      <a:pPr algn="ctr">
                        <a:buNone/>
                      </a:pPr>
                      <a:r>
                        <a:rPr lang="en-US" b="1" dirty="0">
                          <a:solidFill>
                            <a:schemeClr val="bg1"/>
                          </a:solidFill>
                        </a:rPr>
                        <a:t>Aspect</a:t>
                      </a:r>
                    </a:p>
                  </a:txBody>
                  <a:tcPr anchor="ctr">
                    <a:solidFill>
                      <a:schemeClr val="accent2">
                        <a:lumMod val="75000"/>
                        <a:lumOff val="25000"/>
                      </a:schemeClr>
                    </a:solidFill>
                  </a:tcPr>
                </a:tc>
                <a:tc>
                  <a:txBody>
                    <a:bodyPr/>
                    <a:lstStyle/>
                    <a:p>
                      <a:pPr algn="ctr">
                        <a:buNone/>
                      </a:pPr>
                      <a:r>
                        <a:rPr lang="en-US" b="1" dirty="0">
                          <a:solidFill>
                            <a:schemeClr val="bg1"/>
                          </a:solidFill>
                        </a:rPr>
                        <a:t>Positional Arguments</a:t>
                      </a:r>
                    </a:p>
                  </a:txBody>
                  <a:tcPr anchor="ctr">
                    <a:solidFill>
                      <a:schemeClr val="accent2">
                        <a:lumMod val="75000"/>
                        <a:lumOff val="25000"/>
                      </a:schemeClr>
                    </a:solidFill>
                  </a:tcPr>
                </a:tc>
                <a:tc>
                  <a:txBody>
                    <a:bodyPr/>
                    <a:lstStyle/>
                    <a:p>
                      <a:pPr algn="ctr">
                        <a:buNone/>
                      </a:pPr>
                      <a:r>
                        <a:rPr lang="en-US" b="1" dirty="0">
                          <a:solidFill>
                            <a:schemeClr val="bg1"/>
                          </a:solidFill>
                        </a:rPr>
                        <a:t>Keyword Arguments</a:t>
                      </a:r>
                    </a:p>
                  </a:txBody>
                  <a:tcPr anchor="ctr">
                    <a:solidFill>
                      <a:schemeClr val="accent2">
                        <a:lumMod val="75000"/>
                        <a:lumOff val="25000"/>
                      </a:schemeClr>
                    </a:solidFill>
                  </a:tcPr>
                </a:tc>
                <a:extLst>
                  <a:ext uri="{0D108BD9-81ED-4DB2-BD59-A6C34878D82A}">
                    <a16:rowId xmlns:a16="http://schemas.microsoft.com/office/drawing/2014/main" val="2104455553"/>
                  </a:ext>
                </a:extLst>
              </a:tr>
              <a:tr h="0">
                <a:tc>
                  <a:txBody>
                    <a:bodyPr/>
                    <a:lstStyle/>
                    <a:p>
                      <a:pPr>
                        <a:buNone/>
                      </a:pPr>
                      <a:r>
                        <a:rPr lang="en-US" dirty="0"/>
                        <a:t>Assignment Mechanism</a:t>
                      </a:r>
                    </a:p>
                  </a:txBody>
                  <a:tcPr anchor="ctr"/>
                </a:tc>
                <a:tc>
                  <a:txBody>
                    <a:bodyPr/>
                    <a:lstStyle/>
                    <a:p>
                      <a:pPr>
                        <a:buNone/>
                      </a:pPr>
                      <a:r>
                        <a:rPr lang="en-US" dirty="0"/>
                        <a:t>Based on order</a:t>
                      </a:r>
                    </a:p>
                  </a:txBody>
                  <a:tcPr anchor="ctr"/>
                </a:tc>
                <a:tc>
                  <a:txBody>
                    <a:bodyPr/>
                    <a:lstStyle/>
                    <a:p>
                      <a:pPr>
                        <a:buNone/>
                      </a:pPr>
                      <a:r>
                        <a:rPr lang="en-US" dirty="0"/>
                        <a:t>Based on parameter names</a:t>
                      </a:r>
                    </a:p>
                  </a:txBody>
                  <a:tcPr anchor="ctr"/>
                </a:tc>
                <a:extLst>
                  <a:ext uri="{0D108BD9-81ED-4DB2-BD59-A6C34878D82A}">
                    <a16:rowId xmlns:a16="http://schemas.microsoft.com/office/drawing/2014/main" val="1026866356"/>
                  </a:ext>
                </a:extLst>
              </a:tr>
              <a:tr h="0">
                <a:tc>
                  <a:txBody>
                    <a:bodyPr/>
                    <a:lstStyle/>
                    <a:p>
                      <a:pPr>
                        <a:buNone/>
                      </a:pPr>
                      <a:r>
                        <a:rPr lang="en-US" dirty="0"/>
                        <a:t>Flexibility</a:t>
                      </a:r>
                    </a:p>
                  </a:txBody>
                  <a:tcPr anchor="ctr"/>
                </a:tc>
                <a:tc>
                  <a:txBody>
                    <a:bodyPr/>
                    <a:lstStyle/>
                    <a:p>
                      <a:pPr>
                        <a:buNone/>
                      </a:pPr>
                      <a:r>
                        <a:rPr lang="en-US" dirty="0"/>
                        <a:t>Less flexible</a:t>
                      </a:r>
                    </a:p>
                  </a:txBody>
                  <a:tcPr anchor="ctr"/>
                </a:tc>
                <a:tc>
                  <a:txBody>
                    <a:bodyPr/>
                    <a:lstStyle/>
                    <a:p>
                      <a:pPr>
                        <a:buNone/>
                      </a:pPr>
                      <a:r>
                        <a:rPr lang="en-US" dirty="0"/>
                        <a:t>More flexible; order-independent</a:t>
                      </a:r>
                    </a:p>
                  </a:txBody>
                  <a:tcPr anchor="ctr"/>
                </a:tc>
                <a:extLst>
                  <a:ext uri="{0D108BD9-81ED-4DB2-BD59-A6C34878D82A}">
                    <a16:rowId xmlns:a16="http://schemas.microsoft.com/office/drawing/2014/main" val="1044774058"/>
                  </a:ext>
                </a:extLst>
              </a:tr>
              <a:tr h="0">
                <a:tc>
                  <a:txBody>
                    <a:bodyPr/>
                    <a:lstStyle/>
                    <a:p>
                      <a:pPr>
                        <a:buNone/>
                      </a:pPr>
                      <a:r>
                        <a:rPr lang="en-US" dirty="0"/>
                        <a:t>Readability</a:t>
                      </a:r>
                    </a:p>
                  </a:txBody>
                  <a:tcPr anchor="ctr"/>
                </a:tc>
                <a:tc>
                  <a:txBody>
                    <a:bodyPr/>
                    <a:lstStyle/>
                    <a:p>
                      <a:pPr>
                        <a:buNone/>
                      </a:pPr>
                      <a:r>
                        <a:rPr lang="en-US" dirty="0"/>
                        <a:t>Moderate</a:t>
                      </a:r>
                    </a:p>
                  </a:txBody>
                  <a:tcPr anchor="ctr"/>
                </a:tc>
                <a:tc>
                  <a:txBody>
                    <a:bodyPr/>
                    <a:lstStyle/>
                    <a:p>
                      <a:pPr>
                        <a:buNone/>
                      </a:pPr>
                      <a:r>
                        <a:rPr lang="en-US" dirty="0"/>
                        <a:t>Higher readability for functions with many parameters</a:t>
                      </a:r>
                    </a:p>
                  </a:txBody>
                  <a:tcPr anchor="ctr"/>
                </a:tc>
                <a:extLst>
                  <a:ext uri="{0D108BD9-81ED-4DB2-BD59-A6C34878D82A}">
                    <a16:rowId xmlns:a16="http://schemas.microsoft.com/office/drawing/2014/main" val="2998859103"/>
                  </a:ext>
                </a:extLst>
              </a:tr>
            </a:tbl>
          </a:graphicData>
        </a:graphic>
      </p:graphicFrame>
      <p:sp>
        <p:nvSpPr>
          <p:cNvPr id="6" name="TextBox 5">
            <a:extLst>
              <a:ext uri="{FF2B5EF4-FFF2-40B4-BE49-F238E27FC236}">
                <a16:creationId xmlns:a16="http://schemas.microsoft.com/office/drawing/2014/main" id="{C6A2928E-FD60-BE6D-FE0D-A44943562FCA}"/>
              </a:ext>
            </a:extLst>
          </p:cNvPr>
          <p:cNvSpPr txBox="1"/>
          <p:nvPr/>
        </p:nvSpPr>
        <p:spPr>
          <a:xfrm>
            <a:off x="1040839" y="3154940"/>
            <a:ext cx="9808431" cy="544765"/>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a:t>Proper use of both styles contributes to clean, understandable, and error-free function calls.</a:t>
            </a:r>
          </a:p>
        </p:txBody>
      </p:sp>
    </p:spTree>
    <p:extLst>
      <p:ext uri="{BB962C8B-B14F-4D97-AF65-F5344CB8AC3E}">
        <p14:creationId xmlns:p14="http://schemas.microsoft.com/office/powerpoint/2010/main" val="2797619013"/>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FFB1E-F8B4-BB0E-A0A2-C9D1E0983E9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B8B4C17-020C-C41C-135C-E21D86A8B5F0}"/>
              </a:ext>
            </a:extLst>
          </p:cNvPr>
          <p:cNvSpPr>
            <a:spLocks noGrp="1"/>
          </p:cNvSpPr>
          <p:nvPr>
            <p:ph type="title"/>
          </p:nvPr>
        </p:nvSpPr>
        <p:spPr>
          <a:xfrm>
            <a:off x="427868" y="138500"/>
            <a:ext cx="11333087" cy="739343"/>
          </a:xfrm>
        </p:spPr>
        <p:txBody>
          <a:bodyPr/>
          <a:lstStyle/>
          <a:p>
            <a:r>
              <a:rPr lang="en-US" sz="4000" b="1" dirty="0">
                <a:solidFill>
                  <a:schemeClr val="tx1"/>
                </a:solidFill>
                <a:latin typeface="Segoe UI"/>
                <a:ea typeface="+mj-lt"/>
                <a:cs typeface="+mj-lt"/>
              </a:rPr>
              <a:t>Default Parameter Values</a:t>
            </a:r>
            <a:endParaRPr lang="en-US" sz="3100" b="1">
              <a:solidFill>
                <a:schemeClr val="tx1"/>
              </a:solidFill>
              <a:latin typeface="Segoe UI"/>
            </a:endParaRPr>
          </a:p>
        </p:txBody>
      </p:sp>
      <p:sp>
        <p:nvSpPr>
          <p:cNvPr id="4" name="TextBox 3">
            <a:extLst>
              <a:ext uri="{FF2B5EF4-FFF2-40B4-BE49-F238E27FC236}">
                <a16:creationId xmlns:a16="http://schemas.microsoft.com/office/drawing/2014/main" id="{1641A16A-5196-EC79-BDD4-B8A25F73A941}"/>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BB108EEA-2C52-689A-F00E-64DD77178C01}"/>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E1A1D0C0-6FF5-36E8-807F-4FC23F1BCC15}"/>
              </a:ext>
            </a:extLst>
          </p:cNvPr>
          <p:cNvSpPr txBox="1"/>
          <p:nvPr/>
        </p:nvSpPr>
        <p:spPr>
          <a:xfrm>
            <a:off x="430425" y="881928"/>
            <a:ext cx="10516254" cy="1126462"/>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2000"/>
              <a:t>Python allows function parameters to have default values. These defaults are used when no corresponding argument is provided during a function call. This feature supports optional parameters and enhances function flexibility.</a:t>
            </a:r>
          </a:p>
        </p:txBody>
      </p:sp>
      <p:sp>
        <p:nvSpPr>
          <p:cNvPr id="9" name="Rectangle 8">
            <a:extLst>
              <a:ext uri="{FF2B5EF4-FFF2-40B4-BE49-F238E27FC236}">
                <a16:creationId xmlns:a16="http://schemas.microsoft.com/office/drawing/2014/main" id="{02361D03-E705-BF34-458C-41131F9FB91D}"/>
              </a:ext>
            </a:extLst>
          </p:cNvPr>
          <p:cNvSpPr/>
          <p:nvPr/>
        </p:nvSpPr>
        <p:spPr bwMode="auto">
          <a:xfrm>
            <a:off x="585053" y="2004146"/>
            <a:ext cx="7577014" cy="1148197"/>
          </a:xfrm>
          <a:prstGeom prst="rect">
            <a:avLst/>
          </a:prstGeom>
          <a:solidFill>
            <a:schemeClr val="bg2">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dirty="0">
                <a:solidFill>
                  <a:schemeClr val="tx1"/>
                </a:solidFill>
                <a:latin typeface="Consolas"/>
                <a:ea typeface="+mn-lt"/>
                <a:cs typeface="+mn-lt"/>
              </a:rPr>
              <a:t># Syntax Pattern</a:t>
            </a:r>
          </a:p>
          <a:p>
            <a:pPr defTabSz="932472"/>
            <a:r>
              <a:rPr lang="en-US" dirty="0">
                <a:solidFill>
                  <a:schemeClr val="tx1"/>
                </a:solidFill>
                <a:latin typeface="Consolas"/>
                <a:ea typeface="+mn-lt"/>
                <a:cs typeface="+mn-lt"/>
              </a:rPr>
              <a:t>def </a:t>
            </a:r>
            <a:r>
              <a:rPr lang="en-US" err="1">
                <a:solidFill>
                  <a:schemeClr val="tx1"/>
                </a:solidFill>
                <a:latin typeface="Consolas"/>
                <a:ea typeface="+mn-lt"/>
                <a:cs typeface="+mn-lt"/>
              </a:rPr>
              <a:t>function_name</a:t>
            </a:r>
            <a:r>
              <a:rPr lang="en-US" dirty="0">
                <a:solidFill>
                  <a:schemeClr val="tx1"/>
                </a:solidFill>
                <a:latin typeface="Consolas"/>
                <a:ea typeface="+mn-lt"/>
                <a:cs typeface="+mn-lt"/>
              </a:rPr>
              <a:t>(param1=default1, param2=default2, ...):</a:t>
            </a:r>
            <a:endParaRPr lang="en-US">
              <a:solidFill>
                <a:schemeClr val="tx1"/>
              </a:solidFill>
              <a:latin typeface="Consolas"/>
              <a:cs typeface="Segoe UI"/>
            </a:endParaRPr>
          </a:p>
          <a:p>
            <a:pPr defTabSz="932472"/>
            <a:r>
              <a:rPr lang="en-US" dirty="0">
                <a:solidFill>
                  <a:schemeClr val="tx1"/>
                </a:solidFill>
                <a:latin typeface="Consolas"/>
                <a:ea typeface="+mn-lt"/>
                <a:cs typeface="+mn-lt"/>
              </a:rPr>
              <a:t>    # Function body</a:t>
            </a:r>
            <a:endParaRPr lang="en-US">
              <a:solidFill>
                <a:schemeClr val="tx1"/>
              </a:solidFill>
              <a:latin typeface="Consolas"/>
            </a:endParaRPr>
          </a:p>
        </p:txBody>
      </p:sp>
      <p:sp>
        <p:nvSpPr>
          <p:cNvPr id="11" name="Rectangle 10">
            <a:extLst>
              <a:ext uri="{FF2B5EF4-FFF2-40B4-BE49-F238E27FC236}">
                <a16:creationId xmlns:a16="http://schemas.microsoft.com/office/drawing/2014/main" id="{2D9A59F7-F355-E012-CFC8-0D8BAC36F813}"/>
              </a:ext>
            </a:extLst>
          </p:cNvPr>
          <p:cNvSpPr/>
          <p:nvPr/>
        </p:nvSpPr>
        <p:spPr bwMode="auto">
          <a:xfrm>
            <a:off x="7157348" y="3205595"/>
            <a:ext cx="4615854" cy="1648256"/>
          </a:xfrm>
          <a:prstGeom prst="rect">
            <a:avLst/>
          </a:prstGeom>
          <a:solidFill>
            <a:srgbClr val="EAF5D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dirty="0">
                <a:solidFill>
                  <a:schemeClr val="tx1"/>
                </a:solidFill>
                <a:latin typeface="Consolas"/>
                <a:ea typeface="+mn-lt"/>
                <a:cs typeface="+mn-lt"/>
              </a:rPr>
              <a:t># Output</a:t>
            </a:r>
          </a:p>
          <a:p>
            <a:pPr defTabSz="932472"/>
            <a:r>
              <a:rPr lang="en-US">
                <a:solidFill>
                  <a:schemeClr val="tx1"/>
                </a:solidFill>
                <a:latin typeface="Consolas"/>
                <a:ea typeface="+mn-lt"/>
                <a:cs typeface="+mn-lt"/>
              </a:rPr>
              <a:t>Student: Rahul</a:t>
            </a:r>
            <a:endParaRPr lang="en-US"/>
          </a:p>
          <a:p>
            <a:pPr defTabSz="932472"/>
            <a:r>
              <a:rPr lang="en-US" dirty="0">
                <a:solidFill>
                  <a:schemeClr val="tx1"/>
                </a:solidFill>
                <a:latin typeface="Consolas"/>
                <a:ea typeface="+mn-lt"/>
                <a:cs typeface="+mn-lt"/>
              </a:rPr>
              <a:t>Course Enrolled: CS1010</a:t>
            </a:r>
            <a:endParaRPr lang="en-US" dirty="0"/>
          </a:p>
          <a:p>
            <a:pPr defTabSz="932472"/>
            <a:r>
              <a:rPr lang="en-US" dirty="0">
                <a:solidFill>
                  <a:schemeClr val="tx1"/>
                </a:solidFill>
                <a:latin typeface="Consolas"/>
                <a:ea typeface="+mn-lt"/>
                <a:cs typeface="+mn-lt"/>
              </a:rPr>
              <a:t>Student: Megha</a:t>
            </a:r>
            <a:endParaRPr lang="en-US">
              <a:solidFill>
                <a:schemeClr val="tx1"/>
              </a:solidFill>
              <a:cs typeface="Segoe UI"/>
            </a:endParaRPr>
          </a:p>
          <a:p>
            <a:pPr defTabSz="932472"/>
            <a:r>
              <a:rPr lang="en-US" dirty="0">
                <a:solidFill>
                  <a:schemeClr val="tx1"/>
                </a:solidFill>
                <a:latin typeface="Consolas"/>
                <a:ea typeface="+mn-lt"/>
                <a:cs typeface="+mn-lt"/>
              </a:rPr>
              <a:t>Course Enrolled: CS1020</a:t>
            </a:r>
            <a:endParaRPr lang="en-US">
              <a:solidFill>
                <a:schemeClr val="tx1"/>
              </a:solidFill>
              <a:cs typeface="Segoe UI"/>
            </a:endParaRPr>
          </a:p>
          <a:p>
            <a:pPr defTabSz="932472"/>
            <a:br>
              <a:rPr lang="en-US" dirty="0"/>
            </a:br>
            <a:endParaRPr lang="en-US" dirty="0"/>
          </a:p>
          <a:p>
            <a:pPr defTabSz="932472"/>
            <a:endParaRPr lang="en-US" dirty="0">
              <a:solidFill>
                <a:schemeClr val="tx1"/>
              </a:solidFill>
              <a:latin typeface="Consolas"/>
              <a:cs typeface="Segoe UI"/>
            </a:endParaRPr>
          </a:p>
        </p:txBody>
      </p:sp>
      <p:sp>
        <p:nvSpPr>
          <p:cNvPr id="12" name="TextBox 11">
            <a:extLst>
              <a:ext uri="{FF2B5EF4-FFF2-40B4-BE49-F238E27FC236}">
                <a16:creationId xmlns:a16="http://schemas.microsoft.com/office/drawing/2014/main" id="{D46AC0F1-8A41-D865-E63A-BBC0A742B775}"/>
              </a:ext>
            </a:extLst>
          </p:cNvPr>
          <p:cNvSpPr txBox="1"/>
          <p:nvPr/>
        </p:nvSpPr>
        <p:spPr>
          <a:xfrm>
            <a:off x="8300885" y="2005446"/>
            <a:ext cx="3788698" cy="1043363"/>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Note: </a:t>
            </a:r>
            <a:r>
              <a:rPr lang="en-US" dirty="0"/>
              <a:t>Default parameters must appear after all required (non-default) parameters.</a:t>
            </a:r>
          </a:p>
        </p:txBody>
      </p:sp>
      <p:sp>
        <p:nvSpPr>
          <p:cNvPr id="13" name="Rectangle 12">
            <a:extLst>
              <a:ext uri="{FF2B5EF4-FFF2-40B4-BE49-F238E27FC236}">
                <a16:creationId xmlns:a16="http://schemas.microsoft.com/office/drawing/2014/main" id="{1F10239E-6021-90AC-B0B4-4293CC095381}"/>
              </a:ext>
            </a:extLst>
          </p:cNvPr>
          <p:cNvSpPr/>
          <p:nvPr/>
        </p:nvSpPr>
        <p:spPr bwMode="auto">
          <a:xfrm>
            <a:off x="598101" y="3205595"/>
            <a:ext cx="6122408" cy="2206771"/>
          </a:xfrm>
          <a:prstGeom prst="rect">
            <a:avLst/>
          </a:prstGeom>
          <a:solidFill>
            <a:schemeClr val="bg2">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dirty="0">
                <a:solidFill>
                  <a:schemeClr val="tx1"/>
                </a:solidFill>
                <a:latin typeface="Consolas"/>
                <a:ea typeface="+mn-lt"/>
                <a:cs typeface="+mn-lt"/>
              </a:rPr>
              <a:t>def </a:t>
            </a:r>
            <a:r>
              <a:rPr lang="en-US" err="1">
                <a:solidFill>
                  <a:schemeClr val="tx1"/>
                </a:solidFill>
                <a:latin typeface="Consolas"/>
                <a:ea typeface="+mn-lt"/>
                <a:cs typeface="+mn-lt"/>
              </a:rPr>
              <a:t>register_student</a:t>
            </a:r>
            <a:r>
              <a:rPr lang="en-US" dirty="0">
                <a:solidFill>
                  <a:schemeClr val="tx1"/>
                </a:solidFill>
                <a:latin typeface="Consolas"/>
                <a:ea typeface="+mn-lt"/>
                <a:cs typeface="+mn-lt"/>
              </a:rPr>
              <a:t>(name, course="CS1010"):</a:t>
            </a:r>
            <a:endParaRPr lang="en-US">
              <a:solidFill>
                <a:schemeClr val="tx1"/>
              </a:solidFill>
              <a:latin typeface="Consolas"/>
            </a:endParaRPr>
          </a:p>
          <a:p>
            <a:pPr defTabSz="932472"/>
            <a:r>
              <a:rPr lang="en-US" dirty="0">
                <a:solidFill>
                  <a:schemeClr val="tx1"/>
                </a:solidFill>
                <a:latin typeface="Consolas"/>
                <a:ea typeface="+mn-lt"/>
                <a:cs typeface="+mn-lt"/>
              </a:rPr>
              <a:t>    print("Student:", name)</a:t>
            </a:r>
            <a:endParaRPr lang="en-US">
              <a:solidFill>
                <a:schemeClr val="tx1"/>
              </a:solidFill>
              <a:latin typeface="Consolas"/>
            </a:endParaRPr>
          </a:p>
          <a:p>
            <a:pPr defTabSz="932472"/>
            <a:r>
              <a:rPr lang="en-US" dirty="0">
                <a:solidFill>
                  <a:schemeClr val="tx1"/>
                </a:solidFill>
                <a:latin typeface="Consolas"/>
                <a:ea typeface="+mn-lt"/>
                <a:cs typeface="+mn-lt"/>
              </a:rPr>
              <a:t>    print("Course Enrolled:", course)</a:t>
            </a:r>
          </a:p>
          <a:p>
            <a:pPr defTabSz="932472"/>
            <a:endParaRPr lang="en-US" dirty="0">
              <a:solidFill>
                <a:schemeClr val="tx1"/>
              </a:solidFill>
              <a:latin typeface="Consolas"/>
              <a:cs typeface="Segoe UI"/>
            </a:endParaRPr>
          </a:p>
          <a:p>
            <a:pPr defTabSz="932472"/>
            <a:r>
              <a:rPr lang="en-US">
                <a:solidFill>
                  <a:schemeClr val="tx1"/>
                </a:solidFill>
                <a:latin typeface="Consolas"/>
                <a:cs typeface="Segoe UI"/>
              </a:rPr>
              <a:t># Function Calls</a:t>
            </a:r>
            <a:endParaRPr lang="en-US" dirty="0">
              <a:solidFill>
                <a:schemeClr val="tx1"/>
              </a:solidFill>
              <a:latin typeface="Consolas"/>
              <a:cs typeface="Segoe UI"/>
            </a:endParaRPr>
          </a:p>
          <a:p>
            <a:pPr defTabSz="932472"/>
            <a:r>
              <a:rPr lang="en-US" err="1">
                <a:solidFill>
                  <a:schemeClr val="tx1"/>
                </a:solidFill>
                <a:latin typeface="Consolas"/>
                <a:ea typeface="+mn-lt"/>
                <a:cs typeface="+mn-lt"/>
              </a:rPr>
              <a:t>register_student</a:t>
            </a:r>
            <a:r>
              <a:rPr lang="en-US">
                <a:solidFill>
                  <a:schemeClr val="tx1"/>
                </a:solidFill>
                <a:latin typeface="Consolas"/>
                <a:ea typeface="+mn-lt"/>
                <a:cs typeface="+mn-lt"/>
              </a:rPr>
              <a:t>("Rahul")</a:t>
            </a:r>
            <a:endParaRPr lang="en-US">
              <a:solidFill>
                <a:schemeClr val="tx1"/>
              </a:solidFill>
              <a:latin typeface="Consolas"/>
            </a:endParaRPr>
          </a:p>
          <a:p>
            <a:pPr defTabSz="932472"/>
            <a:r>
              <a:rPr lang="en-US" err="1">
                <a:solidFill>
                  <a:schemeClr val="tx1"/>
                </a:solidFill>
                <a:latin typeface="Consolas"/>
                <a:ea typeface="+mn-lt"/>
                <a:cs typeface="+mn-lt"/>
              </a:rPr>
              <a:t>register_student</a:t>
            </a:r>
            <a:r>
              <a:rPr lang="en-US" dirty="0">
                <a:solidFill>
                  <a:schemeClr val="tx1"/>
                </a:solidFill>
                <a:latin typeface="Consolas"/>
                <a:ea typeface="+mn-lt"/>
                <a:cs typeface="+mn-lt"/>
              </a:rPr>
              <a:t>("Megha", "CS1020")</a:t>
            </a:r>
          </a:p>
        </p:txBody>
      </p:sp>
      <p:sp>
        <p:nvSpPr>
          <p:cNvPr id="14" name="TextBox 13">
            <a:extLst>
              <a:ext uri="{FF2B5EF4-FFF2-40B4-BE49-F238E27FC236}">
                <a16:creationId xmlns:a16="http://schemas.microsoft.com/office/drawing/2014/main" id="{BC5A7533-EBDF-6A02-4B81-F87BEE92D4B4}"/>
              </a:ext>
            </a:extLst>
          </p:cNvPr>
          <p:cNvSpPr txBox="1"/>
          <p:nvPr/>
        </p:nvSpPr>
        <p:spPr>
          <a:xfrm>
            <a:off x="586275" y="5304559"/>
            <a:ext cx="9094118" cy="1849737"/>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a:t>Observations</a:t>
            </a:r>
          </a:p>
          <a:p>
            <a:pPr marL="228600" indent="-228600">
              <a:lnSpc>
                <a:spcPct val="90000"/>
              </a:lnSpc>
              <a:spcAft>
                <a:spcPts val="600"/>
              </a:spcAft>
              <a:buFont typeface=""/>
              <a:buChar char="•"/>
            </a:pPr>
            <a:r>
              <a:rPr lang="en-US"/>
              <a:t>In the first call, course is not supplied; default value "CS1010" is used.</a:t>
            </a:r>
          </a:p>
          <a:p>
            <a:pPr marL="228600" indent="-228600">
              <a:lnSpc>
                <a:spcPct val="90000"/>
              </a:lnSpc>
              <a:spcAft>
                <a:spcPts val="600"/>
              </a:spcAft>
              <a:buFont typeface=""/>
              <a:buChar char="•"/>
            </a:pPr>
            <a:r>
              <a:rPr lang="en-US"/>
              <a:t>In the second call, "CS1020" overrides the default.</a:t>
            </a:r>
          </a:p>
          <a:p>
            <a:pPr marL="228600" indent="-228600">
              <a:lnSpc>
                <a:spcPct val="90000"/>
              </a:lnSpc>
              <a:spcAft>
                <a:spcPts val="600"/>
              </a:spcAft>
              <a:buFont typeface=""/>
              <a:buChar char="•"/>
            </a:pPr>
            <a:r>
              <a:rPr lang="en-US"/>
              <a:t>Default values increase function usability for common-case scenarios.</a:t>
            </a:r>
          </a:p>
          <a:p>
            <a:pPr>
              <a:lnSpc>
                <a:spcPct val="90000"/>
              </a:lnSpc>
              <a:spcAft>
                <a:spcPts val="600"/>
              </a:spcAft>
            </a:pPr>
            <a:endParaRPr lang="en-US"/>
          </a:p>
        </p:txBody>
      </p:sp>
    </p:spTree>
    <p:extLst>
      <p:ext uri="{BB962C8B-B14F-4D97-AF65-F5344CB8AC3E}">
        <p14:creationId xmlns:p14="http://schemas.microsoft.com/office/powerpoint/2010/main" val="3098865330"/>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7B8661-912A-A7C5-8E4C-6FF745C10CD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DD99E96-AF72-4ED5-64B3-0FA46176C15B}"/>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616F24D3-2D47-EFF1-E252-26F8AFAF16FA}"/>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51F0ED5A-FF13-68B0-B1B7-19D4100584F1}"/>
              </a:ext>
            </a:extLst>
          </p:cNvPr>
          <p:cNvSpPr txBox="1"/>
          <p:nvPr/>
        </p:nvSpPr>
        <p:spPr>
          <a:xfrm>
            <a:off x="430425" y="881928"/>
            <a:ext cx="10737042" cy="1126462"/>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2000" dirty="0">
                <a:ea typeface="+mn-lt"/>
                <a:cs typeface="+mn-lt"/>
              </a:rPr>
              <a:t>The return statement in Python functions is used to send a value (or multiple values) back to the caller. This enables functions to produce outcomes that can be stored, reused, or further computed. If no return statement is used, the function returns </a:t>
            </a:r>
            <a:r>
              <a:rPr lang="en-US" sz="2000" dirty="0">
                <a:latin typeface="Consolas"/>
                <a:ea typeface="+mn-lt"/>
                <a:cs typeface="+mn-lt"/>
              </a:rPr>
              <a:t>None </a:t>
            </a:r>
            <a:r>
              <a:rPr lang="en-US" sz="2000" dirty="0">
                <a:ea typeface="+mn-lt"/>
                <a:cs typeface="+mn-lt"/>
              </a:rPr>
              <a:t>by default.</a:t>
            </a:r>
            <a:endParaRPr lang="en-US" dirty="0">
              <a:ea typeface="+mn-lt"/>
              <a:cs typeface="+mn-lt"/>
            </a:endParaRPr>
          </a:p>
        </p:txBody>
      </p:sp>
      <p:sp>
        <p:nvSpPr>
          <p:cNvPr id="9" name="Rectangle 8">
            <a:extLst>
              <a:ext uri="{FF2B5EF4-FFF2-40B4-BE49-F238E27FC236}">
                <a16:creationId xmlns:a16="http://schemas.microsoft.com/office/drawing/2014/main" id="{E9A577AC-82EA-BCEB-15C0-256E33F5FE01}"/>
              </a:ext>
            </a:extLst>
          </p:cNvPr>
          <p:cNvSpPr/>
          <p:nvPr/>
        </p:nvSpPr>
        <p:spPr bwMode="auto">
          <a:xfrm>
            <a:off x="585053" y="2004146"/>
            <a:ext cx="7577014" cy="1148197"/>
          </a:xfrm>
          <a:prstGeom prst="rect">
            <a:avLst/>
          </a:prstGeom>
          <a:solidFill>
            <a:schemeClr val="bg2">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dirty="0">
                <a:solidFill>
                  <a:schemeClr val="tx1"/>
                </a:solidFill>
                <a:latin typeface="Consolas"/>
                <a:ea typeface="+mn-lt"/>
                <a:cs typeface="+mn-lt"/>
              </a:rPr>
              <a:t>def </a:t>
            </a:r>
            <a:r>
              <a:rPr lang="en-US" err="1">
                <a:solidFill>
                  <a:schemeClr val="tx1"/>
                </a:solidFill>
                <a:latin typeface="Consolas"/>
                <a:ea typeface="+mn-lt"/>
                <a:cs typeface="+mn-lt"/>
              </a:rPr>
              <a:t>function_name</a:t>
            </a:r>
            <a:r>
              <a:rPr lang="en-US" dirty="0">
                <a:solidFill>
                  <a:schemeClr val="tx1"/>
                </a:solidFill>
                <a:latin typeface="Consolas"/>
                <a:ea typeface="+mn-lt"/>
                <a:cs typeface="+mn-lt"/>
              </a:rPr>
              <a:t>(parameters):</a:t>
            </a:r>
            <a:endParaRPr lang="en-US" dirty="0">
              <a:solidFill>
                <a:schemeClr val="tx1"/>
              </a:solidFill>
              <a:latin typeface="Consolas"/>
            </a:endParaRPr>
          </a:p>
          <a:p>
            <a:pPr defTabSz="932472"/>
            <a:r>
              <a:rPr lang="en-US" dirty="0">
                <a:solidFill>
                  <a:schemeClr val="tx1"/>
                </a:solidFill>
                <a:latin typeface="Consolas"/>
                <a:ea typeface="+mn-lt"/>
                <a:cs typeface="+mn-lt"/>
              </a:rPr>
              <a:t>    # computation</a:t>
            </a:r>
            <a:endParaRPr lang="en-US" dirty="0">
              <a:solidFill>
                <a:schemeClr val="tx1"/>
              </a:solidFill>
              <a:latin typeface="Consolas"/>
            </a:endParaRPr>
          </a:p>
          <a:p>
            <a:pPr defTabSz="932472"/>
            <a:r>
              <a:rPr lang="en-US" dirty="0">
                <a:solidFill>
                  <a:schemeClr val="tx1"/>
                </a:solidFill>
                <a:latin typeface="Consolas"/>
                <a:ea typeface="+mn-lt"/>
                <a:cs typeface="+mn-lt"/>
              </a:rPr>
              <a:t>    return result</a:t>
            </a:r>
            <a:endParaRPr lang="en-US" dirty="0">
              <a:solidFill>
                <a:schemeClr val="tx1"/>
              </a:solidFill>
              <a:latin typeface="Consolas"/>
            </a:endParaRPr>
          </a:p>
        </p:txBody>
      </p:sp>
      <p:sp>
        <p:nvSpPr>
          <p:cNvPr id="11" name="Rectangle 10">
            <a:extLst>
              <a:ext uri="{FF2B5EF4-FFF2-40B4-BE49-F238E27FC236}">
                <a16:creationId xmlns:a16="http://schemas.microsoft.com/office/drawing/2014/main" id="{3E70D383-2196-0049-1778-088875D6638C}"/>
              </a:ext>
            </a:extLst>
          </p:cNvPr>
          <p:cNvSpPr/>
          <p:nvPr/>
        </p:nvSpPr>
        <p:spPr bwMode="auto">
          <a:xfrm>
            <a:off x="585642" y="4972049"/>
            <a:ext cx="4615854" cy="842961"/>
          </a:xfrm>
          <a:prstGeom prst="rect">
            <a:avLst/>
          </a:prstGeom>
          <a:solidFill>
            <a:srgbClr val="EAF5D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dirty="0">
                <a:solidFill>
                  <a:schemeClr val="tx1"/>
                </a:solidFill>
                <a:latin typeface="Consolas"/>
                <a:ea typeface="+mn-lt"/>
                <a:cs typeface="+mn-lt"/>
              </a:rPr>
              <a:t># Output</a:t>
            </a:r>
          </a:p>
          <a:p>
            <a:pPr defTabSz="932472"/>
            <a:r>
              <a:rPr lang="en-US" dirty="0">
                <a:solidFill>
                  <a:schemeClr val="tx1"/>
                </a:solidFill>
                <a:latin typeface="Consolas"/>
                <a:ea typeface="+mn-lt"/>
                <a:cs typeface="+mn-lt"/>
              </a:rPr>
              <a:t>Square is: 25</a:t>
            </a:r>
            <a:endParaRPr lang="en-US" dirty="0">
              <a:solidFill>
                <a:schemeClr val="tx1"/>
              </a:solidFill>
              <a:latin typeface="Consolas"/>
            </a:endParaRPr>
          </a:p>
          <a:p>
            <a:pPr defTabSz="932472"/>
            <a:br>
              <a:rPr lang="en-US" dirty="0"/>
            </a:br>
            <a:endParaRPr lang="en-US">
              <a:latin typeface="Consolas"/>
            </a:endParaRPr>
          </a:p>
          <a:p>
            <a:pPr defTabSz="932472"/>
            <a:endParaRPr lang="en-US" dirty="0">
              <a:solidFill>
                <a:schemeClr val="tx1"/>
              </a:solidFill>
              <a:latin typeface="Consolas"/>
              <a:cs typeface="Segoe UI"/>
            </a:endParaRPr>
          </a:p>
        </p:txBody>
      </p:sp>
      <p:sp>
        <p:nvSpPr>
          <p:cNvPr id="12" name="TextBox 11">
            <a:extLst>
              <a:ext uri="{FF2B5EF4-FFF2-40B4-BE49-F238E27FC236}">
                <a16:creationId xmlns:a16="http://schemas.microsoft.com/office/drawing/2014/main" id="{EEF16D01-C40E-9A00-FB7C-BEBC84508FB7}"/>
              </a:ext>
            </a:extLst>
          </p:cNvPr>
          <p:cNvSpPr txBox="1"/>
          <p:nvPr/>
        </p:nvSpPr>
        <p:spPr>
          <a:xfrm>
            <a:off x="8164516" y="1856077"/>
            <a:ext cx="3788698" cy="2206758"/>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marL="285750" indent="-285750">
              <a:buFont typeface="Arial"/>
              <a:buChar char="•"/>
            </a:pPr>
            <a:r>
              <a:rPr lang="en-US">
                <a:ea typeface="+mn-lt"/>
                <a:cs typeface="+mn-lt"/>
              </a:rPr>
              <a:t>return is a keyword.</a:t>
            </a:r>
            <a:endParaRPr lang="en-US"/>
          </a:p>
          <a:p>
            <a:pPr marL="285750" indent="-285750">
              <a:buFont typeface="Arial"/>
              <a:buChar char="•"/>
            </a:pPr>
            <a:r>
              <a:rPr lang="en-US" dirty="0">
                <a:ea typeface="+mn-lt"/>
                <a:cs typeface="+mn-lt"/>
              </a:rPr>
              <a:t>result may be any valid Python expression.</a:t>
            </a:r>
            <a:endParaRPr lang="en-US" dirty="0"/>
          </a:p>
          <a:p>
            <a:pPr marL="285750" indent="-285750">
              <a:buFont typeface="Arial"/>
              <a:buChar char="•"/>
            </a:pPr>
            <a:r>
              <a:rPr lang="en-US" dirty="0">
                <a:ea typeface="+mn-lt"/>
                <a:cs typeface="+mn-lt"/>
              </a:rPr>
              <a:t>A function may have multiple return statements but only one is executed per call.</a:t>
            </a:r>
            <a:endParaRPr lang="en-US" dirty="0"/>
          </a:p>
          <a:p>
            <a:pPr>
              <a:lnSpc>
                <a:spcPct val="90000"/>
              </a:lnSpc>
              <a:spcAft>
                <a:spcPts val="600"/>
              </a:spcAft>
            </a:pPr>
            <a:endParaRPr lang="en-US" dirty="0">
              <a:cs typeface="Segoe UI"/>
            </a:endParaRPr>
          </a:p>
        </p:txBody>
      </p:sp>
      <p:sp>
        <p:nvSpPr>
          <p:cNvPr id="13" name="Rectangle 12">
            <a:extLst>
              <a:ext uri="{FF2B5EF4-FFF2-40B4-BE49-F238E27FC236}">
                <a16:creationId xmlns:a16="http://schemas.microsoft.com/office/drawing/2014/main" id="{AF6C952B-1D8F-F330-874C-A94FC85A2CEA}"/>
              </a:ext>
            </a:extLst>
          </p:cNvPr>
          <p:cNvSpPr/>
          <p:nvPr/>
        </p:nvSpPr>
        <p:spPr bwMode="auto">
          <a:xfrm>
            <a:off x="585114" y="3251056"/>
            <a:ext cx="6128901" cy="1635270"/>
          </a:xfrm>
          <a:prstGeom prst="rect">
            <a:avLst/>
          </a:prstGeom>
          <a:solidFill>
            <a:schemeClr val="bg2">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dirty="0">
                <a:solidFill>
                  <a:schemeClr val="tx1"/>
                </a:solidFill>
                <a:latin typeface="Consolas"/>
                <a:ea typeface="+mn-lt"/>
                <a:cs typeface="+mn-lt"/>
              </a:rPr>
              <a:t>def square(x):</a:t>
            </a:r>
            <a:endParaRPr lang="en-US">
              <a:solidFill>
                <a:schemeClr val="tx1"/>
              </a:solidFill>
              <a:latin typeface="Consolas"/>
            </a:endParaRPr>
          </a:p>
          <a:p>
            <a:pPr defTabSz="932472"/>
            <a:r>
              <a:rPr lang="en-US" dirty="0">
                <a:solidFill>
                  <a:schemeClr val="tx1"/>
                </a:solidFill>
                <a:latin typeface="Consolas"/>
                <a:ea typeface="+mn-lt"/>
                <a:cs typeface="+mn-lt"/>
              </a:rPr>
              <a:t>    return x * x</a:t>
            </a:r>
          </a:p>
          <a:p>
            <a:pPr defTabSz="932472"/>
            <a:r>
              <a:rPr lang="en-US" dirty="0">
                <a:solidFill>
                  <a:schemeClr val="tx1"/>
                </a:solidFill>
                <a:latin typeface="Consolas"/>
                <a:cs typeface="Segoe UI"/>
              </a:rPr>
              <a:t># Function Call</a:t>
            </a:r>
          </a:p>
          <a:p>
            <a:pPr defTabSz="932472"/>
            <a:r>
              <a:rPr lang="en-US">
                <a:solidFill>
                  <a:schemeClr val="tx1"/>
                </a:solidFill>
                <a:latin typeface="Consolas"/>
                <a:ea typeface="+mn-lt"/>
                <a:cs typeface="+mn-lt"/>
              </a:rPr>
              <a:t>result = square(5)</a:t>
            </a:r>
            <a:endParaRPr lang="en-US">
              <a:solidFill>
                <a:schemeClr val="tx1"/>
              </a:solidFill>
              <a:latin typeface="Consolas"/>
            </a:endParaRPr>
          </a:p>
          <a:p>
            <a:pPr defTabSz="932472"/>
            <a:r>
              <a:rPr lang="en-US">
                <a:solidFill>
                  <a:schemeClr val="tx1"/>
                </a:solidFill>
                <a:latin typeface="Consolas"/>
                <a:ea typeface="+mn-lt"/>
                <a:cs typeface="+mn-lt"/>
              </a:rPr>
              <a:t>print("Square is:", result)</a:t>
            </a:r>
            <a:endParaRPr lang="en-US">
              <a:solidFill>
                <a:schemeClr val="tx1"/>
              </a:solidFill>
              <a:latin typeface="Consolas"/>
            </a:endParaRPr>
          </a:p>
          <a:p>
            <a:pPr defTabSz="932472"/>
            <a:endParaRPr lang="en-US" dirty="0">
              <a:solidFill>
                <a:schemeClr val="tx1"/>
              </a:solidFill>
              <a:latin typeface="Consolas"/>
              <a:cs typeface="Segoe UI"/>
            </a:endParaRPr>
          </a:p>
        </p:txBody>
      </p:sp>
      <p:sp>
        <p:nvSpPr>
          <p:cNvPr id="10" name="Title 2">
            <a:extLst>
              <a:ext uri="{FF2B5EF4-FFF2-40B4-BE49-F238E27FC236}">
                <a16:creationId xmlns:a16="http://schemas.microsoft.com/office/drawing/2014/main" id="{B1A08BA3-B400-00FE-1C11-4346A49FB807}"/>
              </a:ext>
            </a:extLst>
          </p:cNvPr>
          <p:cNvSpPr txBox="1">
            <a:spLocks/>
          </p:cNvSpPr>
          <p:nvPr/>
        </p:nvSpPr>
        <p:spPr>
          <a:xfrm>
            <a:off x="427868" y="138500"/>
            <a:ext cx="11333087" cy="739343"/>
          </a:xfrm>
          <a:prstGeom prst="rect">
            <a:avLst/>
          </a:prstGeom>
        </p:spPr>
        <p:txBody>
          <a:bodyPr vert="horz" wrap="square" lIns="0" tIns="164592" rIns="0" bIns="0" rtlCol="0" anchor="t">
            <a:noAutofit/>
          </a:bodyPr>
          <a:lstStyle>
            <a:lvl1pPr algn="l" defTabSz="914180" rtl="0" eaLnBrk="1" latinLnBrk="0" hangingPunct="1">
              <a:lnSpc>
                <a:spcPct val="90000"/>
              </a:lnSpc>
              <a:spcBef>
                <a:spcPct val="0"/>
              </a:spcBef>
              <a:buNone/>
              <a:defRPr lang="en-US" sz="3136" b="0" kern="1200" cap="none" spc="-147" baseline="0">
                <a:ln w="3175">
                  <a:noFill/>
                </a:ln>
                <a:solidFill>
                  <a:srgbClr val="000000"/>
                </a:solidFill>
                <a:effectLst/>
                <a:latin typeface="+mj-lt"/>
                <a:ea typeface="+mn-ea"/>
                <a:cs typeface="Segoe UI" pitchFamily="34" charset="0"/>
              </a:defRPr>
            </a:lvl1pPr>
          </a:lstStyle>
          <a:p>
            <a:r>
              <a:rPr lang="en-US" sz="4000" b="1" dirty="0">
                <a:solidFill>
                  <a:schemeClr val="tx1"/>
                </a:solidFill>
                <a:latin typeface="+mn-lt"/>
                <a:cs typeface="Segoe UI"/>
              </a:rPr>
              <a:t>Return Statement and Returning Values</a:t>
            </a:r>
            <a:endParaRPr lang="en-US" dirty="0">
              <a:solidFill>
                <a:schemeClr val="tx1"/>
              </a:solidFill>
            </a:endParaRPr>
          </a:p>
        </p:txBody>
      </p:sp>
      <p:sp>
        <p:nvSpPr>
          <p:cNvPr id="15" name="TextBox 14">
            <a:extLst>
              <a:ext uri="{FF2B5EF4-FFF2-40B4-BE49-F238E27FC236}">
                <a16:creationId xmlns:a16="http://schemas.microsoft.com/office/drawing/2014/main" id="{F2A96E02-A355-3997-6D62-118410ED598B}"/>
              </a:ext>
            </a:extLst>
          </p:cNvPr>
          <p:cNvSpPr txBox="1"/>
          <p:nvPr/>
        </p:nvSpPr>
        <p:spPr>
          <a:xfrm>
            <a:off x="6982647" y="3836844"/>
            <a:ext cx="4970566" cy="2271391"/>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a:t>Notes</a:t>
            </a:r>
          </a:p>
          <a:p>
            <a:pPr marL="228600" indent="-228600">
              <a:lnSpc>
                <a:spcPct val="90000"/>
              </a:lnSpc>
              <a:spcAft>
                <a:spcPts val="600"/>
              </a:spcAft>
              <a:buFont typeface=""/>
              <a:buChar char="•"/>
            </a:pPr>
            <a:r>
              <a:rPr lang="en-US"/>
              <a:t>The return statement also terminates the function’s execution.</a:t>
            </a:r>
          </a:p>
          <a:p>
            <a:pPr marL="228600" indent="-228600">
              <a:lnSpc>
                <a:spcPct val="90000"/>
              </a:lnSpc>
              <a:spcAft>
                <a:spcPts val="600"/>
              </a:spcAft>
              <a:buFont typeface=""/>
              <a:buChar char="•"/>
            </a:pPr>
            <a:r>
              <a:rPr lang="en-US"/>
              <a:t>A function can return any data type: number, string, list, object, etc.</a:t>
            </a:r>
          </a:p>
          <a:p>
            <a:pPr marL="228600" indent="-228600">
              <a:lnSpc>
                <a:spcPct val="90000"/>
              </a:lnSpc>
              <a:spcAft>
                <a:spcPts val="600"/>
              </a:spcAft>
              <a:buFont typeface=""/>
              <a:buChar char="•"/>
            </a:pPr>
            <a:r>
              <a:rPr lang="en-US"/>
              <a:t>If no return is used explicitly, the function returns None.</a:t>
            </a:r>
          </a:p>
        </p:txBody>
      </p:sp>
      <p:sp>
        <p:nvSpPr>
          <p:cNvPr id="16" name="Right Brace 15">
            <a:extLst>
              <a:ext uri="{FF2B5EF4-FFF2-40B4-BE49-F238E27FC236}">
                <a16:creationId xmlns:a16="http://schemas.microsoft.com/office/drawing/2014/main" id="{09492CC5-F7E9-3D7A-E32E-47124045E75B}"/>
              </a:ext>
            </a:extLst>
          </p:cNvPr>
          <p:cNvSpPr/>
          <p:nvPr/>
        </p:nvSpPr>
        <p:spPr>
          <a:xfrm>
            <a:off x="6795940" y="3238067"/>
            <a:ext cx="174931" cy="2693844"/>
          </a:xfrm>
          <a:prstGeom prst="rightBrace">
            <a:avLst/>
          </a:prstGeom>
          <a:ln>
            <a:headEnd type="none"/>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179436920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57FF8E-7F0C-20DA-86FD-2D057607768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7198282-D844-E5B8-4AAF-85AAD08EBEFE}"/>
              </a:ext>
            </a:extLst>
          </p:cNvPr>
          <p:cNvSpPr>
            <a:spLocks noGrp="1"/>
          </p:cNvSpPr>
          <p:nvPr>
            <p:ph type="title"/>
          </p:nvPr>
        </p:nvSpPr>
        <p:spPr>
          <a:xfrm>
            <a:off x="427868" y="134418"/>
            <a:ext cx="11333087" cy="739343"/>
          </a:xfrm>
        </p:spPr>
        <p:txBody>
          <a:bodyPr/>
          <a:lstStyle/>
          <a:p>
            <a:r>
              <a:rPr lang="en-IN" sz="4000" b="1" dirty="0">
                <a:latin typeface="Segoe UI"/>
                <a:ea typeface="+mj-lt"/>
                <a:cs typeface="+mj-lt"/>
              </a:rPr>
              <a:t>Example 3: Function Returning a Value</a:t>
            </a:r>
            <a:endParaRPr lang="en-US" sz="4000" b="1" dirty="0">
              <a:latin typeface="Segoe UI"/>
            </a:endParaRPr>
          </a:p>
        </p:txBody>
      </p:sp>
      <p:sp>
        <p:nvSpPr>
          <p:cNvPr id="4" name="TextBox 3">
            <a:extLst>
              <a:ext uri="{FF2B5EF4-FFF2-40B4-BE49-F238E27FC236}">
                <a16:creationId xmlns:a16="http://schemas.microsoft.com/office/drawing/2014/main" id="{66CA5893-C7CF-7D6F-E108-0F85C514FF34}"/>
              </a:ext>
            </a:extLst>
          </p:cNvPr>
          <p:cNvSpPr txBox="1"/>
          <p:nvPr/>
        </p:nvSpPr>
        <p:spPr>
          <a:xfrm>
            <a:off x="8883595" y="4239635"/>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488BC66E-E5B1-5A39-CF60-6D248ACE3560}"/>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AF9C306A-B50D-FEB7-1A01-B977E3BE1076}"/>
              </a:ext>
            </a:extLst>
          </p:cNvPr>
          <p:cNvSpPr txBox="1"/>
          <p:nvPr/>
        </p:nvSpPr>
        <p:spPr>
          <a:xfrm>
            <a:off x="5677398" y="862445"/>
            <a:ext cx="5457599" cy="1403461"/>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r>
              <a:rPr lang="en-US" dirty="0">
                <a:ea typeface="+mn-lt"/>
                <a:cs typeface="+mn-lt"/>
              </a:rPr>
              <a:t>A function that returns a value allows the output of its internal computation to be reused or stored by the calling context. This enables functional composition and result-based computation.</a:t>
            </a:r>
          </a:p>
        </p:txBody>
      </p:sp>
      <p:sp>
        <p:nvSpPr>
          <p:cNvPr id="10" name="Rectangle 9">
            <a:extLst>
              <a:ext uri="{FF2B5EF4-FFF2-40B4-BE49-F238E27FC236}">
                <a16:creationId xmlns:a16="http://schemas.microsoft.com/office/drawing/2014/main" id="{6A64A033-7843-6BED-7A1B-CE57CA9624B9}"/>
              </a:ext>
            </a:extLst>
          </p:cNvPr>
          <p:cNvSpPr/>
          <p:nvPr/>
        </p:nvSpPr>
        <p:spPr bwMode="auto">
          <a:xfrm>
            <a:off x="513621" y="1718395"/>
            <a:ext cx="4596370" cy="2486026"/>
          </a:xfrm>
          <a:prstGeom prst="rect">
            <a:avLst/>
          </a:prstGeom>
          <a:solidFill>
            <a:schemeClr val="bg2">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2000" dirty="0">
                <a:solidFill>
                  <a:schemeClr val="tx1"/>
                </a:solidFill>
                <a:latin typeface="Consolas"/>
                <a:ea typeface="+mn-lt"/>
                <a:cs typeface="+mn-lt"/>
              </a:rPr>
              <a:t>def </a:t>
            </a:r>
            <a:r>
              <a:rPr lang="en-US" sz="2000" err="1">
                <a:solidFill>
                  <a:schemeClr val="tx1"/>
                </a:solidFill>
                <a:latin typeface="Consolas"/>
                <a:ea typeface="+mn-lt"/>
                <a:cs typeface="+mn-lt"/>
              </a:rPr>
              <a:t>calculate_area</a:t>
            </a:r>
            <a:r>
              <a:rPr lang="en-US" sz="2000" dirty="0">
                <a:solidFill>
                  <a:schemeClr val="tx1"/>
                </a:solidFill>
                <a:latin typeface="Consolas"/>
                <a:ea typeface="+mn-lt"/>
                <a:cs typeface="+mn-lt"/>
              </a:rPr>
              <a:t>(length, width):</a:t>
            </a:r>
            <a:endParaRPr lang="en-US" dirty="0">
              <a:solidFill>
                <a:schemeClr val="tx1"/>
              </a:solidFill>
              <a:latin typeface="Consolas"/>
            </a:endParaRPr>
          </a:p>
          <a:p>
            <a:pPr defTabSz="932472"/>
            <a:r>
              <a:rPr lang="en-US" sz="2000" dirty="0">
                <a:solidFill>
                  <a:schemeClr val="tx1"/>
                </a:solidFill>
                <a:latin typeface="Consolas"/>
                <a:ea typeface="+mn-lt"/>
                <a:cs typeface="+mn-lt"/>
              </a:rPr>
              <a:t>    area = length * width</a:t>
            </a:r>
            <a:endParaRPr lang="en-US" dirty="0">
              <a:solidFill>
                <a:schemeClr val="tx1"/>
              </a:solidFill>
              <a:latin typeface="Consolas"/>
            </a:endParaRPr>
          </a:p>
          <a:p>
            <a:pPr defTabSz="932472"/>
            <a:r>
              <a:rPr lang="en-US" sz="2000" dirty="0">
                <a:solidFill>
                  <a:schemeClr val="tx1"/>
                </a:solidFill>
                <a:latin typeface="Consolas"/>
                <a:ea typeface="+mn-lt"/>
                <a:cs typeface="+mn-lt"/>
              </a:rPr>
              <a:t>    return area</a:t>
            </a:r>
            <a:endParaRPr lang="en-US" dirty="0">
              <a:solidFill>
                <a:schemeClr val="tx1"/>
              </a:solidFill>
              <a:latin typeface="Consolas"/>
            </a:endParaRPr>
          </a:p>
          <a:p>
            <a:pPr defTabSz="932472"/>
            <a:r>
              <a:rPr lang="en-US" sz="2000" dirty="0">
                <a:solidFill>
                  <a:schemeClr val="tx1"/>
                </a:solidFill>
                <a:latin typeface="Consolas"/>
                <a:ea typeface="+mn-lt"/>
                <a:cs typeface="+mn-lt"/>
              </a:rPr>
              <a:t># Function Call</a:t>
            </a:r>
          </a:p>
          <a:p>
            <a:pPr defTabSz="932472"/>
            <a:r>
              <a:rPr lang="en-US" sz="2000" dirty="0">
                <a:solidFill>
                  <a:schemeClr val="tx1"/>
                </a:solidFill>
                <a:latin typeface="Consolas"/>
                <a:ea typeface="+mn-lt"/>
                <a:cs typeface="+mn-lt"/>
              </a:rPr>
              <a:t>result = </a:t>
            </a:r>
            <a:r>
              <a:rPr lang="en-US" sz="2000" dirty="0" err="1">
                <a:solidFill>
                  <a:schemeClr val="tx1"/>
                </a:solidFill>
                <a:latin typeface="Consolas"/>
                <a:ea typeface="+mn-lt"/>
                <a:cs typeface="+mn-lt"/>
              </a:rPr>
              <a:t>calculate_area</a:t>
            </a:r>
            <a:r>
              <a:rPr lang="en-US" sz="2000" dirty="0">
                <a:solidFill>
                  <a:schemeClr val="tx1"/>
                </a:solidFill>
                <a:latin typeface="Consolas"/>
                <a:ea typeface="+mn-lt"/>
                <a:cs typeface="+mn-lt"/>
              </a:rPr>
              <a:t>(5, 3)</a:t>
            </a:r>
            <a:endParaRPr lang="en-US" dirty="0">
              <a:solidFill>
                <a:schemeClr val="tx1"/>
              </a:solidFill>
              <a:latin typeface="Consolas"/>
            </a:endParaRPr>
          </a:p>
          <a:p>
            <a:pPr defTabSz="932472"/>
            <a:r>
              <a:rPr lang="en-US" sz="2000" dirty="0">
                <a:solidFill>
                  <a:schemeClr val="tx1"/>
                </a:solidFill>
                <a:latin typeface="Consolas"/>
                <a:ea typeface="+mn-lt"/>
                <a:cs typeface="+mn-lt"/>
              </a:rPr>
              <a:t>print("Area:", result)</a:t>
            </a:r>
            <a:endParaRPr lang="en-US" dirty="0">
              <a:solidFill>
                <a:schemeClr val="tx1"/>
              </a:solidFill>
              <a:latin typeface="Consolas"/>
            </a:endParaRPr>
          </a:p>
          <a:p>
            <a:pPr defTabSz="932472"/>
            <a:endParaRPr lang="en-US" sz="2000" dirty="0">
              <a:solidFill>
                <a:schemeClr val="tx1"/>
              </a:solidFill>
              <a:latin typeface="Consolas"/>
              <a:ea typeface="+mn-lt"/>
              <a:cs typeface="+mn-lt"/>
            </a:endParaRPr>
          </a:p>
        </p:txBody>
      </p:sp>
      <p:sp>
        <p:nvSpPr>
          <p:cNvPr id="12" name="Rectangle 11">
            <a:extLst>
              <a:ext uri="{FF2B5EF4-FFF2-40B4-BE49-F238E27FC236}">
                <a16:creationId xmlns:a16="http://schemas.microsoft.com/office/drawing/2014/main" id="{873398E7-74CB-75EC-4FF1-04D74CA77F09}"/>
              </a:ext>
            </a:extLst>
          </p:cNvPr>
          <p:cNvSpPr/>
          <p:nvPr/>
        </p:nvSpPr>
        <p:spPr bwMode="auto">
          <a:xfrm>
            <a:off x="514211" y="4361583"/>
            <a:ext cx="4609361" cy="953365"/>
          </a:xfrm>
          <a:prstGeom prst="rect">
            <a:avLst/>
          </a:prstGeom>
          <a:solidFill>
            <a:srgbClr val="EAF5D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2000" dirty="0">
                <a:solidFill>
                  <a:schemeClr val="tx1"/>
                </a:solidFill>
                <a:latin typeface="Consolas"/>
                <a:ea typeface="+mn-lt"/>
                <a:cs typeface="+mn-lt"/>
              </a:rPr>
              <a:t># Output</a:t>
            </a:r>
          </a:p>
          <a:p>
            <a:pPr defTabSz="932472"/>
            <a:r>
              <a:rPr lang="en-US" sz="2000" dirty="0">
                <a:solidFill>
                  <a:schemeClr val="tx1"/>
                </a:solidFill>
                <a:latin typeface="Consolas"/>
                <a:ea typeface="+mn-lt"/>
                <a:cs typeface="+mn-lt"/>
              </a:rPr>
              <a:t>Area: 15</a:t>
            </a:r>
            <a:endParaRPr lang="en-US" dirty="0">
              <a:solidFill>
                <a:schemeClr val="tx1"/>
              </a:solidFill>
            </a:endParaRPr>
          </a:p>
        </p:txBody>
      </p:sp>
      <p:sp>
        <p:nvSpPr>
          <p:cNvPr id="5" name="TextBox 4">
            <a:extLst>
              <a:ext uri="{FF2B5EF4-FFF2-40B4-BE49-F238E27FC236}">
                <a16:creationId xmlns:a16="http://schemas.microsoft.com/office/drawing/2014/main" id="{A16366F2-F820-166C-B581-130EDFE51C44}"/>
              </a:ext>
            </a:extLst>
          </p:cNvPr>
          <p:cNvSpPr txBox="1"/>
          <p:nvPr/>
        </p:nvSpPr>
        <p:spPr>
          <a:xfrm>
            <a:off x="5677398" y="2057400"/>
            <a:ext cx="6009571" cy="2846933"/>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Explanation</a:t>
            </a:r>
          </a:p>
          <a:p>
            <a:pPr marL="228600" indent="-228600">
              <a:lnSpc>
                <a:spcPct val="90000"/>
              </a:lnSpc>
              <a:spcAft>
                <a:spcPts val="600"/>
              </a:spcAft>
              <a:buFont typeface=""/>
              <a:buChar char="•"/>
            </a:pPr>
            <a:r>
              <a:rPr lang="en-US" dirty="0"/>
              <a:t>The function </a:t>
            </a:r>
            <a:r>
              <a:rPr lang="en-US" err="1">
                <a:latin typeface="Consolas"/>
              </a:rPr>
              <a:t>calculate_area</a:t>
            </a:r>
            <a:r>
              <a:rPr lang="en-US" dirty="0"/>
              <a:t> takes two parameters: </a:t>
            </a:r>
            <a:r>
              <a:rPr lang="en-US" dirty="0">
                <a:latin typeface="Consolas"/>
              </a:rPr>
              <a:t>length </a:t>
            </a:r>
            <a:r>
              <a:rPr lang="en-US" dirty="0"/>
              <a:t>and </a:t>
            </a:r>
            <a:r>
              <a:rPr lang="en-US" dirty="0">
                <a:latin typeface="Consolas"/>
              </a:rPr>
              <a:t>width</a:t>
            </a:r>
            <a:r>
              <a:rPr lang="en-US" dirty="0"/>
              <a:t>.</a:t>
            </a:r>
          </a:p>
          <a:p>
            <a:pPr marL="228600" indent="-228600">
              <a:lnSpc>
                <a:spcPct val="90000"/>
              </a:lnSpc>
              <a:spcAft>
                <a:spcPts val="600"/>
              </a:spcAft>
              <a:buFont typeface=""/>
              <a:buChar char="•"/>
            </a:pPr>
            <a:r>
              <a:rPr lang="en-US" dirty="0"/>
              <a:t>It computes the product and stores it in the local variable area.</a:t>
            </a:r>
          </a:p>
          <a:p>
            <a:pPr marL="228600" indent="-228600">
              <a:lnSpc>
                <a:spcPct val="90000"/>
              </a:lnSpc>
              <a:spcAft>
                <a:spcPts val="600"/>
              </a:spcAft>
              <a:buFont typeface=""/>
              <a:buChar char="•"/>
            </a:pPr>
            <a:r>
              <a:rPr lang="en-US" dirty="0"/>
              <a:t>The return statement sends this computed value back to the caller.</a:t>
            </a:r>
          </a:p>
          <a:p>
            <a:pPr marL="228600" indent="-228600">
              <a:lnSpc>
                <a:spcPct val="90000"/>
              </a:lnSpc>
              <a:spcAft>
                <a:spcPts val="600"/>
              </a:spcAft>
              <a:buFont typeface=""/>
              <a:buChar char="•"/>
            </a:pPr>
            <a:r>
              <a:rPr lang="en-US" dirty="0"/>
              <a:t>The calling context stores the return value in result and prints it.</a:t>
            </a:r>
          </a:p>
        </p:txBody>
      </p:sp>
      <p:sp>
        <p:nvSpPr>
          <p:cNvPr id="6" name="TextBox 5">
            <a:extLst>
              <a:ext uri="{FF2B5EF4-FFF2-40B4-BE49-F238E27FC236}">
                <a16:creationId xmlns:a16="http://schemas.microsoft.com/office/drawing/2014/main" id="{1B0BA8A2-6A92-DA1E-6034-56F2D79AF711}"/>
              </a:ext>
            </a:extLst>
          </p:cNvPr>
          <p:cNvSpPr txBox="1"/>
          <p:nvPr/>
        </p:nvSpPr>
        <p:spPr>
          <a:xfrm>
            <a:off x="5677398" y="4901912"/>
            <a:ext cx="6671935" cy="1695849"/>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a:t>Key Points</a:t>
            </a:r>
          </a:p>
          <a:p>
            <a:pPr marL="228600" indent="-228600">
              <a:lnSpc>
                <a:spcPct val="90000"/>
              </a:lnSpc>
              <a:spcAft>
                <a:spcPts val="600"/>
              </a:spcAft>
              <a:buFont typeface=""/>
              <a:buChar char="•"/>
            </a:pPr>
            <a:r>
              <a:rPr lang="en-US"/>
              <a:t>Returned values can be assigned to variables, used in expressions, or passed to other functions.</a:t>
            </a:r>
          </a:p>
          <a:p>
            <a:pPr marL="228600" indent="-228600">
              <a:lnSpc>
                <a:spcPct val="90000"/>
              </a:lnSpc>
              <a:spcAft>
                <a:spcPts val="600"/>
              </a:spcAft>
              <a:buFont typeface=""/>
              <a:buChar char="•"/>
            </a:pPr>
            <a:r>
              <a:rPr lang="en-US"/>
              <a:t>Unlike print(), return does not display anything to the console; it transmits data back to the caller.</a:t>
            </a:r>
          </a:p>
        </p:txBody>
      </p:sp>
    </p:spTree>
    <p:extLst>
      <p:ext uri="{BB962C8B-B14F-4D97-AF65-F5344CB8AC3E}">
        <p14:creationId xmlns:p14="http://schemas.microsoft.com/office/powerpoint/2010/main" val="106163318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6E481E9-E020-C27E-48A5-2F9B079640BF}"/>
              </a:ext>
            </a:extLst>
          </p:cNvPr>
          <p:cNvSpPr>
            <a:spLocks noGrp="1"/>
          </p:cNvSpPr>
          <p:nvPr>
            <p:ph type="title"/>
          </p:nvPr>
        </p:nvSpPr>
        <p:spPr>
          <a:xfrm>
            <a:off x="775651" y="1202871"/>
            <a:ext cx="3631442" cy="1172553"/>
          </a:xfrm>
        </p:spPr>
        <p:txBody>
          <a:bodyPr/>
          <a:lstStyle/>
          <a:p>
            <a:r>
              <a:rPr lang="en-US" sz="2400" dirty="0"/>
              <a:t>Today, we’ll cover</a:t>
            </a:r>
          </a:p>
        </p:txBody>
      </p:sp>
      <p:sp>
        <p:nvSpPr>
          <p:cNvPr id="7" name="Text Placeholder 6">
            <a:extLst>
              <a:ext uri="{FF2B5EF4-FFF2-40B4-BE49-F238E27FC236}">
                <a16:creationId xmlns:a16="http://schemas.microsoft.com/office/drawing/2014/main" id="{A88CA623-3E47-2725-0FEF-6220474D5CD3}"/>
              </a:ext>
            </a:extLst>
          </p:cNvPr>
          <p:cNvSpPr>
            <a:spLocks noGrp="1"/>
          </p:cNvSpPr>
          <p:nvPr>
            <p:ph type="body" sz="quarter" idx="10"/>
          </p:nvPr>
        </p:nvSpPr>
        <p:spPr>
          <a:xfrm>
            <a:off x="5605671" y="1202871"/>
            <a:ext cx="4843254" cy="3289228"/>
          </a:xfrm>
        </p:spPr>
        <p:txBody>
          <a:bodyPr vert="horz" wrap="square" lIns="0" tIns="0" rIns="0" bIns="0" rtlCol="0" anchor="t">
            <a:noAutofit/>
          </a:bodyPr>
          <a:lstStyle/>
          <a:p>
            <a:r>
              <a:rPr lang="en-US" sz="2400" dirty="0"/>
              <a:t>Defining and Calling Functions</a:t>
            </a:r>
          </a:p>
          <a:p>
            <a:r>
              <a:rPr lang="en-US" sz="2400" dirty="0"/>
              <a:t>Parameters</a:t>
            </a:r>
            <a:br>
              <a:rPr lang="en-US" sz="2400" dirty="0"/>
            </a:br>
            <a:r>
              <a:rPr lang="en-US" sz="2400" dirty="0"/>
              <a:t>Return Values</a:t>
            </a:r>
            <a:endParaRPr lang="en-US" sz="2400" dirty="0">
              <a:cs typeface="Segoe UI Semibold"/>
            </a:endParaRPr>
          </a:p>
          <a:p>
            <a:endParaRPr lang="en-US" sz="2800" dirty="0"/>
          </a:p>
          <a:p>
            <a:endParaRPr lang="en-US" sz="2800" dirty="0"/>
          </a:p>
        </p:txBody>
      </p:sp>
    </p:spTree>
    <p:extLst>
      <p:ext uri="{BB962C8B-B14F-4D97-AF65-F5344CB8AC3E}">
        <p14:creationId xmlns:p14="http://schemas.microsoft.com/office/powerpoint/2010/main" val="2309058414"/>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42EF-88E9-A20A-FCFF-38CE54ACA16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BA6899F-C7D2-4A38-790A-034A451BE1E8}"/>
              </a:ext>
            </a:extLst>
          </p:cNvPr>
          <p:cNvSpPr txBox="1"/>
          <p:nvPr/>
        </p:nvSpPr>
        <p:spPr>
          <a:xfrm>
            <a:off x="9019964" y="4557857"/>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810D4095-6020-095A-FFF9-930051F1B3B6}"/>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214D9D1A-0CDD-D19B-F3F5-2D7F1D5A6940}"/>
              </a:ext>
            </a:extLst>
          </p:cNvPr>
          <p:cNvSpPr txBox="1"/>
          <p:nvPr/>
        </p:nvSpPr>
        <p:spPr>
          <a:xfrm>
            <a:off x="417437" y="784513"/>
            <a:ext cx="11327975" cy="1126462"/>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sz="2000" dirty="0">
                <a:ea typeface="+mn-lt"/>
                <a:cs typeface="+mn-lt"/>
              </a:rPr>
              <a:t>In Python, a function can return more than one value by separating them with commas. Internally, Python packages the returned values into a tuple. This feature allows efficient and structured return of related data items.</a:t>
            </a:r>
            <a:endParaRPr lang="en-US" dirty="0">
              <a:ea typeface="+mn-lt"/>
              <a:cs typeface="+mn-lt"/>
            </a:endParaRPr>
          </a:p>
        </p:txBody>
      </p:sp>
      <p:sp>
        <p:nvSpPr>
          <p:cNvPr id="9" name="Rectangle 8">
            <a:extLst>
              <a:ext uri="{FF2B5EF4-FFF2-40B4-BE49-F238E27FC236}">
                <a16:creationId xmlns:a16="http://schemas.microsoft.com/office/drawing/2014/main" id="{1C53996A-BC2F-D327-223E-7E23B2CFB746}"/>
              </a:ext>
            </a:extLst>
          </p:cNvPr>
          <p:cNvSpPr/>
          <p:nvPr/>
        </p:nvSpPr>
        <p:spPr bwMode="auto">
          <a:xfrm>
            <a:off x="572065" y="1822305"/>
            <a:ext cx="7577014" cy="1148197"/>
          </a:xfrm>
          <a:prstGeom prst="rect">
            <a:avLst/>
          </a:prstGeom>
          <a:solidFill>
            <a:schemeClr val="bg2">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dirty="0">
                <a:solidFill>
                  <a:schemeClr val="tx1"/>
                </a:solidFill>
                <a:latin typeface="Consolas"/>
                <a:ea typeface="+mn-lt"/>
                <a:cs typeface="+mn-lt"/>
              </a:rPr>
              <a:t>def </a:t>
            </a:r>
            <a:r>
              <a:rPr lang="en-US" err="1">
                <a:solidFill>
                  <a:schemeClr val="tx1"/>
                </a:solidFill>
                <a:latin typeface="Consolas"/>
                <a:ea typeface="+mn-lt"/>
                <a:cs typeface="+mn-lt"/>
              </a:rPr>
              <a:t>function_name</a:t>
            </a:r>
            <a:r>
              <a:rPr lang="en-US" dirty="0">
                <a:solidFill>
                  <a:schemeClr val="tx1"/>
                </a:solidFill>
                <a:latin typeface="Consolas"/>
                <a:ea typeface="+mn-lt"/>
                <a:cs typeface="+mn-lt"/>
              </a:rPr>
              <a:t>(...):</a:t>
            </a:r>
            <a:endParaRPr lang="en-US">
              <a:solidFill>
                <a:schemeClr val="tx1"/>
              </a:solidFill>
              <a:latin typeface="Consolas"/>
            </a:endParaRPr>
          </a:p>
          <a:p>
            <a:pPr defTabSz="932472"/>
            <a:r>
              <a:rPr lang="en-US" dirty="0">
                <a:solidFill>
                  <a:schemeClr val="tx1"/>
                </a:solidFill>
                <a:latin typeface="Consolas"/>
                <a:ea typeface="+mn-lt"/>
                <a:cs typeface="+mn-lt"/>
              </a:rPr>
              <a:t>    # logic</a:t>
            </a:r>
            <a:endParaRPr lang="en-US">
              <a:solidFill>
                <a:schemeClr val="tx1"/>
              </a:solidFill>
              <a:latin typeface="Consolas"/>
            </a:endParaRPr>
          </a:p>
          <a:p>
            <a:pPr defTabSz="932472"/>
            <a:r>
              <a:rPr lang="en-US" dirty="0">
                <a:solidFill>
                  <a:schemeClr val="tx1"/>
                </a:solidFill>
                <a:latin typeface="Consolas"/>
                <a:ea typeface="+mn-lt"/>
                <a:cs typeface="+mn-lt"/>
              </a:rPr>
              <a:t>    return value1, value2, value3</a:t>
            </a:r>
            <a:endParaRPr lang="en-US" dirty="0">
              <a:solidFill>
                <a:schemeClr val="tx1"/>
              </a:solidFill>
              <a:latin typeface="Consolas"/>
            </a:endParaRPr>
          </a:p>
        </p:txBody>
      </p:sp>
      <p:sp>
        <p:nvSpPr>
          <p:cNvPr id="11" name="Rectangle 10">
            <a:extLst>
              <a:ext uri="{FF2B5EF4-FFF2-40B4-BE49-F238E27FC236}">
                <a16:creationId xmlns:a16="http://schemas.microsoft.com/office/drawing/2014/main" id="{17477D1F-AC54-742B-03FB-D55F0DA557A3}"/>
              </a:ext>
            </a:extLst>
          </p:cNvPr>
          <p:cNvSpPr/>
          <p:nvPr/>
        </p:nvSpPr>
        <p:spPr bwMode="auto">
          <a:xfrm>
            <a:off x="585642" y="5614986"/>
            <a:ext cx="4615854" cy="1083250"/>
          </a:xfrm>
          <a:prstGeom prst="rect">
            <a:avLst/>
          </a:prstGeom>
          <a:solidFill>
            <a:srgbClr val="EAF5D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a:solidFill>
                  <a:schemeClr val="tx1"/>
                </a:solidFill>
                <a:latin typeface="Consolas"/>
                <a:ea typeface="+mn-lt"/>
                <a:cs typeface="+mn-lt"/>
              </a:rPr>
              <a:t># Output</a:t>
            </a:r>
          </a:p>
          <a:p>
            <a:pPr defTabSz="932472"/>
            <a:r>
              <a:rPr lang="en-US">
                <a:solidFill>
                  <a:schemeClr val="tx1"/>
                </a:solidFill>
                <a:latin typeface="Consolas"/>
                <a:ea typeface="+mn-lt"/>
                <a:cs typeface="+mn-lt"/>
              </a:rPr>
              <a:t>Area: 15</a:t>
            </a:r>
            <a:endParaRPr lang="en-US">
              <a:solidFill>
                <a:schemeClr val="tx1"/>
              </a:solidFill>
              <a:latin typeface="Consolas"/>
              <a:cs typeface="Segoe UI"/>
            </a:endParaRPr>
          </a:p>
          <a:p>
            <a:pPr defTabSz="932472"/>
            <a:r>
              <a:rPr lang="en-US" dirty="0">
                <a:solidFill>
                  <a:schemeClr val="tx1"/>
                </a:solidFill>
                <a:latin typeface="Consolas"/>
                <a:ea typeface="+mn-lt"/>
                <a:cs typeface="+mn-lt"/>
              </a:rPr>
              <a:t>Perimeter: 16</a:t>
            </a:r>
            <a:br>
              <a:rPr lang="en-US" dirty="0">
                <a:latin typeface="Consolas"/>
              </a:rPr>
            </a:br>
            <a:endParaRPr lang="en-US">
              <a:solidFill>
                <a:schemeClr val="tx1"/>
              </a:solidFill>
              <a:latin typeface="Consolas"/>
            </a:endParaRPr>
          </a:p>
          <a:p>
            <a:pPr defTabSz="932472"/>
            <a:endParaRPr lang="en-US" dirty="0">
              <a:solidFill>
                <a:schemeClr val="tx1"/>
              </a:solidFill>
              <a:latin typeface="Consolas"/>
              <a:cs typeface="Segoe UI"/>
            </a:endParaRPr>
          </a:p>
        </p:txBody>
      </p:sp>
      <p:sp>
        <p:nvSpPr>
          <p:cNvPr id="12" name="TextBox 11">
            <a:extLst>
              <a:ext uri="{FF2B5EF4-FFF2-40B4-BE49-F238E27FC236}">
                <a16:creationId xmlns:a16="http://schemas.microsoft.com/office/drawing/2014/main" id="{F9AFB13A-C469-FB44-9E7C-16524E0C7CF7}"/>
              </a:ext>
            </a:extLst>
          </p:cNvPr>
          <p:cNvSpPr txBox="1"/>
          <p:nvPr/>
        </p:nvSpPr>
        <p:spPr>
          <a:xfrm>
            <a:off x="8151528" y="1823605"/>
            <a:ext cx="3788698" cy="1126462"/>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r>
              <a:rPr lang="en-US" dirty="0">
                <a:ea typeface="+mn-lt"/>
                <a:cs typeface="+mn-lt"/>
              </a:rPr>
              <a:t>Returned values are typically unpacked into multiple variables at the call site.</a:t>
            </a:r>
            <a:endParaRPr lang="en-US" dirty="0"/>
          </a:p>
        </p:txBody>
      </p:sp>
      <p:sp>
        <p:nvSpPr>
          <p:cNvPr id="13" name="Rectangle 12">
            <a:extLst>
              <a:ext uri="{FF2B5EF4-FFF2-40B4-BE49-F238E27FC236}">
                <a16:creationId xmlns:a16="http://schemas.microsoft.com/office/drawing/2014/main" id="{973B8294-97A8-8239-1846-8B46E12C84D1}"/>
              </a:ext>
            </a:extLst>
          </p:cNvPr>
          <p:cNvSpPr/>
          <p:nvPr/>
        </p:nvSpPr>
        <p:spPr bwMode="auto">
          <a:xfrm>
            <a:off x="585114" y="3043238"/>
            <a:ext cx="6187344" cy="2473036"/>
          </a:xfrm>
          <a:prstGeom prst="rect">
            <a:avLst/>
          </a:prstGeom>
          <a:solidFill>
            <a:schemeClr val="bg2">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dirty="0">
                <a:solidFill>
                  <a:schemeClr val="tx1"/>
                </a:solidFill>
                <a:latin typeface="Consolas"/>
                <a:ea typeface="+mn-lt"/>
                <a:cs typeface="+mn-lt"/>
              </a:rPr>
              <a:t>def </a:t>
            </a:r>
            <a:r>
              <a:rPr lang="en-US" err="1">
                <a:solidFill>
                  <a:schemeClr val="tx1"/>
                </a:solidFill>
                <a:latin typeface="Consolas"/>
                <a:ea typeface="+mn-lt"/>
                <a:cs typeface="+mn-lt"/>
              </a:rPr>
              <a:t>rectangle_properties</a:t>
            </a:r>
            <a:r>
              <a:rPr lang="en-US" dirty="0">
                <a:solidFill>
                  <a:schemeClr val="tx1"/>
                </a:solidFill>
                <a:latin typeface="Consolas"/>
                <a:ea typeface="+mn-lt"/>
                <a:cs typeface="+mn-lt"/>
              </a:rPr>
              <a:t>(length, width):</a:t>
            </a:r>
          </a:p>
          <a:p>
            <a:pPr defTabSz="932472"/>
            <a:r>
              <a:rPr lang="en-US" dirty="0">
                <a:solidFill>
                  <a:schemeClr val="tx1"/>
                </a:solidFill>
                <a:latin typeface="Consolas"/>
                <a:ea typeface="+mn-lt"/>
                <a:cs typeface="+mn-lt"/>
              </a:rPr>
              <a:t>    area = length * width</a:t>
            </a:r>
            <a:endParaRPr lang="en-US">
              <a:solidFill>
                <a:schemeClr val="tx1"/>
              </a:solidFill>
              <a:latin typeface="Consolas"/>
            </a:endParaRPr>
          </a:p>
          <a:p>
            <a:pPr defTabSz="932472"/>
            <a:r>
              <a:rPr lang="en-US" dirty="0">
                <a:solidFill>
                  <a:schemeClr val="tx1"/>
                </a:solidFill>
                <a:latin typeface="Consolas"/>
                <a:ea typeface="+mn-lt"/>
                <a:cs typeface="+mn-lt"/>
              </a:rPr>
              <a:t>    perimeter = 2 * (length + width)</a:t>
            </a:r>
          </a:p>
          <a:p>
            <a:pPr defTabSz="932472"/>
            <a:r>
              <a:rPr lang="en-US" dirty="0">
                <a:solidFill>
                  <a:schemeClr val="tx1"/>
                </a:solidFill>
                <a:latin typeface="Consolas"/>
                <a:ea typeface="+mn-lt"/>
                <a:cs typeface="+mn-lt"/>
              </a:rPr>
              <a:t>    return area, perimeter</a:t>
            </a:r>
          </a:p>
          <a:p>
            <a:pPr defTabSz="932472"/>
            <a:r>
              <a:rPr lang="en-US" dirty="0">
                <a:solidFill>
                  <a:schemeClr val="tx1"/>
                </a:solidFill>
                <a:latin typeface="Consolas"/>
                <a:ea typeface="+mn-lt"/>
                <a:cs typeface="+mn-lt"/>
              </a:rPr>
              <a:t># Function Call</a:t>
            </a:r>
          </a:p>
          <a:p>
            <a:pPr defTabSz="932472"/>
            <a:r>
              <a:rPr lang="en-US">
                <a:solidFill>
                  <a:schemeClr val="tx1"/>
                </a:solidFill>
                <a:latin typeface="Consolas"/>
                <a:ea typeface="+mn-lt"/>
                <a:cs typeface="+mn-lt"/>
              </a:rPr>
              <a:t>a, p = rectangle_properties(5, 3)</a:t>
            </a:r>
            <a:endParaRPr lang="en-US">
              <a:solidFill>
                <a:schemeClr val="tx1"/>
              </a:solidFill>
              <a:latin typeface="Consolas"/>
            </a:endParaRPr>
          </a:p>
          <a:p>
            <a:pPr defTabSz="932472"/>
            <a:r>
              <a:rPr lang="en-US">
                <a:solidFill>
                  <a:schemeClr val="tx1"/>
                </a:solidFill>
                <a:latin typeface="Consolas"/>
                <a:ea typeface="+mn-lt"/>
                <a:cs typeface="+mn-lt"/>
              </a:rPr>
              <a:t>print("Area:", a)</a:t>
            </a:r>
            <a:endParaRPr lang="en-US">
              <a:solidFill>
                <a:schemeClr val="tx1"/>
              </a:solidFill>
              <a:latin typeface="Consolas"/>
            </a:endParaRPr>
          </a:p>
          <a:p>
            <a:pPr defTabSz="932472"/>
            <a:r>
              <a:rPr lang="en-US" dirty="0">
                <a:solidFill>
                  <a:schemeClr val="tx1"/>
                </a:solidFill>
                <a:latin typeface="Consolas"/>
                <a:ea typeface="+mn-lt"/>
                <a:cs typeface="+mn-lt"/>
              </a:rPr>
              <a:t>print("Perimeter:", p)</a:t>
            </a:r>
            <a:endParaRPr lang="en-US" dirty="0">
              <a:solidFill>
                <a:schemeClr val="tx1"/>
              </a:solidFill>
              <a:latin typeface="Consolas"/>
            </a:endParaRPr>
          </a:p>
        </p:txBody>
      </p:sp>
      <p:sp>
        <p:nvSpPr>
          <p:cNvPr id="10" name="Title 2">
            <a:extLst>
              <a:ext uri="{FF2B5EF4-FFF2-40B4-BE49-F238E27FC236}">
                <a16:creationId xmlns:a16="http://schemas.microsoft.com/office/drawing/2014/main" id="{047A7BED-59EE-D308-240B-BA549F80DF51}"/>
              </a:ext>
            </a:extLst>
          </p:cNvPr>
          <p:cNvSpPr txBox="1">
            <a:spLocks/>
          </p:cNvSpPr>
          <p:nvPr/>
        </p:nvSpPr>
        <p:spPr>
          <a:xfrm>
            <a:off x="427868" y="138500"/>
            <a:ext cx="11333087" cy="739343"/>
          </a:xfrm>
          <a:prstGeom prst="rect">
            <a:avLst/>
          </a:prstGeom>
        </p:spPr>
        <p:txBody>
          <a:bodyPr vert="horz" wrap="square" lIns="0" tIns="164592" rIns="0" bIns="0" rtlCol="0" anchor="t">
            <a:noAutofit/>
          </a:bodyPr>
          <a:lstStyle>
            <a:lvl1pPr algn="l" defTabSz="914180" rtl="0" eaLnBrk="1" latinLnBrk="0" hangingPunct="1">
              <a:lnSpc>
                <a:spcPct val="90000"/>
              </a:lnSpc>
              <a:spcBef>
                <a:spcPct val="0"/>
              </a:spcBef>
              <a:buNone/>
              <a:defRPr lang="en-US" sz="3136" b="0" kern="1200" cap="none" spc="-147" baseline="0">
                <a:ln w="3175">
                  <a:noFill/>
                </a:ln>
                <a:solidFill>
                  <a:srgbClr val="000000"/>
                </a:solidFill>
                <a:effectLst/>
                <a:latin typeface="+mj-lt"/>
                <a:ea typeface="+mn-ea"/>
                <a:cs typeface="Segoe UI" pitchFamily="34" charset="0"/>
              </a:defRPr>
            </a:lvl1pPr>
          </a:lstStyle>
          <a:p>
            <a:r>
              <a:rPr lang="en-US" sz="4000" b="1" dirty="0">
                <a:solidFill>
                  <a:schemeClr val="tx1"/>
                </a:solidFill>
                <a:latin typeface="+mn-lt"/>
                <a:cs typeface="Segoe UI"/>
              </a:rPr>
              <a:t>Returning Multiple Values</a:t>
            </a:r>
            <a:endParaRPr lang="en-US" dirty="0"/>
          </a:p>
        </p:txBody>
      </p:sp>
      <p:sp>
        <p:nvSpPr>
          <p:cNvPr id="16" name="Right Brace 15">
            <a:extLst>
              <a:ext uri="{FF2B5EF4-FFF2-40B4-BE49-F238E27FC236}">
                <a16:creationId xmlns:a16="http://schemas.microsoft.com/office/drawing/2014/main" id="{F5D1D0D1-3FCC-3EEB-604B-EAE19C2C8C15}"/>
              </a:ext>
            </a:extLst>
          </p:cNvPr>
          <p:cNvSpPr/>
          <p:nvPr/>
        </p:nvSpPr>
        <p:spPr>
          <a:xfrm>
            <a:off x="6763472" y="3036743"/>
            <a:ext cx="213892" cy="3674486"/>
          </a:xfrm>
          <a:prstGeom prst="rightBrace">
            <a:avLst/>
          </a:prstGeom>
          <a:ln>
            <a:headEnd type="none"/>
            <a:tailEnd type="none"/>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TextBox 2">
            <a:extLst>
              <a:ext uri="{FF2B5EF4-FFF2-40B4-BE49-F238E27FC236}">
                <a16:creationId xmlns:a16="http://schemas.microsoft.com/office/drawing/2014/main" id="{BAA53883-A582-479B-0606-86DB6908956A}"/>
              </a:ext>
            </a:extLst>
          </p:cNvPr>
          <p:cNvSpPr txBox="1"/>
          <p:nvPr/>
        </p:nvSpPr>
        <p:spPr>
          <a:xfrm>
            <a:off x="7119017" y="3693968"/>
            <a:ext cx="4821209" cy="2271391"/>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a:t>Observations</a:t>
            </a:r>
          </a:p>
          <a:p>
            <a:pPr marL="228600" indent="-228600">
              <a:lnSpc>
                <a:spcPct val="90000"/>
              </a:lnSpc>
              <a:spcAft>
                <a:spcPts val="600"/>
              </a:spcAft>
              <a:buFont typeface=""/>
              <a:buChar char="•"/>
            </a:pPr>
            <a:r>
              <a:rPr lang="en-US"/>
              <a:t>Multiple values are returned as a tuple: (15, 16)</a:t>
            </a:r>
          </a:p>
          <a:p>
            <a:pPr marL="228600" indent="-228600">
              <a:lnSpc>
                <a:spcPct val="90000"/>
              </a:lnSpc>
              <a:spcAft>
                <a:spcPts val="600"/>
              </a:spcAft>
              <a:buFont typeface=""/>
              <a:buChar char="•"/>
            </a:pPr>
            <a:r>
              <a:rPr lang="en-US"/>
              <a:t>Caller can unpack values directly into multiple variables.</a:t>
            </a:r>
          </a:p>
          <a:p>
            <a:pPr marL="228600" indent="-228600">
              <a:lnSpc>
                <a:spcPct val="90000"/>
              </a:lnSpc>
              <a:spcAft>
                <a:spcPts val="600"/>
              </a:spcAft>
              <a:buFont typeface=""/>
              <a:buChar char="•"/>
            </a:pPr>
            <a:r>
              <a:rPr lang="en-US"/>
              <a:t>Enhances clarity when functions must compute and return multiple results.</a:t>
            </a:r>
          </a:p>
        </p:txBody>
      </p:sp>
    </p:spTree>
    <p:extLst>
      <p:ext uri="{BB962C8B-B14F-4D97-AF65-F5344CB8AC3E}">
        <p14:creationId xmlns:p14="http://schemas.microsoft.com/office/powerpoint/2010/main" val="622038500"/>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AD6D47-6879-F2FA-DAAD-4EC10E71C12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874F17B-B08A-2778-B403-CA0D664FAB0C}"/>
              </a:ext>
            </a:extLst>
          </p:cNvPr>
          <p:cNvSpPr>
            <a:spLocks noGrp="1"/>
          </p:cNvSpPr>
          <p:nvPr>
            <p:ph type="title"/>
          </p:nvPr>
        </p:nvSpPr>
        <p:spPr>
          <a:xfrm>
            <a:off x="427868" y="134418"/>
            <a:ext cx="11333087" cy="739343"/>
          </a:xfrm>
        </p:spPr>
        <p:txBody>
          <a:bodyPr/>
          <a:lstStyle/>
          <a:p>
            <a:r>
              <a:rPr lang="en-IN" sz="4000" b="1" dirty="0">
                <a:latin typeface="Segoe UI"/>
                <a:ea typeface="+mj-lt"/>
                <a:cs typeface="+mj-lt"/>
              </a:rPr>
              <a:t>Example 4: Function Returning Multiple Values</a:t>
            </a:r>
            <a:endParaRPr lang="en-US" sz="4000" b="1" dirty="0">
              <a:latin typeface="Segoe UI"/>
            </a:endParaRPr>
          </a:p>
        </p:txBody>
      </p:sp>
      <p:sp>
        <p:nvSpPr>
          <p:cNvPr id="2" name="Rectangle 1">
            <a:extLst>
              <a:ext uri="{FF2B5EF4-FFF2-40B4-BE49-F238E27FC236}">
                <a16:creationId xmlns:a16="http://schemas.microsoft.com/office/drawing/2014/main" id="{20DD6490-40D2-766D-E915-2E7625CE9CFB}"/>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FB93DE06-BBDB-9F29-85DC-5B5DDA3E1984}"/>
              </a:ext>
            </a:extLst>
          </p:cNvPr>
          <p:cNvSpPr txBox="1"/>
          <p:nvPr/>
        </p:nvSpPr>
        <p:spPr>
          <a:xfrm>
            <a:off x="430424" y="693593"/>
            <a:ext cx="10996794" cy="1126462"/>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r>
              <a:rPr lang="en-US" dirty="0">
                <a:ea typeface="+mn-lt"/>
                <a:cs typeface="+mn-lt"/>
              </a:rPr>
              <a:t>A function may need to return more than one logically related result. Python enables this by allowing multiple values to be returned simultaneously. These values are implicitly grouped into a tuple and can be conveniently unpacked by the caller.</a:t>
            </a:r>
          </a:p>
        </p:txBody>
      </p:sp>
      <p:sp>
        <p:nvSpPr>
          <p:cNvPr id="10" name="Rectangle 9">
            <a:extLst>
              <a:ext uri="{FF2B5EF4-FFF2-40B4-BE49-F238E27FC236}">
                <a16:creationId xmlns:a16="http://schemas.microsoft.com/office/drawing/2014/main" id="{DDFBFD8B-BAFF-545A-7BDB-A6D15B688914}"/>
              </a:ext>
            </a:extLst>
          </p:cNvPr>
          <p:cNvSpPr/>
          <p:nvPr/>
        </p:nvSpPr>
        <p:spPr bwMode="auto">
          <a:xfrm>
            <a:off x="598040" y="1718392"/>
            <a:ext cx="5524981" cy="3375750"/>
          </a:xfrm>
          <a:prstGeom prst="rect">
            <a:avLst/>
          </a:prstGeom>
          <a:solidFill>
            <a:schemeClr val="bg2">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dirty="0">
                <a:solidFill>
                  <a:schemeClr val="tx1"/>
                </a:solidFill>
                <a:latin typeface="Consolas"/>
                <a:ea typeface="+mn-lt"/>
                <a:cs typeface="+mn-lt"/>
              </a:rPr>
              <a:t>def </a:t>
            </a:r>
            <a:r>
              <a:rPr lang="en-US" err="1">
                <a:solidFill>
                  <a:schemeClr val="tx1"/>
                </a:solidFill>
                <a:latin typeface="Consolas"/>
                <a:ea typeface="+mn-lt"/>
                <a:cs typeface="+mn-lt"/>
              </a:rPr>
              <a:t>min_max_average</a:t>
            </a:r>
            <a:r>
              <a:rPr lang="en-US" dirty="0">
                <a:solidFill>
                  <a:schemeClr val="tx1"/>
                </a:solidFill>
                <a:latin typeface="Consolas"/>
                <a:ea typeface="+mn-lt"/>
                <a:cs typeface="+mn-lt"/>
              </a:rPr>
              <a:t>(numbers):</a:t>
            </a:r>
            <a:endParaRPr lang="en-US">
              <a:solidFill>
                <a:schemeClr val="tx1"/>
              </a:solidFill>
              <a:latin typeface="Consolas"/>
              <a:ea typeface="+mn-lt"/>
              <a:cs typeface="+mn-lt"/>
            </a:endParaRPr>
          </a:p>
          <a:p>
            <a:pPr defTabSz="932472"/>
            <a:r>
              <a:rPr lang="en-US" dirty="0">
                <a:solidFill>
                  <a:schemeClr val="tx1"/>
                </a:solidFill>
                <a:latin typeface="Consolas"/>
                <a:ea typeface="+mn-lt"/>
                <a:cs typeface="+mn-lt"/>
              </a:rPr>
              <a:t>    minimum = min(numbers)</a:t>
            </a:r>
            <a:endParaRPr lang="en-US">
              <a:solidFill>
                <a:schemeClr val="tx1"/>
              </a:solidFill>
              <a:latin typeface="Consolas"/>
            </a:endParaRPr>
          </a:p>
          <a:p>
            <a:pPr defTabSz="932472"/>
            <a:r>
              <a:rPr lang="en-US" dirty="0">
                <a:solidFill>
                  <a:schemeClr val="tx1"/>
                </a:solidFill>
                <a:latin typeface="Consolas"/>
                <a:ea typeface="+mn-lt"/>
                <a:cs typeface="+mn-lt"/>
              </a:rPr>
              <a:t>    maximum = max(numbers)</a:t>
            </a:r>
            <a:endParaRPr lang="en-US">
              <a:solidFill>
                <a:schemeClr val="tx1"/>
              </a:solidFill>
              <a:latin typeface="Consolas"/>
              <a:ea typeface="+mn-lt"/>
              <a:cs typeface="+mn-lt"/>
            </a:endParaRPr>
          </a:p>
          <a:p>
            <a:pPr defTabSz="932472"/>
            <a:r>
              <a:rPr lang="en-US" dirty="0">
                <a:solidFill>
                  <a:schemeClr val="tx1"/>
                </a:solidFill>
                <a:latin typeface="Consolas"/>
                <a:ea typeface="+mn-lt"/>
                <a:cs typeface="+mn-lt"/>
              </a:rPr>
              <a:t>    average = sum(numbers) / </a:t>
            </a:r>
            <a:r>
              <a:rPr lang="en-US" err="1">
                <a:solidFill>
                  <a:schemeClr val="tx1"/>
                </a:solidFill>
                <a:latin typeface="Consolas"/>
                <a:ea typeface="+mn-lt"/>
                <a:cs typeface="+mn-lt"/>
              </a:rPr>
              <a:t>len</a:t>
            </a:r>
            <a:r>
              <a:rPr lang="en-US" dirty="0">
                <a:solidFill>
                  <a:schemeClr val="tx1"/>
                </a:solidFill>
                <a:latin typeface="Consolas"/>
                <a:ea typeface="+mn-lt"/>
                <a:cs typeface="+mn-lt"/>
              </a:rPr>
              <a:t>(numbers)</a:t>
            </a:r>
            <a:endParaRPr lang="en-US">
              <a:solidFill>
                <a:schemeClr val="tx1"/>
              </a:solidFill>
              <a:latin typeface="Consolas"/>
              <a:ea typeface="+mn-lt"/>
              <a:cs typeface="+mn-lt"/>
            </a:endParaRPr>
          </a:p>
          <a:p>
            <a:pPr defTabSz="932472"/>
            <a:r>
              <a:rPr lang="en-US" dirty="0">
                <a:solidFill>
                  <a:schemeClr val="tx1"/>
                </a:solidFill>
                <a:latin typeface="Consolas"/>
                <a:ea typeface="+mn-lt"/>
                <a:cs typeface="+mn-lt"/>
              </a:rPr>
              <a:t>    return minimum, maximum, average</a:t>
            </a:r>
            <a:endParaRPr lang="en-US">
              <a:solidFill>
                <a:schemeClr val="tx1"/>
              </a:solidFill>
              <a:latin typeface="Consolas"/>
            </a:endParaRPr>
          </a:p>
          <a:p>
            <a:pPr defTabSz="932472"/>
            <a:r>
              <a:rPr lang="en-US" dirty="0">
                <a:solidFill>
                  <a:schemeClr val="tx1"/>
                </a:solidFill>
                <a:latin typeface="Consolas"/>
                <a:ea typeface="+mn-lt"/>
                <a:cs typeface="+mn-lt"/>
              </a:rPr>
              <a:t># Function Call</a:t>
            </a:r>
          </a:p>
          <a:p>
            <a:pPr defTabSz="932472"/>
            <a:r>
              <a:rPr lang="en-US" dirty="0">
                <a:solidFill>
                  <a:schemeClr val="tx1"/>
                </a:solidFill>
                <a:latin typeface="Consolas"/>
                <a:ea typeface="+mn-lt"/>
                <a:cs typeface="+mn-lt"/>
              </a:rPr>
              <a:t>data = [5, 10, 15, 20]</a:t>
            </a:r>
            <a:endParaRPr lang="en-US">
              <a:solidFill>
                <a:schemeClr val="tx1"/>
              </a:solidFill>
              <a:latin typeface="Consolas"/>
            </a:endParaRPr>
          </a:p>
          <a:p>
            <a:pPr defTabSz="932472"/>
            <a:r>
              <a:rPr lang="en-US" err="1">
                <a:solidFill>
                  <a:schemeClr val="tx1"/>
                </a:solidFill>
                <a:latin typeface="Consolas"/>
                <a:ea typeface="+mn-lt"/>
                <a:cs typeface="+mn-lt"/>
              </a:rPr>
              <a:t>mn</a:t>
            </a:r>
            <a:r>
              <a:rPr lang="en-US" dirty="0">
                <a:solidFill>
                  <a:schemeClr val="tx1"/>
                </a:solidFill>
                <a:latin typeface="Consolas"/>
                <a:ea typeface="+mn-lt"/>
                <a:cs typeface="+mn-lt"/>
              </a:rPr>
              <a:t>, mx, avg = </a:t>
            </a:r>
            <a:r>
              <a:rPr lang="en-US" err="1">
                <a:solidFill>
                  <a:schemeClr val="tx1"/>
                </a:solidFill>
                <a:latin typeface="Consolas"/>
                <a:ea typeface="+mn-lt"/>
                <a:cs typeface="+mn-lt"/>
              </a:rPr>
              <a:t>min_maax_average</a:t>
            </a:r>
            <a:r>
              <a:rPr lang="en-US" dirty="0">
                <a:solidFill>
                  <a:schemeClr val="tx1"/>
                </a:solidFill>
                <a:latin typeface="Consolas"/>
                <a:ea typeface="+mn-lt"/>
                <a:cs typeface="+mn-lt"/>
              </a:rPr>
              <a:t>(data)</a:t>
            </a:r>
            <a:endParaRPr lang="en-US">
              <a:solidFill>
                <a:schemeClr val="tx1"/>
              </a:solidFill>
              <a:latin typeface="Consolas"/>
            </a:endParaRPr>
          </a:p>
          <a:p>
            <a:pPr defTabSz="932472"/>
            <a:r>
              <a:rPr lang="en-US" dirty="0">
                <a:solidFill>
                  <a:schemeClr val="tx1"/>
                </a:solidFill>
                <a:latin typeface="Consolas"/>
                <a:ea typeface="+mn-lt"/>
                <a:cs typeface="+mn-lt"/>
              </a:rPr>
              <a:t>print("Minimum:", </a:t>
            </a:r>
            <a:r>
              <a:rPr lang="en-US" err="1">
                <a:solidFill>
                  <a:schemeClr val="tx1"/>
                </a:solidFill>
                <a:latin typeface="Consolas"/>
                <a:ea typeface="+mn-lt"/>
                <a:cs typeface="+mn-lt"/>
              </a:rPr>
              <a:t>mn</a:t>
            </a:r>
            <a:r>
              <a:rPr lang="en-US" dirty="0">
                <a:solidFill>
                  <a:schemeClr val="tx1"/>
                </a:solidFill>
                <a:latin typeface="Consolas"/>
                <a:ea typeface="+mn-lt"/>
                <a:cs typeface="+mn-lt"/>
              </a:rPr>
              <a:t>)</a:t>
            </a:r>
            <a:endParaRPr lang="en-US">
              <a:solidFill>
                <a:schemeClr val="tx1"/>
              </a:solidFill>
              <a:latin typeface="Consolas"/>
            </a:endParaRPr>
          </a:p>
          <a:p>
            <a:pPr defTabSz="932472"/>
            <a:r>
              <a:rPr lang="en-US" dirty="0">
                <a:solidFill>
                  <a:schemeClr val="tx1"/>
                </a:solidFill>
                <a:latin typeface="Consolas"/>
                <a:ea typeface="+mn-lt"/>
                <a:cs typeface="+mn-lt"/>
              </a:rPr>
              <a:t>print("Maximum:", mx)</a:t>
            </a:r>
            <a:endParaRPr lang="en-US">
              <a:solidFill>
                <a:schemeClr val="tx1"/>
              </a:solidFill>
              <a:latin typeface="Consolas"/>
            </a:endParaRPr>
          </a:p>
          <a:p>
            <a:pPr defTabSz="932472"/>
            <a:r>
              <a:rPr lang="en-US" dirty="0">
                <a:solidFill>
                  <a:schemeClr val="tx1"/>
                </a:solidFill>
                <a:latin typeface="Consolas"/>
                <a:ea typeface="+mn-lt"/>
                <a:cs typeface="+mn-lt"/>
              </a:rPr>
              <a:t>print("Average:", avg)</a:t>
            </a:r>
            <a:endParaRPr lang="en-US">
              <a:solidFill>
                <a:schemeClr val="tx1"/>
              </a:solidFill>
              <a:latin typeface="Consolas"/>
            </a:endParaRPr>
          </a:p>
        </p:txBody>
      </p:sp>
      <p:sp>
        <p:nvSpPr>
          <p:cNvPr id="12" name="Rectangle 11">
            <a:extLst>
              <a:ext uri="{FF2B5EF4-FFF2-40B4-BE49-F238E27FC236}">
                <a16:creationId xmlns:a16="http://schemas.microsoft.com/office/drawing/2014/main" id="{957FC9AE-E5F9-1316-0BE8-34B646D5AD31}"/>
              </a:ext>
            </a:extLst>
          </p:cNvPr>
          <p:cNvSpPr/>
          <p:nvPr/>
        </p:nvSpPr>
        <p:spPr bwMode="auto">
          <a:xfrm>
            <a:off x="598630" y="5160386"/>
            <a:ext cx="4609361" cy="1317046"/>
          </a:xfrm>
          <a:prstGeom prst="rect">
            <a:avLst/>
          </a:prstGeom>
          <a:solidFill>
            <a:srgbClr val="EAF5D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dirty="0">
                <a:solidFill>
                  <a:schemeClr val="tx1"/>
                </a:solidFill>
                <a:latin typeface="Consolas"/>
                <a:ea typeface="+mn-lt"/>
                <a:cs typeface="+mn-lt"/>
              </a:rPr>
              <a:t># Output</a:t>
            </a:r>
          </a:p>
          <a:p>
            <a:pPr defTabSz="932472"/>
            <a:r>
              <a:rPr lang="en-US" dirty="0">
                <a:solidFill>
                  <a:schemeClr val="tx1"/>
                </a:solidFill>
                <a:latin typeface="Consolas"/>
                <a:ea typeface="+mn-lt"/>
                <a:cs typeface="+mn-lt"/>
              </a:rPr>
              <a:t>Minimum: 5</a:t>
            </a:r>
          </a:p>
          <a:p>
            <a:pPr defTabSz="932472"/>
            <a:r>
              <a:rPr lang="en-US" dirty="0">
                <a:solidFill>
                  <a:schemeClr val="tx1"/>
                </a:solidFill>
                <a:latin typeface="Consolas"/>
                <a:ea typeface="+mn-lt"/>
                <a:cs typeface="+mn-lt"/>
              </a:rPr>
              <a:t>Maximum: 20</a:t>
            </a:r>
          </a:p>
          <a:p>
            <a:pPr defTabSz="932472"/>
            <a:r>
              <a:rPr lang="en-US" dirty="0">
                <a:solidFill>
                  <a:schemeClr val="tx1"/>
                </a:solidFill>
                <a:latin typeface="Consolas"/>
                <a:ea typeface="+mn-lt"/>
                <a:cs typeface="+mn-lt"/>
              </a:rPr>
              <a:t>Average: 12.5</a:t>
            </a:r>
          </a:p>
        </p:txBody>
      </p:sp>
      <p:sp>
        <p:nvSpPr>
          <p:cNvPr id="8" name="TextBox 7">
            <a:extLst>
              <a:ext uri="{FF2B5EF4-FFF2-40B4-BE49-F238E27FC236}">
                <a16:creationId xmlns:a16="http://schemas.microsoft.com/office/drawing/2014/main" id="{FC55060A-E87A-ABCE-8442-383CCB11D6B5}"/>
              </a:ext>
            </a:extLst>
          </p:cNvPr>
          <p:cNvSpPr txBox="1"/>
          <p:nvPr/>
        </p:nvSpPr>
        <p:spPr>
          <a:xfrm>
            <a:off x="6261838" y="1531359"/>
            <a:ext cx="5658906" cy="2820956"/>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Explanation</a:t>
            </a:r>
          </a:p>
          <a:p>
            <a:pPr marL="228600" indent="-228600">
              <a:lnSpc>
                <a:spcPct val="90000"/>
              </a:lnSpc>
              <a:spcAft>
                <a:spcPts val="600"/>
              </a:spcAft>
              <a:buFont typeface=""/>
              <a:buChar char="•"/>
            </a:pPr>
            <a:r>
              <a:rPr lang="en-US" dirty="0"/>
              <a:t>The function </a:t>
            </a:r>
            <a:r>
              <a:rPr lang="en-US" err="1">
                <a:latin typeface="Consolas"/>
              </a:rPr>
              <a:t>min_max_average</a:t>
            </a:r>
            <a:r>
              <a:rPr lang="en-US" dirty="0">
                <a:latin typeface="Consolas"/>
              </a:rPr>
              <a:t> </a:t>
            </a:r>
            <a:r>
              <a:rPr lang="en-US" dirty="0"/>
              <a:t>accepts a list of numbers as input.</a:t>
            </a:r>
            <a:endParaRPr lang="en-US" dirty="0">
              <a:cs typeface="Segoe UI"/>
            </a:endParaRPr>
          </a:p>
          <a:p>
            <a:pPr marL="228600" indent="-228600">
              <a:lnSpc>
                <a:spcPct val="90000"/>
              </a:lnSpc>
              <a:spcAft>
                <a:spcPts val="600"/>
              </a:spcAft>
              <a:buFont typeface=""/>
              <a:buChar char="•"/>
            </a:pPr>
            <a:r>
              <a:rPr lang="en-US" dirty="0"/>
              <a:t>It computes three statistical properties: minimum, maximum, and average.</a:t>
            </a:r>
            <a:endParaRPr lang="en-US" dirty="0">
              <a:cs typeface="Segoe UI"/>
            </a:endParaRPr>
          </a:p>
          <a:p>
            <a:pPr marL="228600" indent="-228600">
              <a:lnSpc>
                <a:spcPct val="90000"/>
              </a:lnSpc>
              <a:spcAft>
                <a:spcPts val="600"/>
              </a:spcAft>
              <a:buFont typeface=""/>
              <a:buChar char="•"/>
            </a:pPr>
            <a:r>
              <a:rPr lang="en-US" dirty="0"/>
              <a:t>All three values are returned simultaneously in a single return statement.</a:t>
            </a:r>
            <a:endParaRPr lang="en-US" dirty="0">
              <a:cs typeface="Segoe UI"/>
            </a:endParaRPr>
          </a:p>
          <a:p>
            <a:pPr marL="228600" indent="-228600">
              <a:lnSpc>
                <a:spcPct val="90000"/>
              </a:lnSpc>
              <a:spcAft>
                <a:spcPts val="600"/>
              </a:spcAft>
              <a:buFont typeface=""/>
              <a:buChar char="•"/>
            </a:pPr>
            <a:r>
              <a:rPr lang="en-US" dirty="0"/>
              <a:t>The caller unpacks the returned tuple into three variables: </a:t>
            </a:r>
            <a:r>
              <a:rPr lang="en-US" err="1">
                <a:latin typeface="Consolas"/>
              </a:rPr>
              <a:t>mn</a:t>
            </a:r>
            <a:r>
              <a:rPr lang="en-US" dirty="0"/>
              <a:t>, </a:t>
            </a:r>
            <a:r>
              <a:rPr lang="en-US" dirty="0">
                <a:latin typeface="Consolas"/>
              </a:rPr>
              <a:t>mx</a:t>
            </a:r>
            <a:r>
              <a:rPr lang="en-US" dirty="0"/>
              <a:t>, and </a:t>
            </a:r>
            <a:r>
              <a:rPr lang="en-US" dirty="0">
                <a:latin typeface="Consolas"/>
              </a:rPr>
              <a:t>avg</a:t>
            </a:r>
            <a:r>
              <a:rPr lang="en-US" dirty="0"/>
              <a:t>.</a:t>
            </a:r>
            <a:endParaRPr lang="en-US" dirty="0">
              <a:cs typeface="Segoe UI"/>
            </a:endParaRPr>
          </a:p>
        </p:txBody>
      </p:sp>
      <p:sp>
        <p:nvSpPr>
          <p:cNvPr id="9" name="TextBox 8">
            <a:extLst>
              <a:ext uri="{FF2B5EF4-FFF2-40B4-BE49-F238E27FC236}">
                <a16:creationId xmlns:a16="http://schemas.microsoft.com/office/drawing/2014/main" id="{777CE1AD-2784-4106-F071-E2A433D2DCDC}"/>
              </a:ext>
            </a:extLst>
          </p:cNvPr>
          <p:cNvSpPr txBox="1"/>
          <p:nvPr/>
        </p:nvSpPr>
        <p:spPr>
          <a:xfrm>
            <a:off x="6261838" y="4278457"/>
            <a:ext cx="5749820" cy="2580183"/>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Key Points</a:t>
            </a:r>
          </a:p>
          <a:p>
            <a:pPr marL="285750" indent="-285750">
              <a:buFont typeface="Arial"/>
              <a:buChar char="•"/>
            </a:pPr>
            <a:r>
              <a:rPr lang="en-US" b="1" dirty="0">
                <a:ea typeface="+mn-lt"/>
                <a:cs typeface="+mn-lt"/>
              </a:rPr>
              <a:t>Python functions can return multiple values</a:t>
            </a:r>
            <a:r>
              <a:rPr lang="en-US" dirty="0">
                <a:ea typeface="+mn-lt"/>
                <a:cs typeface="+mn-lt"/>
              </a:rPr>
              <a:t> by separating them with commas, which are automatically packed into a tuple.</a:t>
            </a:r>
            <a:endParaRPr lang="en-US" dirty="0"/>
          </a:p>
          <a:p>
            <a:pPr marL="285750" indent="-285750">
              <a:buFont typeface="Arial"/>
              <a:buChar char="•"/>
            </a:pPr>
            <a:r>
              <a:rPr lang="en-US" b="1" dirty="0">
                <a:ea typeface="+mn-lt"/>
                <a:cs typeface="+mn-lt"/>
              </a:rPr>
              <a:t>These values can be unpacked into individual variables</a:t>
            </a:r>
            <a:r>
              <a:rPr lang="en-US" dirty="0">
                <a:ea typeface="+mn-lt"/>
                <a:cs typeface="+mn-lt"/>
              </a:rPr>
              <a:t>, a feature commonly used in tasks like computing summary statistics, transforming coordinates, or handling paired outputs.</a:t>
            </a:r>
            <a:endParaRPr lang="en-US" dirty="0"/>
          </a:p>
        </p:txBody>
      </p:sp>
    </p:spTree>
    <p:extLst>
      <p:ext uri="{BB962C8B-B14F-4D97-AF65-F5344CB8AC3E}">
        <p14:creationId xmlns:p14="http://schemas.microsoft.com/office/powerpoint/2010/main" val="4103187966"/>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864C5D-EB41-9F8F-FE4E-C6F4C613C73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2F293EA-E817-D6C2-EB87-BB112509EF05}"/>
              </a:ext>
            </a:extLst>
          </p:cNvPr>
          <p:cNvSpPr>
            <a:spLocks noGrp="1"/>
          </p:cNvSpPr>
          <p:nvPr>
            <p:ph type="title"/>
          </p:nvPr>
        </p:nvSpPr>
        <p:spPr>
          <a:xfrm>
            <a:off x="427868" y="138500"/>
            <a:ext cx="11333087" cy="739343"/>
          </a:xfrm>
        </p:spPr>
        <p:txBody>
          <a:bodyPr/>
          <a:lstStyle/>
          <a:p>
            <a:r>
              <a:rPr lang="en-US" sz="4000" b="1" dirty="0">
                <a:solidFill>
                  <a:schemeClr val="tx1"/>
                </a:solidFill>
                <a:latin typeface="+mn-lt"/>
                <a:cs typeface="Segoe UI"/>
              </a:rPr>
              <a:t>Calling Functions in Practice</a:t>
            </a:r>
            <a:endParaRPr lang="en-US" dirty="0">
              <a:solidFill>
                <a:schemeClr val="tx1"/>
              </a:solidFill>
            </a:endParaRPr>
          </a:p>
        </p:txBody>
      </p:sp>
      <p:sp>
        <p:nvSpPr>
          <p:cNvPr id="4" name="TextBox 3">
            <a:extLst>
              <a:ext uri="{FF2B5EF4-FFF2-40B4-BE49-F238E27FC236}">
                <a16:creationId xmlns:a16="http://schemas.microsoft.com/office/drawing/2014/main" id="{949175F1-C7A9-21D5-2D82-0D6C1ECEEC5D}"/>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49344978-D3C9-FF75-BBAD-E556E99DD2B3}"/>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28D4618F-F173-E0DA-7CE2-6F0CDDA47DE9}"/>
              </a:ext>
            </a:extLst>
          </p:cNvPr>
          <p:cNvSpPr txBox="1"/>
          <p:nvPr/>
        </p:nvSpPr>
        <p:spPr>
          <a:xfrm>
            <a:off x="1644760" y="881929"/>
            <a:ext cx="8892809" cy="1043363"/>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a:t>Once defined, a function must be invoked or "called" to execute its logic. Function calls may include arguments if parameters are expected. The result of the call depends on whether the function performs an action (e.g., print) or returns a value.</a:t>
            </a:r>
          </a:p>
        </p:txBody>
      </p:sp>
      <p:sp>
        <p:nvSpPr>
          <p:cNvPr id="6" name="TextBox 5">
            <a:extLst>
              <a:ext uri="{FF2B5EF4-FFF2-40B4-BE49-F238E27FC236}">
                <a16:creationId xmlns:a16="http://schemas.microsoft.com/office/drawing/2014/main" id="{998D9E0C-55C1-FB30-0345-8E6F2725D106}"/>
              </a:ext>
            </a:extLst>
          </p:cNvPr>
          <p:cNvSpPr txBox="1"/>
          <p:nvPr/>
        </p:nvSpPr>
        <p:spPr>
          <a:xfrm>
            <a:off x="735631" y="1713200"/>
            <a:ext cx="8451233" cy="1523494"/>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General Syntax</a:t>
            </a:r>
          </a:p>
          <a:p>
            <a:pPr algn="ctr">
              <a:lnSpc>
                <a:spcPct val="90000"/>
              </a:lnSpc>
              <a:spcAft>
                <a:spcPts val="600"/>
              </a:spcAft>
            </a:pPr>
            <a:r>
              <a:rPr lang="en-US" err="1">
                <a:latin typeface="Consolas"/>
              </a:rPr>
              <a:t>function_name</a:t>
            </a:r>
            <a:r>
              <a:rPr lang="en-US" dirty="0">
                <a:latin typeface="Consolas"/>
              </a:rPr>
              <a:t>(argument1, argument2, ...) </a:t>
            </a:r>
          </a:p>
          <a:p>
            <a:pPr marL="228600" indent="-228600">
              <a:lnSpc>
                <a:spcPct val="90000"/>
              </a:lnSpc>
              <a:spcAft>
                <a:spcPts val="600"/>
              </a:spcAft>
              <a:buFont typeface=""/>
              <a:buChar char="•"/>
            </a:pPr>
            <a:r>
              <a:rPr lang="en-US" dirty="0"/>
              <a:t>Arguments must correspond to the order and number of parameters defined.</a:t>
            </a:r>
            <a:endParaRPr lang="en-US" dirty="0">
              <a:cs typeface="Segoe UI"/>
            </a:endParaRPr>
          </a:p>
          <a:p>
            <a:pPr marL="228600" indent="-228600">
              <a:lnSpc>
                <a:spcPct val="90000"/>
              </a:lnSpc>
              <a:spcAft>
                <a:spcPts val="600"/>
              </a:spcAft>
              <a:buFont typeface=""/>
              <a:buChar char="•"/>
            </a:pPr>
            <a:r>
              <a:rPr lang="en-US" dirty="0"/>
              <a:t>If the function returns a value, it can be assigned or used in expressions.</a:t>
            </a:r>
            <a:endParaRPr lang="en-US" dirty="0">
              <a:cs typeface="Segoe UI"/>
            </a:endParaRPr>
          </a:p>
        </p:txBody>
      </p:sp>
      <p:sp>
        <p:nvSpPr>
          <p:cNvPr id="8" name="Rectangle 7">
            <a:extLst>
              <a:ext uri="{FF2B5EF4-FFF2-40B4-BE49-F238E27FC236}">
                <a16:creationId xmlns:a16="http://schemas.microsoft.com/office/drawing/2014/main" id="{8E966B33-10AA-D991-D12D-048A37F60CF1}"/>
              </a:ext>
            </a:extLst>
          </p:cNvPr>
          <p:cNvSpPr/>
          <p:nvPr/>
        </p:nvSpPr>
        <p:spPr bwMode="auto">
          <a:xfrm>
            <a:off x="734409" y="3315994"/>
            <a:ext cx="3739192" cy="1615790"/>
          </a:xfrm>
          <a:prstGeom prst="rect">
            <a:avLst/>
          </a:prstGeom>
          <a:solidFill>
            <a:schemeClr val="bg2">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dirty="0">
                <a:solidFill>
                  <a:schemeClr val="tx1"/>
                </a:solidFill>
                <a:latin typeface="Consolas"/>
                <a:ea typeface="+mn-lt"/>
                <a:cs typeface="+mn-lt"/>
              </a:rPr>
              <a:t># Function without Return</a:t>
            </a:r>
          </a:p>
          <a:p>
            <a:pPr defTabSz="932472"/>
            <a:r>
              <a:rPr lang="en-US" dirty="0">
                <a:solidFill>
                  <a:schemeClr val="tx1"/>
                </a:solidFill>
                <a:latin typeface="Consolas"/>
                <a:ea typeface="+mn-lt"/>
                <a:cs typeface="+mn-lt"/>
              </a:rPr>
              <a:t>def greet(name):</a:t>
            </a:r>
            <a:endParaRPr lang="en-US" dirty="0">
              <a:solidFill>
                <a:schemeClr val="tx1"/>
              </a:solidFill>
            </a:endParaRPr>
          </a:p>
          <a:p>
            <a:pPr defTabSz="932472"/>
            <a:r>
              <a:rPr lang="en-US" dirty="0">
                <a:solidFill>
                  <a:schemeClr val="tx1"/>
                </a:solidFill>
                <a:latin typeface="Consolas"/>
                <a:ea typeface="+mn-lt"/>
                <a:cs typeface="+mn-lt"/>
              </a:rPr>
              <a:t>    print("Hello,", name)</a:t>
            </a:r>
          </a:p>
          <a:p>
            <a:pPr defTabSz="932472"/>
            <a:endParaRPr lang="en-US">
              <a:latin typeface="Consolas"/>
            </a:endParaRPr>
          </a:p>
          <a:p>
            <a:pPr defTabSz="932472"/>
            <a:r>
              <a:rPr lang="en-US" dirty="0">
                <a:solidFill>
                  <a:schemeClr val="tx1"/>
                </a:solidFill>
                <a:latin typeface="Consolas"/>
                <a:ea typeface="+mn-lt"/>
                <a:cs typeface="+mn-lt"/>
              </a:rPr>
              <a:t>greet("Arjun")</a:t>
            </a:r>
            <a:endParaRPr lang="en-US" dirty="0">
              <a:solidFill>
                <a:schemeClr val="tx1"/>
              </a:solidFill>
              <a:latin typeface="Consolas"/>
            </a:endParaRPr>
          </a:p>
        </p:txBody>
      </p:sp>
      <p:sp>
        <p:nvSpPr>
          <p:cNvPr id="11" name="Rectangle 10">
            <a:extLst>
              <a:ext uri="{FF2B5EF4-FFF2-40B4-BE49-F238E27FC236}">
                <a16:creationId xmlns:a16="http://schemas.microsoft.com/office/drawing/2014/main" id="{0AC51EF1-5A49-059C-A938-1D42CD7FE22B}"/>
              </a:ext>
            </a:extLst>
          </p:cNvPr>
          <p:cNvSpPr/>
          <p:nvPr/>
        </p:nvSpPr>
        <p:spPr bwMode="auto">
          <a:xfrm>
            <a:off x="734999" y="5049982"/>
            <a:ext cx="3732701" cy="836467"/>
          </a:xfrm>
          <a:prstGeom prst="rect">
            <a:avLst/>
          </a:prstGeom>
          <a:solidFill>
            <a:srgbClr val="EAF5D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dirty="0">
                <a:solidFill>
                  <a:schemeClr val="tx1"/>
                </a:solidFill>
                <a:latin typeface="Consolas"/>
                <a:ea typeface="+mn-lt"/>
                <a:cs typeface="+mn-lt"/>
              </a:rPr>
              <a:t># Output</a:t>
            </a:r>
          </a:p>
          <a:p>
            <a:pPr defTabSz="932472"/>
            <a:r>
              <a:rPr lang="en-US" dirty="0">
                <a:solidFill>
                  <a:schemeClr val="tx1"/>
                </a:solidFill>
                <a:latin typeface="Consolas"/>
                <a:ea typeface="+mn-lt"/>
                <a:cs typeface="+mn-lt"/>
              </a:rPr>
              <a:t>Hello, Arjun</a:t>
            </a:r>
            <a:endParaRPr lang="en-US" dirty="0">
              <a:latin typeface="Consolas"/>
            </a:endParaRPr>
          </a:p>
        </p:txBody>
      </p:sp>
      <p:sp>
        <p:nvSpPr>
          <p:cNvPr id="12" name="Rectangle 11">
            <a:extLst>
              <a:ext uri="{FF2B5EF4-FFF2-40B4-BE49-F238E27FC236}">
                <a16:creationId xmlns:a16="http://schemas.microsoft.com/office/drawing/2014/main" id="{D6D173CE-82C6-C31D-BDE2-D24902E5CD32}"/>
              </a:ext>
            </a:extLst>
          </p:cNvPr>
          <p:cNvSpPr/>
          <p:nvPr/>
        </p:nvSpPr>
        <p:spPr bwMode="auto">
          <a:xfrm>
            <a:off x="4650229" y="3309499"/>
            <a:ext cx="3732699" cy="1875562"/>
          </a:xfrm>
          <a:prstGeom prst="rect">
            <a:avLst/>
          </a:prstGeom>
          <a:solidFill>
            <a:schemeClr val="bg2">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dirty="0">
                <a:solidFill>
                  <a:schemeClr val="tx1"/>
                </a:solidFill>
                <a:latin typeface="Consolas"/>
                <a:ea typeface="+mn-lt"/>
                <a:cs typeface="+mn-lt"/>
              </a:rPr>
              <a:t># Function with Return</a:t>
            </a:r>
          </a:p>
          <a:p>
            <a:pPr defTabSz="932472"/>
            <a:r>
              <a:rPr lang="en-US">
                <a:solidFill>
                  <a:schemeClr val="tx1"/>
                </a:solidFill>
                <a:latin typeface="Consolas"/>
                <a:ea typeface="+mn-lt"/>
                <a:cs typeface="+mn-lt"/>
              </a:rPr>
              <a:t>def multiply(a, b):</a:t>
            </a:r>
            <a:endParaRPr lang="en-US">
              <a:solidFill>
                <a:schemeClr val="tx1"/>
              </a:solidFill>
              <a:latin typeface="Consolas"/>
            </a:endParaRPr>
          </a:p>
          <a:p>
            <a:pPr defTabSz="932472"/>
            <a:r>
              <a:rPr lang="en-US">
                <a:solidFill>
                  <a:schemeClr val="tx1"/>
                </a:solidFill>
                <a:latin typeface="Consolas"/>
                <a:ea typeface="+mn-lt"/>
                <a:cs typeface="+mn-lt"/>
              </a:rPr>
              <a:t>    return a * b</a:t>
            </a:r>
            <a:endParaRPr lang="en-US">
              <a:solidFill>
                <a:schemeClr val="tx1"/>
              </a:solidFill>
              <a:latin typeface="Consolas"/>
            </a:endParaRPr>
          </a:p>
          <a:p>
            <a:pPr defTabSz="932472"/>
            <a:endParaRPr lang="en-US" dirty="0">
              <a:latin typeface="Consolas"/>
            </a:endParaRPr>
          </a:p>
          <a:p>
            <a:pPr defTabSz="932472"/>
            <a:r>
              <a:rPr lang="en-US">
                <a:solidFill>
                  <a:schemeClr val="tx1"/>
                </a:solidFill>
                <a:latin typeface="Consolas"/>
                <a:ea typeface="+mn-lt"/>
                <a:cs typeface="+mn-lt"/>
              </a:rPr>
              <a:t>result = multiply(4, 5)</a:t>
            </a:r>
            <a:endParaRPr lang="en-US">
              <a:solidFill>
                <a:schemeClr val="tx1"/>
              </a:solidFill>
              <a:latin typeface="Consolas"/>
            </a:endParaRPr>
          </a:p>
          <a:p>
            <a:pPr defTabSz="932472"/>
            <a:r>
              <a:rPr lang="en-US">
                <a:solidFill>
                  <a:schemeClr val="tx1"/>
                </a:solidFill>
                <a:latin typeface="Consolas"/>
                <a:ea typeface="+mn-lt"/>
                <a:cs typeface="+mn-lt"/>
              </a:rPr>
              <a:t>print("Product:", result)</a:t>
            </a:r>
            <a:endParaRPr lang="en-US">
              <a:solidFill>
                <a:schemeClr val="tx1"/>
              </a:solidFill>
              <a:latin typeface="Consolas"/>
            </a:endParaRPr>
          </a:p>
          <a:p>
            <a:pPr defTabSz="932472"/>
            <a:endParaRPr lang="en-US" dirty="0">
              <a:solidFill>
                <a:schemeClr val="tx1"/>
              </a:solidFill>
              <a:latin typeface="Consolas"/>
              <a:cs typeface="Segoe UI"/>
            </a:endParaRPr>
          </a:p>
        </p:txBody>
      </p:sp>
      <p:sp>
        <p:nvSpPr>
          <p:cNvPr id="13" name="Rectangle 12">
            <a:extLst>
              <a:ext uri="{FF2B5EF4-FFF2-40B4-BE49-F238E27FC236}">
                <a16:creationId xmlns:a16="http://schemas.microsoft.com/office/drawing/2014/main" id="{3CEB2BF8-04CF-B419-EB3D-31CBC9EBDB36}"/>
              </a:ext>
            </a:extLst>
          </p:cNvPr>
          <p:cNvSpPr/>
          <p:nvPr/>
        </p:nvSpPr>
        <p:spPr bwMode="auto">
          <a:xfrm>
            <a:off x="4650820" y="5316249"/>
            <a:ext cx="3732701" cy="836467"/>
          </a:xfrm>
          <a:prstGeom prst="rect">
            <a:avLst/>
          </a:prstGeom>
          <a:solidFill>
            <a:srgbClr val="EAF5D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dirty="0">
                <a:solidFill>
                  <a:schemeClr val="tx1"/>
                </a:solidFill>
                <a:latin typeface="Consolas"/>
                <a:ea typeface="+mn-lt"/>
                <a:cs typeface="+mn-lt"/>
              </a:rPr>
              <a:t># Output</a:t>
            </a:r>
          </a:p>
          <a:p>
            <a:pPr defTabSz="932472"/>
            <a:r>
              <a:rPr lang="en-US" dirty="0">
                <a:solidFill>
                  <a:schemeClr val="tx1"/>
                </a:solidFill>
                <a:latin typeface="Consolas"/>
                <a:ea typeface="+mn-lt"/>
                <a:cs typeface="+mn-lt"/>
              </a:rPr>
              <a:t>Product: 20 </a:t>
            </a:r>
            <a:endParaRPr lang="en-US" dirty="0">
              <a:solidFill>
                <a:schemeClr val="tx1"/>
              </a:solidFill>
              <a:latin typeface="Consolas"/>
            </a:endParaRPr>
          </a:p>
        </p:txBody>
      </p:sp>
      <p:sp>
        <p:nvSpPr>
          <p:cNvPr id="14" name="TextBox 13">
            <a:extLst>
              <a:ext uri="{FF2B5EF4-FFF2-40B4-BE49-F238E27FC236}">
                <a16:creationId xmlns:a16="http://schemas.microsoft.com/office/drawing/2014/main" id="{38967658-518F-C207-FF1A-9A4230BC1112}"/>
              </a:ext>
            </a:extLst>
          </p:cNvPr>
          <p:cNvSpPr txBox="1"/>
          <p:nvPr/>
        </p:nvSpPr>
        <p:spPr>
          <a:xfrm>
            <a:off x="8495699" y="2810742"/>
            <a:ext cx="3593884" cy="3627301"/>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a:t>Observations</a:t>
            </a:r>
          </a:p>
          <a:p>
            <a:pPr marL="228600" indent="-228600">
              <a:lnSpc>
                <a:spcPct val="90000"/>
              </a:lnSpc>
              <a:spcAft>
                <a:spcPts val="600"/>
              </a:spcAft>
              <a:buFont typeface=""/>
              <a:buChar char="•"/>
            </a:pPr>
            <a:r>
              <a:rPr lang="en-US"/>
              <a:t>A function must be called for its body to be executed.</a:t>
            </a:r>
          </a:p>
          <a:p>
            <a:pPr marL="228600" indent="-228600">
              <a:lnSpc>
                <a:spcPct val="90000"/>
              </a:lnSpc>
              <a:spcAft>
                <a:spcPts val="600"/>
              </a:spcAft>
              <a:buFont typeface=""/>
              <a:buChar char="•"/>
            </a:pPr>
            <a:r>
              <a:rPr lang="en-US"/>
              <a:t>Parentheses () are mandatory even when no arguments are passed.</a:t>
            </a:r>
          </a:p>
          <a:p>
            <a:pPr marL="228600" indent="-228600">
              <a:lnSpc>
                <a:spcPct val="90000"/>
              </a:lnSpc>
              <a:spcAft>
                <a:spcPts val="600"/>
              </a:spcAft>
              <a:buFont typeface=""/>
              <a:buChar char="•"/>
            </a:pPr>
            <a:r>
              <a:rPr lang="en-US"/>
              <a:t>Functions can be called multiple times with different arguments.</a:t>
            </a:r>
          </a:p>
          <a:p>
            <a:pPr marL="228600" indent="-228600">
              <a:lnSpc>
                <a:spcPct val="90000"/>
              </a:lnSpc>
              <a:spcAft>
                <a:spcPts val="600"/>
              </a:spcAft>
              <a:buFont typeface=""/>
              <a:buChar char="•"/>
            </a:pPr>
            <a:r>
              <a:rPr lang="en-US"/>
              <a:t>Returned values must be captured explicitly if they are to be used.</a:t>
            </a:r>
          </a:p>
        </p:txBody>
      </p:sp>
    </p:spTree>
    <p:extLst>
      <p:ext uri="{BB962C8B-B14F-4D97-AF65-F5344CB8AC3E}">
        <p14:creationId xmlns:p14="http://schemas.microsoft.com/office/powerpoint/2010/main" val="864729601"/>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BFF407-E8A2-61E6-B15F-94FF1F7E2548}"/>
              </a:ext>
            </a:extLst>
          </p:cNvPr>
          <p:cNvSpPr>
            <a:spLocks noGrp="1"/>
          </p:cNvSpPr>
          <p:nvPr>
            <p:ph type="title"/>
          </p:nvPr>
        </p:nvSpPr>
        <p:spPr/>
        <p:txBody>
          <a:bodyPr/>
          <a:lstStyle/>
          <a:p>
            <a:r>
              <a:rPr lang="en-US" sz="3100" dirty="0">
                <a:cs typeface="Segoe UI"/>
              </a:rPr>
              <a:t>Function Call Flow: BTS</a:t>
            </a:r>
            <a:endParaRPr lang="en-US" dirty="0"/>
          </a:p>
        </p:txBody>
      </p:sp>
      <p:sp>
        <p:nvSpPr>
          <p:cNvPr id="4" name="TextBox 3">
            <a:extLst>
              <a:ext uri="{FF2B5EF4-FFF2-40B4-BE49-F238E27FC236}">
                <a16:creationId xmlns:a16="http://schemas.microsoft.com/office/drawing/2014/main" id="{DB7528B6-EED1-B2C4-92E7-A1262F222637}"/>
              </a:ext>
            </a:extLst>
          </p:cNvPr>
          <p:cNvSpPr txBox="1"/>
          <p:nvPr/>
        </p:nvSpPr>
        <p:spPr>
          <a:xfrm>
            <a:off x="430424" y="1044286"/>
            <a:ext cx="11327977" cy="1043363"/>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gn="ctr">
              <a:lnSpc>
                <a:spcPct val="90000"/>
              </a:lnSpc>
              <a:spcAft>
                <a:spcPts val="600"/>
              </a:spcAft>
            </a:pPr>
            <a:r>
              <a:rPr lang="en-US"/>
              <a:t>When a function is called in Python, several internal operations take place to manage execution, memory, and scope. Understanding this process clarifies how values are passed, how control transfers between caller and callee, and how results are returned.</a:t>
            </a:r>
          </a:p>
        </p:txBody>
      </p:sp>
      <p:sp>
        <p:nvSpPr>
          <p:cNvPr id="5" name="TextBox 4">
            <a:extLst>
              <a:ext uri="{FF2B5EF4-FFF2-40B4-BE49-F238E27FC236}">
                <a16:creationId xmlns:a16="http://schemas.microsoft.com/office/drawing/2014/main" id="{524C741F-FA50-44D0-BAF9-325BC9139ECC}"/>
              </a:ext>
            </a:extLst>
          </p:cNvPr>
          <p:cNvSpPr txBox="1"/>
          <p:nvPr/>
        </p:nvSpPr>
        <p:spPr>
          <a:xfrm>
            <a:off x="430423" y="2083377"/>
            <a:ext cx="7964199" cy="4133439"/>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Call Flow Steps</a:t>
            </a:r>
            <a:endParaRPr lang="en-US">
              <a:cs typeface="Segoe UI"/>
            </a:endParaRPr>
          </a:p>
          <a:p>
            <a:pPr marL="342900" indent="-342900">
              <a:lnSpc>
                <a:spcPct val="90000"/>
              </a:lnSpc>
              <a:spcAft>
                <a:spcPts val="600"/>
              </a:spcAft>
              <a:buAutoNum type="arabicPeriod"/>
            </a:pPr>
            <a:r>
              <a:rPr lang="en-US" dirty="0"/>
              <a:t>Caller invokes the function using its name and passes arguments, if any.</a:t>
            </a:r>
            <a:endParaRPr lang="en-US" dirty="0">
              <a:cs typeface="Segoe UI"/>
            </a:endParaRPr>
          </a:p>
          <a:p>
            <a:pPr marL="342900" indent="-342900">
              <a:lnSpc>
                <a:spcPct val="90000"/>
              </a:lnSpc>
              <a:spcAft>
                <a:spcPts val="600"/>
              </a:spcAft>
              <a:buAutoNum type="arabicPeriod"/>
            </a:pPr>
            <a:r>
              <a:rPr lang="en-US" dirty="0"/>
              <a:t>Python:</a:t>
            </a:r>
            <a:endParaRPr lang="en-US" dirty="0">
              <a:cs typeface="Segoe UI"/>
            </a:endParaRPr>
          </a:p>
          <a:p>
            <a:pPr marL="799465" lvl="1" indent="-342900">
              <a:lnSpc>
                <a:spcPct val="90000"/>
              </a:lnSpc>
              <a:spcAft>
                <a:spcPts val="600"/>
              </a:spcAft>
              <a:buFont typeface="Courier New"/>
              <a:buChar char="o"/>
            </a:pPr>
            <a:r>
              <a:rPr lang="en-US" dirty="0"/>
              <a:t>Creates a new stack frame in memory for the function call.</a:t>
            </a:r>
            <a:endParaRPr lang="en-US" dirty="0">
              <a:cs typeface="Segoe UI"/>
            </a:endParaRPr>
          </a:p>
          <a:p>
            <a:pPr marL="799465" lvl="1" indent="-342900">
              <a:lnSpc>
                <a:spcPct val="90000"/>
              </a:lnSpc>
              <a:spcAft>
                <a:spcPts val="600"/>
              </a:spcAft>
              <a:buFont typeface="Courier New"/>
              <a:buChar char="o"/>
            </a:pPr>
            <a:r>
              <a:rPr lang="en-US" dirty="0"/>
              <a:t>Binds the provided arguments to the function’s parameters.</a:t>
            </a:r>
            <a:endParaRPr lang="en-US" dirty="0">
              <a:cs typeface="Segoe UI"/>
            </a:endParaRPr>
          </a:p>
          <a:p>
            <a:pPr marL="342900" indent="-342900">
              <a:lnSpc>
                <a:spcPct val="90000"/>
              </a:lnSpc>
              <a:spcAft>
                <a:spcPts val="600"/>
              </a:spcAft>
              <a:buAutoNum type="arabicPeriod"/>
            </a:pPr>
            <a:r>
              <a:rPr lang="en-US"/>
              <a:t>Control is transferred to the function body.</a:t>
            </a:r>
            <a:endParaRPr lang="en-US">
              <a:cs typeface="Segoe UI"/>
            </a:endParaRPr>
          </a:p>
          <a:p>
            <a:pPr marL="799465" lvl="1" indent="-342900">
              <a:lnSpc>
                <a:spcPct val="90000"/>
              </a:lnSpc>
              <a:spcAft>
                <a:spcPts val="600"/>
              </a:spcAft>
              <a:buFont typeface="Courier New"/>
              <a:buChar char="o"/>
            </a:pPr>
            <a:r>
              <a:rPr lang="en-US" dirty="0"/>
              <a:t>Local variables and expressions are evaluated.</a:t>
            </a:r>
            <a:endParaRPr lang="en-US" dirty="0">
              <a:cs typeface="Segoe UI"/>
            </a:endParaRPr>
          </a:p>
          <a:p>
            <a:pPr marL="799465" lvl="1" indent="-342900">
              <a:lnSpc>
                <a:spcPct val="90000"/>
              </a:lnSpc>
              <a:spcAft>
                <a:spcPts val="600"/>
              </a:spcAft>
              <a:buFont typeface="Courier New"/>
              <a:buChar char="o"/>
            </a:pPr>
            <a:r>
              <a:rPr lang="en-US" dirty="0"/>
              <a:t>Optional return value is computed.</a:t>
            </a:r>
            <a:endParaRPr lang="en-US" dirty="0">
              <a:cs typeface="Segoe UI"/>
            </a:endParaRPr>
          </a:p>
          <a:p>
            <a:pPr marL="342900" indent="-342900">
              <a:lnSpc>
                <a:spcPct val="90000"/>
              </a:lnSpc>
              <a:spcAft>
                <a:spcPts val="600"/>
              </a:spcAft>
              <a:buAutoNum type="arabicPeriod"/>
            </a:pPr>
            <a:r>
              <a:rPr lang="en-US" dirty="0"/>
              <a:t>If a return statement is encountered:</a:t>
            </a:r>
            <a:endParaRPr lang="en-US" dirty="0">
              <a:cs typeface="Segoe UI"/>
            </a:endParaRPr>
          </a:p>
          <a:p>
            <a:pPr marL="799465" lvl="1" indent="-342900">
              <a:lnSpc>
                <a:spcPct val="90000"/>
              </a:lnSpc>
              <a:spcAft>
                <a:spcPts val="600"/>
              </a:spcAft>
              <a:buFont typeface="Courier New"/>
              <a:buChar char="o"/>
            </a:pPr>
            <a:r>
              <a:rPr lang="en-US" dirty="0"/>
              <a:t>Control returns to the caller.</a:t>
            </a:r>
            <a:endParaRPr lang="en-US" dirty="0">
              <a:cs typeface="Segoe UI"/>
            </a:endParaRPr>
          </a:p>
          <a:p>
            <a:pPr marL="799465" lvl="1" indent="-342900">
              <a:lnSpc>
                <a:spcPct val="90000"/>
              </a:lnSpc>
              <a:spcAft>
                <a:spcPts val="600"/>
              </a:spcAft>
              <a:buFont typeface="Courier New"/>
              <a:buChar char="o"/>
            </a:pPr>
            <a:r>
              <a:rPr lang="en-US" dirty="0"/>
              <a:t>The return value (if any) is passed back to the caller’s context.</a:t>
            </a:r>
            <a:endParaRPr lang="en-US" dirty="0">
              <a:cs typeface="Segoe UI"/>
            </a:endParaRPr>
          </a:p>
          <a:p>
            <a:pPr marL="342900" indent="-342900">
              <a:lnSpc>
                <a:spcPct val="90000"/>
              </a:lnSpc>
              <a:spcAft>
                <a:spcPts val="600"/>
              </a:spcAft>
              <a:buAutoNum type="arabicPeriod"/>
            </a:pPr>
            <a:r>
              <a:rPr lang="en-US" dirty="0"/>
              <a:t>Stack frame is discarded; memory used by local variables is released.</a:t>
            </a:r>
            <a:endParaRPr lang="en-US" dirty="0">
              <a:cs typeface="Segoe UI"/>
            </a:endParaRPr>
          </a:p>
        </p:txBody>
      </p:sp>
      <p:pic>
        <p:nvPicPr>
          <p:cNvPr id="8" name="Picture 7" descr="A close-up of several colorful rectangular shapes">
            <a:extLst>
              <a:ext uri="{FF2B5EF4-FFF2-40B4-BE49-F238E27FC236}">
                <a16:creationId xmlns:a16="http://schemas.microsoft.com/office/drawing/2014/main" id="{600C3219-C651-0A60-DDD4-D0EB901BEC32}"/>
              </a:ext>
            </a:extLst>
          </p:cNvPr>
          <p:cNvPicPr>
            <a:picLocks noChangeAspect="1"/>
          </p:cNvPicPr>
          <p:nvPr/>
        </p:nvPicPr>
        <p:blipFill>
          <a:blip r:embed="rId2"/>
          <a:stretch>
            <a:fillRect/>
          </a:stretch>
        </p:blipFill>
        <p:spPr>
          <a:xfrm>
            <a:off x="6572573" y="3776662"/>
            <a:ext cx="5426201" cy="1506248"/>
          </a:xfrm>
          <a:prstGeom prst="rect">
            <a:avLst/>
          </a:prstGeom>
        </p:spPr>
      </p:pic>
    </p:spTree>
    <p:extLst>
      <p:ext uri="{BB962C8B-B14F-4D97-AF65-F5344CB8AC3E}">
        <p14:creationId xmlns:p14="http://schemas.microsoft.com/office/powerpoint/2010/main" val="384437792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A7D9983-4844-24C9-829B-5931BA295298}"/>
              </a:ext>
            </a:extLst>
          </p:cNvPr>
          <p:cNvSpPr/>
          <p:nvPr/>
        </p:nvSpPr>
        <p:spPr bwMode="auto">
          <a:xfrm>
            <a:off x="870778" y="906602"/>
            <a:ext cx="3739192" cy="1615790"/>
          </a:xfrm>
          <a:prstGeom prst="rect">
            <a:avLst/>
          </a:prstGeom>
          <a:solidFill>
            <a:schemeClr val="bg2">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dirty="0">
                <a:solidFill>
                  <a:schemeClr val="tx1"/>
                </a:solidFill>
                <a:latin typeface="Consolas"/>
                <a:ea typeface="+mn-lt"/>
                <a:cs typeface="+mn-lt"/>
              </a:rPr>
              <a:t>def add(x, y):</a:t>
            </a:r>
            <a:endParaRPr lang="en-US" dirty="0">
              <a:solidFill>
                <a:schemeClr val="tx1"/>
              </a:solidFill>
              <a:latin typeface="Consolas"/>
            </a:endParaRPr>
          </a:p>
          <a:p>
            <a:pPr defTabSz="932472"/>
            <a:r>
              <a:rPr lang="en-US" dirty="0">
                <a:solidFill>
                  <a:schemeClr val="tx1"/>
                </a:solidFill>
                <a:latin typeface="Consolas"/>
                <a:ea typeface="+mn-lt"/>
                <a:cs typeface="+mn-lt"/>
              </a:rPr>
              <a:t>    result = x + y</a:t>
            </a:r>
            <a:endParaRPr lang="en-US" dirty="0">
              <a:solidFill>
                <a:schemeClr val="tx1"/>
              </a:solidFill>
              <a:latin typeface="Consolas"/>
            </a:endParaRPr>
          </a:p>
          <a:p>
            <a:pPr defTabSz="932472"/>
            <a:r>
              <a:rPr lang="en-US" dirty="0">
                <a:solidFill>
                  <a:schemeClr val="tx1"/>
                </a:solidFill>
                <a:latin typeface="Consolas"/>
                <a:ea typeface="+mn-lt"/>
                <a:cs typeface="+mn-lt"/>
              </a:rPr>
              <a:t>    return result</a:t>
            </a:r>
            <a:endParaRPr lang="en-US" dirty="0">
              <a:solidFill>
                <a:schemeClr val="tx1"/>
              </a:solidFill>
              <a:latin typeface="Consolas"/>
            </a:endParaRPr>
          </a:p>
          <a:p>
            <a:pPr defTabSz="932472"/>
            <a:endParaRPr lang="en-US" dirty="0">
              <a:latin typeface="Consolas"/>
            </a:endParaRPr>
          </a:p>
          <a:p>
            <a:pPr defTabSz="932472"/>
            <a:r>
              <a:rPr lang="en-US" err="1">
                <a:solidFill>
                  <a:schemeClr val="tx1"/>
                </a:solidFill>
                <a:latin typeface="Consolas"/>
                <a:ea typeface="+mn-lt"/>
                <a:cs typeface="+mn-lt"/>
              </a:rPr>
              <a:t>sum_val</a:t>
            </a:r>
            <a:r>
              <a:rPr lang="en-US" dirty="0">
                <a:solidFill>
                  <a:schemeClr val="tx1"/>
                </a:solidFill>
                <a:latin typeface="Consolas"/>
                <a:ea typeface="+mn-lt"/>
                <a:cs typeface="+mn-lt"/>
              </a:rPr>
              <a:t> = add(3, 4)</a:t>
            </a:r>
            <a:endParaRPr lang="en-US" dirty="0">
              <a:solidFill>
                <a:schemeClr val="tx1"/>
              </a:solidFill>
              <a:latin typeface="Consolas"/>
            </a:endParaRPr>
          </a:p>
        </p:txBody>
      </p:sp>
      <p:sp>
        <p:nvSpPr>
          <p:cNvPr id="6" name="TextBox 5">
            <a:extLst>
              <a:ext uri="{FF2B5EF4-FFF2-40B4-BE49-F238E27FC236}">
                <a16:creationId xmlns:a16="http://schemas.microsoft.com/office/drawing/2014/main" id="{EE132A71-C849-70DD-809B-9967FC27BE58}"/>
              </a:ext>
            </a:extLst>
          </p:cNvPr>
          <p:cNvSpPr txBox="1"/>
          <p:nvPr/>
        </p:nvSpPr>
        <p:spPr>
          <a:xfrm>
            <a:off x="6534577" y="907906"/>
            <a:ext cx="3931562" cy="2175980"/>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a:lnSpc>
                <a:spcPct val="90000"/>
              </a:lnSpc>
              <a:spcAft>
                <a:spcPts val="600"/>
              </a:spcAft>
            </a:pPr>
            <a:r>
              <a:rPr lang="en-US" b="1" dirty="0"/>
              <a:t>Flow:</a:t>
            </a:r>
          </a:p>
          <a:p>
            <a:pPr marL="228600" indent="-228600">
              <a:lnSpc>
                <a:spcPct val="90000"/>
              </a:lnSpc>
              <a:spcAft>
                <a:spcPts val="600"/>
              </a:spcAft>
              <a:buFont typeface=""/>
              <a:buChar char="•"/>
            </a:pPr>
            <a:r>
              <a:rPr lang="en-US" dirty="0"/>
              <a:t>Arguments 3 and 4 are passed.</a:t>
            </a:r>
            <a:endParaRPr lang="en-US" dirty="0">
              <a:cs typeface="Segoe UI"/>
            </a:endParaRPr>
          </a:p>
          <a:p>
            <a:pPr marL="228600" indent="-228600">
              <a:lnSpc>
                <a:spcPct val="90000"/>
              </a:lnSpc>
              <a:spcAft>
                <a:spcPts val="600"/>
              </a:spcAft>
              <a:buFont typeface=""/>
              <a:buChar char="•"/>
            </a:pPr>
            <a:r>
              <a:rPr lang="en-US" dirty="0"/>
              <a:t>New frame is created for add().</a:t>
            </a:r>
            <a:endParaRPr lang="en-US" dirty="0">
              <a:cs typeface="Segoe UI"/>
            </a:endParaRPr>
          </a:p>
          <a:p>
            <a:pPr marL="228600" indent="-228600">
              <a:lnSpc>
                <a:spcPct val="90000"/>
              </a:lnSpc>
              <a:spcAft>
                <a:spcPts val="600"/>
              </a:spcAft>
              <a:buFont typeface=""/>
              <a:buChar char="•"/>
            </a:pPr>
            <a:r>
              <a:rPr lang="en-US" dirty="0"/>
              <a:t>x and y are assigned.</a:t>
            </a:r>
            <a:endParaRPr lang="en-US" dirty="0">
              <a:cs typeface="Segoe UI"/>
            </a:endParaRPr>
          </a:p>
          <a:p>
            <a:pPr marL="228600" indent="-228600">
              <a:lnSpc>
                <a:spcPct val="90000"/>
              </a:lnSpc>
              <a:spcAft>
                <a:spcPts val="600"/>
              </a:spcAft>
              <a:buFont typeface=""/>
              <a:buChar char="•"/>
            </a:pPr>
            <a:r>
              <a:rPr lang="en-US" dirty="0"/>
              <a:t>result is computed and returned.</a:t>
            </a:r>
            <a:endParaRPr lang="en-US" dirty="0">
              <a:cs typeface="Segoe UI"/>
            </a:endParaRPr>
          </a:p>
          <a:p>
            <a:pPr marL="228600" indent="-228600">
              <a:lnSpc>
                <a:spcPct val="90000"/>
              </a:lnSpc>
              <a:spcAft>
                <a:spcPts val="600"/>
              </a:spcAft>
              <a:buFont typeface=""/>
              <a:buChar char="•"/>
            </a:pPr>
            <a:r>
              <a:rPr lang="en-US" dirty="0" err="1"/>
              <a:t>sum_val</a:t>
            </a:r>
            <a:r>
              <a:rPr lang="en-US" dirty="0"/>
              <a:t> receives 7.</a:t>
            </a:r>
            <a:endParaRPr lang="en-US" dirty="0">
              <a:cs typeface="Segoe UI"/>
            </a:endParaRPr>
          </a:p>
        </p:txBody>
      </p:sp>
    </p:spTree>
    <p:extLst>
      <p:ext uri="{BB962C8B-B14F-4D97-AF65-F5344CB8AC3E}">
        <p14:creationId xmlns:p14="http://schemas.microsoft.com/office/powerpoint/2010/main" val="417065455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C153BE8-2C5C-F8E1-7629-2D3807380449}"/>
              </a:ext>
            </a:extLst>
          </p:cNvPr>
          <p:cNvSpPr>
            <a:spLocks noGrp="1"/>
          </p:cNvSpPr>
          <p:nvPr>
            <p:ph type="title"/>
          </p:nvPr>
        </p:nvSpPr>
        <p:spPr/>
        <p:txBody>
          <a:bodyPr/>
          <a:lstStyle/>
          <a:p>
            <a:r>
              <a:rPr lang="en-US" sz="3100" dirty="0">
                <a:cs typeface="Segoe UI"/>
              </a:rPr>
              <a:t>Common Mistakes and Debugging Tips</a:t>
            </a:r>
            <a:endParaRPr lang="en-US" dirty="0"/>
          </a:p>
        </p:txBody>
      </p:sp>
      <p:sp>
        <p:nvSpPr>
          <p:cNvPr id="5" name="Text Placeholder 4">
            <a:extLst>
              <a:ext uri="{FF2B5EF4-FFF2-40B4-BE49-F238E27FC236}">
                <a16:creationId xmlns:a16="http://schemas.microsoft.com/office/drawing/2014/main" id="{2B1D5549-3D5D-6EB1-200D-1C2CC87990A7}"/>
              </a:ext>
            </a:extLst>
          </p:cNvPr>
          <p:cNvSpPr>
            <a:spLocks noGrp="1"/>
          </p:cNvSpPr>
          <p:nvPr>
            <p:ph type="body" sz="quarter" idx="10"/>
          </p:nvPr>
        </p:nvSpPr>
        <p:spPr>
          <a:xfrm>
            <a:off x="417723" y="1178543"/>
            <a:ext cx="11336821" cy="4547399"/>
          </a:xfrm>
        </p:spPr>
        <p:txBody>
          <a:bodyPr vert="horz" wrap="square" lIns="0" tIns="0" rIns="0" bIns="0" rtlCol="0" anchor="t">
            <a:spAutoFit/>
          </a:bodyPr>
          <a:lstStyle/>
          <a:p>
            <a:pPr marL="285750" indent="-285750">
              <a:buFont typeface="Arial"/>
              <a:buChar char="•"/>
            </a:pPr>
            <a:r>
              <a:rPr lang="en-US" sz="2000" dirty="0">
                <a:ea typeface="+mn-lt"/>
                <a:cs typeface="+mn-lt"/>
              </a:rPr>
              <a:t>Forgetting parentheses when calling a function results in referencing the function object, not executing it.</a:t>
            </a:r>
            <a:endParaRPr lang="en-US" sz="2000">
              <a:cs typeface="Segoe UI"/>
            </a:endParaRPr>
          </a:p>
          <a:p>
            <a:pPr marL="285750" indent="-285750">
              <a:buFont typeface="Arial"/>
              <a:buChar char="•"/>
            </a:pPr>
            <a:r>
              <a:rPr lang="en-US" sz="2000" dirty="0">
                <a:ea typeface="+mn-lt"/>
                <a:cs typeface="+mn-lt"/>
              </a:rPr>
              <a:t>Mismatch between number of arguments and parameters causes </a:t>
            </a:r>
            <a:r>
              <a:rPr lang="en-US" sz="2000" err="1">
                <a:ea typeface="+mn-lt"/>
                <a:cs typeface="+mn-lt"/>
              </a:rPr>
              <a:t>TypeError</a:t>
            </a:r>
            <a:r>
              <a:rPr lang="en-US" sz="2000" dirty="0">
                <a:ea typeface="+mn-lt"/>
                <a:cs typeface="+mn-lt"/>
              </a:rPr>
              <a:t>.</a:t>
            </a:r>
            <a:endParaRPr lang="en-US" sz="2000">
              <a:cs typeface="Segoe UI"/>
            </a:endParaRPr>
          </a:p>
          <a:p>
            <a:pPr marL="285750" indent="-285750">
              <a:buFont typeface="Arial"/>
              <a:buChar char="•"/>
            </a:pPr>
            <a:r>
              <a:rPr lang="en-US" sz="2000" dirty="0">
                <a:ea typeface="+mn-lt"/>
                <a:cs typeface="+mn-lt"/>
              </a:rPr>
              <a:t>Using print() instead of return leads to loss of computed values.</a:t>
            </a:r>
            <a:endParaRPr lang="en-US" sz="2000">
              <a:cs typeface="Segoe UI"/>
            </a:endParaRPr>
          </a:p>
          <a:p>
            <a:pPr marL="285750" indent="-285750">
              <a:buFont typeface="Arial"/>
              <a:buChar char="•"/>
            </a:pPr>
            <a:r>
              <a:rPr lang="en-US" sz="2000" dirty="0">
                <a:ea typeface="+mn-lt"/>
                <a:cs typeface="+mn-lt"/>
              </a:rPr>
              <a:t>Failing to handle return values properly results in unintended None outputs.</a:t>
            </a:r>
            <a:endParaRPr lang="en-US" sz="2000">
              <a:cs typeface="Segoe UI"/>
            </a:endParaRPr>
          </a:p>
          <a:p>
            <a:pPr marL="285750" indent="-285750">
              <a:buFont typeface="Arial"/>
              <a:buChar char="•"/>
            </a:pPr>
            <a:r>
              <a:rPr lang="en-US" sz="2000" dirty="0">
                <a:ea typeface="+mn-lt"/>
                <a:cs typeface="+mn-lt"/>
              </a:rPr>
              <a:t>Ignoring function scope can cause variable shadowing or </a:t>
            </a:r>
            <a:r>
              <a:rPr lang="en-US" sz="2000" err="1">
                <a:ea typeface="+mn-lt"/>
                <a:cs typeface="+mn-lt"/>
              </a:rPr>
              <a:t>NameError</a:t>
            </a:r>
            <a:r>
              <a:rPr lang="en-US" sz="2000" dirty="0">
                <a:ea typeface="+mn-lt"/>
                <a:cs typeface="+mn-lt"/>
              </a:rPr>
              <a:t>.</a:t>
            </a:r>
            <a:endParaRPr lang="en-US" sz="2000">
              <a:cs typeface="Segoe UI"/>
            </a:endParaRPr>
          </a:p>
          <a:p>
            <a:pPr marL="285750" indent="-285750">
              <a:buFont typeface="Arial"/>
              <a:buChar char="•"/>
            </a:pPr>
            <a:r>
              <a:rPr lang="en-US" sz="2000" dirty="0">
                <a:ea typeface="+mn-lt"/>
                <a:cs typeface="+mn-lt"/>
              </a:rPr>
              <a:t>Modifying mutable arguments inside functions may lead to unintended side effects.</a:t>
            </a:r>
            <a:endParaRPr lang="en-US" sz="2000">
              <a:cs typeface="Segoe UI"/>
            </a:endParaRPr>
          </a:p>
          <a:p>
            <a:pPr marL="285750" indent="-285750">
              <a:buFont typeface="Arial"/>
              <a:buChar char="•"/>
            </a:pPr>
            <a:r>
              <a:rPr lang="en-US" sz="2000" dirty="0">
                <a:ea typeface="+mn-lt"/>
                <a:cs typeface="+mn-lt"/>
              </a:rPr>
              <a:t>Overwriting built-in function names (e.g., list, sum) may break expected behavior.</a:t>
            </a:r>
            <a:endParaRPr lang="en-US" sz="2000">
              <a:cs typeface="Segoe UI"/>
            </a:endParaRPr>
          </a:p>
          <a:p>
            <a:pPr marL="285750" indent="-285750">
              <a:buFont typeface="Arial"/>
              <a:buChar char="•"/>
            </a:pPr>
            <a:r>
              <a:rPr lang="en-US" sz="2000" dirty="0">
                <a:ea typeface="+mn-lt"/>
                <a:cs typeface="+mn-lt"/>
              </a:rPr>
              <a:t>Lack of proper testing makes it hard to isolate functional errors.</a:t>
            </a:r>
            <a:endParaRPr lang="en-US" sz="2000">
              <a:cs typeface="Segoe UI"/>
            </a:endParaRPr>
          </a:p>
          <a:p>
            <a:pPr marL="285750" indent="-285750">
              <a:buFont typeface="Arial"/>
              <a:buChar char="•"/>
            </a:pPr>
            <a:r>
              <a:rPr lang="en-US" sz="2000" dirty="0">
                <a:ea typeface="+mn-lt"/>
                <a:cs typeface="+mn-lt"/>
              </a:rPr>
              <a:t>Use print() for quick tracing; use </a:t>
            </a:r>
            <a:r>
              <a:rPr lang="en-US" sz="2000" err="1">
                <a:ea typeface="+mn-lt"/>
                <a:cs typeface="+mn-lt"/>
              </a:rPr>
              <a:t>pdb</a:t>
            </a:r>
            <a:r>
              <a:rPr lang="en-US" sz="2000" dirty="0">
                <a:ea typeface="+mn-lt"/>
                <a:cs typeface="+mn-lt"/>
              </a:rPr>
              <a:t> for stepwise debugging.</a:t>
            </a:r>
            <a:endParaRPr lang="en-US" sz="2000">
              <a:cs typeface="Segoe UI"/>
            </a:endParaRPr>
          </a:p>
          <a:p>
            <a:pPr marL="285750" indent="-285750">
              <a:buFont typeface="Arial"/>
              <a:buChar char="•"/>
            </a:pPr>
            <a:r>
              <a:rPr lang="en-US" sz="2000" dirty="0">
                <a:ea typeface="+mn-lt"/>
                <a:cs typeface="+mn-lt"/>
              </a:rPr>
              <a:t>Clear naming and modular design help avoid logical and structural errors.</a:t>
            </a:r>
            <a:endParaRPr lang="en-US" sz="2000">
              <a:cs typeface="Segoe UI"/>
            </a:endParaRPr>
          </a:p>
        </p:txBody>
      </p:sp>
    </p:spTree>
    <p:extLst>
      <p:ext uri="{BB962C8B-B14F-4D97-AF65-F5344CB8AC3E}">
        <p14:creationId xmlns:p14="http://schemas.microsoft.com/office/powerpoint/2010/main" val="3824982307"/>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AB393E-BB06-0CE0-5463-181310DC635C}"/>
              </a:ext>
            </a:extLst>
          </p:cNvPr>
          <p:cNvSpPr>
            <a:spLocks noGrp="1"/>
          </p:cNvSpPr>
          <p:nvPr>
            <p:ph type="title"/>
          </p:nvPr>
        </p:nvSpPr>
        <p:spPr/>
        <p:txBody>
          <a:bodyPr/>
          <a:lstStyle/>
          <a:p>
            <a:r>
              <a:rPr lang="en-US" sz="3100" dirty="0">
                <a:cs typeface="Segoe UI"/>
              </a:rPr>
              <a:t>Practice Exercise - DIY</a:t>
            </a:r>
            <a:endParaRPr lang="en-US" dirty="0"/>
          </a:p>
        </p:txBody>
      </p:sp>
      <p:sp>
        <p:nvSpPr>
          <p:cNvPr id="4" name="Text Placeholder 1">
            <a:extLst>
              <a:ext uri="{FF2B5EF4-FFF2-40B4-BE49-F238E27FC236}">
                <a16:creationId xmlns:a16="http://schemas.microsoft.com/office/drawing/2014/main" id="{35535422-8514-C675-9EB5-A2E2A6806C52}"/>
              </a:ext>
            </a:extLst>
          </p:cNvPr>
          <p:cNvSpPr>
            <a:spLocks noGrp="1"/>
          </p:cNvSpPr>
          <p:nvPr/>
        </p:nvSpPr>
        <p:spPr>
          <a:xfrm>
            <a:off x="515130" y="1542225"/>
            <a:ext cx="10843293" cy="2660215"/>
          </a:xfrm>
          <a:prstGeom prst="rect">
            <a:avLst/>
          </a:prstGeom>
        </p:spPr>
        <p:txBody>
          <a:bodyPr vert="horz" wrap="square" lIns="0" tIns="0" rIns="0" bIns="0" rtlCol="0" anchor="t">
            <a:spAutoFit/>
          </a:bodyPr>
          <a:lstStyle>
            <a:lvl1pPr marL="0" marR="0" indent="0" algn="l" defTabSz="914180" rtl="0" eaLnBrk="1" fontAlgn="auto" latinLnBrk="0" hangingPunct="1">
              <a:lnSpc>
                <a:spcPct val="90000"/>
              </a:lnSpc>
              <a:spcBef>
                <a:spcPts val="0"/>
              </a:spcBef>
              <a:spcAft>
                <a:spcPts val="1274"/>
              </a:spcAft>
              <a:buClrTx/>
              <a:buSzPct val="90000"/>
              <a:buFont typeface="Wingdings" panose="05000000000000000000" pitchFamily="2" charset="2"/>
              <a:buNone/>
              <a:tabLst/>
              <a:defRPr sz="2548" b="0" i="0" kern="1200" spc="0" baseline="0">
                <a:solidFill>
                  <a:srgbClr val="000000"/>
                </a:solidFill>
                <a:latin typeface="+mn-lt"/>
                <a:ea typeface="+mn-ea"/>
                <a:cs typeface="+mn-cs"/>
              </a:defRPr>
            </a:lvl1pPr>
            <a:lvl2pPr marL="224051" marR="0" indent="0" algn="l" defTabSz="914180" rtl="0" eaLnBrk="1" fontAlgn="auto" latinLnBrk="0" hangingPunct="1">
              <a:lnSpc>
                <a:spcPct val="90000"/>
              </a:lnSpc>
              <a:spcBef>
                <a:spcPts val="0"/>
              </a:spcBef>
              <a:spcAft>
                <a:spcPts val="1274"/>
              </a:spcAft>
              <a:buClrTx/>
              <a:buSzPct val="90000"/>
              <a:buFont typeface="Wingdings" panose="05000000000000000000" pitchFamily="2" charset="2"/>
              <a:buNone/>
              <a:tabLst/>
              <a:defRPr sz="1960" kern="1200" spc="0" baseline="0">
                <a:solidFill>
                  <a:srgbClr val="000000"/>
                </a:solidFill>
                <a:latin typeface="+mn-lt"/>
                <a:ea typeface="+mn-ea"/>
                <a:cs typeface="+mn-cs"/>
              </a:defRPr>
            </a:lvl2pPr>
            <a:lvl3pPr marL="448102" marR="0" indent="0" algn="l" defTabSz="914180" rtl="0" eaLnBrk="1" fontAlgn="auto" latinLnBrk="0" hangingPunct="1">
              <a:lnSpc>
                <a:spcPct val="90000"/>
              </a:lnSpc>
              <a:spcBef>
                <a:spcPts val="0"/>
              </a:spcBef>
              <a:spcAft>
                <a:spcPts val="1274"/>
              </a:spcAft>
              <a:buClrTx/>
              <a:buSzPct val="90000"/>
              <a:buFont typeface="Wingdings" panose="05000000000000000000" pitchFamily="2" charset="2"/>
              <a:buNone/>
              <a:tabLst/>
              <a:defRPr sz="1960" kern="1200" spc="0" baseline="0">
                <a:solidFill>
                  <a:srgbClr val="000000"/>
                </a:solidFill>
                <a:latin typeface="+mn-lt"/>
                <a:ea typeface="+mn-ea"/>
                <a:cs typeface="+mn-cs"/>
              </a:defRPr>
            </a:lvl3pPr>
            <a:lvl4pPr marL="672153" marR="0" indent="0" algn="l" defTabSz="914180" rtl="0" eaLnBrk="1" fontAlgn="auto" latinLnBrk="0" hangingPunct="1">
              <a:lnSpc>
                <a:spcPct val="90000"/>
              </a:lnSpc>
              <a:spcBef>
                <a:spcPts val="0"/>
              </a:spcBef>
              <a:spcAft>
                <a:spcPts val="1274"/>
              </a:spcAft>
              <a:buClrTx/>
              <a:buSzPct val="90000"/>
              <a:buFont typeface="Wingdings" panose="05000000000000000000" pitchFamily="2" charset="2"/>
              <a:buNone/>
              <a:tabLst/>
              <a:defRPr sz="1960" kern="1200" spc="0" baseline="0">
                <a:solidFill>
                  <a:srgbClr val="000000"/>
                </a:solidFill>
                <a:latin typeface="+mn-lt"/>
                <a:ea typeface="+mn-ea"/>
                <a:cs typeface="+mn-cs"/>
              </a:defRPr>
            </a:lvl4pPr>
            <a:lvl5pPr marL="896203" marR="0" indent="0" algn="l" defTabSz="914180"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3996"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6pPr>
            <a:lvl7pPr marL="297108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7pPr>
            <a:lvl8pPr marL="3428177"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8pPr>
            <a:lvl9pPr marL="3885268" indent="-228546" algn="l" defTabSz="914180" rtl="0" eaLnBrk="1" latinLnBrk="0" hangingPunct="1">
              <a:spcBef>
                <a:spcPct val="20000"/>
              </a:spcBef>
              <a:buFont typeface="Arial" pitchFamily="34" charset="0"/>
              <a:buChar char="•"/>
              <a:defRPr sz="1960" kern="1200">
                <a:solidFill>
                  <a:schemeClr val="tx1"/>
                </a:solidFill>
                <a:latin typeface="+mn-lt"/>
                <a:ea typeface="+mn-ea"/>
                <a:cs typeface="+mn-cs"/>
              </a:defRPr>
            </a:lvl9pPr>
          </a:lstStyle>
          <a:p>
            <a:pPr marL="457200" indent="-457200">
              <a:buAutoNum type="arabicPeriod"/>
            </a:pPr>
            <a:r>
              <a:rPr lang="en-US" sz="2400">
                <a:ea typeface="+mn-lt"/>
                <a:cs typeface="+mn-lt"/>
              </a:rPr>
              <a:t>Write a function </a:t>
            </a:r>
            <a:r>
              <a:rPr lang="en-US" sz="2400" err="1">
                <a:latin typeface="Consolas"/>
                <a:ea typeface="+mn-lt"/>
                <a:cs typeface="+mn-lt"/>
              </a:rPr>
              <a:t>greet_user</a:t>
            </a:r>
            <a:r>
              <a:rPr lang="en-US" sz="2400" dirty="0">
                <a:latin typeface="Consolas"/>
                <a:ea typeface="+mn-lt"/>
                <a:cs typeface="+mn-lt"/>
              </a:rPr>
              <a:t>()</a:t>
            </a:r>
            <a:r>
              <a:rPr lang="en-US" sz="2400" dirty="0">
                <a:ea typeface="+mn-lt"/>
                <a:cs typeface="+mn-lt"/>
              </a:rPr>
              <a:t> that takes no arguments and prints "Welcome to </a:t>
            </a:r>
            <a:r>
              <a:rPr lang="en-US" sz="2400">
                <a:ea typeface="+mn-lt"/>
                <a:cs typeface="+mn-lt"/>
              </a:rPr>
              <a:t>CS1010!".</a:t>
            </a:r>
            <a:endParaRPr lang="en-US" sz="2400" dirty="0">
              <a:ea typeface="+mn-lt"/>
              <a:cs typeface="+mn-lt"/>
            </a:endParaRPr>
          </a:p>
          <a:p>
            <a:pPr marL="457200" indent="-457200">
              <a:buAutoNum type="arabicPeriod"/>
            </a:pPr>
            <a:r>
              <a:rPr lang="en-US" sz="2400" dirty="0">
                <a:ea typeface="+mn-lt"/>
                <a:cs typeface="+mn-lt"/>
              </a:rPr>
              <a:t>Define a function </a:t>
            </a:r>
            <a:r>
              <a:rPr lang="en-US" sz="2400" dirty="0" err="1">
                <a:latin typeface="Consolas"/>
                <a:ea typeface="+mn-lt"/>
                <a:cs typeface="+mn-lt"/>
              </a:rPr>
              <a:t>analyze_text</a:t>
            </a:r>
            <a:r>
              <a:rPr lang="en-US" sz="2400" dirty="0">
                <a:latin typeface="Consolas"/>
                <a:ea typeface="+mn-lt"/>
                <a:cs typeface="+mn-lt"/>
              </a:rPr>
              <a:t>(text)</a:t>
            </a:r>
            <a:r>
              <a:rPr lang="en-US" sz="2400" dirty="0">
                <a:ea typeface="+mn-lt"/>
                <a:cs typeface="+mn-lt"/>
              </a:rPr>
              <a:t> that returns the number of vowels, consonants, and digits in the given string.</a:t>
            </a:r>
          </a:p>
          <a:p>
            <a:pPr marL="457200" indent="-457200">
              <a:buAutoNum type="arabicPeriod"/>
            </a:pPr>
            <a:r>
              <a:rPr lang="en-US" sz="2400" dirty="0">
                <a:ea typeface="+mn-lt"/>
                <a:cs typeface="+mn-lt"/>
              </a:rPr>
              <a:t>Create a function</a:t>
            </a:r>
            <a:r>
              <a:rPr lang="en-US" sz="2400" dirty="0">
                <a:latin typeface="Consolas"/>
                <a:ea typeface="+mn-lt"/>
                <a:cs typeface="+mn-lt"/>
              </a:rPr>
              <a:t> </a:t>
            </a:r>
            <a:r>
              <a:rPr lang="en-US" sz="2400" err="1">
                <a:latin typeface="Consolas"/>
                <a:ea typeface="+mn-lt"/>
                <a:cs typeface="+mn-lt"/>
              </a:rPr>
              <a:t>matrix_stats</a:t>
            </a:r>
            <a:r>
              <a:rPr lang="en-US" sz="2400" dirty="0">
                <a:latin typeface="Consolas"/>
                <a:ea typeface="+mn-lt"/>
                <a:cs typeface="+mn-lt"/>
              </a:rPr>
              <a:t>(matrix)</a:t>
            </a:r>
            <a:r>
              <a:rPr lang="en-US" sz="2400" dirty="0">
                <a:ea typeface="+mn-lt"/>
                <a:cs typeface="+mn-lt"/>
              </a:rPr>
              <a:t> that takes a 2D list of numbers and returns the row-wise maximum, column-wise minimum, and the overall average.</a:t>
            </a:r>
            <a:endParaRPr lang="en-US" sz="2400">
              <a:cs typeface="Segoe UI"/>
            </a:endParaRPr>
          </a:p>
        </p:txBody>
      </p:sp>
    </p:spTree>
    <p:extLst>
      <p:ext uri="{BB962C8B-B14F-4D97-AF65-F5344CB8AC3E}">
        <p14:creationId xmlns:p14="http://schemas.microsoft.com/office/powerpoint/2010/main" val="2676658739"/>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B0275D-C505-2431-CEE5-53B4F0A90522}"/>
              </a:ext>
            </a:extLst>
          </p:cNvPr>
          <p:cNvSpPr>
            <a:spLocks noGrp="1"/>
          </p:cNvSpPr>
          <p:nvPr>
            <p:ph type="title"/>
          </p:nvPr>
        </p:nvSpPr>
        <p:spPr/>
        <p:txBody>
          <a:bodyPr/>
          <a:lstStyle/>
          <a:p>
            <a:r>
              <a:rPr lang="en-US" sz="3100" dirty="0">
                <a:cs typeface="Segoe UI"/>
              </a:rPr>
              <a:t>To Summarize</a:t>
            </a:r>
            <a:endParaRPr lang="en-US" dirty="0"/>
          </a:p>
        </p:txBody>
      </p:sp>
      <p:sp>
        <p:nvSpPr>
          <p:cNvPr id="5" name="Text Placeholder 4">
            <a:extLst>
              <a:ext uri="{FF2B5EF4-FFF2-40B4-BE49-F238E27FC236}">
                <a16:creationId xmlns:a16="http://schemas.microsoft.com/office/drawing/2014/main" id="{39B8B2D3-359C-A996-D490-05F2CA0553B5}"/>
              </a:ext>
            </a:extLst>
          </p:cNvPr>
          <p:cNvSpPr>
            <a:spLocks noGrp="1"/>
          </p:cNvSpPr>
          <p:nvPr>
            <p:ph type="body" sz="quarter" idx="10"/>
          </p:nvPr>
        </p:nvSpPr>
        <p:spPr>
          <a:xfrm>
            <a:off x="424217" y="1178543"/>
            <a:ext cx="11336821" cy="5184496"/>
          </a:xfrm>
        </p:spPr>
        <p:txBody>
          <a:bodyPr vert="horz" wrap="square" lIns="0" tIns="0" rIns="0" bIns="0" rtlCol="0" anchor="t">
            <a:spAutoFit/>
          </a:bodyPr>
          <a:lstStyle/>
          <a:p>
            <a:pPr marL="285750" indent="-285750">
              <a:buFont typeface="Arial"/>
              <a:buChar char="•"/>
            </a:pPr>
            <a:r>
              <a:rPr lang="en-US" sz="2400">
                <a:ea typeface="+mn-lt"/>
                <a:cs typeface="+mn-lt"/>
              </a:rPr>
              <a:t>A function is a named block of code designed to perform a specific task.</a:t>
            </a:r>
            <a:endParaRPr lang="en-US" sz="2400"/>
          </a:p>
          <a:p>
            <a:pPr marL="285750" indent="-285750">
              <a:buFont typeface="Arial"/>
              <a:buChar char="•"/>
            </a:pPr>
            <a:r>
              <a:rPr lang="en-US" sz="2400" dirty="0">
                <a:ea typeface="+mn-lt"/>
                <a:cs typeface="+mn-lt"/>
              </a:rPr>
              <a:t>Functions are defined using the def keyword followed by a valid function name.</a:t>
            </a:r>
            <a:endParaRPr lang="en-US" sz="2400" dirty="0"/>
          </a:p>
          <a:p>
            <a:pPr marL="285750" indent="-285750">
              <a:buFont typeface="Arial"/>
              <a:buChar char="•"/>
            </a:pPr>
            <a:r>
              <a:rPr lang="en-US" sz="2400" dirty="0">
                <a:ea typeface="+mn-lt"/>
                <a:cs typeface="+mn-lt"/>
              </a:rPr>
              <a:t>Parameters allow functions to accept input; arguments are values passed to them.</a:t>
            </a:r>
            <a:endParaRPr lang="en-US" sz="2400" dirty="0"/>
          </a:p>
          <a:p>
            <a:pPr marL="285750" indent="-285750">
              <a:buFont typeface="Arial"/>
              <a:buChar char="•"/>
            </a:pPr>
            <a:r>
              <a:rPr lang="en-US" sz="2400" dirty="0">
                <a:ea typeface="+mn-lt"/>
                <a:cs typeface="+mn-lt"/>
              </a:rPr>
              <a:t>The return statement sends computed results back to the caller.</a:t>
            </a:r>
            <a:endParaRPr lang="en-US" sz="2400" dirty="0"/>
          </a:p>
          <a:p>
            <a:pPr marL="285750" indent="-285750">
              <a:buFont typeface="Arial"/>
              <a:buChar char="•"/>
            </a:pPr>
            <a:r>
              <a:rPr lang="en-US" sz="2400" dirty="0">
                <a:ea typeface="+mn-lt"/>
                <a:cs typeface="+mn-lt"/>
              </a:rPr>
              <a:t>Functions may return single or multiple values as needed.</a:t>
            </a:r>
            <a:endParaRPr lang="en-US" sz="2400" dirty="0"/>
          </a:p>
          <a:p>
            <a:pPr marL="285750" indent="-285750">
              <a:buFont typeface="Arial"/>
              <a:buChar char="•"/>
            </a:pPr>
            <a:r>
              <a:rPr lang="en-US" sz="2400" dirty="0">
                <a:ea typeface="+mn-lt"/>
                <a:cs typeface="+mn-lt"/>
              </a:rPr>
              <a:t>Python supports both positional and keyword arguments during function calls.</a:t>
            </a:r>
            <a:endParaRPr lang="en-US" sz="2400" dirty="0"/>
          </a:p>
          <a:p>
            <a:pPr marL="285750" indent="-285750">
              <a:buFont typeface="Arial"/>
              <a:buChar char="•"/>
            </a:pPr>
            <a:r>
              <a:rPr lang="en-US" sz="2400" dirty="0">
                <a:ea typeface="+mn-lt"/>
                <a:cs typeface="+mn-lt"/>
              </a:rPr>
              <a:t>Default parameters enable optional argument passing.</a:t>
            </a:r>
            <a:endParaRPr lang="en-US" sz="2400" dirty="0"/>
          </a:p>
          <a:p>
            <a:pPr marL="285750" indent="-285750">
              <a:buFont typeface="Arial"/>
              <a:buChar char="•"/>
            </a:pPr>
            <a:r>
              <a:rPr lang="en-US" sz="2400" dirty="0">
                <a:ea typeface="+mn-lt"/>
                <a:cs typeface="+mn-lt"/>
              </a:rPr>
              <a:t>Function execution follows a clear call stack flow behind the scenes.</a:t>
            </a:r>
            <a:endParaRPr lang="en-US" sz="2400" dirty="0"/>
          </a:p>
          <a:p>
            <a:pPr marL="285750" indent="-285750">
              <a:buFont typeface="Arial"/>
              <a:buChar char="•"/>
            </a:pPr>
            <a:r>
              <a:rPr lang="en-US" sz="2400" dirty="0">
                <a:ea typeface="+mn-lt"/>
                <a:cs typeface="+mn-lt"/>
              </a:rPr>
              <a:t>Clear naming, proper return usage, and correct argument handling are essential.</a:t>
            </a:r>
            <a:endParaRPr lang="en-US" sz="2400" dirty="0"/>
          </a:p>
          <a:p>
            <a:pPr marL="285750" indent="-285750">
              <a:buFont typeface="Arial"/>
              <a:buChar char="•"/>
            </a:pPr>
            <a:r>
              <a:rPr lang="en-US" sz="2400">
                <a:ea typeface="+mn-lt"/>
                <a:cs typeface="+mn-lt"/>
              </a:rPr>
              <a:t>Modular design and function reuse improve code quality, readability, and maintainability.</a:t>
            </a:r>
            <a:endParaRPr lang="en-US" sz="2400"/>
          </a:p>
        </p:txBody>
      </p:sp>
    </p:spTree>
    <p:extLst>
      <p:ext uri="{BB962C8B-B14F-4D97-AF65-F5344CB8AC3E}">
        <p14:creationId xmlns:p14="http://schemas.microsoft.com/office/powerpoint/2010/main" val="1801855302"/>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E18522-2E6C-B51A-D92F-B8F9143F776E}"/>
              </a:ext>
            </a:extLst>
          </p:cNvPr>
          <p:cNvSpPr>
            <a:spLocks noGrp="1"/>
          </p:cNvSpPr>
          <p:nvPr>
            <p:ph type="title"/>
          </p:nvPr>
        </p:nvSpPr>
        <p:spPr/>
        <p:txBody>
          <a:bodyPr/>
          <a:lstStyle/>
          <a:p>
            <a:r>
              <a:rPr lang="en-US" dirty="0"/>
              <a:t>Thank you. </a:t>
            </a:r>
          </a:p>
        </p:txBody>
      </p:sp>
    </p:spTree>
    <p:extLst>
      <p:ext uri="{BB962C8B-B14F-4D97-AF65-F5344CB8AC3E}">
        <p14:creationId xmlns:p14="http://schemas.microsoft.com/office/powerpoint/2010/main" val="3309657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AB2E59-E4E3-FC1B-D2F1-AA11E10D99A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1BA19B3-1B88-C963-F5FB-268A83435208}"/>
              </a:ext>
            </a:extLst>
          </p:cNvPr>
          <p:cNvSpPr>
            <a:spLocks noGrp="1"/>
          </p:cNvSpPr>
          <p:nvPr>
            <p:ph type="title"/>
          </p:nvPr>
        </p:nvSpPr>
        <p:spPr>
          <a:xfrm>
            <a:off x="426314" y="267055"/>
            <a:ext cx="11333087" cy="739343"/>
          </a:xfrm>
        </p:spPr>
        <p:txBody>
          <a:bodyPr/>
          <a:lstStyle/>
          <a:p>
            <a:r>
              <a:rPr lang="en-IN" sz="4000" b="1" dirty="0">
                <a:solidFill>
                  <a:schemeClr val="tx1"/>
                </a:solidFill>
                <a:latin typeface="+mn-lt"/>
                <a:cs typeface="Segoe UI"/>
              </a:rPr>
              <a:t>Introduction to Functions</a:t>
            </a:r>
            <a:endParaRPr lang="en-US" dirty="0">
              <a:solidFill>
                <a:schemeClr val="tx1"/>
              </a:solidFill>
              <a:cs typeface="Segoe UI"/>
            </a:endParaRPr>
          </a:p>
        </p:txBody>
      </p:sp>
      <p:sp>
        <p:nvSpPr>
          <p:cNvPr id="4" name="TextBox 3">
            <a:extLst>
              <a:ext uri="{FF2B5EF4-FFF2-40B4-BE49-F238E27FC236}">
                <a16:creationId xmlns:a16="http://schemas.microsoft.com/office/drawing/2014/main" id="{D9CE1B54-D7F1-0A63-1B70-DD2B5BB881FF}"/>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88B168F9-68D7-9464-1942-E79E4BAB8F1D}"/>
              </a:ext>
            </a:extLst>
          </p:cNvPr>
          <p:cNvSpPr>
            <a:spLocks noGrp="1" noChangeArrowheads="1"/>
          </p:cNvSpPr>
          <p:nvPr>
            <p:ph type="body" sz="quarter" idx="10"/>
          </p:nvPr>
        </p:nvSpPr>
        <p:spPr bwMode="auto">
          <a:xfrm>
            <a:off x="426314" y="1057251"/>
            <a:ext cx="10913048" cy="47474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0000"/>
              </a:lnSpc>
              <a:spcBef>
                <a:spcPts val="300"/>
              </a:spcBef>
              <a:spcAft>
                <a:spcPts val="300"/>
              </a:spcAft>
            </a:pPr>
            <a:r>
              <a:rPr lang="en-US" sz="2550" b="1" dirty="0">
                <a:ea typeface="Verdana"/>
                <a:cs typeface="Segoe UI"/>
              </a:rPr>
              <a:t>Definition: </a:t>
            </a:r>
            <a:r>
              <a:rPr lang="en-US" sz="2550" dirty="0">
                <a:ea typeface="+mn-lt"/>
                <a:cs typeface="+mn-lt"/>
              </a:rPr>
              <a:t>A function is a named computational construct that maps zero or more input parameters (also called arguments) to a deterministic or computed output, encapsulated within a defined execution scope.</a:t>
            </a:r>
          </a:p>
          <a:p>
            <a:pPr>
              <a:lnSpc>
                <a:spcPct val="100000"/>
              </a:lnSpc>
              <a:spcBef>
                <a:spcPts val="300"/>
              </a:spcBef>
              <a:spcAft>
                <a:spcPts val="300"/>
              </a:spcAft>
            </a:pPr>
            <a:endParaRPr lang="en-US" sz="2550" dirty="0">
              <a:ea typeface="Verdana"/>
              <a:cs typeface="Segoe UI"/>
            </a:endParaRPr>
          </a:p>
          <a:p>
            <a:pPr>
              <a:lnSpc>
                <a:spcPct val="100000"/>
              </a:lnSpc>
              <a:spcBef>
                <a:spcPts val="300"/>
              </a:spcBef>
              <a:spcAft>
                <a:spcPts val="300"/>
              </a:spcAft>
            </a:pPr>
            <a:r>
              <a:rPr lang="en-US" sz="2550" b="1" dirty="0">
                <a:ea typeface="Verdana"/>
                <a:cs typeface="Segoe UI"/>
              </a:rPr>
              <a:t>Key Characteristics:</a:t>
            </a:r>
          </a:p>
          <a:p>
            <a:pPr marL="457200" indent="-457200">
              <a:lnSpc>
                <a:spcPct val="100000"/>
              </a:lnSpc>
              <a:buAutoNum type="arabicPeriod"/>
            </a:pPr>
            <a:r>
              <a:rPr lang="en-US" sz="2550" dirty="0">
                <a:ea typeface="+mn-lt"/>
                <a:cs typeface="+mn-lt"/>
              </a:rPr>
              <a:t>Defined using the keyword def followed by a unique function name and parentheses ().</a:t>
            </a:r>
            <a:endParaRPr lang="en-US" dirty="0">
              <a:cs typeface="Segoe UI"/>
            </a:endParaRPr>
          </a:p>
          <a:p>
            <a:pPr marL="457200" indent="-457200">
              <a:lnSpc>
                <a:spcPct val="100000"/>
              </a:lnSpc>
              <a:buAutoNum type="arabicPeriod"/>
            </a:pPr>
            <a:r>
              <a:rPr lang="en-US" sz="2550" dirty="0">
                <a:ea typeface="+mn-lt"/>
                <a:cs typeface="+mn-lt"/>
              </a:rPr>
              <a:t>Accepts zero or more parameters as input.</a:t>
            </a:r>
            <a:endParaRPr lang="en-US" dirty="0">
              <a:cs typeface="Segoe UI"/>
            </a:endParaRPr>
          </a:p>
          <a:p>
            <a:pPr marL="457200" indent="-457200">
              <a:lnSpc>
                <a:spcPct val="100000"/>
              </a:lnSpc>
              <a:buAutoNum type="arabicPeriod"/>
            </a:pPr>
            <a:r>
              <a:rPr lang="en-US" sz="2550" dirty="0">
                <a:ea typeface="+mn-lt"/>
                <a:cs typeface="+mn-lt"/>
              </a:rPr>
              <a:t>May optionally return a result using the return statement.</a:t>
            </a:r>
            <a:endParaRPr lang="en-US" dirty="0">
              <a:cs typeface="Segoe UI"/>
            </a:endParaRPr>
          </a:p>
          <a:p>
            <a:pPr marL="457200" indent="-457200">
              <a:lnSpc>
                <a:spcPct val="100000"/>
              </a:lnSpc>
              <a:spcBef>
                <a:spcPts val="300"/>
              </a:spcBef>
              <a:spcAft>
                <a:spcPts val="300"/>
              </a:spcAft>
              <a:buAutoNum type="arabicPeriod"/>
            </a:pPr>
            <a:r>
              <a:rPr lang="en-US" sz="2550" dirty="0">
                <a:ea typeface="+mn-lt"/>
                <a:cs typeface="+mn-lt"/>
              </a:rPr>
              <a:t>Execution is deferred until the function is explicitly called.</a:t>
            </a:r>
            <a:endParaRPr lang="en-US" dirty="0">
              <a:cs typeface="Segoe UI"/>
            </a:endParaRPr>
          </a:p>
        </p:txBody>
      </p:sp>
      <p:sp>
        <p:nvSpPr>
          <p:cNvPr id="2" name="Rectangle 1">
            <a:extLst>
              <a:ext uri="{FF2B5EF4-FFF2-40B4-BE49-F238E27FC236}">
                <a16:creationId xmlns:a16="http://schemas.microsoft.com/office/drawing/2014/main" id="{DC8A7678-32EF-7062-FF53-F31C06CD58E3}"/>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9765915"/>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BFF4DEC-CDB8-3FC6-400A-BE3FF7EF2EFC}"/>
              </a:ext>
            </a:extLst>
          </p:cNvPr>
          <p:cNvSpPr>
            <a:spLocks noGrp="1"/>
          </p:cNvSpPr>
          <p:nvPr>
            <p:ph type="body" sz="quarter" idx="10"/>
          </p:nvPr>
        </p:nvSpPr>
        <p:spPr>
          <a:xfrm>
            <a:off x="425003" y="1450241"/>
            <a:ext cx="10982992" cy="3270126"/>
          </a:xfrm>
        </p:spPr>
        <p:txBody>
          <a:bodyPr vert="horz" wrap="square" lIns="0" tIns="0" rIns="0" bIns="0" rtlCol="0" anchor="t">
            <a:spAutoFit/>
          </a:bodyPr>
          <a:lstStyle/>
          <a:p>
            <a:r>
              <a:rPr lang="en-US" sz="2500" dirty="0">
                <a:ea typeface="+mn-lt"/>
                <a:cs typeface="+mn-lt"/>
              </a:rPr>
              <a:t>In Python, functions are broadly categorized into two types:</a:t>
            </a:r>
            <a:endParaRPr lang="en-US">
              <a:cs typeface="Segoe UI"/>
            </a:endParaRPr>
          </a:p>
          <a:p>
            <a:r>
              <a:rPr lang="en-US" sz="2500" b="1" dirty="0">
                <a:ea typeface="+mn-lt"/>
                <a:cs typeface="+mn-lt"/>
              </a:rPr>
              <a:t>1. System-defined functions (built-in functions): </a:t>
            </a:r>
            <a:r>
              <a:rPr lang="en-US" sz="2500" dirty="0">
                <a:ea typeface="+mn-lt"/>
                <a:cs typeface="+mn-lt"/>
              </a:rPr>
              <a:t>These are predefined by the Python standard library and can be used directly.</a:t>
            </a:r>
            <a:br>
              <a:rPr lang="en-US" sz="2500" dirty="0">
                <a:ea typeface="+mn-lt"/>
                <a:cs typeface="+mn-lt"/>
              </a:rPr>
            </a:br>
            <a:r>
              <a:rPr lang="en-US" sz="2500" dirty="0">
                <a:ea typeface="+mn-lt"/>
                <a:cs typeface="+mn-lt"/>
              </a:rPr>
              <a:t>  Examples: </a:t>
            </a:r>
            <a:r>
              <a:rPr lang="en-US" sz="2400" err="1">
                <a:latin typeface="Consolas"/>
                <a:ea typeface="+mn-lt"/>
                <a:cs typeface="+mn-lt"/>
              </a:rPr>
              <a:t>len</a:t>
            </a:r>
            <a:r>
              <a:rPr lang="en-US" sz="2400" dirty="0">
                <a:latin typeface="Consolas"/>
                <a:ea typeface="+mn-lt"/>
                <a:cs typeface="+mn-lt"/>
              </a:rPr>
              <a:t>(), print(), range(), type(), int(), sum()</a:t>
            </a:r>
            <a:endParaRPr lang="en-US" sz="2400">
              <a:latin typeface="Consolas"/>
            </a:endParaRPr>
          </a:p>
          <a:p>
            <a:r>
              <a:rPr lang="en-US" sz="2500" b="1" dirty="0">
                <a:ea typeface="+mn-lt"/>
                <a:cs typeface="+mn-lt"/>
              </a:rPr>
              <a:t>2. User-defined functions (UDFs): </a:t>
            </a:r>
            <a:r>
              <a:rPr lang="en-US" sz="2500" dirty="0">
                <a:ea typeface="+mn-lt"/>
                <a:cs typeface="+mn-lt"/>
              </a:rPr>
              <a:t>These are explicitly defined by the programmer using the def or lambda keyword to implement specific behavior.</a:t>
            </a:r>
            <a:br>
              <a:rPr lang="en-US" sz="2500" dirty="0">
                <a:ea typeface="+mn-lt"/>
                <a:cs typeface="+mn-lt"/>
              </a:rPr>
            </a:br>
            <a:r>
              <a:rPr lang="en-US" sz="2500" dirty="0">
                <a:ea typeface="+mn-lt"/>
                <a:cs typeface="+mn-lt"/>
              </a:rPr>
              <a:t>  Example:</a:t>
            </a:r>
            <a:r>
              <a:rPr lang="en-US" sz="2500" dirty="0">
                <a:latin typeface="Segoe UI"/>
                <a:ea typeface="+mn-lt"/>
                <a:cs typeface="+mn-lt"/>
              </a:rPr>
              <a:t> </a:t>
            </a:r>
            <a:r>
              <a:rPr lang="en-US" sz="2400" dirty="0">
                <a:latin typeface="Consolas"/>
                <a:ea typeface="+mn-lt"/>
                <a:cs typeface="+mn-lt"/>
              </a:rPr>
              <a:t>def square(x): return x * x</a:t>
            </a:r>
            <a:endParaRPr lang="en-US" dirty="0">
              <a:latin typeface="Consolas"/>
            </a:endParaRPr>
          </a:p>
          <a:p>
            <a:endParaRPr lang="en-US" sz="2500" dirty="0">
              <a:cs typeface="Segoe UI"/>
            </a:endParaRPr>
          </a:p>
        </p:txBody>
      </p:sp>
      <p:sp>
        <p:nvSpPr>
          <p:cNvPr id="3" name="Title 2">
            <a:extLst>
              <a:ext uri="{FF2B5EF4-FFF2-40B4-BE49-F238E27FC236}">
                <a16:creationId xmlns:a16="http://schemas.microsoft.com/office/drawing/2014/main" id="{2394820C-B094-4DE4-3623-04D655F2EF4F}"/>
              </a:ext>
            </a:extLst>
          </p:cNvPr>
          <p:cNvSpPr>
            <a:spLocks noGrp="1"/>
          </p:cNvSpPr>
          <p:nvPr>
            <p:ph type="title"/>
          </p:nvPr>
        </p:nvSpPr>
        <p:spPr/>
        <p:txBody>
          <a:bodyPr/>
          <a:lstStyle/>
          <a:p>
            <a:r>
              <a:rPr lang="en-US" sz="3100" dirty="0">
                <a:cs typeface="Segoe UI"/>
              </a:rPr>
              <a:t>Classification – Types of Functions</a:t>
            </a:r>
            <a:endParaRPr lang="en-US" dirty="0"/>
          </a:p>
        </p:txBody>
      </p:sp>
    </p:spTree>
    <p:extLst>
      <p:ext uri="{BB962C8B-B14F-4D97-AF65-F5344CB8AC3E}">
        <p14:creationId xmlns:p14="http://schemas.microsoft.com/office/powerpoint/2010/main" val="3962460547"/>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EE7E0B-3685-615E-FFEF-D1F4F84AD31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9D7B692-8E51-96D8-3BAE-2CBE39FF01F8}"/>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2" name="Rectangle 1">
            <a:extLst>
              <a:ext uri="{FF2B5EF4-FFF2-40B4-BE49-F238E27FC236}">
                <a16:creationId xmlns:a16="http://schemas.microsoft.com/office/drawing/2014/main" id="{EAA319C2-AD2B-7EF3-418B-EA44A82B392A}"/>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 name="Picture 9" descr="A screenshot of a computer code&#10;&#10;AI-generated content may be incorrect.">
            <a:extLst>
              <a:ext uri="{FF2B5EF4-FFF2-40B4-BE49-F238E27FC236}">
                <a16:creationId xmlns:a16="http://schemas.microsoft.com/office/drawing/2014/main" id="{5507A15B-4AD7-65ED-B882-2904DDA35395}"/>
              </a:ext>
            </a:extLst>
          </p:cNvPr>
          <p:cNvPicPr>
            <a:picLocks noChangeAspect="1"/>
          </p:cNvPicPr>
          <p:nvPr/>
        </p:nvPicPr>
        <p:blipFill>
          <a:blip r:embed="rId2"/>
          <a:srcRect l="18443" t="8889" r="239" b="7407"/>
          <a:stretch>
            <a:fillRect/>
          </a:stretch>
        </p:blipFill>
        <p:spPr>
          <a:xfrm>
            <a:off x="941108" y="1711470"/>
            <a:ext cx="4213900" cy="2097326"/>
          </a:xfrm>
          <a:prstGeom prst="rect">
            <a:avLst/>
          </a:prstGeom>
        </p:spPr>
      </p:pic>
    </p:spTree>
    <p:extLst>
      <p:ext uri="{BB962C8B-B14F-4D97-AF65-F5344CB8AC3E}">
        <p14:creationId xmlns:p14="http://schemas.microsoft.com/office/powerpoint/2010/main" val="86668180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52DD7-CD33-7133-0C80-D009758C20B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72CCD24-F5EB-7B73-C14E-DFE7EC82C975}"/>
              </a:ext>
            </a:extLst>
          </p:cNvPr>
          <p:cNvSpPr>
            <a:spLocks noGrp="1"/>
          </p:cNvSpPr>
          <p:nvPr>
            <p:ph type="title"/>
          </p:nvPr>
        </p:nvSpPr>
        <p:spPr>
          <a:xfrm>
            <a:off x="621635" y="0"/>
            <a:ext cx="11333087" cy="739343"/>
          </a:xfrm>
        </p:spPr>
        <p:txBody>
          <a:bodyPr/>
          <a:lstStyle/>
          <a:p>
            <a:r>
              <a:rPr lang="en-US" sz="4000" b="1" dirty="0">
                <a:solidFill>
                  <a:schemeClr val="tx1"/>
                </a:solidFill>
                <a:latin typeface="+mn-lt"/>
                <a:cs typeface="Segoe UI"/>
              </a:rPr>
              <a:t>Why Use Functions? -- Motivation</a:t>
            </a:r>
            <a:endParaRPr lang="en-US" dirty="0">
              <a:solidFill>
                <a:schemeClr val="tx1"/>
              </a:solidFill>
            </a:endParaRPr>
          </a:p>
        </p:txBody>
      </p:sp>
      <p:sp>
        <p:nvSpPr>
          <p:cNvPr id="4" name="TextBox 3">
            <a:extLst>
              <a:ext uri="{FF2B5EF4-FFF2-40B4-BE49-F238E27FC236}">
                <a16:creationId xmlns:a16="http://schemas.microsoft.com/office/drawing/2014/main" id="{2D7DFD2D-BE0F-EBC7-7FD1-050451F5D223}"/>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7F95CABC-1C30-809F-3010-150CC048BF44}"/>
              </a:ext>
            </a:extLst>
          </p:cNvPr>
          <p:cNvSpPr>
            <a:spLocks noGrp="1" noChangeArrowheads="1"/>
          </p:cNvSpPr>
          <p:nvPr>
            <p:ph type="body" sz="quarter" idx="10"/>
          </p:nvPr>
        </p:nvSpPr>
        <p:spPr bwMode="auto">
          <a:xfrm>
            <a:off x="618604" y="1070293"/>
            <a:ext cx="10827078" cy="5944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550" dirty="0">
                <a:solidFill>
                  <a:schemeClr val="tx1"/>
                </a:solidFill>
                <a:ea typeface="+mn-lt"/>
                <a:cs typeface="+mn-lt"/>
              </a:rPr>
              <a:t>In the design of large-scale software or even moderate-sized programs, repetition, complexity, and lack of structure can lead to error-prone, unreadable code. Functions are a foundational construct in programming that address these challenges by enabling structured problem decomposition and reuse.</a:t>
            </a:r>
            <a:endParaRPr lang="en-US" dirty="0">
              <a:solidFill>
                <a:schemeClr val="tx1"/>
              </a:solidFill>
            </a:endParaRPr>
          </a:p>
          <a:p>
            <a:r>
              <a:rPr lang="en-US" sz="2550" b="1" dirty="0">
                <a:solidFill>
                  <a:schemeClr val="tx1"/>
                </a:solidFill>
                <a:cs typeface="Segoe UI"/>
              </a:rPr>
              <a:t>Key Reasons to Use Functions:</a:t>
            </a:r>
            <a:endParaRPr lang="en-US" sz="2550" i="0" dirty="0">
              <a:solidFill>
                <a:schemeClr val="tx1"/>
              </a:solidFill>
              <a:effectLst/>
              <a:cs typeface="Segoe UI"/>
            </a:endParaRPr>
          </a:p>
          <a:p>
            <a:pPr marL="457200" indent="-457200">
              <a:lnSpc>
                <a:spcPct val="100000"/>
              </a:lnSpc>
              <a:spcAft>
                <a:spcPts val="800"/>
              </a:spcAft>
              <a:buFont typeface="Arial" panose="05000000000000000000" pitchFamily="2" charset="2"/>
              <a:buChar char="•"/>
            </a:pPr>
            <a:r>
              <a:rPr lang="en-US" sz="2550" dirty="0">
                <a:solidFill>
                  <a:schemeClr val="tx1"/>
                </a:solidFill>
                <a:cs typeface="Segoe UI"/>
              </a:rPr>
              <a:t>Modularity</a:t>
            </a:r>
          </a:p>
          <a:p>
            <a:pPr marL="457200" indent="-457200">
              <a:lnSpc>
                <a:spcPct val="100000"/>
              </a:lnSpc>
              <a:spcAft>
                <a:spcPts val="800"/>
              </a:spcAft>
              <a:buFont typeface="Arial" panose="05000000000000000000" pitchFamily="2" charset="2"/>
              <a:buChar char="•"/>
            </a:pPr>
            <a:r>
              <a:rPr lang="en-US" sz="2550" dirty="0">
                <a:solidFill>
                  <a:schemeClr val="tx1"/>
                </a:solidFill>
                <a:cs typeface="Segoe UI"/>
              </a:rPr>
              <a:t>Reusability</a:t>
            </a:r>
          </a:p>
          <a:p>
            <a:pPr marL="457200" indent="-457200">
              <a:lnSpc>
                <a:spcPct val="100000"/>
              </a:lnSpc>
              <a:spcAft>
                <a:spcPts val="800"/>
              </a:spcAft>
              <a:buFont typeface="Arial" panose="05000000000000000000" pitchFamily="2" charset="2"/>
              <a:buChar char="•"/>
            </a:pPr>
            <a:r>
              <a:rPr lang="en-US" sz="2550" dirty="0">
                <a:solidFill>
                  <a:schemeClr val="tx1"/>
                </a:solidFill>
                <a:cs typeface="Segoe UI"/>
              </a:rPr>
              <a:t>Abstraction</a:t>
            </a:r>
          </a:p>
          <a:p>
            <a:pPr marL="457200" indent="-457200">
              <a:lnSpc>
                <a:spcPct val="100000"/>
              </a:lnSpc>
              <a:spcAft>
                <a:spcPts val="800"/>
              </a:spcAft>
              <a:buFont typeface="Arial" panose="05000000000000000000" pitchFamily="2" charset="2"/>
              <a:buChar char="•"/>
            </a:pPr>
            <a:r>
              <a:rPr lang="en-US" sz="2550" dirty="0">
                <a:solidFill>
                  <a:schemeClr val="tx1"/>
                </a:solidFill>
                <a:cs typeface="Segoe UI"/>
              </a:rPr>
              <a:t>Debugging &amp; Testing</a:t>
            </a:r>
          </a:p>
          <a:p>
            <a:pPr marL="457200" indent="-457200">
              <a:lnSpc>
                <a:spcPct val="100000"/>
              </a:lnSpc>
              <a:spcAft>
                <a:spcPts val="800"/>
              </a:spcAft>
              <a:buFont typeface="Arial" panose="05000000000000000000" pitchFamily="2" charset="2"/>
              <a:buChar char="•"/>
            </a:pPr>
            <a:r>
              <a:rPr lang="en-US" sz="2550" dirty="0">
                <a:solidFill>
                  <a:schemeClr val="tx1"/>
                </a:solidFill>
                <a:cs typeface="Segoe UI"/>
              </a:rPr>
              <a:t>Collaborative Development</a:t>
            </a:r>
          </a:p>
          <a:p>
            <a:pPr marL="457200" indent="-457200">
              <a:lnSpc>
                <a:spcPct val="100000"/>
              </a:lnSpc>
              <a:spcAft>
                <a:spcPts val="800"/>
              </a:spcAft>
              <a:buFont typeface="Arial" panose="05000000000000000000" pitchFamily="2" charset="2"/>
              <a:buChar char="•"/>
            </a:pPr>
            <a:r>
              <a:rPr lang="en-US" sz="2550" dirty="0">
                <a:solidFill>
                  <a:schemeClr val="tx1"/>
                </a:solidFill>
                <a:cs typeface="Segoe UI"/>
              </a:rPr>
              <a:t>Readability &amp; Maintainability</a:t>
            </a:r>
          </a:p>
          <a:p>
            <a:pPr>
              <a:spcBef>
                <a:spcPts val="600"/>
              </a:spcBef>
              <a:spcAft>
                <a:spcPts val="600"/>
              </a:spcAft>
            </a:pPr>
            <a:endParaRPr lang="en-US" sz="2550" dirty="0">
              <a:solidFill>
                <a:srgbClr val="282828"/>
              </a:solidFill>
              <a:cs typeface="Segoe UI"/>
            </a:endParaRPr>
          </a:p>
        </p:txBody>
      </p:sp>
      <p:sp>
        <p:nvSpPr>
          <p:cNvPr id="2" name="Rectangle 1">
            <a:extLst>
              <a:ext uri="{FF2B5EF4-FFF2-40B4-BE49-F238E27FC236}">
                <a16:creationId xmlns:a16="http://schemas.microsoft.com/office/drawing/2014/main" id="{075C4886-A630-45D0-8DCE-1C9E96D346BD}"/>
              </a:ext>
            </a:extLst>
          </p:cNvPr>
          <p:cNvSpPr>
            <a:spLocks noChangeArrowheads="1"/>
          </p:cNvSpPr>
          <p:nvPr/>
        </p:nvSpPr>
        <p:spPr bwMode="auto">
          <a:xfrm>
            <a:off x="0" y="-138499"/>
            <a:ext cx="65" cy="276999"/>
          </a:xfrm>
          <a:prstGeom prst="rect">
            <a:avLst/>
          </a:prstGeom>
          <a:solidFill>
            <a:srgbClr val="13141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655532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82D5AE-7117-43B5-D06D-01DBA0C150A3}"/>
              </a:ext>
            </a:extLst>
          </p:cNvPr>
          <p:cNvSpPr>
            <a:spLocks noGrp="1"/>
          </p:cNvSpPr>
          <p:nvPr>
            <p:ph type="title"/>
          </p:nvPr>
        </p:nvSpPr>
        <p:spPr/>
        <p:txBody>
          <a:bodyPr/>
          <a:lstStyle/>
          <a:p>
            <a:r>
              <a:rPr lang="en-US" sz="3100" dirty="0">
                <a:cs typeface="Segoe UI"/>
              </a:rPr>
              <a:t>Without vs. With Function</a:t>
            </a:r>
            <a:endParaRPr lang="en-US" dirty="0"/>
          </a:p>
        </p:txBody>
      </p:sp>
      <p:sp>
        <p:nvSpPr>
          <p:cNvPr id="4" name="Rectangle 3">
            <a:extLst>
              <a:ext uri="{FF2B5EF4-FFF2-40B4-BE49-F238E27FC236}">
                <a16:creationId xmlns:a16="http://schemas.microsoft.com/office/drawing/2014/main" id="{5ABB5CD1-9EFC-8C21-B588-24A4F7407896}"/>
              </a:ext>
            </a:extLst>
          </p:cNvPr>
          <p:cNvSpPr/>
          <p:nvPr/>
        </p:nvSpPr>
        <p:spPr bwMode="auto">
          <a:xfrm>
            <a:off x="429200" y="1718396"/>
            <a:ext cx="5057430" cy="1180667"/>
          </a:xfrm>
          <a:prstGeom prst="rect">
            <a:avLst/>
          </a:prstGeom>
          <a:solidFill>
            <a:schemeClr val="bg2">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2000">
                <a:solidFill>
                  <a:schemeClr val="tx1"/>
                </a:solidFill>
                <a:latin typeface="Consolas"/>
                <a:ea typeface="+mn-lt"/>
                <a:cs typeface="+mn-lt"/>
              </a:rPr>
              <a:t>print("Hello Alice")</a:t>
            </a:r>
            <a:endParaRPr lang="en-US" sz="2000">
              <a:solidFill>
                <a:schemeClr val="tx1"/>
              </a:solidFill>
              <a:latin typeface="Consolas"/>
              <a:cs typeface="Segoe UI"/>
            </a:endParaRPr>
          </a:p>
          <a:p>
            <a:pPr defTabSz="932472"/>
            <a:r>
              <a:rPr lang="en-US" sz="2000" dirty="0">
                <a:solidFill>
                  <a:schemeClr val="tx1"/>
                </a:solidFill>
                <a:latin typeface="Consolas"/>
                <a:ea typeface="+mn-lt"/>
                <a:cs typeface="+mn-lt"/>
              </a:rPr>
              <a:t>print("Hello Bob")</a:t>
            </a:r>
            <a:endParaRPr lang="en-US" sz="2000">
              <a:solidFill>
                <a:schemeClr val="tx1"/>
              </a:solidFill>
              <a:latin typeface="Consolas"/>
              <a:cs typeface="Segoe UI"/>
            </a:endParaRPr>
          </a:p>
          <a:p>
            <a:pPr defTabSz="932472"/>
            <a:r>
              <a:rPr lang="en-US" sz="2000">
                <a:solidFill>
                  <a:schemeClr val="tx1"/>
                </a:solidFill>
                <a:latin typeface="Consolas"/>
                <a:ea typeface="+mn-lt"/>
                <a:cs typeface="+mn-lt"/>
              </a:rPr>
              <a:t>print("Hello Carol")</a:t>
            </a:r>
            <a:endParaRPr lang="en-US" sz="2000">
              <a:solidFill>
                <a:schemeClr val="tx1"/>
              </a:solidFill>
              <a:latin typeface="Consolas"/>
              <a:cs typeface="Segoe UI"/>
            </a:endParaRPr>
          </a:p>
        </p:txBody>
      </p:sp>
      <p:sp>
        <p:nvSpPr>
          <p:cNvPr id="5" name="Rectangle 4">
            <a:extLst>
              <a:ext uri="{FF2B5EF4-FFF2-40B4-BE49-F238E27FC236}">
                <a16:creationId xmlns:a16="http://schemas.microsoft.com/office/drawing/2014/main" id="{A4E79933-808C-FDD3-BB0E-A6E1ED51AE58}"/>
              </a:ext>
            </a:extLst>
          </p:cNvPr>
          <p:cNvSpPr/>
          <p:nvPr/>
        </p:nvSpPr>
        <p:spPr bwMode="auto">
          <a:xfrm>
            <a:off x="6429500" y="1711903"/>
            <a:ext cx="5434070" cy="2109353"/>
          </a:xfrm>
          <a:prstGeom prst="rect">
            <a:avLst/>
          </a:prstGeom>
          <a:solidFill>
            <a:schemeClr val="bg2">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2000" dirty="0">
                <a:solidFill>
                  <a:schemeClr val="tx1"/>
                </a:solidFill>
                <a:latin typeface="Consolas"/>
                <a:ea typeface="+mn-lt"/>
                <a:cs typeface="+mn-lt"/>
              </a:rPr>
              <a:t>def greet(name):</a:t>
            </a:r>
            <a:endParaRPr lang="en-US" dirty="0">
              <a:solidFill>
                <a:schemeClr val="tx1"/>
              </a:solidFill>
              <a:latin typeface="Consolas"/>
            </a:endParaRPr>
          </a:p>
          <a:p>
            <a:pPr defTabSz="932472"/>
            <a:r>
              <a:rPr lang="en-US" sz="2000" dirty="0">
                <a:solidFill>
                  <a:schemeClr val="tx1"/>
                </a:solidFill>
                <a:latin typeface="Consolas"/>
                <a:ea typeface="+mn-lt"/>
                <a:cs typeface="+mn-lt"/>
              </a:rPr>
              <a:t>    print("Hello", name)</a:t>
            </a:r>
            <a:endParaRPr lang="en-US" dirty="0">
              <a:solidFill>
                <a:schemeClr val="tx1"/>
              </a:solidFill>
              <a:latin typeface="Consolas"/>
            </a:endParaRPr>
          </a:p>
          <a:p>
            <a:pPr defTabSz="932472"/>
            <a:endParaRPr lang="en-US" dirty="0">
              <a:latin typeface="Consolas"/>
            </a:endParaRPr>
          </a:p>
          <a:p>
            <a:pPr defTabSz="932472"/>
            <a:r>
              <a:rPr lang="en-US" sz="2000" dirty="0">
                <a:solidFill>
                  <a:schemeClr val="tx1"/>
                </a:solidFill>
                <a:latin typeface="Consolas"/>
                <a:ea typeface="+mn-lt"/>
                <a:cs typeface="+mn-lt"/>
              </a:rPr>
              <a:t>greet("Alice")</a:t>
            </a:r>
            <a:endParaRPr lang="en-US" dirty="0">
              <a:solidFill>
                <a:schemeClr val="tx1"/>
              </a:solidFill>
              <a:latin typeface="Consolas"/>
              <a:ea typeface="+mn-lt"/>
              <a:cs typeface="+mn-lt"/>
            </a:endParaRPr>
          </a:p>
          <a:p>
            <a:pPr defTabSz="932472"/>
            <a:r>
              <a:rPr lang="en-US" sz="2000" dirty="0">
                <a:solidFill>
                  <a:schemeClr val="tx1"/>
                </a:solidFill>
                <a:latin typeface="Consolas"/>
                <a:ea typeface="+mn-lt"/>
                <a:cs typeface="+mn-lt"/>
              </a:rPr>
              <a:t>greet("Bob")</a:t>
            </a:r>
            <a:endParaRPr lang="en-US" dirty="0">
              <a:solidFill>
                <a:schemeClr val="tx1"/>
              </a:solidFill>
              <a:latin typeface="Consolas"/>
              <a:ea typeface="+mn-lt"/>
              <a:cs typeface="+mn-lt"/>
            </a:endParaRPr>
          </a:p>
          <a:p>
            <a:pPr defTabSz="932472"/>
            <a:r>
              <a:rPr lang="en-US" sz="2000">
                <a:solidFill>
                  <a:schemeClr val="tx1"/>
                </a:solidFill>
                <a:latin typeface="Consolas"/>
                <a:ea typeface="+mn-lt"/>
                <a:cs typeface="+mn-lt"/>
              </a:rPr>
              <a:t>greet("Carol")</a:t>
            </a:r>
            <a:endParaRPr lang="en-US">
              <a:solidFill>
                <a:schemeClr val="tx1"/>
              </a:solidFill>
              <a:latin typeface="Consolas"/>
              <a:ea typeface="+mn-lt"/>
              <a:cs typeface="+mn-lt"/>
            </a:endParaRPr>
          </a:p>
        </p:txBody>
      </p:sp>
      <p:cxnSp>
        <p:nvCxnSpPr>
          <p:cNvPr id="6" name="Straight Arrow Connector 5">
            <a:extLst>
              <a:ext uri="{FF2B5EF4-FFF2-40B4-BE49-F238E27FC236}">
                <a16:creationId xmlns:a16="http://schemas.microsoft.com/office/drawing/2014/main" id="{61B17988-BCE0-DE05-5005-ABF6D72BF915}"/>
              </a:ext>
            </a:extLst>
          </p:cNvPr>
          <p:cNvCxnSpPr/>
          <p:nvPr/>
        </p:nvCxnSpPr>
        <p:spPr>
          <a:xfrm>
            <a:off x="1273404" y="1042988"/>
            <a:ext cx="5271" cy="563707"/>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 name="Connector: Curved 7">
            <a:extLst>
              <a:ext uri="{FF2B5EF4-FFF2-40B4-BE49-F238E27FC236}">
                <a16:creationId xmlns:a16="http://schemas.microsoft.com/office/drawing/2014/main" id="{5C7AFB48-4CD2-BBBA-BD8C-C4366DFC2E7E}"/>
              </a:ext>
            </a:extLst>
          </p:cNvPr>
          <p:cNvCxnSpPr/>
          <p:nvPr/>
        </p:nvCxnSpPr>
        <p:spPr>
          <a:xfrm>
            <a:off x="4721625" y="835168"/>
            <a:ext cx="1602742" cy="1784639"/>
          </a:xfrm>
          <a:prstGeom prst="curvedConnector3">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24ED57A4-BCAB-2015-6769-AA8D833D3942}"/>
              </a:ext>
            </a:extLst>
          </p:cNvPr>
          <p:cNvSpPr/>
          <p:nvPr/>
        </p:nvSpPr>
        <p:spPr bwMode="auto">
          <a:xfrm>
            <a:off x="2942884" y="4153766"/>
            <a:ext cx="5434070" cy="1537853"/>
          </a:xfrm>
          <a:prstGeom prst="rect">
            <a:avLst/>
          </a:prstGeom>
          <a:solidFill>
            <a:srgbClr val="EAF5D0"/>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2000" dirty="0">
                <a:solidFill>
                  <a:schemeClr val="tx1"/>
                </a:solidFill>
                <a:latin typeface="Consolas"/>
                <a:ea typeface="+mn-lt"/>
                <a:cs typeface="+mn-lt"/>
              </a:rPr>
              <a:t># Output</a:t>
            </a:r>
          </a:p>
          <a:p>
            <a:pPr defTabSz="932472"/>
            <a:r>
              <a:rPr lang="en-US" sz="2000">
                <a:solidFill>
                  <a:schemeClr val="tx1"/>
                </a:solidFill>
                <a:latin typeface="Consolas"/>
                <a:ea typeface="+mn-lt"/>
                <a:cs typeface="+mn-lt"/>
              </a:rPr>
              <a:t>Hello Alice</a:t>
            </a:r>
            <a:endParaRPr lang="en-US">
              <a:solidFill>
                <a:srgbClr val="FFFFFF"/>
              </a:solidFill>
              <a:latin typeface="Segoe UI"/>
              <a:ea typeface="+mn-lt"/>
              <a:cs typeface="+mn-lt"/>
            </a:endParaRPr>
          </a:p>
          <a:p>
            <a:pPr defTabSz="932472"/>
            <a:r>
              <a:rPr lang="en-US" sz="2000">
                <a:solidFill>
                  <a:schemeClr val="tx1"/>
                </a:solidFill>
                <a:latin typeface="Consolas"/>
                <a:ea typeface="+mn-lt"/>
                <a:cs typeface="+mn-lt"/>
              </a:rPr>
              <a:t>Hello Bob </a:t>
            </a:r>
            <a:endParaRPr lang="en-US">
              <a:solidFill>
                <a:schemeClr val="tx1"/>
              </a:solidFill>
              <a:latin typeface="Segoe UI"/>
              <a:ea typeface="+mn-lt"/>
              <a:cs typeface="+mn-lt"/>
            </a:endParaRPr>
          </a:p>
          <a:p>
            <a:pPr defTabSz="932472"/>
            <a:r>
              <a:rPr lang="en-US" sz="2000" dirty="0">
                <a:solidFill>
                  <a:schemeClr val="tx1"/>
                </a:solidFill>
                <a:latin typeface="Consolas"/>
                <a:ea typeface="+mn-lt"/>
                <a:cs typeface="+mn-lt"/>
              </a:rPr>
              <a:t>Hello Carol </a:t>
            </a:r>
            <a:endParaRPr lang="en-US" dirty="0">
              <a:solidFill>
                <a:schemeClr val="tx1"/>
              </a:solidFill>
              <a:cs typeface="Segoe UI"/>
            </a:endParaRPr>
          </a:p>
        </p:txBody>
      </p:sp>
    </p:spTree>
    <p:extLst>
      <p:ext uri="{BB962C8B-B14F-4D97-AF65-F5344CB8AC3E}">
        <p14:creationId xmlns:p14="http://schemas.microsoft.com/office/powerpoint/2010/main" val="147157254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F35732-23A0-53A4-D477-2BF11218687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A3B1F50-063B-547E-8291-9DD988D8642F}"/>
              </a:ext>
            </a:extLst>
          </p:cNvPr>
          <p:cNvSpPr>
            <a:spLocks noGrp="1"/>
          </p:cNvSpPr>
          <p:nvPr>
            <p:ph type="title"/>
          </p:nvPr>
        </p:nvSpPr>
        <p:spPr>
          <a:xfrm>
            <a:off x="621635" y="0"/>
            <a:ext cx="11333087" cy="739343"/>
          </a:xfrm>
        </p:spPr>
        <p:txBody>
          <a:bodyPr/>
          <a:lstStyle/>
          <a:p>
            <a:r>
              <a:rPr lang="en-US" sz="4000" b="1" dirty="0">
                <a:solidFill>
                  <a:schemeClr val="tx1"/>
                </a:solidFill>
                <a:latin typeface="Segoe UI"/>
                <a:ea typeface="+mj-lt"/>
                <a:cs typeface="Segoe UI"/>
              </a:rPr>
              <a:t>Anatomy of a Function in Python</a:t>
            </a:r>
            <a:endParaRPr lang="en-US" sz="3100" b="1">
              <a:solidFill>
                <a:schemeClr val="tx1"/>
              </a:solidFill>
              <a:latin typeface="Segoe UI"/>
              <a:cs typeface="Segoe UI"/>
            </a:endParaRPr>
          </a:p>
        </p:txBody>
      </p:sp>
      <p:sp>
        <p:nvSpPr>
          <p:cNvPr id="4" name="TextBox 3">
            <a:extLst>
              <a:ext uri="{FF2B5EF4-FFF2-40B4-BE49-F238E27FC236}">
                <a16:creationId xmlns:a16="http://schemas.microsoft.com/office/drawing/2014/main" id="{2C295273-A67D-6AFD-937A-F339E8AAB096}"/>
              </a:ext>
            </a:extLst>
          </p:cNvPr>
          <p:cNvSpPr txBox="1"/>
          <p:nvPr/>
        </p:nvSpPr>
        <p:spPr>
          <a:xfrm>
            <a:off x="9019964" y="4622800"/>
            <a:ext cx="2547226" cy="544765"/>
          </a:xfrm>
          <a:prstGeom prst="rect">
            <a:avLst/>
          </a:prstGeom>
          <a:noFill/>
        </p:spPr>
        <p:txBody>
          <a:bodyPr wrap="square" lIns="182880" tIns="146304" rIns="182880" bIns="146304" rtlCol="0">
            <a:spAutoFit/>
          </a:bodyPr>
          <a:lstStyle/>
          <a:p>
            <a:pPr algn="ctr">
              <a:lnSpc>
                <a:spcPct val="90000"/>
              </a:lnSpc>
              <a:spcAft>
                <a:spcPts val="600"/>
              </a:spcAft>
            </a:pPr>
            <a:endParaRPr lang="en-US" dirty="0">
              <a:gradFill>
                <a:gsLst>
                  <a:gs pos="2917">
                    <a:schemeClr val="tx1"/>
                  </a:gs>
                  <a:gs pos="30000">
                    <a:schemeClr val="tx1"/>
                  </a:gs>
                </a:gsLst>
                <a:lin ang="5400000" scaled="0"/>
              </a:gradFill>
            </a:endParaRPr>
          </a:p>
        </p:txBody>
      </p:sp>
      <p:sp>
        <p:nvSpPr>
          <p:cNvPr id="8" name="Rectangle 3">
            <a:extLst>
              <a:ext uri="{FF2B5EF4-FFF2-40B4-BE49-F238E27FC236}">
                <a16:creationId xmlns:a16="http://schemas.microsoft.com/office/drawing/2014/main" id="{E53F571B-B20D-2513-05E1-FAC5804894F6}"/>
              </a:ext>
            </a:extLst>
          </p:cNvPr>
          <p:cNvSpPr>
            <a:spLocks noGrp="1" noChangeArrowheads="1"/>
          </p:cNvSpPr>
          <p:nvPr>
            <p:ph type="body" sz="quarter" idx="10"/>
          </p:nvPr>
        </p:nvSpPr>
        <p:spPr bwMode="auto">
          <a:xfrm>
            <a:off x="620366" y="934667"/>
            <a:ext cx="11317294" cy="12695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lnSpc>
                <a:spcPct val="100000"/>
              </a:lnSpc>
              <a:spcBef>
                <a:spcPts val="400"/>
              </a:spcBef>
              <a:spcAft>
                <a:spcPts val="400"/>
              </a:spcAft>
            </a:pPr>
            <a:r>
              <a:rPr lang="en-US" sz="2550" dirty="0">
                <a:solidFill>
                  <a:schemeClr val="tx1"/>
                </a:solidFill>
                <a:ea typeface="+mn-lt"/>
                <a:cs typeface="+mn-lt"/>
              </a:rPr>
              <a:t>In Python, every function adheres to a defined syntactic structure comprising a header (also called the signature) and a body. The body contains one or more indented statements that define the logic of the function.</a:t>
            </a:r>
            <a:endParaRPr lang="en-US" sz="2550" b="0" i="0" dirty="0">
              <a:solidFill>
                <a:schemeClr val="tx1"/>
              </a:solidFill>
              <a:effectLst/>
              <a:cs typeface="Segoe UI"/>
            </a:endParaRPr>
          </a:p>
        </p:txBody>
      </p:sp>
      <p:sp>
        <p:nvSpPr>
          <p:cNvPr id="6" name="Rectangle 5">
            <a:extLst>
              <a:ext uri="{FF2B5EF4-FFF2-40B4-BE49-F238E27FC236}">
                <a16:creationId xmlns:a16="http://schemas.microsoft.com/office/drawing/2014/main" id="{5CC0C4D7-B37C-4386-C43B-A38586DDBA96}"/>
              </a:ext>
            </a:extLst>
          </p:cNvPr>
          <p:cNvSpPr/>
          <p:nvPr/>
        </p:nvSpPr>
        <p:spPr bwMode="auto">
          <a:xfrm>
            <a:off x="903246" y="2400299"/>
            <a:ext cx="7369215" cy="2271712"/>
          </a:xfrm>
          <a:prstGeom prst="rect">
            <a:avLst/>
          </a:prstGeom>
          <a:solidFill>
            <a:schemeClr val="bg2">
              <a:lumMod val="95000"/>
            </a:schemeClr>
          </a:solidFill>
          <a:ln>
            <a:solidFill>
              <a:schemeClr val="bg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a:r>
              <a:rPr lang="en-US" sz="2000" dirty="0">
                <a:solidFill>
                  <a:schemeClr val="tx1"/>
                </a:solidFill>
                <a:latin typeface="Consolas"/>
                <a:ea typeface="+mn-lt"/>
                <a:cs typeface="+mn-lt"/>
              </a:rPr>
              <a:t>def </a:t>
            </a:r>
            <a:r>
              <a:rPr lang="en-US" sz="2000" dirty="0" err="1">
                <a:solidFill>
                  <a:schemeClr val="tx1"/>
                </a:solidFill>
                <a:latin typeface="Consolas"/>
                <a:ea typeface="+mn-lt"/>
                <a:cs typeface="+mn-lt"/>
              </a:rPr>
              <a:t>function_name</a:t>
            </a:r>
            <a:r>
              <a:rPr lang="en-US" sz="2000" dirty="0">
                <a:solidFill>
                  <a:schemeClr val="tx1"/>
                </a:solidFill>
                <a:latin typeface="Consolas"/>
                <a:ea typeface="+mn-lt"/>
                <a:cs typeface="+mn-lt"/>
              </a:rPr>
              <a:t>(parameter1, parameter2, ...):</a:t>
            </a:r>
            <a:endParaRPr lang="en-US" sz="2000" dirty="0">
              <a:solidFill>
                <a:schemeClr val="tx1"/>
              </a:solidFill>
              <a:latin typeface="Consolas"/>
            </a:endParaRPr>
          </a:p>
          <a:p>
            <a:pPr defTabSz="932472"/>
            <a:r>
              <a:rPr lang="en-US" sz="2000" dirty="0">
                <a:solidFill>
                  <a:schemeClr val="tx1"/>
                </a:solidFill>
                <a:latin typeface="Consolas"/>
                <a:ea typeface="+mn-lt"/>
                <a:cs typeface="+mn-lt"/>
              </a:rPr>
              <a:t>    """</a:t>
            </a:r>
            <a:endParaRPr lang="en-US" sz="2000" dirty="0">
              <a:solidFill>
                <a:schemeClr val="tx1"/>
              </a:solidFill>
              <a:latin typeface="Consolas"/>
            </a:endParaRPr>
          </a:p>
          <a:p>
            <a:pPr defTabSz="932472"/>
            <a:r>
              <a:rPr lang="en-US" sz="2000" dirty="0">
                <a:solidFill>
                  <a:schemeClr val="tx1"/>
                </a:solidFill>
                <a:latin typeface="Consolas"/>
                <a:ea typeface="+mn-lt"/>
                <a:cs typeface="+mn-lt"/>
              </a:rPr>
              <a:t>    Optional docstring describing the function.</a:t>
            </a:r>
            <a:endParaRPr lang="en-US" sz="2000" dirty="0">
              <a:latin typeface="Consolas"/>
            </a:endParaRPr>
          </a:p>
          <a:p>
            <a:pPr defTabSz="932472"/>
            <a:r>
              <a:rPr lang="en-US" sz="2000" dirty="0">
                <a:solidFill>
                  <a:schemeClr val="tx1"/>
                </a:solidFill>
                <a:latin typeface="Consolas"/>
                <a:ea typeface="+mn-lt"/>
                <a:cs typeface="+mn-lt"/>
              </a:rPr>
              <a:t>    """</a:t>
            </a:r>
            <a:endParaRPr lang="en-US" sz="2000" dirty="0">
              <a:solidFill>
                <a:schemeClr val="tx1"/>
              </a:solidFill>
              <a:latin typeface="Consolas"/>
            </a:endParaRPr>
          </a:p>
          <a:p>
            <a:pPr defTabSz="932472"/>
            <a:r>
              <a:rPr lang="en-US" sz="2000" dirty="0">
                <a:solidFill>
                  <a:schemeClr val="tx1"/>
                </a:solidFill>
                <a:latin typeface="Consolas"/>
                <a:ea typeface="+mn-lt"/>
                <a:cs typeface="+mn-lt"/>
              </a:rPr>
              <a:t>    # Function body (statements)</a:t>
            </a:r>
            <a:endParaRPr lang="en-US" sz="2000" dirty="0">
              <a:latin typeface="Consolas"/>
            </a:endParaRPr>
          </a:p>
          <a:p>
            <a:pPr defTabSz="932472"/>
            <a:r>
              <a:rPr lang="en-US" sz="2000" dirty="0">
                <a:solidFill>
                  <a:schemeClr val="tx1"/>
                </a:solidFill>
                <a:latin typeface="Consolas"/>
                <a:ea typeface="+mn-lt"/>
                <a:cs typeface="+mn-lt"/>
              </a:rPr>
              <a:t>    return output  # optional</a:t>
            </a:r>
            <a:endParaRPr lang="en-US" sz="2000" dirty="0">
              <a:latin typeface="Consolas"/>
            </a:endParaRPr>
          </a:p>
          <a:p>
            <a:pPr defTabSz="932472"/>
            <a:endParaRPr lang="en-US" sz="2000" dirty="0">
              <a:solidFill>
                <a:schemeClr val="tx1"/>
              </a:solidFill>
              <a:latin typeface="Consolas"/>
              <a:cs typeface="Segoe UI"/>
            </a:endParaRPr>
          </a:p>
        </p:txBody>
      </p:sp>
    </p:spTree>
    <p:extLst>
      <p:ext uri="{BB962C8B-B14F-4D97-AF65-F5344CB8AC3E}">
        <p14:creationId xmlns:p14="http://schemas.microsoft.com/office/powerpoint/2010/main" val="3803384271"/>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112E5D-6B32-0DBF-26A0-AECD8587A2FD}"/>
              </a:ext>
            </a:extLst>
          </p:cNvPr>
          <p:cNvSpPr>
            <a:spLocks noGrp="1"/>
          </p:cNvSpPr>
          <p:nvPr>
            <p:ph type="title"/>
          </p:nvPr>
        </p:nvSpPr>
        <p:spPr/>
        <p:txBody>
          <a:bodyPr/>
          <a:lstStyle/>
          <a:p>
            <a:r>
              <a:rPr lang="en-US" sz="3100" dirty="0">
                <a:cs typeface="Segoe UI"/>
              </a:rPr>
              <a:t>Components Explained</a:t>
            </a:r>
            <a:endParaRPr lang="en-US" dirty="0"/>
          </a:p>
        </p:txBody>
      </p:sp>
      <p:graphicFrame>
        <p:nvGraphicFramePr>
          <p:cNvPr id="5" name="Table 4">
            <a:extLst>
              <a:ext uri="{FF2B5EF4-FFF2-40B4-BE49-F238E27FC236}">
                <a16:creationId xmlns:a16="http://schemas.microsoft.com/office/drawing/2014/main" id="{0BA41662-A6CC-3736-CA0C-7F52F2DDD619}"/>
              </a:ext>
            </a:extLst>
          </p:cNvPr>
          <p:cNvGraphicFramePr>
            <a:graphicFrameLocks noGrp="1"/>
          </p:cNvGraphicFramePr>
          <p:nvPr>
            <p:extLst>
              <p:ext uri="{D42A27DB-BD31-4B8C-83A1-F6EECF244321}">
                <p14:modId xmlns:p14="http://schemas.microsoft.com/office/powerpoint/2010/main" val="3566676817"/>
              </p:ext>
            </p:extLst>
          </p:nvPr>
        </p:nvGraphicFramePr>
        <p:xfrm>
          <a:off x="1032511" y="1593446"/>
          <a:ext cx="9602597" cy="2883772"/>
        </p:xfrm>
        <a:graphic>
          <a:graphicData uri="http://schemas.openxmlformats.org/drawingml/2006/table">
            <a:tbl>
              <a:tblPr bandRow="1">
                <a:tableStyleId>{0E3FDE45-AF77-4B5C-9715-49D594BDF05E}</a:tableStyleId>
              </a:tblPr>
              <a:tblGrid>
                <a:gridCol w="1877950">
                  <a:extLst>
                    <a:ext uri="{9D8B030D-6E8A-4147-A177-3AD203B41FA5}">
                      <a16:colId xmlns:a16="http://schemas.microsoft.com/office/drawing/2014/main" val="1749299631"/>
                    </a:ext>
                  </a:extLst>
                </a:gridCol>
                <a:gridCol w="7724647">
                  <a:extLst>
                    <a:ext uri="{9D8B030D-6E8A-4147-A177-3AD203B41FA5}">
                      <a16:colId xmlns:a16="http://schemas.microsoft.com/office/drawing/2014/main" val="1176122597"/>
                    </a:ext>
                  </a:extLst>
                </a:gridCol>
              </a:tblGrid>
              <a:tr h="361679">
                <a:tc>
                  <a:txBody>
                    <a:bodyPr/>
                    <a:lstStyle/>
                    <a:p>
                      <a:pPr algn="ctr">
                        <a:buNone/>
                      </a:pPr>
                      <a:r>
                        <a:rPr lang="en-US" b="1" dirty="0">
                          <a:solidFill>
                            <a:schemeClr val="bg1"/>
                          </a:solidFill>
                        </a:rPr>
                        <a:t>Part</a:t>
                      </a:r>
                    </a:p>
                  </a:txBody>
                  <a:tcPr anchor="ctr">
                    <a:solidFill>
                      <a:schemeClr val="accent3">
                        <a:lumMod val="75000"/>
                      </a:schemeClr>
                    </a:solidFill>
                  </a:tcPr>
                </a:tc>
                <a:tc>
                  <a:txBody>
                    <a:bodyPr/>
                    <a:lstStyle/>
                    <a:p>
                      <a:pPr algn="ctr">
                        <a:buNone/>
                      </a:pPr>
                      <a:r>
                        <a:rPr lang="en-US" b="1" dirty="0">
                          <a:solidFill>
                            <a:schemeClr val="bg1"/>
                          </a:solidFill>
                        </a:rPr>
                        <a:t>Description</a:t>
                      </a:r>
                    </a:p>
                  </a:txBody>
                  <a:tcPr anchor="ctr">
                    <a:solidFill>
                      <a:schemeClr val="accent3">
                        <a:lumMod val="75000"/>
                      </a:schemeClr>
                    </a:solidFill>
                  </a:tcPr>
                </a:tc>
                <a:extLst>
                  <a:ext uri="{0D108BD9-81ED-4DB2-BD59-A6C34878D82A}">
                    <a16:rowId xmlns:a16="http://schemas.microsoft.com/office/drawing/2014/main" val="4032990290"/>
                  </a:ext>
                </a:extLst>
              </a:tr>
              <a:tr h="0">
                <a:tc>
                  <a:txBody>
                    <a:bodyPr/>
                    <a:lstStyle/>
                    <a:p>
                      <a:pPr>
                        <a:buNone/>
                      </a:pPr>
                      <a:r>
                        <a:rPr lang="en-US" dirty="0">
                          <a:latin typeface="Consolas"/>
                        </a:rPr>
                        <a:t>def</a:t>
                      </a:r>
                    </a:p>
                  </a:txBody>
                  <a:tcPr anchor="ctr"/>
                </a:tc>
                <a:tc>
                  <a:txBody>
                    <a:bodyPr/>
                    <a:lstStyle/>
                    <a:p>
                      <a:pPr>
                        <a:buNone/>
                      </a:pPr>
                      <a:r>
                        <a:rPr lang="en-US" dirty="0"/>
                        <a:t>Keyword that initiates the definition of a function.</a:t>
                      </a:r>
                    </a:p>
                  </a:txBody>
                  <a:tcPr anchor="ctr"/>
                </a:tc>
                <a:extLst>
                  <a:ext uri="{0D108BD9-81ED-4DB2-BD59-A6C34878D82A}">
                    <a16:rowId xmlns:a16="http://schemas.microsoft.com/office/drawing/2014/main" val="2699856962"/>
                  </a:ext>
                </a:extLst>
              </a:tr>
              <a:tr h="0">
                <a:tc>
                  <a:txBody>
                    <a:bodyPr/>
                    <a:lstStyle/>
                    <a:p>
                      <a:pPr>
                        <a:buNone/>
                      </a:pPr>
                      <a:r>
                        <a:rPr lang="en-US" err="1">
                          <a:latin typeface="Consolas"/>
                        </a:rPr>
                        <a:t>function_name</a:t>
                      </a:r>
                    </a:p>
                  </a:txBody>
                  <a:tcPr anchor="ctr"/>
                </a:tc>
                <a:tc>
                  <a:txBody>
                    <a:bodyPr/>
                    <a:lstStyle/>
                    <a:p>
                      <a:pPr>
                        <a:buNone/>
                      </a:pPr>
                      <a:r>
                        <a:rPr lang="en-US" dirty="0"/>
                        <a:t>An identifier that uniquely names the function.</a:t>
                      </a:r>
                    </a:p>
                  </a:txBody>
                  <a:tcPr anchor="ctr"/>
                </a:tc>
                <a:extLst>
                  <a:ext uri="{0D108BD9-81ED-4DB2-BD59-A6C34878D82A}">
                    <a16:rowId xmlns:a16="http://schemas.microsoft.com/office/drawing/2014/main" val="3185888819"/>
                  </a:ext>
                </a:extLst>
              </a:tr>
              <a:tr h="0">
                <a:tc>
                  <a:txBody>
                    <a:bodyPr/>
                    <a:lstStyle/>
                    <a:p>
                      <a:pPr>
                        <a:buNone/>
                      </a:pPr>
                      <a:r>
                        <a:rPr lang="en-US" dirty="0">
                          <a:latin typeface="Consolas"/>
                        </a:rPr>
                        <a:t>parameters</a:t>
                      </a:r>
                    </a:p>
                  </a:txBody>
                  <a:tcPr anchor="ctr"/>
                </a:tc>
                <a:tc>
                  <a:txBody>
                    <a:bodyPr/>
                    <a:lstStyle/>
                    <a:p>
                      <a:pPr>
                        <a:buNone/>
                      </a:pPr>
                      <a:r>
                        <a:rPr lang="en-US" dirty="0"/>
                        <a:t>Input variables enclosed in parentheses; optional.</a:t>
                      </a:r>
                    </a:p>
                  </a:txBody>
                  <a:tcPr anchor="ctr"/>
                </a:tc>
                <a:extLst>
                  <a:ext uri="{0D108BD9-81ED-4DB2-BD59-A6C34878D82A}">
                    <a16:rowId xmlns:a16="http://schemas.microsoft.com/office/drawing/2014/main" val="3651505332"/>
                  </a:ext>
                </a:extLst>
              </a:tr>
              <a:tr h="0">
                <a:tc>
                  <a:txBody>
                    <a:bodyPr/>
                    <a:lstStyle/>
                    <a:p>
                      <a:pPr>
                        <a:buNone/>
                      </a:pPr>
                      <a:r>
                        <a:rPr lang="en-US" dirty="0">
                          <a:latin typeface="Consolas"/>
                        </a:rPr>
                        <a:t>colon (:)</a:t>
                      </a:r>
                    </a:p>
                  </a:txBody>
                  <a:tcPr anchor="ctr"/>
                </a:tc>
                <a:tc>
                  <a:txBody>
                    <a:bodyPr/>
                    <a:lstStyle/>
                    <a:p>
                      <a:pPr>
                        <a:buNone/>
                      </a:pPr>
                      <a:r>
                        <a:rPr lang="en-US" dirty="0"/>
                        <a:t>Marks the beginning of the function body.</a:t>
                      </a:r>
                    </a:p>
                  </a:txBody>
                  <a:tcPr anchor="ctr"/>
                </a:tc>
                <a:extLst>
                  <a:ext uri="{0D108BD9-81ED-4DB2-BD59-A6C34878D82A}">
                    <a16:rowId xmlns:a16="http://schemas.microsoft.com/office/drawing/2014/main" val="539685413"/>
                  </a:ext>
                </a:extLst>
              </a:tr>
              <a:tr h="0">
                <a:tc>
                  <a:txBody>
                    <a:bodyPr/>
                    <a:lstStyle/>
                    <a:p>
                      <a:pPr>
                        <a:buNone/>
                      </a:pPr>
                      <a:r>
                        <a:rPr lang="en-US" dirty="0">
                          <a:latin typeface="Consolas"/>
                        </a:rPr>
                        <a:t>docstring</a:t>
                      </a:r>
                    </a:p>
                  </a:txBody>
                  <a:tcPr anchor="ctr"/>
                </a:tc>
                <a:tc>
                  <a:txBody>
                    <a:bodyPr/>
                    <a:lstStyle/>
                    <a:p>
                      <a:pPr>
                        <a:buNone/>
                      </a:pPr>
                      <a:r>
                        <a:rPr lang="en-US" dirty="0"/>
                        <a:t>(Optional) Triple-quoted string describing the function’s purpose.</a:t>
                      </a:r>
                    </a:p>
                  </a:txBody>
                  <a:tcPr anchor="ctr"/>
                </a:tc>
                <a:extLst>
                  <a:ext uri="{0D108BD9-81ED-4DB2-BD59-A6C34878D82A}">
                    <a16:rowId xmlns:a16="http://schemas.microsoft.com/office/drawing/2014/main" val="426231163"/>
                  </a:ext>
                </a:extLst>
              </a:tr>
              <a:tr h="0">
                <a:tc>
                  <a:txBody>
                    <a:bodyPr/>
                    <a:lstStyle/>
                    <a:p>
                      <a:pPr>
                        <a:buNone/>
                      </a:pPr>
                      <a:r>
                        <a:rPr lang="en-US" dirty="0">
                          <a:latin typeface="Consolas"/>
                        </a:rPr>
                        <a:t>body</a:t>
                      </a:r>
                    </a:p>
                  </a:txBody>
                  <a:tcPr anchor="ctr"/>
                </a:tc>
                <a:tc>
                  <a:txBody>
                    <a:bodyPr/>
                    <a:lstStyle/>
                    <a:p>
                      <a:pPr>
                        <a:buNone/>
                      </a:pPr>
                      <a:r>
                        <a:rPr lang="en-US" dirty="0"/>
                        <a:t>One or more indented Python statements comprising the function logic.</a:t>
                      </a:r>
                    </a:p>
                  </a:txBody>
                  <a:tcPr anchor="ctr"/>
                </a:tc>
                <a:extLst>
                  <a:ext uri="{0D108BD9-81ED-4DB2-BD59-A6C34878D82A}">
                    <a16:rowId xmlns:a16="http://schemas.microsoft.com/office/drawing/2014/main" val="1817258239"/>
                  </a:ext>
                </a:extLst>
              </a:tr>
              <a:tr h="0">
                <a:tc>
                  <a:txBody>
                    <a:bodyPr/>
                    <a:lstStyle/>
                    <a:p>
                      <a:pPr>
                        <a:buNone/>
                      </a:pPr>
                      <a:r>
                        <a:rPr lang="en-US" dirty="0">
                          <a:latin typeface="Consolas"/>
                        </a:rPr>
                        <a:t>return</a:t>
                      </a:r>
                    </a:p>
                  </a:txBody>
                  <a:tcPr anchor="ctr"/>
                </a:tc>
                <a:tc>
                  <a:txBody>
                    <a:bodyPr/>
                    <a:lstStyle/>
                    <a:p>
                      <a:pPr>
                        <a:buNone/>
                      </a:pPr>
                      <a:r>
                        <a:rPr lang="en-US" dirty="0"/>
                        <a:t>(Optional) Statement that outputs the result of the function.</a:t>
                      </a:r>
                    </a:p>
                  </a:txBody>
                  <a:tcPr anchor="ctr"/>
                </a:tc>
                <a:extLst>
                  <a:ext uri="{0D108BD9-81ED-4DB2-BD59-A6C34878D82A}">
                    <a16:rowId xmlns:a16="http://schemas.microsoft.com/office/drawing/2014/main" val="2455811484"/>
                  </a:ext>
                </a:extLst>
              </a:tr>
            </a:tbl>
          </a:graphicData>
        </a:graphic>
      </p:graphicFrame>
    </p:spTree>
    <p:extLst>
      <p:ext uri="{BB962C8B-B14F-4D97-AF65-F5344CB8AC3E}">
        <p14:creationId xmlns:p14="http://schemas.microsoft.com/office/powerpoint/2010/main" val="83124699"/>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SLIDEINFO" val="{&quot;Guid&quot;:&quot;251c84e5-43d0-4661-b6ab-65835d4fddd9&quot;,&quot;TimeStamp&quot;:&quot;2018-04-30T11:52:13.7442491-07:00&quot;}"/>
</p:tagLst>
</file>

<file path=ppt/theme/theme1.xml><?xml version="1.0" encoding="utf-8"?>
<a:theme xmlns:a="http://schemas.openxmlformats.org/drawingml/2006/main" name="2_Microsoft 365 PPT Template - 2018">
  <a:themeElements>
    <a:clrScheme name="Custom 4">
      <a:dk1>
        <a:srgbClr val="282828"/>
      </a:dk1>
      <a:lt1>
        <a:srgbClr val="FFFFFF"/>
      </a:lt1>
      <a:dk2>
        <a:srgbClr val="282828"/>
      </a:dk2>
      <a:lt2>
        <a:srgbClr val="FFFFFF"/>
      </a:lt2>
      <a:accent1>
        <a:srgbClr val="0078D4"/>
      </a:accent1>
      <a:accent2>
        <a:srgbClr val="002050"/>
      </a:accent2>
      <a:accent3>
        <a:srgbClr val="939393"/>
      </a:accent3>
      <a:accent4>
        <a:srgbClr val="00BCF2"/>
      </a:accent4>
      <a:accent5>
        <a:srgbClr val="6C6E6C"/>
      </a:accent5>
      <a:accent6>
        <a:srgbClr val="2E2F2E"/>
      </a:accent6>
      <a:hlink>
        <a:srgbClr val="0078D4"/>
      </a:hlink>
      <a:folHlink>
        <a:srgbClr val="0078D4"/>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 365 PPT Template 2018_2" id="{01A7FB2A-7862-441E-89D5-C3EE05893CAC}" vid="{DEC62A46-47F5-4825-899D-4E8B117FF74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8">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426DBEE-2613-49F8-A414-B253EAD68E57}">
  <we:reference id="wa104381063" version="1.0.0.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3054D84420ED148B02D4908102C06EA" ma:contentTypeVersion="8" ma:contentTypeDescription="Create a new document." ma:contentTypeScope="" ma:versionID="0ca3bddc5dc35702316b0b7921461aff">
  <xsd:schema xmlns:xsd="http://www.w3.org/2001/XMLSchema" xmlns:xs="http://www.w3.org/2001/XMLSchema" xmlns:p="http://schemas.microsoft.com/office/2006/metadata/properties" xmlns:ns2="acb2c182-8be2-4932-b6c9-d665a7453e01" targetNamespace="http://schemas.microsoft.com/office/2006/metadata/properties" ma:root="true" ma:fieldsID="dcb29f4d708bd8fa04d4e771960f2c9b" ns2:_="">
    <xsd:import namespace="acb2c182-8be2-4932-b6c9-d665a7453e0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b2c182-8be2-4932-b6c9-d665a7453e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5BC901C-3836-42FF-960F-11F4BB6FBC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b2c182-8be2-4932-b6c9-d665a7453e0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9D2EEDE-ABA6-40AD-A849-4E2A0601D27A}">
  <ds:schemaRefs>
    <ds:schemaRef ds:uri="http://schemas.microsoft.com/sharepoint/v3/contenttype/forms"/>
  </ds:schemaRefs>
</ds:datastoreItem>
</file>

<file path=customXml/itemProps3.xml><?xml version="1.0" encoding="utf-8"?>
<ds:datastoreItem xmlns:ds="http://schemas.openxmlformats.org/officeDocument/2006/customXml" ds:itemID="{65F8A837-F998-47CD-9E7B-790D0AEBBCB3}">
  <ds:schemaRefs>
    <ds:schemaRef ds:uri="http://schemas.microsoft.com/office/2006/metadata/properties"/>
    <ds:schemaRef ds:uri="http://schemas.microsoft.com/office/infopath/2007/PartnerControls"/>
    <ds:schemaRef ds:uri="http://www.w3.org/XML/1998/namespace"/>
    <ds:schemaRef ds:uri="http://schemas.openxmlformats.org/package/2006/metadata/core-properties"/>
    <ds:schemaRef ds:uri="http://schemas.microsoft.com/office/2006/documentManagement/types"/>
    <ds:schemaRef ds:uri="http://purl.org/dc/elements/1.1/"/>
    <ds:schemaRef ds:uri="http://purl.org/dc/terms/"/>
    <ds:schemaRef ds:uri="acb2c182-8be2-4932-b6c9-d665a7453e01"/>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0</TotalTime>
  <Words>1861</Words>
  <Application>Microsoft Office PowerPoint</Application>
  <PresentationFormat>Custom</PresentationFormat>
  <Paragraphs>205</Paragraphs>
  <Slides>28</Slides>
  <Notes>1</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2_Microsoft 365 PPT Template - 2018</vt:lpstr>
      <vt:lpstr>CS 1010: Introduction to Programming with Python Lec 12: Functions I</vt:lpstr>
      <vt:lpstr>Today, we’ll cover</vt:lpstr>
      <vt:lpstr>Introduction to Functions</vt:lpstr>
      <vt:lpstr>Classification – Types of Functions</vt:lpstr>
      <vt:lpstr>PowerPoint Presentation</vt:lpstr>
      <vt:lpstr>Why Use Functions? -- Motivation</vt:lpstr>
      <vt:lpstr>Without vs. With Function</vt:lpstr>
      <vt:lpstr>Anatomy of a Function in Python</vt:lpstr>
      <vt:lpstr>Components Explained</vt:lpstr>
      <vt:lpstr>PowerPoint Presentation</vt:lpstr>
      <vt:lpstr>def Keyword and Basic Syntax</vt:lpstr>
      <vt:lpstr>PowerPoint Presentation</vt:lpstr>
      <vt:lpstr>Example 1: Basic Function without Parameters</vt:lpstr>
      <vt:lpstr>Example 2: Function with Parameters</vt:lpstr>
      <vt:lpstr>Positional vs Keyword Arguments</vt:lpstr>
      <vt:lpstr>Key Differences</vt:lpstr>
      <vt:lpstr>Default Parameter Values</vt:lpstr>
      <vt:lpstr>PowerPoint Presentation</vt:lpstr>
      <vt:lpstr>Example 3: Function Returning a Value</vt:lpstr>
      <vt:lpstr>PowerPoint Presentation</vt:lpstr>
      <vt:lpstr>Example 4: Function Returning Multiple Values</vt:lpstr>
      <vt:lpstr>Calling Functions in Practice</vt:lpstr>
      <vt:lpstr>Function Call Flow: BTS</vt:lpstr>
      <vt:lpstr>PowerPoint Presentation</vt:lpstr>
      <vt:lpstr>Common Mistakes and Debugging Tips</vt:lpstr>
      <vt:lpstr>Practice Exercise - DIY</vt:lpstr>
      <vt:lpstr>To Summarize</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1215</cp:revision>
  <dcterms:modified xsi:type="dcterms:W3CDTF">2025-06-12T06:43:27Z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0x01010023054D84420ED148B02D4908102C06EA</vt:lpwstr>
  </property>
  <property fmtid="{D5CDD505-2E9C-101B-9397-08002B2CF9AE}" pid="3" name="DocVizPreviewMetadata_Count">
    <vt:i4>21</vt:i4>
  </property>
  <property fmtid="{D5CDD505-2E9C-101B-9397-08002B2CF9AE}" pid="4" name="First Published">
    <vt:filetime>2016-04-08T21:04:00Z</vt:filetime>
  </property>
  <property fmtid="{D5CDD505-2E9C-101B-9397-08002B2CF9AE}" pid="5" name="Order">
    <vt:r8>67300</vt:r8>
  </property>
  <property fmtid="{D5CDD505-2E9C-101B-9397-08002B2CF9AE}" pid="6" name="xd_ProgID">
    <vt:lpwstr/>
  </property>
  <property fmtid="{D5CDD505-2E9C-101B-9397-08002B2CF9AE}" pid="7" name="DocVizPreviewMetadata_0">
    <vt:lpwstr>300x371x1</vt:lpwstr>
  </property>
  <property fmtid="{D5CDD505-2E9C-101B-9397-08002B2CF9AE}" pid="8" name="TemplateUrl">
    <vt:lpwstr/>
  </property>
  <property fmtid="{D5CDD505-2E9C-101B-9397-08002B2CF9AE}" pid="9" name="_dlc_DocIdItemGuid">
    <vt:lpwstr>f9cf9980-59c4-4715-853c-d67d1fe5f5ec</vt:lpwstr>
  </property>
  <property fmtid="{D5CDD505-2E9C-101B-9397-08002B2CF9AE}" pid="10" name="_CopySource">
    <vt:lpwstr>https://microsoft.sharepoint.com/teams/ftccm/Staging/CM-455/F3_Initiate_Assessment_Meeting_Template.pptx</vt:lpwstr>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SetBy">
    <vt:lpwstr>babrody@microsoft.com</vt:lpwstr>
  </property>
  <property fmtid="{D5CDD505-2E9C-101B-9397-08002B2CF9AE}" pid="15" name="MSIP_Label_f42aa342-8706-4288-bd11-ebb85995028c_SetDate">
    <vt:lpwstr>2017-05-29T11:15:09.7205326+02:00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xd_Signature">
    <vt:bool>false</vt:bool>
  </property>
  <property fmtid="{D5CDD505-2E9C-101B-9397-08002B2CF9AE}" pid="21" name="ComplianceAssetId">
    <vt:lpwstr/>
  </property>
</Properties>
</file>