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507" r:id="rId4"/>
  </p:sldMasterIdLst>
  <p:notesMasterIdLst>
    <p:notesMasterId r:id="rId32"/>
  </p:notesMasterIdLst>
  <p:handoutMasterIdLst>
    <p:handoutMasterId r:id="rId33"/>
  </p:handoutMasterIdLst>
  <p:sldIdLst>
    <p:sldId id="1520" r:id="rId5"/>
    <p:sldId id="5788" r:id="rId6"/>
    <p:sldId id="5878" r:id="rId7"/>
    <p:sldId id="5896" r:id="rId8"/>
    <p:sldId id="5879" r:id="rId9"/>
    <p:sldId id="5880" r:id="rId10"/>
    <p:sldId id="5881" r:id="rId11"/>
    <p:sldId id="5897" r:id="rId12"/>
    <p:sldId id="5898" r:id="rId13"/>
    <p:sldId id="5883" r:id="rId14"/>
    <p:sldId id="5899" r:id="rId15"/>
    <p:sldId id="5884" r:id="rId16"/>
    <p:sldId id="5885" r:id="rId17"/>
    <p:sldId id="5886" r:id="rId18"/>
    <p:sldId id="5900" r:id="rId19"/>
    <p:sldId id="5887" r:id="rId20"/>
    <p:sldId id="5888" r:id="rId21"/>
    <p:sldId id="5890" r:id="rId22"/>
    <p:sldId id="5901" r:id="rId23"/>
    <p:sldId id="5891" r:id="rId24"/>
    <p:sldId id="5892" r:id="rId25"/>
    <p:sldId id="5893" r:id="rId26"/>
    <p:sldId id="5894" r:id="rId27"/>
    <p:sldId id="5863" r:id="rId28"/>
    <p:sldId id="5864" r:id="rId29"/>
    <p:sldId id="5865" r:id="rId30"/>
    <p:sldId id="5803" r:id="rId31"/>
  </p:sldIdLst>
  <p:sldSz cx="12188825" cy="6858000"/>
  <p:notesSz cx="6946900" cy="92075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85" userDrawn="1">
          <p15:clr>
            <a:srgbClr val="A4A3A4"/>
          </p15:clr>
        </p15:guide>
        <p15:guide id="5" orient="horz" pos="1968" userDrawn="1">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6">
          <p15:clr>
            <a:srgbClr val="A4A3A4"/>
          </p15:clr>
        </p15:guide>
        <p15:guide id="10" pos="142" userDrawn="1">
          <p15:clr>
            <a:srgbClr val="A4A3A4"/>
          </p15:clr>
        </p15:guide>
        <p15:guide id="11" pos="1775" userDrawn="1">
          <p15:clr>
            <a:srgbClr val="A4A3A4"/>
          </p15:clr>
        </p15:guide>
        <p15:guide id="12" pos="7554">
          <p15:clr>
            <a:srgbClr val="A4A3A4"/>
          </p15:clr>
        </p15:guide>
        <p15:guide id="13" pos="328">
          <p15:clr>
            <a:srgbClr val="A4A3A4"/>
          </p15:clr>
        </p15:guide>
        <p15:guide id="14" pos="7353">
          <p15:clr>
            <a:srgbClr val="A4A3A4"/>
          </p15:clr>
        </p15:guide>
        <p15:guide id="15" pos="613">
          <p15:clr>
            <a:srgbClr val="A4A3A4"/>
          </p15:clr>
        </p15:guide>
        <p15:guide id="16" pos="7079" userDrawn="1">
          <p15:clr>
            <a:srgbClr val="A4A3A4"/>
          </p15:clr>
        </p15:guide>
        <p15:guide id="17" pos="3837">
          <p15:clr>
            <a:srgbClr val="A4A3A4"/>
          </p15:clr>
        </p15:guide>
        <p15:guide id="18" pos="6923" userDrawn="1">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900">
          <p15:clr>
            <a:srgbClr val="A4A3A4"/>
          </p15:clr>
        </p15:guide>
        <p15:guide id="4" pos="218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2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F2F2F2"/>
    <a:srgbClr val="FFC000"/>
    <a:srgbClr val="EAF5D0"/>
    <a:srgbClr val="0088EE"/>
    <a:srgbClr val="00188F"/>
    <a:srgbClr val="0078D7"/>
    <a:srgbClr val="66FF66"/>
    <a:srgbClr val="D1A14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74122A-4400-DAF7-058C-87E27BECC5A0}" v="3" dt="2025-06-19T11:20:02.385"/>
    <p1510:client id="{C44B3709-9ADD-41ED-DBBC-3181304AF60D}" v="6" dt="2025-06-19T10:03:53.1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9" autoAdjust="0"/>
    <p:restoredTop sz="94660"/>
  </p:normalViewPr>
  <p:slideViewPr>
    <p:cSldViewPr snapToGrid="0">
      <p:cViewPr varScale="1">
        <p:scale>
          <a:sx n="80" d="100"/>
          <a:sy n="80" d="100"/>
        </p:scale>
        <p:origin x="725" y="58"/>
      </p:cViewPr>
      <p:guideLst>
        <p:guide orient="horz" pos="142"/>
        <p:guide orient="horz" pos="4176"/>
        <p:guide orient="horz" pos="912"/>
        <p:guide orient="horz" pos="1185"/>
        <p:guide orient="horz" pos="1968"/>
        <p:guide orient="horz" pos="2723"/>
        <p:guide orient="horz" pos="2159"/>
        <p:guide orient="horz" pos="3863"/>
        <p:guide orient="horz" pos="3566"/>
        <p:guide pos="142"/>
        <p:guide pos="1775"/>
        <p:guide pos="7554"/>
        <p:guide pos="328"/>
        <p:guide pos="7353"/>
        <p:guide pos="613"/>
        <p:guide pos="7079"/>
        <p:guide pos="3837"/>
        <p:guide pos="6923"/>
        <p:guide pos="3771"/>
      </p:guideLst>
    </p:cSldViewPr>
  </p:slideViewPr>
  <p:notesTextViewPr>
    <p:cViewPr>
      <p:scale>
        <a:sx n="1" d="1"/>
        <a:sy n="1" d="1"/>
      </p:scale>
      <p:origin x="0" y="0"/>
    </p:cViewPr>
  </p:notesTextViewPr>
  <p:notesViewPr>
    <p:cSldViewPr snapToGrid="0">
      <p:cViewPr>
        <p:scale>
          <a:sx n="1" d="2"/>
          <a:sy n="1" d="2"/>
        </p:scale>
        <p:origin x="3389" y="235"/>
      </p:cViewPr>
      <p:guideLst>
        <p:guide orient="horz" pos="2880"/>
        <p:guide pos="2160"/>
        <p:guide orient="horz" pos="2900"/>
        <p:guide pos="218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10323" cy="460375"/>
          </a:xfrm>
          <a:prstGeom prst="rect">
            <a:avLst/>
          </a:prstGeom>
        </p:spPr>
        <p:txBody>
          <a:bodyPr vert="horz" lIns="92309" tIns="46154" rIns="92309" bIns="46154" rtlCol="0"/>
          <a:lstStyle>
            <a:lvl1pPr algn="l">
              <a:defRPr sz="1200"/>
            </a:lvl1pPr>
          </a:lstStyle>
          <a:p>
            <a:r>
              <a:rPr lang="en-US"/>
              <a:t>Microsoft Office365</a:t>
            </a:r>
          </a:p>
        </p:txBody>
      </p:sp>
      <p:sp>
        <p:nvSpPr>
          <p:cNvPr id="7" name="Date Placeholder 6"/>
          <p:cNvSpPr>
            <a:spLocks noGrp="1"/>
          </p:cNvSpPr>
          <p:nvPr>
            <p:ph type="dt" sz="quarter" idx="1"/>
          </p:nvPr>
        </p:nvSpPr>
        <p:spPr>
          <a:xfrm>
            <a:off x="3934969" y="0"/>
            <a:ext cx="3010323" cy="460375"/>
          </a:xfrm>
          <a:prstGeom prst="rect">
            <a:avLst/>
          </a:prstGeom>
        </p:spPr>
        <p:txBody>
          <a:bodyPr vert="horz" lIns="92309" tIns="46154" rIns="92309" bIns="46154" rtlCol="0"/>
          <a:lstStyle>
            <a:lvl1pPr algn="r">
              <a:defRPr sz="1200"/>
            </a:lvl1pPr>
          </a:lstStyle>
          <a:p>
            <a:fld id="{251F107A-8057-4F22-A1FF-3511BB23F8C9}" type="datetime1">
              <a:rPr lang="en-US" smtClean="0"/>
              <a:t>6/19/2025</a:t>
            </a:fld>
            <a:endParaRPr lang="en-US"/>
          </a:p>
        </p:txBody>
      </p:sp>
      <p:sp>
        <p:nvSpPr>
          <p:cNvPr id="8" name="Footer Placeholder 7"/>
          <p:cNvSpPr>
            <a:spLocks noGrp="1"/>
          </p:cNvSpPr>
          <p:nvPr>
            <p:ph type="ftr" sz="quarter" idx="2"/>
          </p:nvPr>
        </p:nvSpPr>
        <p:spPr>
          <a:xfrm>
            <a:off x="0" y="8745526"/>
            <a:ext cx="5870131" cy="368734"/>
          </a:xfrm>
          <a:prstGeom prst="rect">
            <a:avLst/>
          </a:prstGeom>
        </p:spPr>
        <p:txBody>
          <a:bodyPr vert="horz" lIns="0" tIns="46154" rIns="92309" bIns="46154" rtlCol="0" anchor="b"/>
          <a:lstStyle>
            <a:lvl1pPr algn="l">
              <a:defRPr sz="1200"/>
            </a:lvl1pPr>
          </a:lstStyle>
          <a:p>
            <a:pPr marL="233977" defTabSz="922783"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3977" defTabSz="922783"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858552" y="8745527"/>
            <a:ext cx="1086740" cy="460375"/>
          </a:xfrm>
          <a:prstGeom prst="rect">
            <a:avLst/>
          </a:prstGeom>
        </p:spPr>
        <p:txBody>
          <a:bodyPr vert="horz" lIns="92309" tIns="46154" rIns="92309" bIns="46154"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04813" y="690563"/>
            <a:ext cx="6137275" cy="3452812"/>
          </a:xfrm>
          <a:prstGeom prst="rect">
            <a:avLst/>
          </a:prstGeom>
          <a:noFill/>
          <a:ln w="12700">
            <a:solidFill>
              <a:prstClr val="black"/>
            </a:solidFill>
          </a:ln>
        </p:spPr>
        <p:txBody>
          <a:bodyPr vert="horz" lIns="92309" tIns="46154" rIns="92309" bIns="46154" rtlCol="0" anchor="ctr"/>
          <a:lstStyle/>
          <a:p>
            <a:endParaRPr lang="en-US"/>
          </a:p>
        </p:txBody>
      </p:sp>
      <p:sp>
        <p:nvSpPr>
          <p:cNvPr id="11" name="Date Placeholder 10"/>
          <p:cNvSpPr>
            <a:spLocks noGrp="1"/>
          </p:cNvSpPr>
          <p:nvPr>
            <p:ph type="dt" idx="1"/>
          </p:nvPr>
        </p:nvSpPr>
        <p:spPr>
          <a:xfrm>
            <a:off x="3934969" y="0"/>
            <a:ext cx="3010323" cy="460375"/>
          </a:xfrm>
          <a:prstGeom prst="rect">
            <a:avLst/>
          </a:prstGeom>
        </p:spPr>
        <p:txBody>
          <a:bodyPr vert="horz" lIns="92309" tIns="46154" rIns="92309" bIns="46154" rtlCol="0"/>
          <a:lstStyle>
            <a:lvl1pPr algn="r">
              <a:defRPr sz="1200"/>
            </a:lvl1pPr>
          </a:lstStyle>
          <a:p>
            <a:fld id="{294AE19A-A2AF-47A9-B802-3B5241AE8152}" type="datetime1">
              <a:rPr lang="en-US" smtClean="0"/>
              <a:t>6/19/2025</a:t>
            </a:fld>
            <a:endParaRPr lang="en-US"/>
          </a:p>
        </p:txBody>
      </p:sp>
      <p:sp>
        <p:nvSpPr>
          <p:cNvPr id="12" name="Notes Placeholder 11"/>
          <p:cNvSpPr>
            <a:spLocks noGrp="1"/>
          </p:cNvSpPr>
          <p:nvPr>
            <p:ph type="body" sz="quarter" idx="3"/>
          </p:nvPr>
        </p:nvSpPr>
        <p:spPr>
          <a:xfrm>
            <a:off x="694690" y="4373563"/>
            <a:ext cx="5557520" cy="4143375"/>
          </a:xfrm>
          <a:prstGeom prst="rect">
            <a:avLst/>
          </a:prstGeom>
        </p:spPr>
        <p:txBody>
          <a:bodyPr vert="horz" lIns="92309" tIns="46154" rIns="92309" bIns="4615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85912" y="8745527"/>
            <a:ext cx="959380" cy="460375"/>
          </a:xfrm>
          <a:prstGeom prst="rect">
            <a:avLst/>
          </a:prstGeom>
        </p:spPr>
        <p:txBody>
          <a:bodyPr vert="horz" lIns="92309" tIns="46154" rIns="92309" bIns="46154" rtlCol="0" anchor="b"/>
          <a:lstStyle>
            <a:lvl1pPr algn="r">
              <a:defRPr sz="1200"/>
            </a:lvl1pPr>
          </a:lstStyle>
          <a:p>
            <a:fld id="{B4008EB6-D09E-4580-8CD6-DDB14511944F}" type="slidenum">
              <a:rPr lang="en-US" smtClean="0"/>
              <a:t>‹#›</a:t>
            </a:fld>
            <a:endParaRPr lang="en-US"/>
          </a:p>
        </p:txBody>
      </p:sp>
      <p:sp>
        <p:nvSpPr>
          <p:cNvPr id="14" name="Header Placeholder 5"/>
          <p:cNvSpPr>
            <a:spLocks noGrp="1"/>
          </p:cNvSpPr>
          <p:nvPr>
            <p:ph type="hdr" sz="quarter"/>
          </p:nvPr>
        </p:nvSpPr>
        <p:spPr>
          <a:xfrm>
            <a:off x="0" y="0"/>
            <a:ext cx="3010323" cy="460375"/>
          </a:xfrm>
          <a:prstGeom prst="rect">
            <a:avLst/>
          </a:prstGeom>
        </p:spPr>
        <p:txBody>
          <a:bodyPr vert="horz" lIns="92309" tIns="46154" rIns="92309" bIns="46154" rtlCol="0"/>
          <a:lstStyle>
            <a:lvl1pPr algn="l">
              <a:defRPr sz="1200"/>
            </a:lvl1pPr>
          </a:lstStyle>
          <a:p>
            <a:r>
              <a:rPr lang="en-US"/>
              <a:t>Microsoft Office365</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FE13E35-98FA-43E7-9827-24FFDECD3DC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6/19/2025 4:19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674093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9432" y="3029995"/>
            <a:ext cx="9399112" cy="1793104"/>
          </a:xfrm>
          <a:noFill/>
        </p:spPr>
        <p:txBody>
          <a:bodyPr lIns="0" tIns="0" rIns="0" bIns="182880" anchor="b" anchorCtr="0"/>
          <a:lstStyle>
            <a:lvl1pPr>
              <a:defRPr sz="5293" strike="noStrike" spc="-147" baseline="0">
                <a:solidFill>
                  <a:srgbClr val="000000"/>
                </a:solidFill>
              </a:defRPr>
            </a:lvl1pPr>
          </a:lstStyle>
          <a:p>
            <a:r>
              <a:rPr lang="en-US" dirty="0"/>
              <a:t>Microsoft 365</a:t>
            </a:r>
            <a:br>
              <a:rPr lang="en-US" dirty="0"/>
            </a:br>
            <a:r>
              <a:rPr lang="en-US" dirty="0"/>
              <a:t>title or event name</a:t>
            </a:r>
          </a:p>
        </p:txBody>
      </p:sp>
      <p:sp>
        <p:nvSpPr>
          <p:cNvPr id="5" name="Text Placeholder 4"/>
          <p:cNvSpPr>
            <a:spLocks noGrp="1"/>
          </p:cNvSpPr>
          <p:nvPr>
            <p:ph type="body" sz="quarter" idx="12" hasCustomPrompt="1"/>
          </p:nvPr>
        </p:nvSpPr>
        <p:spPr>
          <a:xfrm>
            <a:off x="426315" y="4838790"/>
            <a:ext cx="9399112" cy="945435"/>
          </a:xfrm>
          <a:noFill/>
        </p:spPr>
        <p:txBody>
          <a:bodyPr lIns="0" tIns="0" rIns="0" bIns="0">
            <a:noAutofit/>
          </a:bodyPr>
          <a:lstStyle>
            <a:lvl1pPr marL="0" indent="0">
              <a:lnSpc>
                <a:spcPct val="100000"/>
              </a:lnSpc>
              <a:spcBef>
                <a:spcPts val="0"/>
              </a:spcBef>
              <a:buNone/>
              <a:defRPr sz="1568" spc="0" baseline="0">
                <a:solidFill>
                  <a:srgbClr val="000000"/>
                </a:solidFill>
                <a:latin typeface="+mn-lt"/>
              </a:defRPr>
            </a:lvl1pPr>
          </a:lstStyle>
          <a:p>
            <a:pPr lvl="0"/>
            <a:r>
              <a:rPr lang="en-US" dirty="0"/>
              <a:t>Author name</a:t>
            </a:r>
          </a:p>
          <a:p>
            <a:pPr lvl="0"/>
            <a:r>
              <a:rPr lang="en-US" dirty="0"/>
              <a:t>Date</a:t>
            </a:r>
          </a:p>
        </p:txBody>
      </p:sp>
      <p:pic>
        <p:nvPicPr>
          <p:cNvPr id="3" name="Picture 2">
            <a:extLst>
              <a:ext uri="{FF2B5EF4-FFF2-40B4-BE49-F238E27FC236}">
                <a16:creationId xmlns:a16="http://schemas.microsoft.com/office/drawing/2014/main" id="{2490396D-63B5-D6BB-D0A8-268BF1C49EDD}"/>
              </a:ext>
            </a:extLst>
          </p:cNvPr>
          <p:cNvPicPr>
            <a:picLocks noChangeAspect="1"/>
          </p:cNvPicPr>
          <p:nvPr userDrawn="1"/>
        </p:nvPicPr>
        <p:blipFill>
          <a:blip r:embed="rId2"/>
          <a:stretch>
            <a:fillRect/>
          </a:stretch>
        </p:blipFill>
        <p:spPr>
          <a:xfrm>
            <a:off x="426315" y="271672"/>
            <a:ext cx="2558425" cy="677549"/>
          </a:xfrm>
          <a:prstGeom prst="rect">
            <a:avLst/>
          </a:prstGeom>
        </p:spPr>
      </p:pic>
    </p:spTree>
    <p:extLst>
      <p:ext uri="{BB962C8B-B14F-4D97-AF65-F5344CB8AC3E}">
        <p14:creationId xmlns:p14="http://schemas.microsoft.com/office/powerpoint/2010/main" val="5604102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5980833" y="2145841"/>
            <a:ext cx="5778567" cy="3756460"/>
          </a:xfrm>
        </p:spPr>
        <p:txBody>
          <a:bodyPr anchor="ctr">
            <a:noAutofit/>
          </a:bodyPr>
          <a:lstStyle>
            <a:lvl1pPr algn="ctr">
              <a:defRPr sz="1960">
                <a:latin typeface="+mj-lt"/>
              </a:defRPr>
            </a:lvl1pPr>
          </a:lstStyle>
          <a:p>
            <a:r>
              <a:rPr lang="en-US" dirty="0"/>
              <a:t>Drop photo here</a:t>
            </a:r>
          </a:p>
        </p:txBody>
      </p:sp>
      <p:sp>
        <p:nvSpPr>
          <p:cNvPr id="4" name="Text Placeholder 3"/>
          <p:cNvSpPr>
            <a:spLocks noGrp="1"/>
          </p:cNvSpPr>
          <p:nvPr>
            <p:ph type="body" sz="quarter" idx="10" hasCustomPrompt="1"/>
          </p:nvPr>
        </p:nvSpPr>
        <p:spPr>
          <a:xfrm>
            <a:off x="426313" y="2145841"/>
            <a:ext cx="5136837" cy="2573509"/>
          </a:xfrm>
        </p:spPr>
        <p:txBody>
          <a:bodyPr wrap="square" lIns="0" tIns="0" rIns="0" bIns="0">
            <a:noAutofit/>
          </a:bodyPr>
          <a:lstStyle>
            <a:lvl1pPr marL="0" marR="0" indent="0" algn="l" defTabSz="914180" rtl="0" eaLnBrk="1" fontAlgn="auto" latinLnBrk="0" hangingPunct="1">
              <a:lnSpc>
                <a:spcPct val="90000"/>
              </a:lnSpc>
              <a:spcBef>
                <a:spcPts val="0"/>
              </a:spcBef>
              <a:spcAft>
                <a:spcPts val="2548"/>
              </a:spcAft>
              <a:buClrTx/>
              <a:buSzPct val="90000"/>
              <a:buFont typeface="Wingdings" panose="05000000000000000000" pitchFamily="2" charset="2"/>
              <a:buNone/>
              <a:tabLst/>
              <a:defRPr sz="2548" b="0" i="0">
                <a:solidFill>
                  <a:srgbClr val="000000"/>
                </a:solidFill>
                <a:latin typeface="+mn-lt"/>
              </a:defRPr>
            </a:lvl1pPr>
            <a:lvl2pPr marL="224051" marR="0" indent="0" algn="l" defTabSz="914180"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2" indent="0">
              <a:buNone/>
              <a:defRPr/>
            </a:lvl3pPr>
            <a:lvl4pPr marL="672153" indent="0">
              <a:buNone/>
              <a:defRPr/>
            </a:lvl4pPr>
            <a:lvl5pPr marL="896203" indent="0">
              <a:buNone/>
              <a:defRPr/>
            </a:lvl5pPr>
          </a:lstStyle>
          <a:p>
            <a:pPr lvl="0"/>
            <a:r>
              <a:rPr lang="pt-BR" dirty="0"/>
              <a:t>Subhead Segoe UI 26pt</a:t>
            </a:r>
          </a:p>
          <a:p>
            <a:pPr lvl="0"/>
            <a:r>
              <a:rPr lang="pt-BR" dirty="0"/>
              <a:t>Subhead Segoe UI 26pt</a:t>
            </a:r>
          </a:p>
          <a:p>
            <a:pPr lvl="0"/>
            <a:r>
              <a:rPr lang="pt-BR" dirty="0"/>
              <a:t>Subhead Segoe UI 26pt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313" y="440495"/>
            <a:ext cx="11333087" cy="739343"/>
          </a:xfrm>
          <a:prstGeom prst="rect">
            <a:avLst/>
          </a:prstGeom>
        </p:spPr>
        <p:txBody>
          <a:bodyPr vert="horz" wrap="square" lIns="0" tIns="164592" rIns="0" bIns="0" rtlCol="0" anchor="t">
            <a:noAutofit/>
          </a:bodyPr>
          <a:lstStyle>
            <a:lvl1pPr>
              <a:defRPr>
                <a:solidFill>
                  <a:srgbClr val="000000"/>
                </a:solidFill>
              </a:defRPr>
            </a:lvl1pPr>
          </a:lstStyle>
          <a:p>
            <a:r>
              <a:rPr lang="en-US" dirty="0"/>
              <a:t>Device layout</a:t>
            </a:r>
          </a:p>
        </p:txBody>
      </p:sp>
    </p:spTree>
    <p:extLst>
      <p:ext uri="{BB962C8B-B14F-4D97-AF65-F5344CB8AC3E}">
        <p14:creationId xmlns:p14="http://schemas.microsoft.com/office/powerpoint/2010/main" val="2761488243"/>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Graphic layout: three columns graphic and text">
    <p:spTree>
      <p:nvGrpSpPr>
        <p:cNvPr id="1" name=""/>
        <p:cNvGrpSpPr/>
        <p:nvPr/>
      </p:nvGrpSpPr>
      <p:grpSpPr>
        <a:xfrm>
          <a:off x="0" y="0"/>
          <a:ext cx="0" cy="0"/>
          <a:chOff x="0" y="0"/>
          <a:chExt cx="0" cy="0"/>
        </a:xfrm>
      </p:grpSpPr>
      <p:sp>
        <p:nvSpPr>
          <p:cNvPr id="3" name="Rectangle 2"/>
          <p:cNvSpPr/>
          <p:nvPr/>
        </p:nvSpPr>
        <p:spPr bwMode="auto">
          <a:xfrm>
            <a:off x="426314" y="1599723"/>
            <a:ext cx="363144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896985" y="1958468"/>
            <a:ext cx="2697909" cy="2411476"/>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6" name="Rectangle 5"/>
          <p:cNvSpPr/>
          <p:nvPr/>
        </p:nvSpPr>
        <p:spPr bwMode="auto">
          <a:xfrm>
            <a:off x="4280248" y="1599723"/>
            <a:ext cx="3622109"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8124849" y="1599723"/>
            <a:ext cx="363455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Content Placeholder 15"/>
          <p:cNvSpPr>
            <a:spLocks noGrp="1"/>
          </p:cNvSpPr>
          <p:nvPr>
            <p:ph sz="quarter" idx="18" hasCustomPrompt="1"/>
          </p:nvPr>
        </p:nvSpPr>
        <p:spPr>
          <a:xfrm>
            <a:off x="4745458" y="1958468"/>
            <a:ext cx="2697909" cy="2411476"/>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18" name="Content Placeholder 15"/>
          <p:cNvSpPr>
            <a:spLocks noGrp="1"/>
          </p:cNvSpPr>
          <p:nvPr>
            <p:ph sz="quarter" idx="19" hasCustomPrompt="1"/>
          </p:nvPr>
        </p:nvSpPr>
        <p:spPr>
          <a:xfrm>
            <a:off x="8596251" y="1958468"/>
            <a:ext cx="2697909" cy="2411476"/>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12" name="Title Placeholder 1">
            <a:extLst>
              <a:ext uri="{FF2B5EF4-FFF2-40B4-BE49-F238E27FC236}">
                <a16:creationId xmlns:a16="http://schemas.microsoft.com/office/drawing/2014/main" id="{FC74E6E5-9DAD-4A14-9C20-D9F9150874FE}"/>
              </a:ext>
            </a:extLst>
          </p:cNvPr>
          <p:cNvSpPr>
            <a:spLocks noGrp="1"/>
          </p:cNvSpPr>
          <p:nvPr>
            <p:ph type="title" hasCustomPrompt="1"/>
          </p:nvPr>
        </p:nvSpPr>
        <p:spPr>
          <a:xfrm>
            <a:off x="426313" y="440495"/>
            <a:ext cx="11333087" cy="739343"/>
          </a:xfrm>
          <a:prstGeom prst="rect">
            <a:avLst/>
          </a:prstGeom>
        </p:spPr>
        <p:txBody>
          <a:bodyPr vert="horz" wrap="square" lIns="0" tIns="164592" rIns="0" bIns="0" rtlCol="0" anchor="t">
            <a:noAutofit/>
          </a:bodyPr>
          <a:lstStyle>
            <a:lvl1pPr>
              <a:defRPr>
                <a:solidFill>
                  <a:srgbClr val="000000"/>
                </a:solidFill>
              </a:defRPr>
            </a:lvl1pPr>
          </a:lstStyle>
          <a:p>
            <a:r>
              <a:rPr lang="en-US" dirty="0"/>
              <a:t>Graphic layout: three columns graphic and text</a:t>
            </a:r>
          </a:p>
        </p:txBody>
      </p:sp>
      <p:sp>
        <p:nvSpPr>
          <p:cNvPr id="13" name="Text Placeholder 4">
            <a:extLst>
              <a:ext uri="{FF2B5EF4-FFF2-40B4-BE49-F238E27FC236}">
                <a16:creationId xmlns:a16="http://schemas.microsoft.com/office/drawing/2014/main" id="{FB052D15-67DF-4845-863F-FEC853640A9E}"/>
              </a:ext>
            </a:extLst>
          </p:cNvPr>
          <p:cNvSpPr>
            <a:spLocks noGrp="1"/>
          </p:cNvSpPr>
          <p:nvPr>
            <p:ph type="body" sz="quarter" idx="11" hasCustomPrompt="1"/>
          </p:nvPr>
        </p:nvSpPr>
        <p:spPr>
          <a:xfrm>
            <a:off x="426314" y="4927922"/>
            <a:ext cx="3626714" cy="1307666"/>
          </a:xfrm>
        </p:spPr>
        <p:txBody>
          <a:bodyPr lIns="0" tIns="0" rIns="0" bIns="0"/>
          <a:lstStyle>
            <a:lvl1pPr marL="0" indent="0">
              <a:lnSpc>
                <a:spcPct val="100000"/>
              </a:lnSpc>
              <a:spcBef>
                <a:spcPts val="0"/>
              </a:spcBef>
              <a:spcAft>
                <a:spcPts val="784"/>
              </a:spcAft>
              <a:buNone/>
              <a:defRPr sz="1568" b="1">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a:t>
            </a:r>
            <a:r>
              <a:rPr lang="en-US" dirty="0" err="1"/>
              <a:t>Semibold</a:t>
            </a:r>
            <a:r>
              <a:rPr lang="en-US" dirty="0"/>
              <a:t> 16</a:t>
            </a:r>
          </a:p>
          <a:p>
            <a:pPr lvl="1"/>
            <a:r>
              <a:rPr lang="en-US" dirty="0"/>
              <a:t>Body copy Segoe Regular 16.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a:t>
            </a:r>
            <a:r>
              <a:rPr lang="en-US" dirty="0"/>
              <a:t>.</a:t>
            </a:r>
          </a:p>
        </p:txBody>
      </p:sp>
      <p:sp>
        <p:nvSpPr>
          <p:cNvPr id="14" name="Text Placeholder 4">
            <a:extLst>
              <a:ext uri="{FF2B5EF4-FFF2-40B4-BE49-F238E27FC236}">
                <a16:creationId xmlns:a16="http://schemas.microsoft.com/office/drawing/2014/main" id="{A5ECD4C7-D870-4003-9FA8-85EBBED87940}"/>
              </a:ext>
            </a:extLst>
          </p:cNvPr>
          <p:cNvSpPr>
            <a:spLocks noGrp="1"/>
          </p:cNvSpPr>
          <p:nvPr>
            <p:ph type="body" sz="quarter" idx="12" hasCustomPrompt="1"/>
          </p:nvPr>
        </p:nvSpPr>
        <p:spPr>
          <a:xfrm>
            <a:off x="4280247" y="4927922"/>
            <a:ext cx="3622108"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a:t>
            </a:r>
            <a:r>
              <a:rPr lang="en-US" dirty="0" err="1"/>
              <a:t>Semibold</a:t>
            </a:r>
            <a:r>
              <a:rPr lang="en-US" dirty="0"/>
              <a:t> 16</a:t>
            </a:r>
          </a:p>
          <a:p>
            <a:pPr lvl="1"/>
            <a:r>
              <a:rPr lang="en-US" dirty="0"/>
              <a:t>Body copy Segoe Regular 16.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a:t>
            </a:r>
            <a:r>
              <a:rPr lang="en-US" dirty="0"/>
              <a:t>.</a:t>
            </a:r>
          </a:p>
        </p:txBody>
      </p:sp>
      <p:sp>
        <p:nvSpPr>
          <p:cNvPr id="15" name="Text Placeholder 4">
            <a:extLst>
              <a:ext uri="{FF2B5EF4-FFF2-40B4-BE49-F238E27FC236}">
                <a16:creationId xmlns:a16="http://schemas.microsoft.com/office/drawing/2014/main" id="{AA9BECBA-B2CC-4EE6-B54E-9ADB03EB2595}"/>
              </a:ext>
            </a:extLst>
          </p:cNvPr>
          <p:cNvSpPr>
            <a:spLocks noGrp="1"/>
          </p:cNvSpPr>
          <p:nvPr>
            <p:ph type="body" sz="quarter" idx="13" hasCustomPrompt="1"/>
          </p:nvPr>
        </p:nvSpPr>
        <p:spPr>
          <a:xfrm>
            <a:off x="8124847" y="4927922"/>
            <a:ext cx="3634555"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bold 16</a:t>
            </a:r>
          </a:p>
          <a:p>
            <a:pPr lvl="1"/>
            <a:r>
              <a:rPr lang="en-US" dirty="0"/>
              <a:t>Body copy Segoe Regular 16.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a:t>
            </a:r>
            <a:r>
              <a:rPr lang="en-US" dirty="0"/>
              <a:t>.</a:t>
            </a:r>
          </a:p>
        </p:txBody>
      </p:sp>
    </p:spTree>
    <p:extLst>
      <p:ext uri="{BB962C8B-B14F-4D97-AF65-F5344CB8AC3E}">
        <p14:creationId xmlns:p14="http://schemas.microsoft.com/office/powerpoint/2010/main" val="3678015894"/>
      </p:ext>
    </p:extLst>
  </p:cSld>
  <p:clrMapOvr>
    <a:masterClrMapping/>
  </p:clrMapOvr>
  <p:transition>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Graphic layout: four columns graphic and tex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594C393-E06E-3A4C-A658-2526A14DA5A1}"/>
              </a:ext>
            </a:extLst>
          </p:cNvPr>
          <p:cNvSpPr/>
          <p:nvPr/>
        </p:nvSpPr>
        <p:spPr bwMode="auto">
          <a:xfrm>
            <a:off x="9106674" y="1590385"/>
            <a:ext cx="2652726"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A011C51E-94BA-C44D-ABF4-E87C4124DAF0}"/>
              </a:ext>
            </a:extLst>
          </p:cNvPr>
          <p:cNvSpPr/>
          <p:nvPr/>
        </p:nvSpPr>
        <p:spPr bwMode="auto">
          <a:xfrm>
            <a:off x="6213221" y="1590385"/>
            <a:ext cx="2652726"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E6DDB665-2DD7-AE40-9862-C6E8E22E9215}"/>
              </a:ext>
            </a:extLst>
          </p:cNvPr>
          <p:cNvSpPr/>
          <p:nvPr/>
        </p:nvSpPr>
        <p:spPr bwMode="auto">
          <a:xfrm>
            <a:off x="3319768" y="1590385"/>
            <a:ext cx="2652726"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4CD677DE-AA2C-984C-BAE1-54D5F0B518CE}"/>
              </a:ext>
            </a:extLst>
          </p:cNvPr>
          <p:cNvSpPr/>
          <p:nvPr/>
        </p:nvSpPr>
        <p:spPr bwMode="auto">
          <a:xfrm>
            <a:off x="426314" y="1590385"/>
            <a:ext cx="2652726"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0347712A-15EB-884C-BF95-7C690BA77817}"/>
              </a:ext>
            </a:extLst>
          </p:cNvPr>
          <p:cNvSpPr>
            <a:spLocks noGrp="1"/>
          </p:cNvSpPr>
          <p:nvPr>
            <p:ph type="title" hasCustomPrompt="1"/>
          </p:nvPr>
        </p:nvSpPr>
        <p:spPr>
          <a:xfrm>
            <a:off x="426313" y="435824"/>
            <a:ext cx="11333087" cy="744014"/>
          </a:xfrm>
        </p:spPr>
        <p:txBody>
          <a:bodyPr/>
          <a:lstStyle>
            <a:lvl1pPr>
              <a:defRPr/>
            </a:lvl1pPr>
          </a:lstStyle>
          <a:p>
            <a:r>
              <a:rPr lang="en-US" dirty="0"/>
              <a:t>Graphic layout: four columns graphic and text</a:t>
            </a:r>
          </a:p>
        </p:txBody>
      </p:sp>
      <p:sp>
        <p:nvSpPr>
          <p:cNvPr id="4" name="Content Placeholder 15">
            <a:extLst>
              <a:ext uri="{FF2B5EF4-FFF2-40B4-BE49-F238E27FC236}">
                <a16:creationId xmlns:a16="http://schemas.microsoft.com/office/drawing/2014/main" id="{F580A529-D3A8-5643-80BA-3E2BE1AA8D57}"/>
              </a:ext>
            </a:extLst>
          </p:cNvPr>
          <p:cNvSpPr>
            <a:spLocks noGrp="1"/>
          </p:cNvSpPr>
          <p:nvPr>
            <p:ph sz="quarter" idx="17" hasCustomPrompt="1"/>
          </p:nvPr>
        </p:nvSpPr>
        <p:spPr>
          <a:xfrm>
            <a:off x="966499" y="2135537"/>
            <a:ext cx="1572357" cy="2038660"/>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7" name="Content Placeholder 15">
            <a:extLst>
              <a:ext uri="{FF2B5EF4-FFF2-40B4-BE49-F238E27FC236}">
                <a16:creationId xmlns:a16="http://schemas.microsoft.com/office/drawing/2014/main" id="{1F6D7A4B-5FFE-2741-8477-E0CAA019B079}"/>
              </a:ext>
            </a:extLst>
          </p:cNvPr>
          <p:cNvSpPr>
            <a:spLocks noGrp="1"/>
          </p:cNvSpPr>
          <p:nvPr>
            <p:ph sz="quarter" idx="18" hasCustomPrompt="1"/>
          </p:nvPr>
        </p:nvSpPr>
        <p:spPr>
          <a:xfrm>
            <a:off x="3848257" y="2135537"/>
            <a:ext cx="1595748" cy="2038660"/>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9" name="Text Placeholder 4">
            <a:extLst>
              <a:ext uri="{FF2B5EF4-FFF2-40B4-BE49-F238E27FC236}">
                <a16:creationId xmlns:a16="http://schemas.microsoft.com/office/drawing/2014/main" id="{07CF99F6-2487-AC48-8A09-B34B72BD5FE9}"/>
              </a:ext>
            </a:extLst>
          </p:cNvPr>
          <p:cNvSpPr>
            <a:spLocks noGrp="1"/>
          </p:cNvSpPr>
          <p:nvPr>
            <p:ph type="body" sz="quarter" idx="11" hasCustomPrompt="1"/>
          </p:nvPr>
        </p:nvSpPr>
        <p:spPr>
          <a:xfrm>
            <a:off x="426314" y="4927922"/>
            <a:ext cx="2652726" cy="1307666"/>
          </a:xfrm>
        </p:spPr>
        <p:txBody>
          <a:bodyPr lIns="0" tIns="0" rIns="0" bIns="0"/>
          <a:lstStyle>
            <a:lvl1pPr marL="0" indent="0">
              <a:lnSpc>
                <a:spcPct val="100000"/>
              </a:lnSpc>
              <a:spcBef>
                <a:spcPts val="0"/>
              </a:spcBef>
              <a:spcAft>
                <a:spcPts val="784"/>
              </a:spcAft>
              <a:buNone/>
              <a:defRPr sz="1568" b="1">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a:t>
            </a:r>
            <a:r>
              <a:rPr lang="en-US" dirty="0" err="1"/>
              <a:t>Semibold</a:t>
            </a:r>
            <a:r>
              <a:rPr lang="en-US" dirty="0"/>
              <a:t> 16</a:t>
            </a:r>
          </a:p>
          <a:p>
            <a:pPr lvl="1"/>
            <a:r>
              <a:rPr lang="en-US" dirty="0"/>
              <a:t>Body copy Segoe Regular 16. </a:t>
            </a:r>
            <a:r>
              <a:rPr lang="en-US" dirty="0" err="1"/>
              <a:t>Cavorest</a:t>
            </a:r>
            <a:r>
              <a:rPr lang="en-US" dirty="0"/>
              <a:t> a </a:t>
            </a:r>
            <a:r>
              <a:rPr lang="en-US" dirty="0" err="1"/>
              <a:t>aut</a:t>
            </a:r>
            <a:r>
              <a:rPr lang="en-US" dirty="0"/>
              <a:t> arum quam id eat ape </a:t>
            </a:r>
            <a:r>
              <a:rPr lang="en-US" dirty="0" err="1"/>
              <a:t>est</a:t>
            </a:r>
            <a:r>
              <a:rPr lang="en-US" dirty="0"/>
              <a:t>, qui </a:t>
            </a:r>
            <a:r>
              <a:rPr lang="en-US" dirty="0" err="1"/>
              <a:t>sinc</a:t>
            </a:r>
            <a:r>
              <a:rPr lang="en-US" dirty="0"/>
              <a:t>.</a:t>
            </a:r>
          </a:p>
        </p:txBody>
      </p:sp>
      <p:sp>
        <p:nvSpPr>
          <p:cNvPr id="10" name="Text Placeholder 4">
            <a:extLst>
              <a:ext uri="{FF2B5EF4-FFF2-40B4-BE49-F238E27FC236}">
                <a16:creationId xmlns:a16="http://schemas.microsoft.com/office/drawing/2014/main" id="{7F7B5F75-90C0-F44E-9322-8FF1108BD340}"/>
              </a:ext>
            </a:extLst>
          </p:cNvPr>
          <p:cNvSpPr>
            <a:spLocks noGrp="1"/>
          </p:cNvSpPr>
          <p:nvPr>
            <p:ph type="body" sz="quarter" idx="12" hasCustomPrompt="1"/>
          </p:nvPr>
        </p:nvSpPr>
        <p:spPr>
          <a:xfrm>
            <a:off x="3319768" y="4927922"/>
            <a:ext cx="2652726"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a:t>
            </a:r>
            <a:r>
              <a:rPr lang="en-US" dirty="0" err="1"/>
              <a:t>Semibold</a:t>
            </a:r>
            <a:r>
              <a:rPr lang="en-US" dirty="0"/>
              <a:t> 16</a:t>
            </a:r>
          </a:p>
          <a:p>
            <a:pPr lvl="1"/>
            <a:r>
              <a:rPr lang="en-US" dirty="0"/>
              <a:t>Body copy Segoe Regular 16. </a:t>
            </a:r>
            <a:r>
              <a:rPr lang="en-US" dirty="0" err="1"/>
              <a:t>Cavorest</a:t>
            </a:r>
            <a:r>
              <a:rPr lang="en-US" dirty="0"/>
              <a:t> a </a:t>
            </a:r>
            <a:r>
              <a:rPr lang="en-US" dirty="0" err="1"/>
              <a:t>aut</a:t>
            </a:r>
            <a:r>
              <a:rPr lang="en-US" dirty="0"/>
              <a:t> arum quam id eat ape </a:t>
            </a:r>
            <a:r>
              <a:rPr lang="en-US" dirty="0" err="1"/>
              <a:t>est</a:t>
            </a:r>
            <a:r>
              <a:rPr lang="en-US" dirty="0"/>
              <a:t>, qui </a:t>
            </a:r>
            <a:r>
              <a:rPr lang="en-US" dirty="0" err="1"/>
              <a:t>sinc</a:t>
            </a:r>
            <a:r>
              <a:rPr lang="en-US" dirty="0"/>
              <a:t>.</a:t>
            </a:r>
          </a:p>
        </p:txBody>
      </p:sp>
      <p:sp>
        <p:nvSpPr>
          <p:cNvPr id="11" name="Text Placeholder 4">
            <a:extLst>
              <a:ext uri="{FF2B5EF4-FFF2-40B4-BE49-F238E27FC236}">
                <a16:creationId xmlns:a16="http://schemas.microsoft.com/office/drawing/2014/main" id="{6E444E9C-8096-FE42-BE2A-094180C61109}"/>
              </a:ext>
            </a:extLst>
          </p:cNvPr>
          <p:cNvSpPr>
            <a:spLocks noGrp="1"/>
          </p:cNvSpPr>
          <p:nvPr>
            <p:ph type="body" sz="quarter" idx="13" hasCustomPrompt="1"/>
          </p:nvPr>
        </p:nvSpPr>
        <p:spPr>
          <a:xfrm>
            <a:off x="6213221" y="4927922"/>
            <a:ext cx="2652726"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bold 16</a:t>
            </a:r>
          </a:p>
          <a:p>
            <a:pPr lvl="1"/>
            <a:r>
              <a:rPr lang="en-US" dirty="0"/>
              <a:t>Body copy Segoe Regular 16. </a:t>
            </a:r>
            <a:r>
              <a:rPr lang="en-US" dirty="0" err="1"/>
              <a:t>Cavorest</a:t>
            </a:r>
            <a:r>
              <a:rPr lang="en-US" dirty="0"/>
              <a:t> a </a:t>
            </a:r>
            <a:r>
              <a:rPr lang="en-US" dirty="0" err="1"/>
              <a:t>aut</a:t>
            </a:r>
            <a:r>
              <a:rPr lang="en-US" dirty="0"/>
              <a:t> arum quam id eat ape </a:t>
            </a:r>
            <a:r>
              <a:rPr lang="en-US" dirty="0" err="1"/>
              <a:t>est</a:t>
            </a:r>
            <a:r>
              <a:rPr lang="en-US" dirty="0"/>
              <a:t>, qui </a:t>
            </a:r>
            <a:r>
              <a:rPr lang="en-US" dirty="0" err="1"/>
              <a:t>sinc</a:t>
            </a:r>
            <a:r>
              <a:rPr lang="en-US" dirty="0"/>
              <a:t>.</a:t>
            </a:r>
          </a:p>
        </p:txBody>
      </p:sp>
      <p:sp>
        <p:nvSpPr>
          <p:cNvPr id="13" name="Content Placeholder 15">
            <a:extLst>
              <a:ext uri="{FF2B5EF4-FFF2-40B4-BE49-F238E27FC236}">
                <a16:creationId xmlns:a16="http://schemas.microsoft.com/office/drawing/2014/main" id="{30602BFF-4B8C-D046-AD65-47970BC89DF5}"/>
              </a:ext>
            </a:extLst>
          </p:cNvPr>
          <p:cNvSpPr>
            <a:spLocks noGrp="1"/>
          </p:cNvSpPr>
          <p:nvPr>
            <p:ph sz="quarter" idx="19" hasCustomPrompt="1"/>
          </p:nvPr>
        </p:nvSpPr>
        <p:spPr>
          <a:xfrm>
            <a:off x="6741710" y="2135537"/>
            <a:ext cx="1595748" cy="2038660"/>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14" name="Content Placeholder 15">
            <a:extLst>
              <a:ext uri="{FF2B5EF4-FFF2-40B4-BE49-F238E27FC236}">
                <a16:creationId xmlns:a16="http://schemas.microsoft.com/office/drawing/2014/main" id="{88A8CB35-A244-544E-8BAE-53CB85074FBB}"/>
              </a:ext>
            </a:extLst>
          </p:cNvPr>
          <p:cNvSpPr>
            <a:spLocks noGrp="1"/>
          </p:cNvSpPr>
          <p:nvPr>
            <p:ph sz="quarter" idx="20" hasCustomPrompt="1"/>
          </p:nvPr>
        </p:nvSpPr>
        <p:spPr>
          <a:xfrm>
            <a:off x="9635163" y="2135537"/>
            <a:ext cx="1595748" cy="2038660"/>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15" name="Text Placeholder 4">
            <a:extLst>
              <a:ext uri="{FF2B5EF4-FFF2-40B4-BE49-F238E27FC236}">
                <a16:creationId xmlns:a16="http://schemas.microsoft.com/office/drawing/2014/main" id="{D8D35D15-66F4-4840-BA72-4B7AB5A24EFD}"/>
              </a:ext>
            </a:extLst>
          </p:cNvPr>
          <p:cNvSpPr>
            <a:spLocks noGrp="1"/>
          </p:cNvSpPr>
          <p:nvPr>
            <p:ph type="body" sz="quarter" idx="21" hasCustomPrompt="1"/>
          </p:nvPr>
        </p:nvSpPr>
        <p:spPr>
          <a:xfrm>
            <a:off x="9106674" y="4927922"/>
            <a:ext cx="2652726"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bold 16</a:t>
            </a:r>
          </a:p>
          <a:p>
            <a:pPr lvl="1"/>
            <a:r>
              <a:rPr lang="en-US" dirty="0"/>
              <a:t>Body copy Segoe Regular 16. </a:t>
            </a:r>
            <a:r>
              <a:rPr lang="en-US" dirty="0" err="1"/>
              <a:t>Cavorest</a:t>
            </a:r>
            <a:r>
              <a:rPr lang="en-US" dirty="0"/>
              <a:t> a </a:t>
            </a:r>
            <a:r>
              <a:rPr lang="en-US" dirty="0" err="1"/>
              <a:t>aut</a:t>
            </a:r>
            <a:r>
              <a:rPr lang="en-US" dirty="0"/>
              <a:t> arum quam id eat ape </a:t>
            </a:r>
            <a:r>
              <a:rPr lang="en-US" dirty="0" err="1"/>
              <a:t>est</a:t>
            </a:r>
            <a:r>
              <a:rPr lang="en-US" dirty="0"/>
              <a:t>, qui </a:t>
            </a:r>
            <a:r>
              <a:rPr lang="en-US" dirty="0" err="1"/>
              <a:t>sinc</a:t>
            </a:r>
            <a:r>
              <a:rPr lang="en-US" dirty="0"/>
              <a:t>.</a:t>
            </a:r>
          </a:p>
        </p:txBody>
      </p:sp>
    </p:spTree>
    <p:extLst>
      <p:ext uri="{BB962C8B-B14F-4D97-AF65-F5344CB8AC3E}">
        <p14:creationId xmlns:p14="http://schemas.microsoft.com/office/powerpoint/2010/main" val="997690665"/>
      </p:ext>
    </p:extLst>
  </p:cSld>
  <p:clrMapOvr>
    <a:masterClrMapping/>
  </p:clrMapOvr>
  <p:transition>
    <p:fade/>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426313" y="2135536"/>
            <a:ext cx="11333087" cy="4288197"/>
          </a:xfrm>
        </p:spPr>
        <p:txBody>
          <a:bodyPr bIns="1737360" anchor="ctr">
            <a:noAutofit/>
          </a:bodyPr>
          <a:lstStyle>
            <a:lvl1pPr algn="ctr">
              <a:defRPr sz="1960">
                <a:solidFill>
                  <a:srgbClr val="000000"/>
                </a:solidFill>
                <a:latin typeface="+mj-lt"/>
              </a:defRPr>
            </a:lvl1pPr>
          </a:lstStyle>
          <a:p>
            <a:r>
              <a:rPr lang="en-US"/>
              <a:t>Click icon to add table</a:t>
            </a:r>
            <a:endParaRPr lang="en-US" dirty="0"/>
          </a:p>
        </p:txBody>
      </p:sp>
      <p:sp>
        <p:nvSpPr>
          <p:cNvPr id="5" name="Title Placeholder 1">
            <a:extLst>
              <a:ext uri="{FF2B5EF4-FFF2-40B4-BE49-F238E27FC236}">
                <a16:creationId xmlns:a16="http://schemas.microsoft.com/office/drawing/2014/main" id="{4F997AC3-87B6-4E0B-88C2-A05069E413C4}"/>
              </a:ext>
            </a:extLst>
          </p:cNvPr>
          <p:cNvSpPr>
            <a:spLocks noGrp="1"/>
          </p:cNvSpPr>
          <p:nvPr>
            <p:ph type="title" hasCustomPrompt="1"/>
          </p:nvPr>
        </p:nvSpPr>
        <p:spPr>
          <a:xfrm>
            <a:off x="426313" y="440495"/>
            <a:ext cx="11333087" cy="739343"/>
          </a:xfrm>
          <a:prstGeom prst="rect">
            <a:avLst/>
          </a:prstGeom>
        </p:spPr>
        <p:txBody>
          <a:bodyPr vert="horz" wrap="square" lIns="0" tIns="164592" rIns="0" bIns="0" rtlCol="0" anchor="t">
            <a:noAutofit/>
          </a:bodyPr>
          <a:lstStyle>
            <a:lvl1pPr>
              <a:defRPr>
                <a:solidFill>
                  <a:srgbClr val="000000"/>
                </a:solidFill>
              </a:defRPr>
            </a:lvl1pPr>
          </a:lstStyle>
          <a:p>
            <a:r>
              <a:rPr lang="en-US" dirty="0"/>
              <a:t>Table layout</a:t>
            </a:r>
          </a:p>
        </p:txBody>
      </p:sp>
    </p:spTree>
    <p:extLst>
      <p:ext uri="{BB962C8B-B14F-4D97-AF65-F5344CB8AC3E}">
        <p14:creationId xmlns:p14="http://schemas.microsoft.com/office/powerpoint/2010/main" val="735820386"/>
      </p:ext>
    </p:extLst>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314" y="1184319"/>
            <a:ext cx="7476041" cy="3535032"/>
          </a:xfrm>
          <a:noFill/>
        </p:spPr>
        <p:txBody>
          <a:bodyPr vert="horz" wrap="square" lIns="0" tIns="0" rIns="0" bIns="0" rtlCol="0" anchor="t" anchorCtr="0">
            <a:noAutofit/>
          </a:bodyPr>
          <a:lstStyle>
            <a:lvl1pPr>
              <a:lnSpc>
                <a:spcPct val="90000"/>
              </a:lnSpc>
              <a:defRPr lang="en-US" sz="5293" spc="-147" dirty="0">
                <a:solidFill>
                  <a:srgbClr val="000000"/>
                </a:solidFill>
              </a:defRPr>
            </a:lvl1pPr>
          </a:lstStyle>
          <a:p>
            <a:pPr marL="0" lvl="0">
              <a:lnSpc>
                <a:spcPts val="5489"/>
              </a:lnSpc>
            </a:pPr>
            <a:r>
              <a:rPr lang="en-US" dirty="0"/>
              <a:t>Section title</a:t>
            </a:r>
          </a:p>
        </p:txBody>
      </p:sp>
    </p:spTree>
    <p:extLst>
      <p:ext uri="{BB962C8B-B14F-4D97-AF65-F5344CB8AC3E}">
        <p14:creationId xmlns:p14="http://schemas.microsoft.com/office/powerpoint/2010/main" val="3303448536"/>
      </p:ext>
    </p:extLst>
  </p:cSld>
  <p:clrMapOvr>
    <a:overrideClrMapping bg1="lt1" tx1="dk1" bg2="lt2" tx2="dk2" accent1="accent1" accent2="accent2" accent3="accent3" accent4="accent4" accent5="accent5" accent6="accent6" hlink="hlink" folHlink="folHlink"/>
  </p:clrMapOvr>
  <p:transition>
    <p:fade/>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blue">
    <p:bg>
      <p:bgPr>
        <a:solidFill>
          <a:srgbClr val="0278D4"/>
        </a:solidFill>
        <a:effectLst/>
      </p:bgPr>
    </p:bg>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426314" y="1184319"/>
            <a:ext cx="7476041" cy="3535032"/>
          </a:xfrm>
          <a:noFill/>
        </p:spPr>
        <p:txBody>
          <a:bodyPr vert="horz" wrap="square" lIns="0" tIns="0" rIns="0" bIns="0" rtlCol="0" anchor="t" anchorCtr="0">
            <a:noAutofit/>
          </a:bodyPr>
          <a:lstStyle>
            <a:lvl1pPr>
              <a:lnSpc>
                <a:spcPct val="90000"/>
              </a:lnSpc>
              <a:defRPr lang="en-US" sz="5293" spc="-147" dirty="0">
                <a:solidFill>
                  <a:schemeClr val="tx2"/>
                </a:solidFill>
              </a:defRPr>
            </a:lvl1pPr>
          </a:lstStyle>
          <a:p>
            <a:pPr marL="0" lvl="0">
              <a:lnSpc>
                <a:spcPts val="5489"/>
              </a:lnSpc>
            </a:pPr>
            <a:r>
              <a:rPr lang="en-US" dirty="0"/>
              <a:t>Section title</a:t>
            </a:r>
          </a:p>
        </p:txBody>
      </p:sp>
    </p:spTree>
    <p:extLst>
      <p:ext uri="{BB962C8B-B14F-4D97-AF65-F5344CB8AC3E}">
        <p14:creationId xmlns:p14="http://schemas.microsoft.com/office/powerpoint/2010/main" val="3960368807"/>
      </p:ext>
    </p:extLst>
  </p:cSld>
  <p:clrMapOvr>
    <a:overrideClrMapping bg1="dk1" tx1="lt1" bg2="dk2" tx2="lt2" accent1="accent1" accent2="accent2" accent3="accent3" accent4="accent4" accent5="accent5" accent6="accent6" hlink="hlink" folHlink="folHlink"/>
  </p:clrMapOvr>
  <p:transition>
    <p:fade/>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photo">
    <p:spTree>
      <p:nvGrpSpPr>
        <p:cNvPr id="1" name=""/>
        <p:cNvGrpSpPr/>
        <p:nvPr/>
      </p:nvGrpSpPr>
      <p:grpSpPr>
        <a:xfrm>
          <a:off x="0" y="0"/>
          <a:ext cx="0" cy="0"/>
          <a:chOff x="0" y="0"/>
          <a:chExt cx="0" cy="0"/>
        </a:xfrm>
      </p:grpSpPr>
      <p:pic>
        <p:nvPicPr>
          <p:cNvPr id="7" name="Picture 6" descr="A person in a blue shirt&#10;&#10;Description generated with high confidence">
            <a:extLst>
              <a:ext uri="{FF2B5EF4-FFF2-40B4-BE49-F238E27FC236}">
                <a16:creationId xmlns:a16="http://schemas.microsoft.com/office/drawing/2014/main" id="{6ED214DD-0EEC-4ACC-A022-15CDD9C0AD0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2187089" cy="6857996"/>
          </a:xfrm>
          <a:prstGeom prst="rect">
            <a:avLst/>
          </a:prstGeom>
        </p:spPr>
      </p:pic>
      <p:sp>
        <p:nvSpPr>
          <p:cNvPr id="5" name="Title 35">
            <a:extLst>
              <a:ext uri="{FF2B5EF4-FFF2-40B4-BE49-F238E27FC236}">
                <a16:creationId xmlns:a16="http://schemas.microsoft.com/office/drawing/2014/main" id="{8441881C-06B8-4CD2-ADC6-DFD3519E6A19}"/>
              </a:ext>
            </a:extLst>
          </p:cNvPr>
          <p:cNvSpPr>
            <a:spLocks noGrp="1"/>
          </p:cNvSpPr>
          <p:nvPr>
            <p:ph type="title" hasCustomPrompt="1"/>
          </p:nvPr>
        </p:nvSpPr>
        <p:spPr>
          <a:xfrm>
            <a:off x="426314" y="1184319"/>
            <a:ext cx="7476041" cy="3535032"/>
          </a:xfrm>
          <a:noFill/>
        </p:spPr>
        <p:txBody>
          <a:bodyPr vert="horz" wrap="square" lIns="0" tIns="0" rIns="0" bIns="0" rtlCol="0" anchor="t" anchorCtr="0">
            <a:noAutofit/>
          </a:bodyPr>
          <a:lstStyle>
            <a:lvl1pPr>
              <a:lnSpc>
                <a:spcPct val="90000"/>
              </a:lnSpc>
              <a:defRPr lang="en-US" sz="5293" spc="-147" dirty="0">
                <a:solidFill>
                  <a:srgbClr val="000000"/>
                </a:solidFill>
              </a:defRPr>
            </a:lvl1pPr>
          </a:lstStyle>
          <a:p>
            <a:pPr marL="0" lvl="0">
              <a:lnSpc>
                <a:spcPts val="5489"/>
              </a:lnSpc>
            </a:pPr>
            <a:r>
              <a:rPr lang="en-US" dirty="0"/>
              <a:t>Section title</a:t>
            </a:r>
          </a:p>
        </p:txBody>
      </p:sp>
    </p:spTree>
    <p:extLst>
      <p:ext uri="{BB962C8B-B14F-4D97-AF65-F5344CB8AC3E}">
        <p14:creationId xmlns:p14="http://schemas.microsoft.com/office/powerpoint/2010/main" val="2539127515"/>
      </p:ext>
    </p:extLst>
  </p:cSld>
  <p:clrMapOvr>
    <a:overrideClrMapping bg1="lt1" tx1="dk1" bg2="lt2" tx2="dk2" accent1="accent1" accent2="accent2" accent3="accent3" accent4="accent4" accent5="accent5" accent6="accent6" hlink="hlink" folHlink="folHlink"/>
  </p:clrMapOvr>
  <p:transition>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914505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hank you whi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07DE85-B70F-4309-8506-6C011BC20860}"/>
              </a:ext>
            </a:extLst>
          </p:cNvPr>
          <p:cNvSpPr>
            <a:spLocks noGrp="1"/>
          </p:cNvSpPr>
          <p:nvPr>
            <p:ph type="title" hasCustomPrompt="1"/>
          </p:nvPr>
        </p:nvSpPr>
        <p:spPr>
          <a:xfrm>
            <a:off x="426313" y="1829711"/>
            <a:ext cx="7476041" cy="1473396"/>
          </a:xfrm>
          <a:noFill/>
        </p:spPr>
        <p:txBody>
          <a:bodyPr lIns="0" tIns="0" rIns="0" bIns="0" anchor="t" anchorCtr="0"/>
          <a:lstStyle>
            <a:lvl1pPr>
              <a:lnSpc>
                <a:spcPct val="100000"/>
              </a:lnSpc>
              <a:spcAft>
                <a:spcPts val="1274"/>
              </a:spcAft>
              <a:defRPr sz="2548" spc="-147" baseline="0">
                <a:solidFill>
                  <a:schemeClr val="accent1"/>
                </a:solidFill>
              </a:defRPr>
            </a:lvl1pPr>
          </a:lstStyle>
          <a:p>
            <a:r>
              <a:rPr lang="en-US" dirty="0"/>
              <a:t>Thank you.</a:t>
            </a:r>
          </a:p>
        </p:txBody>
      </p:sp>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428382" y="6318462"/>
            <a:ext cx="4480957"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737" eaLnBrk="0" hangingPunct="0"/>
            <a:r>
              <a:rPr lang="en-US" sz="686" dirty="0">
                <a:solidFill>
                  <a:srgbClr val="000000"/>
                </a:solidFill>
                <a:cs typeface="Segoe UI" pitchFamily="34" charset="0"/>
              </a:rPr>
              <a:t>© Copyright Finessefleet Foundation. All rights reserved. </a:t>
            </a:r>
          </a:p>
        </p:txBody>
      </p:sp>
      <p:grpSp>
        <p:nvGrpSpPr>
          <p:cNvPr id="11" name="Group 10">
            <a:extLst>
              <a:ext uri="{FF2B5EF4-FFF2-40B4-BE49-F238E27FC236}">
                <a16:creationId xmlns:a16="http://schemas.microsoft.com/office/drawing/2014/main" id="{11AF72CA-D926-D004-235B-A7A9AF91F3AB}"/>
              </a:ext>
            </a:extLst>
          </p:cNvPr>
          <p:cNvGrpSpPr/>
          <p:nvPr userDrawn="1"/>
        </p:nvGrpSpPr>
        <p:grpSpPr>
          <a:xfrm>
            <a:off x="621143" y="414879"/>
            <a:ext cx="1121932" cy="534434"/>
            <a:chOff x="419172" y="318670"/>
            <a:chExt cx="1525874" cy="726852"/>
          </a:xfrm>
        </p:grpSpPr>
        <p:pic>
          <p:nvPicPr>
            <p:cNvPr id="12" name="Picture 11">
              <a:extLst>
                <a:ext uri="{FF2B5EF4-FFF2-40B4-BE49-F238E27FC236}">
                  <a16:creationId xmlns:a16="http://schemas.microsoft.com/office/drawing/2014/main" id="{F5C25AF7-8071-1F6D-6CBC-EADA060B814C}"/>
                </a:ext>
              </a:extLst>
            </p:cNvPr>
            <p:cNvPicPr>
              <a:picLocks noChangeAspect="1"/>
            </p:cNvPicPr>
            <p:nvPr userDrawn="1"/>
          </p:nvPicPr>
          <p:blipFill>
            <a:blip r:embed="rId2"/>
            <a:stretch>
              <a:fillRect/>
            </a:stretch>
          </p:blipFill>
          <p:spPr>
            <a:xfrm>
              <a:off x="419172" y="324475"/>
              <a:ext cx="783360" cy="721047"/>
            </a:xfrm>
            <a:prstGeom prst="rect">
              <a:avLst/>
            </a:prstGeom>
          </p:spPr>
        </p:pic>
        <p:pic>
          <p:nvPicPr>
            <p:cNvPr id="13" name="Picture 12">
              <a:extLst>
                <a:ext uri="{FF2B5EF4-FFF2-40B4-BE49-F238E27FC236}">
                  <a16:creationId xmlns:a16="http://schemas.microsoft.com/office/drawing/2014/main" id="{05B6D893-B5B7-092E-54FA-5B841E439E2B}"/>
                </a:ext>
              </a:extLst>
            </p:cNvPr>
            <p:cNvPicPr>
              <a:picLocks noChangeAspect="1"/>
            </p:cNvPicPr>
            <p:nvPr userDrawn="1"/>
          </p:nvPicPr>
          <p:blipFill>
            <a:blip r:embed="rId3"/>
            <a:srcRect l="12882" t="12882" r="12882" b="12882"/>
            <a:stretch/>
          </p:blipFill>
          <p:spPr>
            <a:xfrm>
              <a:off x="1218194" y="318670"/>
              <a:ext cx="726852" cy="726852"/>
            </a:xfrm>
            <a:prstGeom prst="rect">
              <a:avLst/>
            </a:prstGeom>
          </p:spPr>
        </p:pic>
        <p:cxnSp>
          <p:nvCxnSpPr>
            <p:cNvPr id="14" name="Straight Connector 13">
              <a:extLst>
                <a:ext uri="{FF2B5EF4-FFF2-40B4-BE49-F238E27FC236}">
                  <a16:creationId xmlns:a16="http://schemas.microsoft.com/office/drawing/2014/main" id="{F2B08337-276E-F4F7-FA59-6047E27BACF2}"/>
                </a:ext>
              </a:extLst>
            </p:cNvPr>
            <p:cNvCxnSpPr/>
            <p:nvPr userDrawn="1"/>
          </p:nvCxnSpPr>
          <p:spPr>
            <a:xfrm>
              <a:off x="1209675" y="318670"/>
              <a:ext cx="0" cy="726852"/>
            </a:xfrm>
            <a:prstGeom prst="line">
              <a:avLst/>
            </a:prstGeom>
            <a:ln>
              <a:headEnd type="none"/>
              <a:tailEnd type="none"/>
            </a:ln>
          </p:spPr>
          <p:style>
            <a:lnRef idx="1">
              <a:schemeClr val="accent3"/>
            </a:lnRef>
            <a:fillRef idx="0">
              <a:schemeClr val="accent3"/>
            </a:fillRef>
            <a:effectRef idx="0">
              <a:schemeClr val="accent3"/>
            </a:effectRef>
            <a:fontRef idx="minor">
              <a:schemeClr val="tx1"/>
            </a:fontRef>
          </p:style>
        </p:cxnSp>
      </p:grpSp>
      <p:pic>
        <p:nvPicPr>
          <p:cNvPr id="2" name="Picture 1">
            <a:extLst>
              <a:ext uri="{FF2B5EF4-FFF2-40B4-BE49-F238E27FC236}">
                <a16:creationId xmlns:a16="http://schemas.microsoft.com/office/drawing/2014/main" id="{805009FB-2F57-8BCA-2CFB-4EA4E99D895C}"/>
              </a:ext>
            </a:extLst>
          </p:cNvPr>
          <p:cNvPicPr>
            <a:picLocks noChangeAspect="1"/>
          </p:cNvPicPr>
          <p:nvPr userDrawn="1"/>
        </p:nvPicPr>
        <p:blipFill>
          <a:blip r:embed="rId4"/>
          <a:stretch>
            <a:fillRect/>
          </a:stretch>
        </p:blipFill>
        <p:spPr>
          <a:xfrm>
            <a:off x="426315" y="271672"/>
            <a:ext cx="2558425" cy="677549"/>
          </a:xfrm>
          <a:prstGeom prst="rect">
            <a:avLst/>
          </a:prstGeom>
        </p:spPr>
      </p:pic>
    </p:spTree>
    <p:extLst>
      <p:ext uri="{BB962C8B-B14F-4D97-AF65-F5344CB8AC3E}">
        <p14:creationId xmlns:p14="http://schemas.microsoft.com/office/powerpoint/2010/main" val="10251957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hank you blue">
    <p:bg>
      <p:bgPr>
        <a:solidFill>
          <a:srgbClr val="0278D4"/>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6314" y="1829711"/>
            <a:ext cx="7476041" cy="1473396"/>
          </a:xfrm>
          <a:noFill/>
        </p:spPr>
        <p:txBody>
          <a:bodyPr lIns="0" tIns="0" rIns="0" bIns="0" anchor="t" anchorCtr="0"/>
          <a:lstStyle>
            <a:lvl1pPr>
              <a:lnSpc>
                <a:spcPct val="100000"/>
              </a:lnSpc>
              <a:spcAft>
                <a:spcPts val="1274"/>
              </a:spcAft>
              <a:defRPr sz="2548" spc="-147" baseline="0">
                <a:solidFill>
                  <a:schemeClr val="bg2"/>
                </a:solidFill>
              </a:defRPr>
            </a:lvl1pPr>
          </a:lstStyle>
          <a:p>
            <a:r>
              <a:rPr lang="en-US" dirty="0"/>
              <a:t>Thank you.</a:t>
            </a:r>
          </a:p>
        </p:txBody>
      </p:sp>
      <p:sp>
        <p:nvSpPr>
          <p:cNvPr id="4" name="Text Box 3">
            <a:extLst>
              <a:ext uri="{FF2B5EF4-FFF2-40B4-BE49-F238E27FC236}">
                <a16:creationId xmlns:a16="http://schemas.microsoft.com/office/drawing/2014/main" id="{1688BD8D-D2E4-4DFC-B39C-D55D84362354}"/>
              </a:ext>
            </a:extLst>
          </p:cNvPr>
          <p:cNvSpPr txBox="1">
            <a:spLocks noChangeArrowheads="1"/>
          </p:cNvSpPr>
          <p:nvPr/>
        </p:nvSpPr>
        <p:spPr bwMode="blackWhite">
          <a:xfrm>
            <a:off x="428382" y="6318462"/>
            <a:ext cx="4480957"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737" eaLnBrk="0" hangingPunct="0"/>
            <a:r>
              <a:rPr lang="en-US" sz="686" dirty="0">
                <a:solidFill>
                  <a:schemeClr val="bg2"/>
                </a:solidFill>
                <a:cs typeface="Segoe UI" pitchFamily="34" charset="0"/>
              </a:rPr>
              <a:t>© Copyright Finessefleet Foundation. All rights reserved. </a:t>
            </a:r>
          </a:p>
        </p:txBody>
      </p:sp>
    </p:spTree>
    <p:extLst>
      <p:ext uri="{BB962C8B-B14F-4D97-AF65-F5344CB8AC3E}">
        <p14:creationId xmlns:p14="http://schemas.microsoft.com/office/powerpoint/2010/main" val="5244378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blue">
    <p:bg>
      <p:bgPr>
        <a:solidFill>
          <a:srgbClr val="0278D4"/>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29432" y="3029995"/>
            <a:ext cx="9399112" cy="1793104"/>
          </a:xfrm>
          <a:noFill/>
        </p:spPr>
        <p:txBody>
          <a:bodyPr lIns="0" tIns="0" rIns="0" bIns="182880" anchor="b" anchorCtr="0"/>
          <a:lstStyle>
            <a:lvl1pPr>
              <a:defRPr sz="5293" strike="noStrike" spc="-147" baseline="0">
                <a:solidFill>
                  <a:schemeClr val="bg2"/>
                </a:solidFill>
              </a:defRPr>
            </a:lvl1pPr>
          </a:lstStyle>
          <a:p>
            <a:r>
              <a:rPr lang="en-US" dirty="0"/>
              <a:t>Microsoft 365</a:t>
            </a:r>
            <a:br>
              <a:rPr lang="en-US" dirty="0"/>
            </a:br>
            <a:r>
              <a:rPr lang="en-US" dirty="0"/>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26315" y="4838790"/>
            <a:ext cx="9399112" cy="945435"/>
          </a:xfrm>
          <a:noFill/>
        </p:spPr>
        <p:txBody>
          <a:bodyPr lIns="0" tIns="0" rIns="0" bIns="0">
            <a:noAutofit/>
          </a:bodyPr>
          <a:lstStyle>
            <a:lvl1pPr marL="0" indent="0">
              <a:lnSpc>
                <a:spcPct val="100000"/>
              </a:lnSpc>
              <a:spcBef>
                <a:spcPts val="0"/>
              </a:spcBef>
              <a:buNone/>
              <a:defRPr sz="1568" spc="0" baseline="0">
                <a:solidFill>
                  <a:schemeClr val="bg2"/>
                </a:solidFill>
                <a:latin typeface="+mn-lt"/>
              </a:defRPr>
            </a:lvl1pPr>
          </a:lstStyle>
          <a:p>
            <a:pPr lvl="0"/>
            <a:r>
              <a:rPr lang="en-US" dirty="0"/>
              <a:t>Author name</a:t>
            </a:r>
          </a:p>
          <a:p>
            <a:pPr lvl="0"/>
            <a:r>
              <a:rPr lang="en-US" dirty="0"/>
              <a:t>Date</a:t>
            </a:r>
          </a:p>
        </p:txBody>
      </p:sp>
    </p:spTree>
    <p:extLst>
      <p:ext uri="{BB962C8B-B14F-4D97-AF65-F5344CB8AC3E}">
        <p14:creationId xmlns:p14="http://schemas.microsoft.com/office/powerpoint/2010/main" val="23176657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1975926"/>
          </a:xfrm>
          <a:prstGeom prst="rect">
            <a:avLst/>
          </a:prstGeom>
        </p:spPr>
        <p:txBody>
          <a:bodyPr/>
          <a:lstStyle>
            <a:lvl1pPr marL="0" indent="0">
              <a:spcBef>
                <a:spcPts val="2399"/>
              </a:spcBef>
              <a:buNone/>
              <a:defRPr sz="3999">
                <a:gradFill>
                  <a:gsLst>
                    <a:gs pos="100000">
                      <a:schemeClr val="tx2"/>
                    </a:gs>
                    <a:gs pos="0">
                      <a:schemeClr val="tx2"/>
                    </a:gs>
                  </a:gsLst>
                  <a:lin ang="5400000" scaled="0"/>
                </a:gradFill>
                <a:latin typeface="+mj-lt"/>
              </a:defRPr>
            </a:lvl1pPr>
            <a:lvl2pPr marL="0" indent="0">
              <a:buNone/>
              <a:defRPr sz="1999">
                <a:gradFill>
                  <a:gsLst>
                    <a:gs pos="100000">
                      <a:schemeClr val="bg2"/>
                    </a:gs>
                    <a:gs pos="6000">
                      <a:schemeClr val="bg2"/>
                    </a:gs>
                  </a:gsLst>
                  <a:lin ang="5400000" scaled="0"/>
                </a:gradFill>
              </a:defRPr>
            </a:lvl2pPr>
            <a:lvl3pPr marL="231705" indent="0">
              <a:buNone/>
              <a:defRPr sz="1999">
                <a:gradFill>
                  <a:gsLst>
                    <a:gs pos="100000">
                      <a:schemeClr val="bg2"/>
                    </a:gs>
                    <a:gs pos="6000">
                      <a:schemeClr val="bg2"/>
                    </a:gs>
                  </a:gsLst>
                  <a:lin ang="5400000" scaled="0"/>
                </a:gradFill>
              </a:defRPr>
            </a:lvl3pPr>
            <a:lvl4pPr marL="457063" indent="0">
              <a:buNone/>
              <a:defRPr sz="1999">
                <a:gradFill>
                  <a:gsLst>
                    <a:gs pos="100000">
                      <a:schemeClr val="bg2"/>
                    </a:gs>
                    <a:gs pos="6000">
                      <a:schemeClr val="bg2"/>
                    </a:gs>
                  </a:gsLst>
                  <a:lin ang="5400000" scaled="0"/>
                </a:gradFill>
              </a:defRPr>
            </a:lvl4pPr>
            <a:lvl5pPr marL="693530" indent="0">
              <a:buNone/>
              <a:defRPr sz="1999">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p>
        </p:txBody>
      </p:sp>
    </p:spTree>
    <p:extLst>
      <p:ext uri="{BB962C8B-B14F-4D97-AF65-F5344CB8AC3E}">
        <p14:creationId xmlns:p14="http://schemas.microsoft.com/office/powerpoint/2010/main" val="87264753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170" y="294183"/>
            <a:ext cx="11652805" cy="853489"/>
          </a:xfrm>
        </p:spPr>
        <p:txBody>
          <a:bodyPr vert="horz" wrap="square" lIns="146304" tIns="91440" rIns="146304" bIns="91440" rtlCol="0" anchor="t">
            <a:noAutofit/>
          </a:bodyPr>
          <a:lstStyle>
            <a:lvl1pPr>
              <a:defRPr lang="en-US" sz="3527" dirty="0"/>
            </a:lvl1pPr>
          </a:lstStyle>
          <a:p>
            <a:pPr lvl="0"/>
            <a:r>
              <a:rPr lang="en-US"/>
              <a:t>Click to edit Master title style</a:t>
            </a:r>
          </a:p>
        </p:txBody>
      </p:sp>
      <p:sp>
        <p:nvSpPr>
          <p:cNvPr id="6" name="Text Placeholder 5"/>
          <p:cNvSpPr>
            <a:spLocks noGrp="1"/>
          </p:cNvSpPr>
          <p:nvPr>
            <p:ph type="body" sz="quarter" idx="10"/>
          </p:nvPr>
        </p:nvSpPr>
        <p:spPr>
          <a:xfrm>
            <a:off x="269171" y="1189178"/>
            <a:ext cx="11650488" cy="1352429"/>
          </a:xfrm>
        </p:spPr>
        <p:txBody>
          <a:bodyPr/>
          <a:lstStyle>
            <a:lvl1pPr marL="0" indent="0">
              <a:buNone/>
              <a:defRPr sz="3135">
                <a:gradFill>
                  <a:gsLst>
                    <a:gs pos="1250">
                      <a:schemeClr val="tx1"/>
                    </a:gs>
                    <a:gs pos="99000">
                      <a:schemeClr val="tx1"/>
                    </a:gs>
                  </a:gsLst>
                  <a:lin ang="5400000" scaled="0"/>
                </a:gradFill>
              </a:defRPr>
            </a:lvl1pPr>
            <a:lvl2pPr marL="0" indent="0">
              <a:buFontTx/>
              <a:buNone/>
              <a:defRPr sz="1920"/>
            </a:lvl2pPr>
            <a:lvl3pPr marL="219574" indent="0">
              <a:buNone/>
              <a:defRPr/>
            </a:lvl3pPr>
            <a:lvl4pPr marL="439147" indent="0">
              <a:buNone/>
              <a:defRPr/>
            </a:lvl4pPr>
            <a:lvl5pPr marL="658721"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443494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Photo grid, blue border">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id="{D8EF97D5-E670-4C93-BE21-3CC04C9A6134}"/>
              </a:ext>
            </a:extLst>
          </p:cNvPr>
          <p:cNvSpPr/>
          <p:nvPr userDrawn="1"/>
        </p:nvSpPr>
        <p:spPr>
          <a:xfrm>
            <a:off x="0" y="0"/>
            <a:ext cx="12188825" cy="6858000"/>
          </a:xfrm>
          <a:custGeom>
            <a:avLst/>
            <a:gdLst>
              <a:gd name="connsiteX0" fmla="*/ 323999 w 12192000"/>
              <a:gd name="connsiteY0" fmla="*/ 327560 h 6858000"/>
              <a:gd name="connsiteX1" fmla="*/ 323999 w 12192000"/>
              <a:gd name="connsiteY1" fmla="*/ 6530440 h 6858000"/>
              <a:gd name="connsiteX2" fmla="*/ 11868001 w 12192000"/>
              <a:gd name="connsiteY2" fmla="*/ 6530440 h 6858000"/>
              <a:gd name="connsiteX3" fmla="*/ 11868001 w 12192000"/>
              <a:gd name="connsiteY3" fmla="*/ 327560 h 6858000"/>
              <a:gd name="connsiteX4" fmla="*/ 11868001 w 12192000"/>
              <a:gd name="connsiteY4" fmla="*/ 0 h 6858000"/>
              <a:gd name="connsiteX5" fmla="*/ 12192000 w 12192000"/>
              <a:gd name="connsiteY5" fmla="*/ 0 h 6858000"/>
              <a:gd name="connsiteX6" fmla="*/ 12192000 w 12192000"/>
              <a:gd name="connsiteY6" fmla="*/ 0 h 6858000"/>
              <a:gd name="connsiteX7" fmla="*/ 12192000 w 12192000"/>
              <a:gd name="connsiteY7" fmla="*/ 327560 h 6858000"/>
              <a:gd name="connsiteX8" fmla="*/ 12192000 w 12192000"/>
              <a:gd name="connsiteY8" fmla="*/ 6530440 h 6858000"/>
              <a:gd name="connsiteX9" fmla="*/ 12192000 w 12192000"/>
              <a:gd name="connsiteY9" fmla="*/ 6852627 h 6858000"/>
              <a:gd name="connsiteX10" fmla="*/ 12192000 w 12192000"/>
              <a:gd name="connsiteY10" fmla="*/ 6858000 h 6858000"/>
              <a:gd name="connsiteX11" fmla="*/ 1 w 12192000"/>
              <a:gd name="connsiteY11" fmla="*/ 6858000 h 6858000"/>
              <a:gd name="connsiteX12" fmla="*/ 1 w 12192000"/>
              <a:gd name="connsiteY12" fmla="*/ 6852627 h 6858000"/>
              <a:gd name="connsiteX13" fmla="*/ 1 w 12192000"/>
              <a:gd name="connsiteY13" fmla="*/ 6530440 h 6858000"/>
              <a:gd name="connsiteX14" fmla="*/ 1 w 12192000"/>
              <a:gd name="connsiteY14" fmla="*/ 327560 h 6858000"/>
              <a:gd name="connsiteX15" fmla="*/ 0 w 12192000"/>
              <a:gd name="connsiteY15" fmla="*/ 327560 h 6858000"/>
              <a:gd name="connsiteX16" fmla="*/ 0 w 12192000"/>
              <a:gd name="connsiteY16" fmla="*/ 0 h 6858000"/>
              <a:gd name="connsiteX17" fmla="*/ 11868001 w 12192000"/>
              <a:gd name="connsiteY1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323999" y="327560"/>
                </a:moveTo>
                <a:lnTo>
                  <a:pt x="323999" y="6530440"/>
                </a:lnTo>
                <a:lnTo>
                  <a:pt x="11868001" y="6530440"/>
                </a:lnTo>
                <a:lnTo>
                  <a:pt x="11868001" y="327560"/>
                </a:lnTo>
                <a:close/>
                <a:moveTo>
                  <a:pt x="11868001" y="0"/>
                </a:moveTo>
                <a:lnTo>
                  <a:pt x="12192000" y="0"/>
                </a:lnTo>
                <a:lnTo>
                  <a:pt x="12192000" y="0"/>
                </a:lnTo>
                <a:lnTo>
                  <a:pt x="12192000" y="327560"/>
                </a:lnTo>
                <a:lnTo>
                  <a:pt x="12192000" y="6530440"/>
                </a:lnTo>
                <a:lnTo>
                  <a:pt x="12192000" y="6852627"/>
                </a:lnTo>
                <a:lnTo>
                  <a:pt x="12192000" y="6858000"/>
                </a:lnTo>
                <a:lnTo>
                  <a:pt x="1" y="6858000"/>
                </a:lnTo>
                <a:lnTo>
                  <a:pt x="1" y="6852627"/>
                </a:lnTo>
                <a:lnTo>
                  <a:pt x="1" y="6530440"/>
                </a:lnTo>
                <a:lnTo>
                  <a:pt x="1" y="327560"/>
                </a:lnTo>
                <a:lnTo>
                  <a:pt x="0" y="327560"/>
                </a:lnTo>
                <a:lnTo>
                  <a:pt x="0" y="0"/>
                </a:lnTo>
                <a:lnTo>
                  <a:pt x="1186800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8" name="Rectangle 7">
            <a:extLst>
              <a:ext uri="{FF2B5EF4-FFF2-40B4-BE49-F238E27FC236}">
                <a16:creationId xmlns:a16="http://schemas.microsoft.com/office/drawing/2014/main" id="{113E38B2-8600-4D7B-A485-19415AFFBD75}"/>
              </a:ext>
            </a:extLst>
          </p:cNvPr>
          <p:cNvSpPr/>
          <p:nvPr userDrawn="1"/>
        </p:nvSpPr>
        <p:spPr>
          <a:xfrm>
            <a:off x="323915" y="324001"/>
            <a:ext cx="5142011" cy="6209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9" name="Title 8">
            <a:extLst>
              <a:ext uri="{FF2B5EF4-FFF2-40B4-BE49-F238E27FC236}">
                <a16:creationId xmlns:a16="http://schemas.microsoft.com/office/drawing/2014/main" id="{BA5BB91B-DCAB-4DEA-BFB5-67E11ED7DDC5}"/>
              </a:ext>
            </a:extLst>
          </p:cNvPr>
          <p:cNvSpPr>
            <a:spLocks noGrp="1"/>
          </p:cNvSpPr>
          <p:nvPr>
            <p:ph type="title"/>
          </p:nvPr>
        </p:nvSpPr>
        <p:spPr>
          <a:xfrm>
            <a:off x="1023862" y="763524"/>
            <a:ext cx="4223047" cy="1135180"/>
          </a:xfrm>
        </p:spPr>
        <p:txBody>
          <a:bodyPr lIns="0" tIns="0" rIns="0" bIns="0" anchor="t">
            <a:noAutofit/>
          </a:bodyPr>
          <a:lstStyle/>
          <a:p>
            <a:r>
              <a:rPr lang="en-US" noProof="0"/>
              <a:t>Click to edit Master title style</a:t>
            </a:r>
          </a:p>
        </p:txBody>
      </p:sp>
      <p:sp>
        <p:nvSpPr>
          <p:cNvPr id="10" name="Date Placeholder 9">
            <a:extLst>
              <a:ext uri="{FF2B5EF4-FFF2-40B4-BE49-F238E27FC236}">
                <a16:creationId xmlns:a16="http://schemas.microsoft.com/office/drawing/2014/main" id="{5228397A-BBB6-439D-8871-397E1D2472D0}"/>
              </a:ext>
            </a:extLst>
          </p:cNvPr>
          <p:cNvSpPr>
            <a:spLocks noGrp="1"/>
          </p:cNvSpPr>
          <p:nvPr>
            <p:ph type="dt" sz="half" idx="10"/>
          </p:nvPr>
        </p:nvSpPr>
        <p:spPr/>
        <p:txBody>
          <a:bodyPr/>
          <a:lstStyle/>
          <a:p>
            <a:fld id="{805D958D-C95C-43BB-9F22-6D41B6A8D089}" type="datetimeFigureOut">
              <a:rPr lang="en-US" noProof="0" smtClean="0"/>
              <a:t>6/19/2025</a:t>
            </a:fld>
            <a:endParaRPr lang="en-US" noProof="0" dirty="0"/>
          </a:p>
        </p:txBody>
      </p:sp>
      <p:sp>
        <p:nvSpPr>
          <p:cNvPr id="11" name="Footer Placeholder 10">
            <a:extLst>
              <a:ext uri="{FF2B5EF4-FFF2-40B4-BE49-F238E27FC236}">
                <a16:creationId xmlns:a16="http://schemas.microsoft.com/office/drawing/2014/main" id="{FE2D4371-2279-4A55-A639-0BEC8F55E1C5}"/>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59318E41-FC20-4DC7-B290-F0C127607F89}"/>
              </a:ext>
            </a:extLst>
          </p:cNvPr>
          <p:cNvSpPr>
            <a:spLocks noGrp="1"/>
          </p:cNvSpPr>
          <p:nvPr>
            <p:ph type="sldNum" sz="quarter" idx="12"/>
          </p:nvPr>
        </p:nvSpPr>
        <p:spPr/>
        <p:txBody>
          <a:bodyPr/>
          <a:lstStyle/>
          <a:p>
            <a:fld id="{A6EB8919-01B3-4437-A6E1-131DAB78CB87}" type="slidenum">
              <a:rPr lang="en-US" noProof="0" smtClean="0"/>
              <a:t>‹#›</a:t>
            </a:fld>
            <a:endParaRPr lang="en-US" noProof="0" dirty="0"/>
          </a:p>
        </p:txBody>
      </p:sp>
      <p:cxnSp>
        <p:nvCxnSpPr>
          <p:cNvPr id="15" name="Straight Connector 14">
            <a:extLst>
              <a:ext uri="{FF2B5EF4-FFF2-40B4-BE49-F238E27FC236}">
                <a16:creationId xmlns:a16="http://schemas.microsoft.com/office/drawing/2014/main" id="{19F7B568-D8C6-44ED-98DA-ED99D1A6A557}"/>
              </a:ext>
            </a:extLst>
          </p:cNvPr>
          <p:cNvCxnSpPr/>
          <p:nvPr userDrawn="1"/>
        </p:nvCxnSpPr>
        <p:spPr>
          <a:xfrm>
            <a:off x="771324" y="832433"/>
            <a:ext cx="0" cy="908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Picture Placeholder 16">
            <a:extLst>
              <a:ext uri="{FF2B5EF4-FFF2-40B4-BE49-F238E27FC236}">
                <a16:creationId xmlns:a16="http://schemas.microsoft.com/office/drawing/2014/main" id="{BC5D4CB3-1B0D-4426-B2CC-C032E0463A70}"/>
              </a:ext>
            </a:extLst>
          </p:cNvPr>
          <p:cNvSpPr>
            <a:spLocks noGrp="1"/>
          </p:cNvSpPr>
          <p:nvPr>
            <p:ph type="pic" sz="quarter" idx="13"/>
          </p:nvPr>
        </p:nvSpPr>
        <p:spPr>
          <a:xfrm>
            <a:off x="5627808" y="324001"/>
            <a:ext cx="3789738" cy="3657600"/>
          </a:xfrm>
          <a:solidFill>
            <a:schemeClr val="bg2"/>
          </a:solidFill>
        </p:spPr>
        <p:txBody>
          <a:bodyPr anchor="ctr">
            <a:normAutofit/>
          </a:bodyPr>
          <a:lstStyle>
            <a:lvl1pPr marL="0" indent="0" algn="ctr">
              <a:buNone/>
              <a:defRPr sz="1799" i="1"/>
            </a:lvl1pPr>
          </a:lstStyle>
          <a:p>
            <a:r>
              <a:rPr lang="en-US" noProof="0"/>
              <a:t>Click icon to add picture</a:t>
            </a:r>
            <a:endParaRPr lang="en-US" noProof="0" dirty="0"/>
          </a:p>
        </p:txBody>
      </p:sp>
      <p:sp>
        <p:nvSpPr>
          <p:cNvPr id="18" name="Picture Placeholder 16">
            <a:extLst>
              <a:ext uri="{FF2B5EF4-FFF2-40B4-BE49-F238E27FC236}">
                <a16:creationId xmlns:a16="http://schemas.microsoft.com/office/drawing/2014/main" id="{A59C88C3-43E4-45FB-B7CF-78B12F5CBE5C}"/>
              </a:ext>
            </a:extLst>
          </p:cNvPr>
          <p:cNvSpPr>
            <a:spLocks noGrp="1"/>
          </p:cNvSpPr>
          <p:nvPr>
            <p:ph type="pic" sz="quarter" idx="14"/>
          </p:nvPr>
        </p:nvSpPr>
        <p:spPr>
          <a:xfrm>
            <a:off x="9579427" y="2555331"/>
            <a:ext cx="2285482" cy="3978668"/>
          </a:xfrm>
          <a:solidFill>
            <a:schemeClr val="bg2"/>
          </a:solidFill>
        </p:spPr>
        <p:txBody>
          <a:bodyPr anchor="ctr">
            <a:normAutofit/>
          </a:bodyPr>
          <a:lstStyle>
            <a:lvl1pPr marL="0" indent="0" algn="ctr">
              <a:buNone/>
              <a:defRPr sz="1799" i="1"/>
            </a:lvl1pPr>
          </a:lstStyle>
          <a:p>
            <a:r>
              <a:rPr lang="en-US" noProof="0"/>
              <a:t>Click icon to add picture</a:t>
            </a:r>
            <a:endParaRPr lang="en-US" noProof="0" dirty="0"/>
          </a:p>
        </p:txBody>
      </p:sp>
      <p:sp>
        <p:nvSpPr>
          <p:cNvPr id="19" name="Picture Placeholder 16">
            <a:extLst>
              <a:ext uri="{FF2B5EF4-FFF2-40B4-BE49-F238E27FC236}">
                <a16:creationId xmlns:a16="http://schemas.microsoft.com/office/drawing/2014/main" id="{1DD0D5AE-1AF3-4404-8BB7-3C93BD4E4767}"/>
              </a:ext>
            </a:extLst>
          </p:cNvPr>
          <p:cNvSpPr>
            <a:spLocks noGrp="1"/>
          </p:cNvSpPr>
          <p:nvPr>
            <p:ph type="pic" sz="quarter" idx="15"/>
          </p:nvPr>
        </p:nvSpPr>
        <p:spPr>
          <a:xfrm>
            <a:off x="5627809" y="4147960"/>
            <a:ext cx="3789737" cy="2382481"/>
          </a:xfrm>
          <a:solidFill>
            <a:schemeClr val="bg2"/>
          </a:solidFill>
        </p:spPr>
        <p:txBody>
          <a:bodyPr anchor="ctr">
            <a:normAutofit/>
          </a:bodyPr>
          <a:lstStyle>
            <a:lvl1pPr marL="0" indent="0" algn="ctr">
              <a:buNone/>
              <a:defRPr sz="1799" i="1"/>
            </a:lvl1pPr>
          </a:lstStyle>
          <a:p>
            <a:r>
              <a:rPr lang="en-US" noProof="0"/>
              <a:t>Click icon to add picture</a:t>
            </a:r>
            <a:endParaRPr lang="en-US" noProof="0" dirty="0"/>
          </a:p>
        </p:txBody>
      </p:sp>
      <p:sp>
        <p:nvSpPr>
          <p:cNvPr id="20" name="Rectangle 19">
            <a:extLst>
              <a:ext uri="{FF2B5EF4-FFF2-40B4-BE49-F238E27FC236}">
                <a16:creationId xmlns:a16="http://schemas.microsoft.com/office/drawing/2014/main" id="{DB8CBC79-62F8-4BE2-B84B-47F85BFCB3B6}"/>
              </a:ext>
            </a:extLst>
          </p:cNvPr>
          <p:cNvSpPr/>
          <p:nvPr userDrawn="1"/>
        </p:nvSpPr>
        <p:spPr>
          <a:xfrm>
            <a:off x="9579505" y="322236"/>
            <a:ext cx="2285405" cy="2076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32" name="Text Placeholder 28">
            <a:extLst>
              <a:ext uri="{FF2B5EF4-FFF2-40B4-BE49-F238E27FC236}">
                <a16:creationId xmlns:a16="http://schemas.microsoft.com/office/drawing/2014/main" id="{CB0D58C8-E0CA-4E24-8BD3-4DE5A5188A9A}"/>
              </a:ext>
            </a:extLst>
          </p:cNvPr>
          <p:cNvSpPr>
            <a:spLocks noGrp="1"/>
          </p:cNvSpPr>
          <p:nvPr>
            <p:ph type="body" sz="quarter" idx="16" hasCustomPrompt="1"/>
          </p:nvPr>
        </p:nvSpPr>
        <p:spPr>
          <a:xfrm>
            <a:off x="1023672" y="2038350"/>
            <a:ext cx="4223237" cy="4152900"/>
          </a:xfrm>
        </p:spPr>
        <p:txBody>
          <a:bodyPr>
            <a:normAutofit/>
          </a:bodyPr>
          <a:lstStyle>
            <a:lvl1pPr marL="0" indent="0">
              <a:buFontTx/>
              <a:buNone/>
              <a:defRPr sz="1799"/>
            </a:lvl1pPr>
            <a:lvl2pPr marL="127978" indent="0">
              <a:buFontTx/>
              <a:buNone/>
              <a:defRPr/>
            </a:lvl2pPr>
            <a:lvl3pPr marL="310803" indent="0">
              <a:buFontTx/>
              <a:buNone/>
              <a:defRPr/>
            </a:lvl3pPr>
            <a:lvl4pPr marL="457063" indent="0">
              <a:buFontTx/>
              <a:buNone/>
              <a:defRPr/>
            </a:lvl4pPr>
            <a:lvl5pPr marL="639888" indent="0">
              <a:buFontTx/>
              <a:buNone/>
              <a:defRPr/>
            </a:lvl5pPr>
          </a:lstStyle>
          <a:p>
            <a:pPr lvl="0"/>
            <a:r>
              <a:rPr lang="en-US" noProof="0"/>
              <a:t>Subtitle</a:t>
            </a:r>
          </a:p>
        </p:txBody>
      </p:sp>
    </p:spTree>
    <p:extLst>
      <p:ext uri="{BB962C8B-B14F-4D97-AF65-F5344CB8AC3E}">
        <p14:creationId xmlns:p14="http://schemas.microsoft.com/office/powerpoint/2010/main" val="1545252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hoto">
    <p:spTree>
      <p:nvGrpSpPr>
        <p:cNvPr id="1" name=""/>
        <p:cNvGrpSpPr/>
        <p:nvPr/>
      </p:nvGrpSpPr>
      <p:grpSpPr>
        <a:xfrm>
          <a:off x="0" y="0"/>
          <a:ext cx="0" cy="0"/>
          <a:chOff x="0" y="0"/>
          <a:chExt cx="0" cy="0"/>
        </a:xfrm>
      </p:grpSpPr>
      <p:pic>
        <p:nvPicPr>
          <p:cNvPr id="5" name="Picture 4" descr="A person sitting in a chair using a computer&#10;&#10;Description generated with very high confidence">
            <a:extLst>
              <a:ext uri="{FF2B5EF4-FFF2-40B4-BE49-F238E27FC236}">
                <a16:creationId xmlns:a16="http://schemas.microsoft.com/office/drawing/2014/main" id="{03D2BC42-713B-428D-8ED4-A1554F175C30}"/>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3505" y="0"/>
            <a:ext cx="12202331" cy="6858000"/>
          </a:xfrm>
          <a:prstGeom prst="rect">
            <a:avLst/>
          </a:prstGeom>
        </p:spPr>
      </p:pic>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429432" y="3029995"/>
            <a:ext cx="9399112" cy="1793104"/>
          </a:xfrm>
          <a:noFill/>
        </p:spPr>
        <p:txBody>
          <a:bodyPr lIns="0" tIns="0" rIns="0" bIns="182880" anchor="b" anchorCtr="0"/>
          <a:lstStyle>
            <a:lvl1pPr>
              <a:defRPr sz="5293" strike="noStrike" spc="-147" baseline="0">
                <a:solidFill>
                  <a:schemeClr val="bg2"/>
                </a:solidFill>
              </a:defRPr>
            </a:lvl1pPr>
          </a:lstStyle>
          <a:p>
            <a:r>
              <a:rPr lang="en-US" dirty="0"/>
              <a:t>Microsoft 365</a:t>
            </a:r>
            <a:br>
              <a:rPr lang="en-US" dirty="0"/>
            </a:br>
            <a:r>
              <a:rPr lang="en-US" dirty="0"/>
              <a:t>title or event name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426315" y="4838790"/>
            <a:ext cx="9399112" cy="945435"/>
          </a:xfrm>
          <a:noFill/>
        </p:spPr>
        <p:txBody>
          <a:bodyPr lIns="0" tIns="0" rIns="0" bIns="0">
            <a:noAutofit/>
          </a:bodyPr>
          <a:lstStyle>
            <a:lvl1pPr marL="0" indent="0">
              <a:lnSpc>
                <a:spcPct val="100000"/>
              </a:lnSpc>
              <a:spcBef>
                <a:spcPts val="0"/>
              </a:spcBef>
              <a:buNone/>
              <a:defRPr sz="1568" spc="0" baseline="0">
                <a:solidFill>
                  <a:schemeClr val="bg2"/>
                </a:solidFill>
                <a:latin typeface="+mn-lt"/>
              </a:defRPr>
            </a:lvl1pPr>
          </a:lstStyle>
          <a:p>
            <a:pPr lvl="0"/>
            <a:r>
              <a:rPr lang="en-US" dirty="0"/>
              <a:t>Author name</a:t>
            </a:r>
          </a:p>
          <a:p>
            <a:pPr lvl="0"/>
            <a:r>
              <a:rPr lang="en-US" dirty="0"/>
              <a:t>Date</a:t>
            </a:r>
          </a:p>
        </p:txBody>
      </p:sp>
    </p:spTree>
    <p:extLst>
      <p:ext uri="{BB962C8B-B14F-4D97-AF65-F5344CB8AC3E}">
        <p14:creationId xmlns:p14="http://schemas.microsoft.com/office/powerpoint/2010/main" val="32642514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6314" y="1202871"/>
            <a:ext cx="3631442" cy="1172553"/>
          </a:xfrm>
        </p:spPr>
        <p:txBody>
          <a:bodyPr lIns="0" tIns="0" rIns="0" bIns="0"/>
          <a:lstStyle>
            <a:lvl1pPr>
              <a:defRPr sz="1960" spc="0" baseline="0">
                <a:solidFill>
                  <a:srgbClr val="000000"/>
                </a:solidFill>
              </a:defRPr>
            </a:lvl1pPr>
          </a:lstStyle>
          <a:p>
            <a:r>
              <a:rPr lang="en-US" dirty="0"/>
              <a:t>Contents</a:t>
            </a:r>
          </a:p>
        </p:txBody>
      </p:sp>
      <p:sp>
        <p:nvSpPr>
          <p:cNvPr id="4" name="Text Placeholder 3"/>
          <p:cNvSpPr>
            <a:spLocks noGrp="1"/>
          </p:cNvSpPr>
          <p:nvPr>
            <p:ph type="body" sz="quarter" idx="10" hasCustomPrompt="1"/>
          </p:nvPr>
        </p:nvSpPr>
        <p:spPr>
          <a:xfrm>
            <a:off x="6211104" y="1202872"/>
            <a:ext cx="3617440" cy="3289228"/>
          </a:xfrm>
        </p:spPr>
        <p:txBody>
          <a:bodyPr wrap="square" lIns="0" tIns="0" rIns="0" bIns="0">
            <a:noAutofit/>
          </a:bodyPr>
          <a:lstStyle>
            <a:lvl1pPr marL="0" marR="0" indent="0" algn="l" defTabSz="507226" rtl="0" eaLnBrk="1" fontAlgn="auto" latinLnBrk="0" hangingPunct="1">
              <a:lnSpc>
                <a:spcPct val="100000"/>
              </a:lnSpc>
              <a:spcBef>
                <a:spcPts val="0"/>
              </a:spcBef>
              <a:spcAft>
                <a:spcPts val="490"/>
              </a:spcAft>
              <a:buClrTx/>
              <a:buSzPct val="90000"/>
              <a:buFont typeface="Wingdings" panose="05000000000000000000" pitchFamily="2" charset="2"/>
              <a:buNone/>
              <a:tabLst/>
              <a:defRPr sz="1960" spc="0" baseline="0">
                <a:solidFill>
                  <a:schemeClr val="accent1"/>
                </a:solidFill>
                <a:latin typeface="+mj-lt"/>
              </a:defRPr>
            </a:lvl1pPr>
            <a:lvl2pPr marL="224051" indent="0">
              <a:buNone/>
              <a:defRPr sz="1764"/>
            </a:lvl2pPr>
            <a:lvl3pPr marL="448102" indent="0">
              <a:buNone/>
              <a:defRPr sz="1764"/>
            </a:lvl3pPr>
            <a:lvl4pPr marL="672153" indent="0">
              <a:buNone/>
              <a:defRPr sz="1764"/>
            </a:lvl4pPr>
            <a:lvl5pPr marL="896203" indent="0">
              <a:buNone/>
              <a:defRPr sz="1764"/>
            </a:lvl5pPr>
          </a:lstStyle>
          <a:p>
            <a:pPr lvl="0"/>
            <a:r>
              <a:rPr lang="en-US" dirty="0"/>
              <a:t>##	Section title</a:t>
            </a:r>
          </a:p>
          <a:p>
            <a:pPr lvl="0"/>
            <a:r>
              <a:rPr lang="en-US" dirty="0"/>
              <a:t>##	Section title</a:t>
            </a:r>
          </a:p>
          <a:p>
            <a:pPr lvl="0"/>
            <a:r>
              <a:rPr lang="en-US" dirty="0"/>
              <a:t>##	Section title</a:t>
            </a:r>
          </a:p>
          <a:p>
            <a:pPr lvl="0"/>
            <a:r>
              <a:rPr lang="en-US" dirty="0"/>
              <a:t>##	Section title</a:t>
            </a:r>
          </a:p>
          <a:p>
            <a:pPr lvl="0"/>
            <a:r>
              <a:rPr lang="en-US" dirty="0"/>
              <a:t>##	Section title</a:t>
            </a:r>
          </a:p>
          <a:p>
            <a:pPr lvl="0"/>
            <a:r>
              <a:rPr lang="en-US" dirty="0"/>
              <a:t>##	Section title</a:t>
            </a:r>
          </a:p>
          <a:p>
            <a:pPr lvl="0"/>
            <a:r>
              <a:rPr lang="en-US" dirty="0"/>
              <a:t>##	Section title</a:t>
            </a:r>
          </a:p>
        </p:txBody>
      </p:sp>
    </p:spTree>
    <p:extLst>
      <p:ext uri="{BB962C8B-B14F-4D97-AF65-F5344CB8AC3E}">
        <p14:creationId xmlns:p14="http://schemas.microsoft.com/office/powerpoint/2010/main" val="2220023429"/>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204" y="2139702"/>
            <a:ext cx="11336821" cy="1223171"/>
          </a:xfrm>
        </p:spPr>
        <p:txBody>
          <a:bodyPr wrap="square" lIns="0" tIns="0" rIns="0" bIns="0">
            <a:spAutoFit/>
          </a:bodyPr>
          <a:lstStyle>
            <a:lvl1pPr marL="0" indent="0">
              <a:lnSpc>
                <a:spcPct val="90000"/>
              </a:lnSpc>
              <a:spcBef>
                <a:spcPts val="0"/>
              </a:spcBef>
              <a:spcAft>
                <a:spcPts val="1274"/>
              </a:spcAft>
              <a:buNone/>
              <a:defRPr sz="2548" b="0" i="0">
                <a:solidFill>
                  <a:srgbClr val="000000"/>
                </a:solidFill>
                <a:latin typeface="+mn-lt"/>
              </a:defRPr>
            </a:lvl1pPr>
            <a:lvl2pPr marL="224051" indent="0">
              <a:lnSpc>
                <a:spcPct val="90000"/>
              </a:lnSpc>
              <a:spcBef>
                <a:spcPts val="0"/>
              </a:spcBef>
              <a:spcAft>
                <a:spcPts val="1274"/>
              </a:spcAft>
              <a:buNone/>
              <a:defRPr sz="1960">
                <a:solidFill>
                  <a:srgbClr val="000000"/>
                </a:solidFill>
              </a:defRPr>
            </a:lvl2pPr>
            <a:lvl3pPr marL="448102" indent="0">
              <a:spcBef>
                <a:spcPts val="0"/>
              </a:spcBef>
              <a:spcAft>
                <a:spcPts val="1274"/>
              </a:spcAft>
              <a:buNone/>
              <a:defRPr sz="1960">
                <a:solidFill>
                  <a:srgbClr val="000000"/>
                </a:solidFill>
              </a:defRPr>
            </a:lvl3pPr>
            <a:lvl4pPr marL="672153" indent="0">
              <a:spcBef>
                <a:spcPts val="0"/>
              </a:spcBef>
              <a:spcAft>
                <a:spcPts val="1274"/>
              </a:spcAft>
              <a:buNone/>
              <a:defRPr sz="1960"/>
            </a:lvl4pPr>
            <a:lvl5pPr marL="896203" indent="0">
              <a:buNone/>
              <a:defRPr/>
            </a:lvl5pPr>
          </a:lstStyle>
          <a:p>
            <a:pPr lvl="0"/>
            <a:r>
              <a:rPr lang="en-US" dirty="0"/>
              <a:t>First level Segoe UI 26pt</a:t>
            </a:r>
          </a:p>
          <a:p>
            <a:pPr lvl="1"/>
            <a:r>
              <a:rPr lang="en-US" dirty="0"/>
              <a:t>Second level Segoe UI 20pt</a:t>
            </a:r>
          </a:p>
          <a:p>
            <a:pPr lvl="2"/>
            <a:r>
              <a:rPr lang="en-US" dirty="0"/>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313" y="440495"/>
            <a:ext cx="11333087" cy="739343"/>
          </a:xfrm>
          <a:prstGeom prst="rect">
            <a:avLst/>
          </a:prstGeom>
        </p:spPr>
        <p:txBody>
          <a:bodyPr vert="horz" wrap="square" lIns="0" tIns="164592" rIns="0" bIns="0" rtlCol="0" anchor="t">
            <a:noAutofit/>
          </a:bodyPr>
          <a:lstStyle>
            <a:lvl1pPr>
              <a:defRPr>
                <a:solidFill>
                  <a:srgbClr val="000000"/>
                </a:solidFill>
              </a:defRPr>
            </a:lvl1pPr>
          </a:lstStyle>
          <a:p>
            <a:r>
              <a:rPr lang="en-US" dirty="0"/>
              <a:t>Heading Segoe UI </a:t>
            </a:r>
            <a:r>
              <a:rPr lang="en-US" dirty="0" err="1"/>
              <a:t>Semibold</a:t>
            </a:r>
            <a:r>
              <a:rPr lang="en-US" dirty="0"/>
              <a:t> 32pt</a:t>
            </a:r>
          </a:p>
        </p:txBody>
      </p:sp>
    </p:spTree>
    <p:extLst>
      <p:ext uri="{BB962C8B-B14F-4D97-AF65-F5344CB8AC3E}">
        <p14:creationId xmlns:p14="http://schemas.microsoft.com/office/powerpoint/2010/main" val="2943934569"/>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body slide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205" y="2141394"/>
            <a:ext cx="11336821" cy="1223171"/>
          </a:xfrm>
        </p:spPr>
        <p:txBody>
          <a:bodyPr wrap="square" lIns="0" tIns="0" rIns="0" bIns="0">
            <a:spAutoFit/>
          </a:bodyPr>
          <a:lstStyle>
            <a:lvl1pPr marL="268861" indent="-268861">
              <a:lnSpc>
                <a:spcPct val="90000"/>
              </a:lnSpc>
              <a:spcBef>
                <a:spcPts val="0"/>
              </a:spcBef>
              <a:spcAft>
                <a:spcPts val="1274"/>
              </a:spcAft>
              <a:buClr>
                <a:srgbClr val="000000"/>
              </a:buClr>
              <a:buSzPct val="77000"/>
              <a:buFont typeface="Arial" panose="020B0604020202020204" pitchFamily="34" charset="0"/>
              <a:buChar char="•"/>
              <a:defRPr sz="2548" b="0" i="0">
                <a:solidFill>
                  <a:srgbClr val="000000"/>
                </a:solidFill>
                <a:latin typeface="+mn-lt"/>
              </a:defRPr>
            </a:lvl1pPr>
            <a:lvl2pPr marL="537722" indent="-224051">
              <a:lnSpc>
                <a:spcPct val="90000"/>
              </a:lnSpc>
              <a:spcBef>
                <a:spcPts val="0"/>
              </a:spcBef>
              <a:spcAft>
                <a:spcPts val="1274"/>
              </a:spcAft>
              <a:buClr>
                <a:srgbClr val="000000"/>
              </a:buClr>
              <a:buSzPct val="77000"/>
              <a:buFont typeface="Arial" panose="020B0604020202020204" pitchFamily="34" charset="0"/>
              <a:buChar char="•"/>
              <a:defRPr sz="1960">
                <a:solidFill>
                  <a:srgbClr val="000000"/>
                </a:solidFill>
              </a:defRPr>
            </a:lvl2pPr>
            <a:lvl3pPr marL="806583" indent="-224051">
              <a:spcBef>
                <a:spcPts val="0"/>
              </a:spcBef>
              <a:spcAft>
                <a:spcPts val="1274"/>
              </a:spcAft>
              <a:buClr>
                <a:srgbClr val="000000"/>
              </a:buClr>
              <a:buSzPct val="77000"/>
              <a:buFont typeface="Arial" panose="020B0604020202020204" pitchFamily="34" charset="0"/>
              <a:buChar char="•"/>
              <a:defRPr sz="1960">
                <a:solidFill>
                  <a:srgbClr val="000000"/>
                </a:solidFill>
              </a:defRPr>
            </a:lvl3pPr>
            <a:lvl4pPr marL="672153" indent="0">
              <a:spcBef>
                <a:spcPts val="0"/>
              </a:spcBef>
              <a:spcAft>
                <a:spcPts val="1274"/>
              </a:spcAft>
              <a:buNone/>
              <a:defRPr sz="1960"/>
            </a:lvl4pPr>
            <a:lvl5pPr marL="896203" indent="0">
              <a:buNone/>
              <a:defRPr/>
            </a:lvl5pPr>
          </a:lstStyle>
          <a:p>
            <a:pPr lvl="0"/>
            <a:r>
              <a:rPr lang="en-US" dirty="0"/>
              <a:t>First level Segoe UI 26pt</a:t>
            </a:r>
          </a:p>
          <a:p>
            <a:pPr lvl="1"/>
            <a:r>
              <a:rPr lang="en-US" dirty="0"/>
              <a:t>Second level Segoe UI 20pt</a:t>
            </a:r>
          </a:p>
          <a:p>
            <a:pPr lvl="2"/>
            <a:r>
              <a:rPr lang="en-US" dirty="0"/>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313" y="440495"/>
            <a:ext cx="11333087" cy="758022"/>
          </a:xfrm>
          <a:prstGeom prst="rect">
            <a:avLst/>
          </a:prstGeom>
        </p:spPr>
        <p:txBody>
          <a:bodyPr vert="horz" wrap="square" lIns="0" tIns="164592" rIns="0" bIns="0" rtlCol="0" anchor="t">
            <a:noAutofit/>
          </a:bodyPr>
          <a:lstStyle>
            <a:lvl1pPr>
              <a:defRPr>
                <a:solidFill>
                  <a:srgbClr val="000000"/>
                </a:solidFill>
              </a:defRPr>
            </a:lvl1pPr>
          </a:lstStyle>
          <a:p>
            <a:r>
              <a:rPr lang="en-US" dirty="0"/>
              <a:t>Heading Segoe UI </a:t>
            </a:r>
            <a:r>
              <a:rPr lang="en-US" dirty="0" err="1"/>
              <a:t>Semibold</a:t>
            </a:r>
            <a:r>
              <a:rPr lang="en-US" dirty="0"/>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312" y="1083831"/>
            <a:ext cx="11336821" cy="353070"/>
          </a:xfrm>
        </p:spPr>
        <p:txBody>
          <a:bodyPr wrap="square" lIns="0" tIns="0" rIns="0" bIns="0">
            <a:spAutoFit/>
          </a:bodyPr>
          <a:lstStyle>
            <a:lvl1pPr marL="0" indent="0">
              <a:lnSpc>
                <a:spcPct val="90000"/>
              </a:lnSpc>
              <a:spcBef>
                <a:spcPts val="0"/>
              </a:spcBef>
              <a:spcAft>
                <a:spcPts val="1274"/>
              </a:spcAft>
              <a:buNone/>
              <a:defRPr sz="2548" b="0" i="0">
                <a:solidFill>
                  <a:srgbClr val="000000"/>
                </a:solidFill>
                <a:latin typeface="+mn-lt"/>
              </a:defRPr>
            </a:lvl1pPr>
            <a:lvl2pPr marL="224051" indent="0">
              <a:lnSpc>
                <a:spcPct val="90000"/>
              </a:lnSpc>
              <a:spcBef>
                <a:spcPts val="0"/>
              </a:spcBef>
              <a:spcAft>
                <a:spcPts val="1274"/>
              </a:spcAft>
              <a:buNone/>
              <a:defRPr sz="1960">
                <a:solidFill>
                  <a:schemeClr val="tx2"/>
                </a:solidFill>
              </a:defRPr>
            </a:lvl2pPr>
            <a:lvl3pPr marL="448102" indent="0">
              <a:spcBef>
                <a:spcPts val="0"/>
              </a:spcBef>
              <a:spcAft>
                <a:spcPts val="1274"/>
              </a:spcAft>
              <a:buNone/>
              <a:defRPr sz="1960"/>
            </a:lvl3pPr>
            <a:lvl4pPr marL="672153" indent="0">
              <a:spcBef>
                <a:spcPts val="0"/>
              </a:spcBef>
              <a:spcAft>
                <a:spcPts val="1274"/>
              </a:spcAft>
              <a:buNone/>
              <a:defRPr sz="1960"/>
            </a:lvl4pPr>
            <a:lvl5pPr marL="896203" indent="0">
              <a:buNone/>
              <a:defRPr/>
            </a:lvl5pPr>
          </a:lstStyle>
          <a:p>
            <a:pPr lvl="0"/>
            <a:r>
              <a:rPr lang="en-US" dirty="0"/>
              <a:t>Subtitle Segoe UI 26pt</a:t>
            </a:r>
          </a:p>
        </p:txBody>
      </p:sp>
    </p:spTree>
    <p:extLst>
      <p:ext uri="{BB962C8B-B14F-4D97-AF65-F5344CB8AC3E}">
        <p14:creationId xmlns:p14="http://schemas.microsoft.com/office/powerpoint/2010/main" val="203267226"/>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313" y="440495"/>
            <a:ext cx="11333087" cy="758022"/>
          </a:xfrm>
          <a:prstGeom prst="rect">
            <a:avLst/>
          </a:prstGeom>
        </p:spPr>
        <p:txBody>
          <a:bodyPr vert="horz" wrap="square" lIns="0" tIns="164592" rIns="0" bIns="0" rtlCol="0" anchor="t">
            <a:noAutofit/>
          </a:bodyPr>
          <a:lstStyle>
            <a:lvl1pPr>
              <a:defRPr>
                <a:solidFill>
                  <a:srgbClr val="000000"/>
                </a:solidFill>
              </a:defRPr>
            </a:lvl1pPr>
          </a:lstStyle>
          <a:p>
            <a:r>
              <a:rPr lang="en-US" dirty="0"/>
              <a:t>Title</a:t>
            </a:r>
          </a:p>
        </p:txBody>
      </p:sp>
    </p:spTree>
    <p:extLst>
      <p:ext uri="{BB962C8B-B14F-4D97-AF65-F5344CB8AC3E}">
        <p14:creationId xmlns:p14="http://schemas.microsoft.com/office/powerpoint/2010/main" val="3270631369"/>
      </p:ext>
    </p:extLst>
  </p:cSld>
  <p:clrMapOvr>
    <a:masterClrMapping/>
  </p:clrMapOvr>
  <p:transition>
    <p:fad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7993" y="0"/>
            <a:ext cx="5980832"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0">
                <a:solidFill>
                  <a:schemeClr val="bg2"/>
                </a:solidFill>
                <a:latin typeface="+mj-lt"/>
              </a:defRPr>
            </a:lvl1pPr>
          </a:lstStyle>
          <a:p>
            <a:r>
              <a:rPr lang="en-US" dirty="0"/>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hasCustomPrompt="1"/>
          </p:nvPr>
        </p:nvSpPr>
        <p:spPr>
          <a:xfrm>
            <a:off x="426314" y="440495"/>
            <a:ext cx="5554519" cy="758022"/>
          </a:xfrm>
          <a:prstGeom prst="rect">
            <a:avLst/>
          </a:prstGeom>
        </p:spPr>
        <p:txBody>
          <a:bodyPr vert="horz" wrap="square" lIns="0" tIns="164592" rIns="0" bIns="0" rtlCol="0" anchor="t">
            <a:noAutofit/>
          </a:bodyPr>
          <a:lstStyle>
            <a:lvl1pPr>
              <a:defRPr/>
            </a:lvl1pPr>
          </a:lstStyle>
          <a:p>
            <a:r>
              <a:rPr lang="en-US" dirty="0"/>
              <a:t>Photo layout 1</a:t>
            </a:r>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313" y="2145841"/>
            <a:ext cx="5554518" cy="2573509"/>
          </a:xfrm>
        </p:spPr>
        <p:txBody>
          <a:bodyPr wrap="square" lIns="0" tIns="0" rIns="0" bIns="0">
            <a:noAutofit/>
          </a:bodyPr>
          <a:lstStyle>
            <a:lvl1pPr marL="0" marR="0" indent="0" algn="l" defTabSz="914180" rtl="0" eaLnBrk="1" fontAlgn="auto" latinLnBrk="0" hangingPunct="1">
              <a:lnSpc>
                <a:spcPct val="90000"/>
              </a:lnSpc>
              <a:spcBef>
                <a:spcPts val="0"/>
              </a:spcBef>
              <a:spcAft>
                <a:spcPts val="2548"/>
              </a:spcAft>
              <a:buClrTx/>
              <a:buSzPct val="90000"/>
              <a:buFont typeface="Wingdings" panose="05000000000000000000" pitchFamily="2" charset="2"/>
              <a:buNone/>
              <a:tabLst/>
              <a:defRPr sz="2548" b="0" i="0">
                <a:solidFill>
                  <a:srgbClr val="000000"/>
                </a:solidFill>
                <a:latin typeface="+mn-lt"/>
              </a:defRPr>
            </a:lvl1pPr>
            <a:lvl2pPr marL="224051" marR="0" indent="0" algn="l" defTabSz="914180"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2" indent="0">
              <a:buNone/>
              <a:defRPr/>
            </a:lvl3pPr>
            <a:lvl4pPr marL="672153" indent="0">
              <a:buNone/>
              <a:defRPr/>
            </a:lvl4pPr>
            <a:lvl5pPr marL="896203" indent="0">
              <a:buNone/>
              <a:defRPr/>
            </a:lvl5pPr>
          </a:lstStyle>
          <a:p>
            <a:pPr lvl="0"/>
            <a:r>
              <a:rPr lang="pt-BR" dirty="0"/>
              <a:t>Subhead Segoe UI 26pt</a:t>
            </a:r>
          </a:p>
          <a:p>
            <a:pPr lvl="0"/>
            <a:r>
              <a:rPr lang="pt-BR" dirty="0"/>
              <a:t>Subhead Segoe UI 26pt</a:t>
            </a:r>
          </a:p>
          <a:p>
            <a:pPr lvl="0"/>
            <a:r>
              <a:rPr lang="pt-BR" dirty="0"/>
              <a:t>Subhead Segoe UI 26pt</a:t>
            </a:r>
          </a:p>
        </p:txBody>
      </p:sp>
    </p:spTree>
    <p:extLst>
      <p:ext uri="{BB962C8B-B14F-4D97-AF65-F5344CB8AC3E}">
        <p14:creationId xmlns:p14="http://schemas.microsoft.com/office/powerpoint/2010/main" val="3521077532"/>
      </p:ext>
    </p:extLst>
  </p:cSld>
  <p:clrMapOvr>
    <a:masterClrMapping/>
  </p:clrMapOvr>
  <p:transition>
    <p:fade/>
  </p:transition>
  <p:hf sldNum="0"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26313" y="2135537"/>
            <a:ext cx="3631442" cy="2583813"/>
          </a:xfrm>
          <a:blipFill>
            <a:blip r:embed="rId2" cstate="screen">
              <a:extLst>
                <a:ext uri="{28A0092B-C50C-407E-A947-70E740481C1C}">
                  <a14:useLocalDpi xmlns:a14="http://schemas.microsoft.com/office/drawing/2010/main"/>
                </a:ext>
              </a:extLst>
            </a:blip>
            <a:stretch>
              <a:fillRect/>
            </a:stretch>
          </a:blipFill>
        </p:spPr>
        <p:txBody>
          <a:bodyPr anchor="ctr">
            <a:noAutofit/>
          </a:bodyPr>
          <a:lstStyle>
            <a:lvl1pPr marL="0" indent="0" algn="ctr">
              <a:buNone/>
              <a:defRPr sz="1960">
                <a:solidFill>
                  <a:schemeClr val="bg2"/>
                </a:solidFill>
                <a:latin typeface="+mj-lt"/>
              </a:defRPr>
            </a:lvl1pPr>
          </a:lstStyle>
          <a:p>
            <a:r>
              <a:rPr lang="en-US" dirty="0"/>
              <a:t>Drop photo here</a:t>
            </a:r>
          </a:p>
        </p:txBody>
      </p:sp>
      <p:sp>
        <p:nvSpPr>
          <p:cNvPr id="12" name="Picture Placeholder 10"/>
          <p:cNvSpPr>
            <a:spLocks noGrp="1"/>
          </p:cNvSpPr>
          <p:nvPr>
            <p:ph type="pic" sz="quarter" idx="15" hasCustomPrompt="1"/>
          </p:nvPr>
        </p:nvSpPr>
        <p:spPr>
          <a:xfrm>
            <a:off x="4280249" y="2135537"/>
            <a:ext cx="3622107" cy="2583813"/>
          </a:xfrm>
          <a:blipFill>
            <a:blip r:embed="rId3"/>
            <a:stretch>
              <a:fillRect/>
            </a:stretch>
          </a:blipFill>
        </p:spPr>
        <p:txBody>
          <a:bodyPr anchor="ctr">
            <a:noAutofit/>
          </a:bodyPr>
          <a:lstStyle>
            <a:lvl1pPr marL="0" indent="0" algn="ctr">
              <a:buNone/>
              <a:defRPr sz="1960">
                <a:solidFill>
                  <a:schemeClr val="bg2"/>
                </a:solidFill>
                <a:latin typeface="+mj-lt"/>
              </a:defRPr>
            </a:lvl1pPr>
          </a:lstStyle>
          <a:p>
            <a:r>
              <a:rPr lang="en-US" dirty="0"/>
              <a:t>Drop photo here</a:t>
            </a:r>
          </a:p>
        </p:txBody>
      </p:sp>
      <p:sp>
        <p:nvSpPr>
          <p:cNvPr id="13" name="Picture Placeholder 10"/>
          <p:cNvSpPr>
            <a:spLocks noGrp="1"/>
          </p:cNvSpPr>
          <p:nvPr>
            <p:ph type="pic" sz="quarter" idx="16" hasCustomPrompt="1"/>
          </p:nvPr>
        </p:nvSpPr>
        <p:spPr>
          <a:xfrm>
            <a:off x="8124847" y="2135536"/>
            <a:ext cx="3633055" cy="2583814"/>
          </a:xfrm>
          <a:blipFill>
            <a:blip r:embed="rId4"/>
            <a:stretch>
              <a:fillRect/>
            </a:stretch>
          </a:blipFill>
        </p:spPr>
        <p:txBody>
          <a:bodyPr anchor="ctr">
            <a:noAutofit/>
          </a:bodyPr>
          <a:lstStyle>
            <a:lvl1pPr marL="0" indent="0" algn="ctr">
              <a:buNone/>
              <a:defRPr sz="1960">
                <a:solidFill>
                  <a:schemeClr val="bg2"/>
                </a:solidFill>
                <a:latin typeface="+mj-lt"/>
              </a:defRPr>
            </a:lvl1pPr>
          </a:lstStyle>
          <a:p>
            <a:r>
              <a:rPr lang="en-US" dirty="0"/>
              <a:t>Drop photo here</a:t>
            </a:r>
          </a:p>
        </p:txBody>
      </p:sp>
      <p:sp>
        <p:nvSpPr>
          <p:cNvPr id="5" name="Text Placeholder 4"/>
          <p:cNvSpPr>
            <a:spLocks noGrp="1"/>
          </p:cNvSpPr>
          <p:nvPr>
            <p:ph type="body" sz="quarter" idx="11" hasCustomPrompt="1"/>
          </p:nvPr>
        </p:nvSpPr>
        <p:spPr>
          <a:xfrm>
            <a:off x="426313" y="4927922"/>
            <a:ext cx="3629575" cy="1307666"/>
          </a:xfrm>
        </p:spPr>
        <p:txBody>
          <a:bodyPr lIns="0" tIns="0" rIns="0" bIns="0"/>
          <a:lstStyle>
            <a:lvl1pPr marL="0" indent="0">
              <a:lnSpc>
                <a:spcPct val="100000"/>
              </a:lnSpc>
              <a:spcBef>
                <a:spcPts val="0"/>
              </a:spcBef>
              <a:spcAft>
                <a:spcPts val="784"/>
              </a:spcAft>
              <a:buNone/>
              <a:defRPr sz="1568" b="1">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a:t>
            </a:r>
            <a:r>
              <a:rPr lang="en-US" dirty="0" err="1"/>
              <a:t>Semibold</a:t>
            </a:r>
            <a:r>
              <a:rPr lang="en-US" dirty="0"/>
              <a:t> 16</a:t>
            </a:r>
          </a:p>
          <a:p>
            <a:pPr lvl="1"/>
            <a:r>
              <a:rPr lang="en-US" dirty="0"/>
              <a:t>Body copy Segoe Regular 16.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a:t>
            </a:r>
            <a:r>
              <a:rPr lang="en-US" dirty="0"/>
              <a:t>.</a:t>
            </a:r>
          </a:p>
        </p:txBody>
      </p:sp>
      <p:sp>
        <p:nvSpPr>
          <p:cNvPr id="9" name="Text Placeholder 4"/>
          <p:cNvSpPr>
            <a:spLocks noGrp="1"/>
          </p:cNvSpPr>
          <p:nvPr>
            <p:ph type="body" sz="quarter" idx="12" hasCustomPrompt="1"/>
          </p:nvPr>
        </p:nvSpPr>
        <p:spPr>
          <a:xfrm>
            <a:off x="4280246" y="4927922"/>
            <a:ext cx="3622107"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a:t>
            </a:r>
            <a:r>
              <a:rPr lang="en-US" dirty="0" err="1"/>
              <a:t>Semibold</a:t>
            </a:r>
            <a:r>
              <a:rPr lang="en-US" dirty="0"/>
              <a:t> 16</a:t>
            </a:r>
          </a:p>
          <a:p>
            <a:pPr lvl="1"/>
            <a:r>
              <a:rPr lang="en-US" dirty="0"/>
              <a:t>Body copy Segoe Regular 16.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a:t>
            </a:r>
            <a:r>
              <a:rPr lang="en-US" dirty="0"/>
              <a:t>.</a:t>
            </a:r>
          </a:p>
        </p:txBody>
      </p:sp>
      <p:sp>
        <p:nvSpPr>
          <p:cNvPr id="10" name="Text Placeholder 4"/>
          <p:cNvSpPr>
            <a:spLocks noGrp="1"/>
          </p:cNvSpPr>
          <p:nvPr>
            <p:ph type="body" sz="quarter" idx="13" hasCustomPrompt="1"/>
          </p:nvPr>
        </p:nvSpPr>
        <p:spPr>
          <a:xfrm>
            <a:off x="8124847" y="4927922"/>
            <a:ext cx="3629575"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bold 16</a:t>
            </a:r>
          </a:p>
          <a:p>
            <a:pPr lvl="1"/>
            <a:r>
              <a:rPr lang="en-US" dirty="0"/>
              <a:t>Body copy Segoe Regular 16.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a:t>
            </a:r>
            <a:r>
              <a:rPr lang="en-US" dirty="0"/>
              <a:t>.</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26313" y="440495"/>
            <a:ext cx="11333087" cy="739343"/>
          </a:xfrm>
          <a:prstGeom prst="rect">
            <a:avLst/>
          </a:prstGeom>
        </p:spPr>
        <p:txBody>
          <a:bodyPr vert="horz" wrap="square" lIns="0" tIns="164592" rIns="0" bIns="0" rtlCol="0" anchor="t">
            <a:noAutofit/>
          </a:bodyPr>
          <a:lstStyle>
            <a:lvl1pPr>
              <a:defRPr/>
            </a:lvl1pPr>
          </a:lstStyle>
          <a:p>
            <a:r>
              <a:rPr lang="en-US" dirty="0"/>
              <a:t>Photo layout 2</a:t>
            </a:r>
          </a:p>
        </p:txBody>
      </p:sp>
    </p:spTree>
    <p:extLst>
      <p:ext uri="{BB962C8B-B14F-4D97-AF65-F5344CB8AC3E}">
        <p14:creationId xmlns:p14="http://schemas.microsoft.com/office/powerpoint/2010/main" val="2850146132"/>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313" y="435824"/>
            <a:ext cx="11333087" cy="744014"/>
          </a:xfrm>
          <a:prstGeom prst="rect">
            <a:avLst/>
          </a:prstGeom>
        </p:spPr>
        <p:txBody>
          <a:bodyPr vert="horz" wrap="square" lIns="0" tIns="164592"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437205" y="1866615"/>
            <a:ext cx="11333087" cy="1276484"/>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rot="5400000">
            <a:off x="9685401" y="3012188"/>
            <a:ext cx="6858623" cy="833001"/>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p:nvPicPr>
        <p:blipFill>
          <a:blip r:embed="rId25" cstate="screen">
            <a:extLst>
              <a:ext uri="{28A0092B-C50C-407E-A947-70E740481C1C}">
                <a14:useLocalDpi xmlns:a14="http://schemas.microsoft.com/office/drawing/2010/main"/>
              </a:ext>
            </a:extLst>
          </a:blip>
          <a:stretch>
            <a:fillRect/>
          </a:stretch>
        </p:blipFill>
        <p:spPr>
          <a:xfrm rot="5400000">
            <a:off x="9036631" y="3221648"/>
            <a:ext cx="6858000" cy="414704"/>
          </a:xfrm>
          <a:prstGeom prst="rect">
            <a:avLst/>
          </a:prstGeom>
        </p:spPr>
      </p:pic>
    </p:spTree>
    <p:extLst>
      <p:ext uri="{BB962C8B-B14F-4D97-AF65-F5344CB8AC3E}">
        <p14:creationId xmlns:p14="http://schemas.microsoft.com/office/powerpoint/2010/main" val="254829499"/>
      </p:ext>
    </p:extLst>
  </p:cSld>
  <p:clrMap bg1="lt1" tx1="dk1" bg2="lt2" tx2="dk2" accent1="accent1" accent2="accent2" accent3="accent3" accent4="accent4" accent5="accent5" accent6="accent6" hlink="hlink" folHlink="folHlink"/>
  <p:sldLayoutIdLst>
    <p:sldLayoutId id="2147485508" r:id="rId1"/>
    <p:sldLayoutId id="2147485509" r:id="rId2"/>
    <p:sldLayoutId id="2147485510" r:id="rId3"/>
    <p:sldLayoutId id="2147485511" r:id="rId4"/>
    <p:sldLayoutId id="2147485512" r:id="rId5"/>
    <p:sldLayoutId id="2147485513" r:id="rId6"/>
    <p:sldLayoutId id="2147485514" r:id="rId7"/>
    <p:sldLayoutId id="2147485515" r:id="rId8"/>
    <p:sldLayoutId id="2147485516" r:id="rId9"/>
    <p:sldLayoutId id="2147485517" r:id="rId10"/>
    <p:sldLayoutId id="2147485518" r:id="rId11"/>
    <p:sldLayoutId id="2147485519" r:id="rId12"/>
    <p:sldLayoutId id="2147485520" r:id="rId13"/>
    <p:sldLayoutId id="2147485521" r:id="rId14"/>
    <p:sldLayoutId id="2147485522" r:id="rId15"/>
    <p:sldLayoutId id="2147485523" r:id="rId16"/>
    <p:sldLayoutId id="2147485524" r:id="rId17"/>
    <p:sldLayoutId id="2147485525" r:id="rId18"/>
    <p:sldLayoutId id="2147485526" r:id="rId19"/>
    <p:sldLayoutId id="2147485553" r:id="rId20"/>
    <p:sldLayoutId id="2147485555" r:id="rId21"/>
    <p:sldLayoutId id="2147485556" r:id="rId22"/>
  </p:sldLayoutIdLst>
  <p:transition>
    <p:fade/>
  </p:transition>
  <p:hf sldNum="0" hdr="0" ftr="0" dt="0"/>
  <p:txStyles>
    <p:titleStyle>
      <a:lvl1pPr algn="l" defTabSz="914180" rtl="0" eaLnBrk="1" latinLnBrk="0" hangingPunct="1">
        <a:lnSpc>
          <a:spcPct val="90000"/>
        </a:lnSpc>
        <a:spcBef>
          <a:spcPct val="0"/>
        </a:spcBef>
        <a:buNone/>
        <a:defRPr lang="en-US" sz="3136" b="0" kern="1200" cap="none" spc="-147" baseline="0" dirty="0" smtClean="0">
          <a:ln w="3175">
            <a:noFill/>
          </a:ln>
          <a:solidFill>
            <a:srgbClr val="000000"/>
          </a:solidFill>
          <a:effectLst/>
          <a:latin typeface="+mj-lt"/>
          <a:ea typeface="+mn-ea"/>
          <a:cs typeface="Segoe UI" pitchFamily="34" charset="0"/>
        </a:defRPr>
      </a:lvl1pPr>
    </p:titleStyle>
    <p:bodyStyle>
      <a:lvl1pPr marL="0"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2548" kern="1200" spc="0" baseline="0">
          <a:solidFill>
            <a:srgbClr val="000000"/>
          </a:solidFill>
          <a:latin typeface="+mn-lt"/>
          <a:ea typeface="+mn-ea"/>
          <a:cs typeface="+mn-cs"/>
        </a:defRPr>
      </a:lvl1pPr>
      <a:lvl2pPr marL="224051"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1960" kern="1200" spc="0" baseline="0">
          <a:solidFill>
            <a:srgbClr val="000000"/>
          </a:solidFill>
          <a:latin typeface="+mn-lt"/>
          <a:ea typeface="+mn-ea"/>
          <a:cs typeface="+mn-cs"/>
        </a:defRPr>
      </a:lvl2pPr>
      <a:lvl3pPr marL="448102"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153"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203"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3844">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9432" y="3029995"/>
            <a:ext cx="10643952" cy="1793104"/>
          </a:xfrm>
        </p:spPr>
        <p:txBody>
          <a:bodyPr/>
          <a:lstStyle/>
          <a:p>
            <a:r>
              <a:rPr lang="en-US" sz="3200" dirty="0">
                <a:solidFill>
                  <a:srgbClr val="0078D7"/>
                </a:solidFill>
                <a:latin typeface="Segoe UI Semibold"/>
                <a:cs typeface="Segoe UI Semibold"/>
              </a:rPr>
              <a:t>CS 1010: Introduction to Programming with Python</a:t>
            </a:r>
            <a:br>
              <a:rPr lang="en-US" sz="5250" dirty="0">
                <a:latin typeface="Segoe UI Semibold" panose="020B0702040204020203" pitchFamily="34" charset="0"/>
                <a:cs typeface="Segoe UI Semibold" panose="020B0702040204020203" pitchFamily="34" charset="0"/>
              </a:rPr>
            </a:br>
            <a:r>
              <a:rPr lang="en-US" sz="4400" dirty="0">
                <a:latin typeface="Segoe UI Semibold"/>
                <a:cs typeface="Segoe UI Semibold"/>
              </a:rPr>
              <a:t>Lec 13: Functions II</a:t>
            </a:r>
            <a:endParaRPr lang="en-US" sz="4400" dirty="0">
              <a:solidFill>
                <a:srgbClr val="0078D7"/>
              </a:solidFill>
              <a:latin typeface="Segoe UI Semibold"/>
              <a:cs typeface="Segoe UI Semibold"/>
            </a:endParaRPr>
          </a:p>
        </p:txBody>
      </p:sp>
      <p:sp>
        <p:nvSpPr>
          <p:cNvPr id="3" name="Text Placeholder 2">
            <a:extLst>
              <a:ext uri="{FF2B5EF4-FFF2-40B4-BE49-F238E27FC236}">
                <a16:creationId xmlns:a16="http://schemas.microsoft.com/office/drawing/2014/main" id="{E6DEC481-E629-4518-8DA6-454DEBAE1709}"/>
              </a:ext>
            </a:extLst>
          </p:cNvPr>
          <p:cNvSpPr>
            <a:spLocks noGrp="1"/>
          </p:cNvSpPr>
          <p:nvPr>
            <p:ph type="body" sz="quarter" idx="12"/>
          </p:nvPr>
        </p:nvSpPr>
        <p:spPr>
          <a:xfrm>
            <a:off x="426315" y="4838790"/>
            <a:ext cx="5286227" cy="945435"/>
          </a:xfrm>
        </p:spPr>
        <p:txBody>
          <a:bodyPr/>
          <a:lstStyle/>
          <a:p>
            <a:r>
              <a:rPr lang="en-US" b="1" dirty="0"/>
              <a:t>Dr. Madhavi Vaidya</a:t>
            </a:r>
          </a:p>
          <a:p>
            <a:r>
              <a:rPr lang="en-US" dirty="0"/>
              <a:t>Instructor</a:t>
            </a:r>
          </a:p>
          <a:p>
            <a:r>
              <a:rPr lang="en-US" dirty="0"/>
              <a:t>Department of Electrical Engineering &amp; Computer Sciences </a:t>
            </a:r>
          </a:p>
          <a:p>
            <a:r>
              <a:rPr lang="en-US" dirty="0"/>
              <a:t>Finessefleet Foundation, Bangalore</a:t>
            </a:r>
          </a:p>
        </p:txBody>
      </p:sp>
      <p:sp>
        <p:nvSpPr>
          <p:cNvPr id="2" name="TextBox 1">
            <a:extLst>
              <a:ext uri="{FF2B5EF4-FFF2-40B4-BE49-F238E27FC236}">
                <a16:creationId xmlns:a16="http://schemas.microsoft.com/office/drawing/2014/main" id="{84E2D390-5219-3803-2BBE-0D0A01DCF1BD}"/>
              </a:ext>
            </a:extLst>
          </p:cNvPr>
          <p:cNvSpPr txBox="1"/>
          <p:nvPr/>
        </p:nvSpPr>
        <p:spPr>
          <a:xfrm>
            <a:off x="7443019" y="4710971"/>
            <a:ext cx="3717058" cy="1154162"/>
          </a:xfrm>
          <a:prstGeom prst="rect">
            <a:avLst/>
          </a:prstGeom>
          <a:noFill/>
        </p:spPr>
        <p:txBody>
          <a:bodyPr wrap="square" lIns="182880" tIns="146304" rIns="182880" bIns="146304" rtlCol="0" anchor="t">
            <a:spAutoFit/>
          </a:bodyPr>
          <a:lstStyle/>
          <a:p>
            <a:pPr>
              <a:lnSpc>
                <a:spcPct val="90000"/>
              </a:lnSpc>
              <a:spcAft>
                <a:spcPts val="600"/>
              </a:spcAft>
            </a:pPr>
            <a:r>
              <a:rPr lang="en-US" sz="1550" b="1" dirty="0">
                <a:gradFill>
                  <a:gsLst>
                    <a:gs pos="2917">
                      <a:schemeClr val="tx1"/>
                    </a:gs>
                    <a:gs pos="30000">
                      <a:schemeClr val="tx1"/>
                    </a:gs>
                  </a:gsLst>
                  <a:lin ang="5400000" scaled="0"/>
                </a:gradFill>
              </a:rPr>
              <a:t>Ms. Syeda Faaiza Afreen </a:t>
            </a:r>
            <a:r>
              <a:rPr lang="en-US" sz="1550" dirty="0">
                <a:gradFill>
                  <a:gsLst>
                    <a:gs pos="2917">
                      <a:schemeClr val="tx1"/>
                    </a:gs>
                    <a:gs pos="30000">
                      <a:schemeClr val="tx1"/>
                    </a:gs>
                  </a:gsLst>
                  <a:lin ang="5400000" scaled="0"/>
                </a:gradFill>
              </a:rPr>
              <a:t>(EE2502102)</a:t>
            </a:r>
            <a:br>
              <a:rPr lang="en-US" sz="1550" dirty="0"/>
            </a:br>
            <a:r>
              <a:rPr lang="en-US" sz="1550" dirty="0">
                <a:gradFill>
                  <a:gsLst>
                    <a:gs pos="2917">
                      <a:schemeClr val="tx1"/>
                    </a:gs>
                    <a:gs pos="30000">
                      <a:schemeClr val="tx1"/>
                    </a:gs>
                  </a:gsLst>
                  <a:lin ang="5400000" scaled="0"/>
                </a:gradFill>
              </a:rPr>
              <a:t>TA</a:t>
            </a:r>
            <a:br>
              <a:rPr lang="en-IN" sz="1550" dirty="0"/>
            </a:br>
            <a:r>
              <a:rPr lang="en-IN" sz="1550" dirty="0">
                <a:gradFill>
                  <a:gsLst>
                    <a:gs pos="2917">
                      <a:schemeClr val="tx1"/>
                    </a:gs>
                    <a:gs pos="30000">
                      <a:schemeClr val="tx1"/>
                    </a:gs>
                  </a:gsLst>
                  <a:lin ang="5400000" scaled="0"/>
                </a:gradFill>
              </a:rPr>
              <a:t>Department of EECS</a:t>
            </a:r>
            <a:br>
              <a:rPr lang="en-IN" sz="1550" dirty="0"/>
            </a:br>
            <a:r>
              <a:rPr lang="en-IN" sz="1550" dirty="0">
                <a:gradFill>
                  <a:gsLst>
                    <a:gs pos="2917">
                      <a:schemeClr val="tx1"/>
                    </a:gs>
                    <a:gs pos="30000">
                      <a:schemeClr val="tx1"/>
                    </a:gs>
                  </a:gsLst>
                  <a:lin ang="5400000" scaled="0"/>
                </a:gradFill>
              </a:rPr>
              <a:t>Finessefleet Foundation, Bangalore</a:t>
            </a:r>
            <a:endParaRPr lang="en-US" sz="1550" dirty="0">
              <a:gradFill>
                <a:gsLst>
                  <a:gs pos="2917">
                    <a:srgbClr val="282828"/>
                  </a:gs>
                  <a:gs pos="30000">
                    <a:srgbClr val="282828"/>
                  </a:gs>
                </a:gsLst>
                <a:lin ang="5400000" scaled="0"/>
              </a:gradFill>
              <a:cs typeface="Segoe UI"/>
            </a:endParaRPr>
          </a:p>
        </p:txBody>
      </p:sp>
    </p:spTree>
    <p:custDataLst>
      <p:tags r:id="rId1"/>
    </p:custDataLst>
    <p:extLst>
      <p:ext uri="{BB962C8B-B14F-4D97-AF65-F5344CB8AC3E}">
        <p14:creationId xmlns:p14="http://schemas.microsoft.com/office/powerpoint/2010/main" val="379113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C5E232-83DF-593F-4DFD-1883E24C2D3D}"/>
              </a:ext>
            </a:extLst>
          </p:cNvPr>
          <p:cNvSpPr>
            <a:spLocks noGrp="1"/>
          </p:cNvSpPr>
          <p:nvPr>
            <p:ph type="body" sz="quarter" idx="10"/>
          </p:nvPr>
        </p:nvSpPr>
        <p:spPr>
          <a:xfrm>
            <a:off x="425003" y="1181778"/>
            <a:ext cx="11336821" cy="3493264"/>
          </a:xfrm>
        </p:spPr>
        <p:txBody>
          <a:bodyPr vert="horz" wrap="square" lIns="0" tIns="0" rIns="0" bIns="0" rtlCol="0" anchor="t">
            <a:spAutoFit/>
          </a:bodyPr>
          <a:lstStyle/>
          <a:p>
            <a:r>
              <a:rPr lang="en-US" sz="2000" b="1" dirty="0">
                <a:ea typeface="+mn-lt"/>
                <a:cs typeface="+mn-lt"/>
              </a:rPr>
              <a:t>Formal Definition. </a:t>
            </a:r>
            <a:r>
              <a:rPr lang="en-US" sz="2000" dirty="0">
                <a:ea typeface="+mn-lt"/>
                <a:cs typeface="+mn-lt"/>
              </a:rPr>
              <a:t>Recursion is a programming technique in which a function calls itself directly or indirectly to solve a problem by breaking it down into smaller subproblems of the same kind.</a:t>
            </a:r>
            <a:endParaRPr lang="en-US" sz="2000" dirty="0"/>
          </a:p>
          <a:p>
            <a:r>
              <a:rPr lang="en-US" sz="2000" b="1" dirty="0">
                <a:ea typeface="+mn-lt"/>
                <a:cs typeface="+mn-lt"/>
              </a:rPr>
              <a:t>Key Characteristics: </a:t>
            </a:r>
            <a:r>
              <a:rPr lang="en-US" sz="2000" dirty="0">
                <a:ea typeface="+mn-lt"/>
                <a:cs typeface="+mn-lt"/>
              </a:rPr>
              <a:t>A recursive function must have:</a:t>
            </a:r>
            <a:endParaRPr lang="en-US" sz="2000" dirty="0">
              <a:cs typeface="Segoe UI"/>
            </a:endParaRPr>
          </a:p>
          <a:p>
            <a:pPr marL="680720" lvl="1" indent="-457200">
              <a:buAutoNum type="arabicPeriod"/>
            </a:pPr>
            <a:r>
              <a:rPr lang="en-US" sz="2000" dirty="0">
                <a:ea typeface="+mn-lt"/>
                <a:cs typeface="+mn-lt"/>
              </a:rPr>
              <a:t>A base case – defines the stopping condition.</a:t>
            </a:r>
            <a:endParaRPr lang="en-US" sz="1600" dirty="0">
              <a:cs typeface="Segoe UI"/>
            </a:endParaRPr>
          </a:p>
          <a:p>
            <a:pPr marL="680720" lvl="1" indent="-457200">
              <a:buAutoNum type="arabicPeriod"/>
            </a:pPr>
            <a:r>
              <a:rPr lang="en-US" sz="2000" dirty="0">
                <a:ea typeface="+mn-lt"/>
                <a:cs typeface="+mn-lt"/>
              </a:rPr>
              <a:t>A recursive case – defines how the function calls itself with a simpler or smaller input.</a:t>
            </a:r>
            <a:endParaRPr lang="en-US" sz="1600" dirty="0">
              <a:ea typeface="+mn-lt"/>
              <a:cs typeface="+mn-lt"/>
            </a:endParaRPr>
          </a:p>
          <a:p>
            <a:r>
              <a:rPr lang="en-US" sz="2000" b="1" dirty="0">
                <a:ea typeface="+mn-lt"/>
                <a:cs typeface="+mn-lt"/>
              </a:rPr>
              <a:t>Why Use Recursion?</a:t>
            </a:r>
            <a:endParaRPr lang="en-US" sz="2000" b="1">
              <a:cs typeface="Segoe UI"/>
            </a:endParaRPr>
          </a:p>
          <a:p>
            <a:pPr marL="680720" lvl="1" indent="-457200">
              <a:buAutoNum type="arabicPeriod"/>
            </a:pPr>
            <a:r>
              <a:rPr lang="en-US" sz="2000" dirty="0">
                <a:ea typeface="+mn-lt"/>
                <a:cs typeface="+mn-lt"/>
              </a:rPr>
              <a:t>Elegantly solves problems that have a naturally recursive structure (e.g., factorial, Fibonacci, tree traversal).</a:t>
            </a:r>
            <a:endParaRPr lang="en-US" sz="2000">
              <a:cs typeface="Segoe UI"/>
            </a:endParaRPr>
          </a:p>
          <a:p>
            <a:pPr marL="680720" lvl="1" indent="-457200">
              <a:buAutoNum type="arabicPeriod"/>
            </a:pPr>
            <a:r>
              <a:rPr lang="en-US" sz="2000" dirty="0">
                <a:ea typeface="+mn-lt"/>
                <a:cs typeface="+mn-lt"/>
              </a:rPr>
              <a:t>Breaks complex problems into smaller subproblems with minimal code.</a:t>
            </a:r>
            <a:endParaRPr lang="en-US" sz="2000">
              <a:cs typeface="Segoe UI"/>
            </a:endParaRPr>
          </a:p>
        </p:txBody>
      </p:sp>
      <p:sp>
        <p:nvSpPr>
          <p:cNvPr id="3" name="Title 2">
            <a:extLst>
              <a:ext uri="{FF2B5EF4-FFF2-40B4-BE49-F238E27FC236}">
                <a16:creationId xmlns:a16="http://schemas.microsoft.com/office/drawing/2014/main" id="{1FDBBF60-832C-2CCB-219F-791D43B81796}"/>
              </a:ext>
            </a:extLst>
          </p:cNvPr>
          <p:cNvSpPr>
            <a:spLocks noGrp="1"/>
          </p:cNvSpPr>
          <p:nvPr>
            <p:ph type="title"/>
          </p:nvPr>
        </p:nvSpPr>
        <p:spPr/>
        <p:txBody>
          <a:bodyPr/>
          <a:lstStyle/>
          <a:p>
            <a:r>
              <a:rPr lang="en-US" sz="3100" dirty="0">
                <a:ea typeface="+mj-lt"/>
                <a:cs typeface="+mj-lt"/>
              </a:rPr>
              <a:t>Introduction to Recursion</a:t>
            </a:r>
            <a:endParaRPr lang="en-US" dirty="0"/>
          </a:p>
        </p:txBody>
      </p:sp>
      <p:sp>
        <p:nvSpPr>
          <p:cNvPr id="5" name="Rectangle 4">
            <a:extLst>
              <a:ext uri="{FF2B5EF4-FFF2-40B4-BE49-F238E27FC236}">
                <a16:creationId xmlns:a16="http://schemas.microsoft.com/office/drawing/2014/main" id="{858C4B91-BCDD-E81E-EAF6-1D78E2332095}"/>
              </a:ext>
            </a:extLst>
          </p:cNvPr>
          <p:cNvSpPr/>
          <p:nvPr/>
        </p:nvSpPr>
        <p:spPr bwMode="auto">
          <a:xfrm>
            <a:off x="251619" y="4788857"/>
            <a:ext cx="4196981" cy="1774152"/>
          </a:xfrm>
          <a:prstGeom prst="rect">
            <a:avLst/>
          </a:prstGeom>
          <a:solidFill>
            <a:schemeClr val="bg2">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sz="1600" dirty="0">
                <a:solidFill>
                  <a:schemeClr val="tx1"/>
                </a:solidFill>
                <a:latin typeface="Consolas"/>
                <a:ea typeface="+mn-lt"/>
                <a:cs typeface="+mn-lt"/>
              </a:rPr>
              <a:t>def </a:t>
            </a:r>
            <a:r>
              <a:rPr lang="en-US" sz="1600" dirty="0" err="1">
                <a:solidFill>
                  <a:schemeClr val="tx1"/>
                </a:solidFill>
                <a:latin typeface="Consolas"/>
                <a:ea typeface="+mn-lt"/>
                <a:cs typeface="+mn-lt"/>
              </a:rPr>
              <a:t>recursive_function</a:t>
            </a:r>
            <a:r>
              <a:rPr lang="en-US" sz="1600" dirty="0">
                <a:solidFill>
                  <a:schemeClr val="tx1"/>
                </a:solidFill>
                <a:latin typeface="Consolas"/>
                <a:ea typeface="+mn-lt"/>
                <a:cs typeface="+mn-lt"/>
              </a:rPr>
              <a:t>():</a:t>
            </a:r>
            <a:endParaRPr lang="en-US">
              <a:solidFill>
                <a:schemeClr val="tx1"/>
              </a:solidFill>
              <a:latin typeface="Consolas"/>
              <a:cs typeface="Segoe UI"/>
            </a:endParaRPr>
          </a:p>
          <a:p>
            <a:pPr defTabSz="932472"/>
            <a:r>
              <a:rPr lang="en-US" sz="1600" dirty="0">
                <a:solidFill>
                  <a:schemeClr val="tx1"/>
                </a:solidFill>
                <a:latin typeface="Consolas"/>
                <a:ea typeface="+mn-lt"/>
                <a:cs typeface="+mn-lt"/>
              </a:rPr>
              <a:t>    if </a:t>
            </a:r>
            <a:r>
              <a:rPr lang="en-US" sz="1600" dirty="0" err="1">
                <a:solidFill>
                  <a:schemeClr val="tx1"/>
                </a:solidFill>
                <a:latin typeface="Consolas"/>
                <a:ea typeface="+mn-lt"/>
                <a:cs typeface="+mn-lt"/>
              </a:rPr>
              <a:t>base_case_condition</a:t>
            </a:r>
            <a:r>
              <a:rPr lang="en-US" sz="1600" dirty="0">
                <a:solidFill>
                  <a:schemeClr val="tx1"/>
                </a:solidFill>
                <a:latin typeface="Consolas"/>
                <a:ea typeface="+mn-lt"/>
                <a:cs typeface="+mn-lt"/>
              </a:rPr>
              <a:t>:</a:t>
            </a:r>
            <a:endParaRPr lang="en-US">
              <a:solidFill>
                <a:schemeClr val="tx1"/>
              </a:solidFill>
              <a:latin typeface="Consolas"/>
              <a:cs typeface="Segoe UI"/>
            </a:endParaRPr>
          </a:p>
          <a:p>
            <a:pPr defTabSz="932472"/>
            <a:r>
              <a:rPr lang="en-US" sz="1600" dirty="0">
                <a:solidFill>
                  <a:schemeClr val="tx1"/>
                </a:solidFill>
                <a:latin typeface="Consolas"/>
                <a:ea typeface="+mn-lt"/>
                <a:cs typeface="+mn-lt"/>
              </a:rPr>
              <a:t>        return result</a:t>
            </a:r>
            <a:endParaRPr lang="en-US">
              <a:solidFill>
                <a:schemeClr val="tx1"/>
              </a:solidFill>
              <a:latin typeface="Consolas"/>
              <a:cs typeface="Segoe UI"/>
            </a:endParaRPr>
          </a:p>
          <a:p>
            <a:pPr defTabSz="932472"/>
            <a:r>
              <a:rPr lang="en-US" sz="1600" dirty="0">
                <a:solidFill>
                  <a:schemeClr val="tx1"/>
                </a:solidFill>
                <a:latin typeface="Consolas"/>
                <a:ea typeface="+mn-lt"/>
                <a:cs typeface="+mn-lt"/>
              </a:rPr>
              <a:t>    else:</a:t>
            </a:r>
            <a:endParaRPr lang="en-US">
              <a:solidFill>
                <a:schemeClr val="tx1"/>
              </a:solidFill>
              <a:latin typeface="Consolas"/>
              <a:ea typeface="+mn-lt"/>
              <a:cs typeface="+mn-lt"/>
            </a:endParaRPr>
          </a:p>
          <a:p>
            <a:pPr defTabSz="932472"/>
            <a:r>
              <a:rPr lang="en-US" sz="1600" dirty="0">
                <a:solidFill>
                  <a:schemeClr val="tx1"/>
                </a:solidFill>
                <a:latin typeface="Consolas"/>
                <a:ea typeface="+mn-lt"/>
                <a:cs typeface="+mn-lt"/>
              </a:rPr>
              <a:t>        return </a:t>
            </a:r>
            <a:r>
              <a:rPr lang="en-US" sz="1600" dirty="0" err="1">
                <a:solidFill>
                  <a:schemeClr val="tx1"/>
                </a:solidFill>
                <a:latin typeface="Consolas"/>
                <a:ea typeface="+mn-lt"/>
                <a:cs typeface="+mn-lt"/>
              </a:rPr>
              <a:t>recursive_function</a:t>
            </a:r>
            <a:r>
              <a:rPr lang="en-US" sz="1600" dirty="0">
                <a:solidFill>
                  <a:schemeClr val="tx1"/>
                </a:solidFill>
                <a:latin typeface="Consolas"/>
                <a:ea typeface="+mn-lt"/>
                <a:cs typeface="+mn-lt"/>
              </a:rPr>
              <a:t>(</a:t>
            </a:r>
            <a:r>
              <a:rPr lang="en-US" sz="1600" dirty="0" err="1">
                <a:solidFill>
                  <a:schemeClr val="tx1"/>
                </a:solidFill>
                <a:latin typeface="Consolas"/>
                <a:ea typeface="+mn-lt"/>
                <a:cs typeface="+mn-lt"/>
              </a:rPr>
              <a:t>simpler_input</a:t>
            </a:r>
            <a:r>
              <a:rPr lang="en-US" sz="1600" dirty="0">
                <a:solidFill>
                  <a:schemeClr val="tx1"/>
                </a:solidFill>
                <a:latin typeface="Consolas"/>
                <a:ea typeface="+mn-lt"/>
                <a:cs typeface="+mn-lt"/>
              </a:rPr>
              <a:t>)</a:t>
            </a:r>
            <a:endParaRPr lang="en-US" dirty="0">
              <a:solidFill>
                <a:schemeClr val="tx1"/>
              </a:solidFill>
              <a:latin typeface="Consolas"/>
              <a:ea typeface="+mn-lt"/>
              <a:cs typeface="+mn-lt"/>
            </a:endParaRPr>
          </a:p>
        </p:txBody>
      </p:sp>
      <p:sp>
        <p:nvSpPr>
          <p:cNvPr id="6" name="TextBox 5">
            <a:extLst>
              <a:ext uri="{FF2B5EF4-FFF2-40B4-BE49-F238E27FC236}">
                <a16:creationId xmlns:a16="http://schemas.microsoft.com/office/drawing/2014/main" id="{76616EBA-3B34-01BD-ADF0-3E80FAA2B98D}"/>
              </a:ext>
            </a:extLst>
          </p:cNvPr>
          <p:cNvSpPr txBox="1"/>
          <p:nvPr/>
        </p:nvSpPr>
        <p:spPr>
          <a:xfrm>
            <a:off x="4587346" y="5418781"/>
            <a:ext cx="1670563" cy="54476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dirty="0">
                <a:gradFill>
                  <a:gsLst>
                    <a:gs pos="2917">
                      <a:srgbClr val="282828"/>
                    </a:gs>
                    <a:gs pos="30000">
                      <a:srgbClr val="282828"/>
                    </a:gs>
                  </a:gsLst>
                  <a:lin ang="5400000" scaled="0"/>
                </a:gradFill>
                <a:cs typeface="Segoe UI"/>
              </a:rPr>
              <a:t>Basic Syntax</a:t>
            </a:r>
          </a:p>
        </p:txBody>
      </p:sp>
      <p:sp>
        <p:nvSpPr>
          <p:cNvPr id="7" name="Right Brace 6">
            <a:extLst>
              <a:ext uri="{FF2B5EF4-FFF2-40B4-BE49-F238E27FC236}">
                <a16:creationId xmlns:a16="http://schemas.microsoft.com/office/drawing/2014/main" id="{F26BB45C-059B-67C9-BEF9-958886D45C87}"/>
              </a:ext>
            </a:extLst>
          </p:cNvPr>
          <p:cNvSpPr/>
          <p:nvPr/>
        </p:nvSpPr>
        <p:spPr>
          <a:xfrm>
            <a:off x="4457520" y="4755958"/>
            <a:ext cx="167648" cy="1872322"/>
          </a:xfrm>
          <a:prstGeom prst="rightBrac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FCDCC6EF-38B0-66F0-09BB-9A1BAC8E5920}"/>
              </a:ext>
            </a:extLst>
          </p:cNvPr>
          <p:cNvSpPr txBox="1"/>
          <p:nvPr/>
        </p:nvSpPr>
        <p:spPr>
          <a:xfrm>
            <a:off x="6095427" y="4719655"/>
            <a:ext cx="5671446" cy="1945148"/>
          </a:xfrm>
          <a:prstGeom prst="rect">
            <a:avLst/>
          </a:prstGeom>
          <a:solidFill>
            <a:srgbClr val="FFC000">
              <a:alpha val="57000"/>
            </a:srgbClr>
          </a:solid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Real-World Analogy</a:t>
            </a:r>
          </a:p>
          <a:p>
            <a:pPr marL="228600" indent="-228600">
              <a:lnSpc>
                <a:spcPct val="90000"/>
              </a:lnSpc>
              <a:spcAft>
                <a:spcPts val="600"/>
              </a:spcAft>
              <a:buFont typeface=""/>
              <a:buChar char="•"/>
            </a:pPr>
            <a:r>
              <a:rPr lang="en-US" dirty="0"/>
              <a:t>Imagine standing between two mirrors facing each other — the image appears to repeat infinitely.</a:t>
            </a:r>
            <a:endParaRPr lang="en-US" dirty="0">
              <a:cs typeface="Segoe UI"/>
            </a:endParaRPr>
          </a:p>
          <a:p>
            <a:pPr marL="228600" indent="-228600">
              <a:lnSpc>
                <a:spcPct val="90000"/>
              </a:lnSpc>
              <a:spcAft>
                <a:spcPts val="600"/>
              </a:spcAft>
              <a:buFont typeface=""/>
              <a:buChar char="•"/>
            </a:pPr>
            <a:r>
              <a:rPr lang="en-US" dirty="0"/>
              <a:t>Recursion mimics this concept: the function repeats itself until a stopping condition is met.</a:t>
            </a:r>
            <a:endParaRPr lang="en-US" dirty="0">
              <a:cs typeface="Segoe UI"/>
            </a:endParaRPr>
          </a:p>
        </p:txBody>
      </p:sp>
    </p:spTree>
    <p:extLst>
      <p:ext uri="{BB962C8B-B14F-4D97-AF65-F5344CB8AC3E}">
        <p14:creationId xmlns:p14="http://schemas.microsoft.com/office/powerpoint/2010/main" val="122449565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5E5C49-DFA1-38B1-8058-5116F3D6400A}"/>
              </a:ext>
            </a:extLst>
          </p:cNvPr>
          <p:cNvSpPr txBox="1"/>
          <p:nvPr/>
        </p:nvSpPr>
        <p:spPr>
          <a:xfrm>
            <a:off x="434151" y="967279"/>
            <a:ext cx="10094317" cy="3757952"/>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2000" b="1" dirty="0"/>
              <a:t>Examples of Problems Suitable for Recursion:</a:t>
            </a:r>
            <a:endParaRPr lang="en-US" sz="2000" b="1" dirty="0">
              <a:cs typeface="Segoe UI"/>
            </a:endParaRPr>
          </a:p>
          <a:p>
            <a:pPr marL="799465" lvl="1" indent="-342900">
              <a:lnSpc>
                <a:spcPct val="90000"/>
              </a:lnSpc>
              <a:spcAft>
                <a:spcPts val="600"/>
              </a:spcAft>
              <a:buFont typeface="Arial"/>
              <a:buChar char="•"/>
            </a:pPr>
            <a:r>
              <a:rPr lang="en-US" sz="2000" dirty="0"/>
              <a:t>Factorial computation</a:t>
            </a:r>
            <a:endParaRPr lang="en-US" sz="2000" dirty="0">
              <a:cs typeface="Segoe UI"/>
            </a:endParaRPr>
          </a:p>
          <a:p>
            <a:pPr marL="799465" lvl="1" indent="-342900">
              <a:lnSpc>
                <a:spcPct val="90000"/>
              </a:lnSpc>
              <a:spcAft>
                <a:spcPts val="600"/>
              </a:spcAft>
              <a:buFont typeface="Arial"/>
              <a:buChar char="•"/>
            </a:pPr>
            <a:r>
              <a:rPr lang="en-US" sz="2000" dirty="0"/>
              <a:t>Fibonacci series</a:t>
            </a:r>
            <a:endParaRPr lang="en-US" sz="2000" dirty="0">
              <a:cs typeface="Segoe UI"/>
            </a:endParaRPr>
          </a:p>
          <a:p>
            <a:pPr marL="799465" lvl="1" indent="-342900">
              <a:lnSpc>
                <a:spcPct val="90000"/>
              </a:lnSpc>
              <a:spcAft>
                <a:spcPts val="600"/>
              </a:spcAft>
              <a:buFont typeface="Arial"/>
              <a:buChar char="•"/>
            </a:pPr>
            <a:r>
              <a:rPr lang="en-US" sz="2000" dirty="0"/>
              <a:t>Sum of digits</a:t>
            </a:r>
            <a:endParaRPr lang="en-US" sz="2000" dirty="0">
              <a:cs typeface="Segoe UI"/>
            </a:endParaRPr>
          </a:p>
          <a:p>
            <a:pPr marL="799465" lvl="1" indent="-342900">
              <a:lnSpc>
                <a:spcPct val="90000"/>
              </a:lnSpc>
              <a:spcAft>
                <a:spcPts val="600"/>
              </a:spcAft>
              <a:buFont typeface="Arial"/>
              <a:buChar char="•"/>
            </a:pPr>
            <a:r>
              <a:rPr lang="en-US" sz="2000" dirty="0"/>
              <a:t>Tree/graph traversal (DFS)</a:t>
            </a:r>
            <a:endParaRPr lang="en-US" sz="2000" dirty="0">
              <a:cs typeface="Segoe UI"/>
            </a:endParaRPr>
          </a:p>
          <a:p>
            <a:pPr marL="799465" lvl="1" indent="-342900">
              <a:lnSpc>
                <a:spcPct val="90000"/>
              </a:lnSpc>
              <a:spcAft>
                <a:spcPts val="600"/>
              </a:spcAft>
              <a:buFont typeface="Arial"/>
              <a:buChar char="•"/>
            </a:pPr>
            <a:r>
              <a:rPr lang="en-US" sz="2000" dirty="0"/>
              <a:t>Tower of Hanoi</a:t>
            </a:r>
            <a:endParaRPr lang="en-US" sz="2000" dirty="0">
              <a:cs typeface="Segoe UI"/>
            </a:endParaRPr>
          </a:p>
          <a:p>
            <a:pPr>
              <a:lnSpc>
                <a:spcPct val="90000"/>
              </a:lnSpc>
              <a:spcAft>
                <a:spcPts val="600"/>
              </a:spcAft>
            </a:pPr>
            <a:endParaRPr lang="en-US" sz="2000" dirty="0">
              <a:cs typeface="Segoe UI"/>
            </a:endParaRPr>
          </a:p>
          <a:p>
            <a:pPr>
              <a:lnSpc>
                <a:spcPct val="90000"/>
              </a:lnSpc>
              <a:spcAft>
                <a:spcPts val="600"/>
              </a:spcAft>
            </a:pPr>
            <a:r>
              <a:rPr lang="en-US" sz="2000" b="1" dirty="0"/>
              <a:t>Cautions:</a:t>
            </a:r>
            <a:endParaRPr lang="en-US" sz="2000" b="1" dirty="0">
              <a:cs typeface="Segoe UI"/>
            </a:endParaRPr>
          </a:p>
          <a:p>
            <a:pPr marL="685165" lvl="1" indent="-228600">
              <a:lnSpc>
                <a:spcPct val="90000"/>
              </a:lnSpc>
              <a:spcAft>
                <a:spcPts val="600"/>
              </a:spcAft>
              <a:buFont typeface="Arial"/>
              <a:buChar char="•"/>
            </a:pPr>
            <a:r>
              <a:rPr lang="en-US" sz="2000" dirty="0"/>
              <a:t>Every recursion must have a valid base case to prevent infinite recursion.</a:t>
            </a:r>
            <a:endParaRPr lang="en-US" sz="2000" dirty="0">
              <a:cs typeface="Segoe UI"/>
            </a:endParaRPr>
          </a:p>
          <a:p>
            <a:pPr marL="685165" lvl="1" indent="-228600">
              <a:lnSpc>
                <a:spcPct val="90000"/>
              </a:lnSpc>
              <a:spcAft>
                <a:spcPts val="600"/>
              </a:spcAft>
              <a:buFont typeface="Arial"/>
              <a:buChar char="•"/>
            </a:pPr>
            <a:r>
              <a:rPr lang="en-US" sz="2000" dirty="0"/>
              <a:t>Deep recursive calls may lead to stack overflow (</a:t>
            </a:r>
            <a:r>
              <a:rPr lang="en-US" sz="2000" err="1"/>
              <a:t>RecursionError</a:t>
            </a:r>
            <a:r>
              <a:rPr lang="en-US" sz="2000" dirty="0"/>
              <a:t> in Python).</a:t>
            </a:r>
            <a:endParaRPr lang="en-US" sz="2000" dirty="0">
              <a:cs typeface="Segoe UI"/>
            </a:endParaRPr>
          </a:p>
        </p:txBody>
      </p:sp>
    </p:spTree>
    <p:extLst>
      <p:ext uri="{BB962C8B-B14F-4D97-AF65-F5344CB8AC3E}">
        <p14:creationId xmlns:p14="http://schemas.microsoft.com/office/powerpoint/2010/main" val="347365036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9C69F4-B44A-2C56-5016-BC2C57BD72A0}"/>
              </a:ext>
            </a:extLst>
          </p:cNvPr>
          <p:cNvSpPr>
            <a:spLocks noGrp="1"/>
          </p:cNvSpPr>
          <p:nvPr>
            <p:ph type="title"/>
          </p:nvPr>
        </p:nvSpPr>
        <p:spPr/>
        <p:txBody>
          <a:bodyPr/>
          <a:lstStyle/>
          <a:p>
            <a:r>
              <a:rPr lang="en-US" sz="3100" dirty="0">
                <a:ea typeface="+mj-lt"/>
                <a:cs typeface="+mj-lt"/>
              </a:rPr>
              <a:t>Key Idea: Function Calling Itself</a:t>
            </a:r>
            <a:endParaRPr lang="en-US" dirty="0"/>
          </a:p>
        </p:txBody>
      </p:sp>
      <p:sp>
        <p:nvSpPr>
          <p:cNvPr id="4" name="TextBox 3">
            <a:extLst>
              <a:ext uri="{FF2B5EF4-FFF2-40B4-BE49-F238E27FC236}">
                <a16:creationId xmlns:a16="http://schemas.microsoft.com/office/drawing/2014/main" id="{DF08ADD7-E9CF-977C-3CE1-874B299F8294}"/>
              </a:ext>
            </a:extLst>
          </p:cNvPr>
          <p:cNvSpPr txBox="1"/>
          <p:nvPr/>
        </p:nvSpPr>
        <p:spPr>
          <a:xfrm>
            <a:off x="3996852" y="1009990"/>
            <a:ext cx="7873731" cy="2923877"/>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Core Concept: </a:t>
            </a:r>
            <a:r>
              <a:rPr lang="en-US" dirty="0"/>
              <a:t>Recursion is fundamentally based on a function solving a small part of the problem and delegating the rest by calling itself with a simpler input.</a:t>
            </a:r>
          </a:p>
          <a:p>
            <a:pPr>
              <a:lnSpc>
                <a:spcPct val="90000"/>
              </a:lnSpc>
              <a:spcAft>
                <a:spcPts val="600"/>
              </a:spcAft>
            </a:pPr>
            <a:r>
              <a:rPr lang="en-US" b="1" dirty="0"/>
              <a:t>Mechanism:</a:t>
            </a:r>
            <a:endParaRPr lang="en-US" b="1" dirty="0">
              <a:cs typeface="Segoe UI"/>
            </a:endParaRPr>
          </a:p>
          <a:p>
            <a:pPr marL="228600" indent="-228600">
              <a:lnSpc>
                <a:spcPct val="90000"/>
              </a:lnSpc>
              <a:spcAft>
                <a:spcPts val="600"/>
              </a:spcAft>
              <a:buFont typeface="Courier New"/>
              <a:buChar char="•"/>
            </a:pPr>
            <a:r>
              <a:rPr lang="en-US" dirty="0"/>
              <a:t>When a function calls itself, each call is placed on the call stack.</a:t>
            </a:r>
            <a:endParaRPr lang="en-US" dirty="0">
              <a:cs typeface="Segoe UI"/>
            </a:endParaRPr>
          </a:p>
          <a:p>
            <a:pPr marL="228600" indent="-228600">
              <a:lnSpc>
                <a:spcPct val="90000"/>
              </a:lnSpc>
              <a:spcAft>
                <a:spcPts val="600"/>
              </a:spcAft>
              <a:buFont typeface="Courier New"/>
              <a:buChar char="•"/>
            </a:pPr>
            <a:r>
              <a:rPr lang="en-US" dirty="0"/>
              <a:t>Each recursive call is treated like a new, independent function call.</a:t>
            </a:r>
            <a:endParaRPr lang="en-US" dirty="0">
              <a:cs typeface="Segoe UI"/>
            </a:endParaRPr>
          </a:p>
          <a:p>
            <a:pPr marL="228600" indent="-228600">
              <a:lnSpc>
                <a:spcPct val="90000"/>
              </a:lnSpc>
              <a:spcAft>
                <a:spcPts val="600"/>
              </a:spcAft>
              <a:buFont typeface="Courier New"/>
              <a:buChar char="•"/>
            </a:pPr>
            <a:r>
              <a:rPr lang="en-US" dirty="0"/>
              <a:t>The process continues until a base case is encountered.</a:t>
            </a:r>
            <a:endParaRPr lang="en-US" dirty="0">
              <a:cs typeface="Segoe UI"/>
            </a:endParaRPr>
          </a:p>
          <a:p>
            <a:pPr marL="228600" indent="-228600">
              <a:lnSpc>
                <a:spcPct val="90000"/>
              </a:lnSpc>
              <a:spcAft>
                <a:spcPts val="600"/>
              </a:spcAft>
              <a:buFont typeface="Courier New"/>
              <a:buChar char="•"/>
            </a:pPr>
            <a:r>
              <a:rPr lang="en-US" dirty="0"/>
              <a:t>Once the base case is met, the function returns values back through the chain of previous calls.</a:t>
            </a:r>
            <a:endParaRPr lang="en-US" dirty="0">
              <a:cs typeface="Segoe UI"/>
            </a:endParaRPr>
          </a:p>
        </p:txBody>
      </p:sp>
      <p:sp>
        <p:nvSpPr>
          <p:cNvPr id="6" name="Rectangle 5">
            <a:extLst>
              <a:ext uri="{FF2B5EF4-FFF2-40B4-BE49-F238E27FC236}">
                <a16:creationId xmlns:a16="http://schemas.microsoft.com/office/drawing/2014/main" id="{C8644572-D398-DE58-F506-11C40CC36974}"/>
              </a:ext>
            </a:extLst>
          </p:cNvPr>
          <p:cNvSpPr/>
          <p:nvPr/>
        </p:nvSpPr>
        <p:spPr bwMode="auto">
          <a:xfrm>
            <a:off x="410231" y="1140205"/>
            <a:ext cx="3586931" cy="2707669"/>
          </a:xfrm>
          <a:prstGeom prst="rect">
            <a:avLst/>
          </a:prstGeom>
          <a:solidFill>
            <a:schemeClr val="bg2">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sz="1600" dirty="0">
                <a:solidFill>
                  <a:schemeClr val="tx1"/>
                </a:solidFill>
                <a:latin typeface="Consolas"/>
                <a:ea typeface="+mn-lt"/>
                <a:cs typeface="+mn-lt"/>
              </a:rPr>
              <a:t># Simple Countdown</a:t>
            </a:r>
          </a:p>
          <a:p>
            <a:pPr defTabSz="932472"/>
            <a:endParaRPr lang="en-US" sz="1600" dirty="0">
              <a:solidFill>
                <a:schemeClr val="tx1"/>
              </a:solidFill>
              <a:latin typeface="Consolas"/>
              <a:ea typeface="+mn-lt"/>
              <a:cs typeface="+mn-lt"/>
            </a:endParaRPr>
          </a:p>
          <a:p>
            <a:pPr defTabSz="932472"/>
            <a:r>
              <a:rPr lang="en-US" sz="1600" dirty="0">
                <a:solidFill>
                  <a:schemeClr val="tx1"/>
                </a:solidFill>
                <a:latin typeface="Consolas"/>
                <a:ea typeface="+mn-lt"/>
                <a:cs typeface="+mn-lt"/>
              </a:rPr>
              <a:t>def countdown(n):</a:t>
            </a:r>
            <a:endParaRPr lang="en-US" dirty="0">
              <a:solidFill>
                <a:schemeClr val="tx1"/>
              </a:solidFill>
              <a:cs typeface="Segoe UI"/>
            </a:endParaRPr>
          </a:p>
          <a:p>
            <a:pPr defTabSz="932472"/>
            <a:r>
              <a:rPr lang="en-US" sz="1600" dirty="0">
                <a:solidFill>
                  <a:schemeClr val="tx1"/>
                </a:solidFill>
                <a:latin typeface="Consolas"/>
                <a:ea typeface="+mn-lt"/>
                <a:cs typeface="+mn-lt"/>
              </a:rPr>
              <a:t>    if n == 0:</a:t>
            </a:r>
            <a:endParaRPr lang="en-US" dirty="0">
              <a:solidFill>
                <a:schemeClr val="tx1"/>
              </a:solidFill>
            </a:endParaRPr>
          </a:p>
          <a:p>
            <a:pPr defTabSz="932472"/>
            <a:r>
              <a:rPr lang="en-US" sz="1600" dirty="0">
                <a:solidFill>
                  <a:schemeClr val="tx1"/>
                </a:solidFill>
                <a:latin typeface="Consolas"/>
                <a:ea typeface="+mn-lt"/>
                <a:cs typeface="+mn-lt"/>
              </a:rPr>
              <a:t>        print("Blast off!")</a:t>
            </a:r>
            <a:endParaRPr lang="en-US" dirty="0">
              <a:solidFill>
                <a:schemeClr val="tx1"/>
              </a:solidFill>
            </a:endParaRPr>
          </a:p>
          <a:p>
            <a:pPr defTabSz="932472"/>
            <a:r>
              <a:rPr lang="en-US" sz="1600" dirty="0">
                <a:solidFill>
                  <a:schemeClr val="tx1"/>
                </a:solidFill>
                <a:latin typeface="Consolas"/>
                <a:ea typeface="+mn-lt"/>
                <a:cs typeface="+mn-lt"/>
              </a:rPr>
              <a:t>    else:</a:t>
            </a:r>
            <a:endParaRPr lang="en-US" dirty="0">
              <a:solidFill>
                <a:schemeClr val="tx1"/>
              </a:solidFill>
            </a:endParaRPr>
          </a:p>
          <a:p>
            <a:pPr defTabSz="932472"/>
            <a:r>
              <a:rPr lang="en-US" sz="1600" dirty="0">
                <a:solidFill>
                  <a:schemeClr val="tx1"/>
                </a:solidFill>
                <a:latin typeface="Consolas"/>
                <a:ea typeface="+mn-lt"/>
                <a:cs typeface="+mn-lt"/>
              </a:rPr>
              <a:t>        print(n)</a:t>
            </a:r>
            <a:endParaRPr lang="en-US" dirty="0">
              <a:solidFill>
                <a:schemeClr val="tx1"/>
              </a:solidFill>
            </a:endParaRPr>
          </a:p>
          <a:p>
            <a:pPr defTabSz="932472"/>
            <a:r>
              <a:rPr lang="en-US" sz="1600" dirty="0">
                <a:solidFill>
                  <a:srgbClr val="282828"/>
                </a:solidFill>
                <a:latin typeface="Consolas"/>
              </a:rPr>
              <a:t>        countdown</a:t>
            </a:r>
            <a:r>
              <a:rPr lang="en-US" sz="1600" dirty="0">
                <a:solidFill>
                  <a:schemeClr val="tx1"/>
                </a:solidFill>
                <a:latin typeface="Consolas"/>
                <a:ea typeface="+mn-lt"/>
                <a:cs typeface="+mn-lt"/>
              </a:rPr>
              <a:t>(n - 1)</a:t>
            </a:r>
          </a:p>
          <a:p>
            <a:pPr defTabSz="932472"/>
            <a:r>
              <a:rPr lang="en-US" sz="1600" dirty="0">
                <a:solidFill>
                  <a:schemeClr val="tx1"/>
                </a:solidFill>
                <a:latin typeface="Consolas"/>
                <a:ea typeface="+mn-lt"/>
                <a:cs typeface="+mn-lt"/>
              </a:rPr>
              <a:t># Calling</a:t>
            </a:r>
          </a:p>
          <a:p>
            <a:pPr defTabSz="932472"/>
            <a:r>
              <a:rPr lang="en-US" sz="1600" dirty="0">
                <a:solidFill>
                  <a:schemeClr val="tx1"/>
                </a:solidFill>
                <a:latin typeface="Consolas"/>
                <a:ea typeface="+mn-lt"/>
                <a:cs typeface="+mn-lt"/>
              </a:rPr>
              <a:t>countdown(3)</a:t>
            </a:r>
            <a:endParaRPr lang="en-US" dirty="0">
              <a:solidFill>
                <a:schemeClr val="tx1"/>
              </a:solidFill>
            </a:endParaRPr>
          </a:p>
        </p:txBody>
      </p:sp>
      <p:sp>
        <p:nvSpPr>
          <p:cNvPr id="8" name="Rectangle 7">
            <a:extLst>
              <a:ext uri="{FF2B5EF4-FFF2-40B4-BE49-F238E27FC236}">
                <a16:creationId xmlns:a16="http://schemas.microsoft.com/office/drawing/2014/main" id="{A18995A5-00AB-C12F-A697-554F1DC7392B}"/>
              </a:ext>
            </a:extLst>
          </p:cNvPr>
          <p:cNvSpPr/>
          <p:nvPr/>
        </p:nvSpPr>
        <p:spPr bwMode="auto">
          <a:xfrm>
            <a:off x="404806" y="3946898"/>
            <a:ext cx="3590966" cy="1476489"/>
          </a:xfrm>
          <a:prstGeom prst="rect">
            <a:avLst/>
          </a:prstGeom>
          <a:solidFill>
            <a:srgbClr val="EAF5D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sz="1600" dirty="0">
                <a:solidFill>
                  <a:schemeClr val="tx1"/>
                </a:solidFill>
                <a:latin typeface="Consolas"/>
                <a:ea typeface="+mn-lt"/>
                <a:cs typeface="+mn-lt"/>
              </a:rPr>
              <a:t># Output</a:t>
            </a:r>
          </a:p>
          <a:p>
            <a:pPr defTabSz="932472"/>
            <a:r>
              <a:rPr lang="en-US" sz="1600">
                <a:solidFill>
                  <a:schemeClr val="tx1"/>
                </a:solidFill>
                <a:latin typeface="Consolas"/>
                <a:ea typeface="+mn-lt"/>
                <a:cs typeface="+mn-lt"/>
              </a:rPr>
              <a:t>3</a:t>
            </a:r>
            <a:endParaRPr lang="en-US">
              <a:solidFill>
                <a:schemeClr val="tx1"/>
              </a:solidFill>
              <a:latin typeface="Consolas"/>
            </a:endParaRPr>
          </a:p>
          <a:p>
            <a:pPr defTabSz="932472"/>
            <a:r>
              <a:rPr lang="en-US" sz="1600">
                <a:solidFill>
                  <a:schemeClr val="tx1"/>
                </a:solidFill>
                <a:latin typeface="Consolas"/>
                <a:ea typeface="+mn-lt"/>
                <a:cs typeface="+mn-lt"/>
              </a:rPr>
              <a:t>2</a:t>
            </a:r>
            <a:endParaRPr lang="en-US">
              <a:solidFill>
                <a:schemeClr val="tx1"/>
              </a:solidFill>
              <a:latin typeface="Consolas"/>
              <a:ea typeface="+mn-lt"/>
              <a:cs typeface="+mn-lt"/>
            </a:endParaRPr>
          </a:p>
          <a:p>
            <a:pPr defTabSz="932472"/>
            <a:r>
              <a:rPr lang="en-US" sz="1600">
                <a:solidFill>
                  <a:schemeClr val="tx1"/>
                </a:solidFill>
                <a:latin typeface="Consolas"/>
                <a:ea typeface="+mn-lt"/>
                <a:cs typeface="+mn-lt"/>
              </a:rPr>
              <a:t>1</a:t>
            </a:r>
            <a:endParaRPr lang="en-US">
              <a:solidFill>
                <a:schemeClr val="tx1"/>
              </a:solidFill>
              <a:latin typeface="Consolas"/>
            </a:endParaRPr>
          </a:p>
          <a:p>
            <a:pPr defTabSz="932472"/>
            <a:r>
              <a:rPr lang="en-US" sz="1600">
                <a:solidFill>
                  <a:schemeClr val="tx1"/>
                </a:solidFill>
                <a:latin typeface="Consolas"/>
                <a:ea typeface="+mn-lt"/>
                <a:cs typeface="+mn-lt"/>
              </a:rPr>
              <a:t>Blast off!</a:t>
            </a:r>
            <a:endParaRPr lang="en-US">
              <a:solidFill>
                <a:schemeClr val="tx1"/>
              </a:solidFill>
              <a:latin typeface="Consolas"/>
            </a:endParaRPr>
          </a:p>
        </p:txBody>
      </p:sp>
      <p:sp>
        <p:nvSpPr>
          <p:cNvPr id="9" name="TextBox 8">
            <a:extLst>
              <a:ext uri="{FF2B5EF4-FFF2-40B4-BE49-F238E27FC236}">
                <a16:creationId xmlns:a16="http://schemas.microsoft.com/office/drawing/2014/main" id="{30CA26BC-D5B6-6C16-741E-225F57F936A4}"/>
              </a:ext>
            </a:extLst>
          </p:cNvPr>
          <p:cNvSpPr txBox="1"/>
          <p:nvPr/>
        </p:nvSpPr>
        <p:spPr>
          <a:xfrm>
            <a:off x="4838722" y="4774567"/>
            <a:ext cx="6196090" cy="1772793"/>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Explanation</a:t>
            </a:r>
          </a:p>
          <a:p>
            <a:pPr marL="228600" indent="-228600">
              <a:lnSpc>
                <a:spcPct val="90000"/>
              </a:lnSpc>
              <a:spcAft>
                <a:spcPts val="600"/>
              </a:spcAft>
              <a:buFont typeface=""/>
              <a:buChar char="•"/>
            </a:pPr>
            <a:r>
              <a:rPr lang="en-US" dirty="0"/>
              <a:t>Each call to countdown() reduces the value of n by 1.</a:t>
            </a:r>
            <a:endParaRPr lang="en-US" dirty="0">
              <a:cs typeface="Segoe UI"/>
            </a:endParaRPr>
          </a:p>
          <a:p>
            <a:pPr marL="228600" indent="-228600">
              <a:lnSpc>
                <a:spcPct val="90000"/>
              </a:lnSpc>
              <a:spcAft>
                <a:spcPts val="600"/>
              </a:spcAft>
              <a:buFont typeface=""/>
              <a:buChar char="•"/>
            </a:pPr>
            <a:r>
              <a:rPr lang="en-US" dirty="0"/>
              <a:t>The recursion stops when n becomes 0 (the base case).</a:t>
            </a:r>
            <a:endParaRPr lang="en-US" dirty="0">
              <a:cs typeface="Segoe UI"/>
            </a:endParaRPr>
          </a:p>
          <a:p>
            <a:pPr marL="228600" indent="-228600">
              <a:lnSpc>
                <a:spcPct val="90000"/>
              </a:lnSpc>
              <a:spcAft>
                <a:spcPts val="600"/>
              </a:spcAft>
              <a:buFont typeface=""/>
              <a:buChar char="•"/>
            </a:pPr>
            <a:r>
              <a:rPr lang="en-US" dirty="0"/>
              <a:t>Each call is suspended until the deeper recursive calls finish.</a:t>
            </a:r>
            <a:endParaRPr lang="en-US" dirty="0">
              <a:cs typeface="Segoe UI"/>
            </a:endParaRPr>
          </a:p>
        </p:txBody>
      </p:sp>
      <p:cxnSp>
        <p:nvCxnSpPr>
          <p:cNvPr id="10" name="Connector: Curved 9">
            <a:extLst>
              <a:ext uri="{FF2B5EF4-FFF2-40B4-BE49-F238E27FC236}">
                <a16:creationId xmlns:a16="http://schemas.microsoft.com/office/drawing/2014/main" id="{EF9C83C9-2E68-AAB4-B416-750EE01D9047}"/>
              </a:ext>
            </a:extLst>
          </p:cNvPr>
          <p:cNvCxnSpPr/>
          <p:nvPr/>
        </p:nvCxnSpPr>
        <p:spPr>
          <a:xfrm>
            <a:off x="3996172" y="3661260"/>
            <a:ext cx="987607" cy="1384208"/>
          </a:xfrm>
          <a:prstGeom prst="curvedConnector3">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7439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A965B1-BF5C-00DD-0860-A82DCC4C2D4B}"/>
              </a:ext>
            </a:extLst>
          </p:cNvPr>
          <p:cNvSpPr>
            <a:spLocks noGrp="1"/>
          </p:cNvSpPr>
          <p:nvPr>
            <p:ph type="title"/>
          </p:nvPr>
        </p:nvSpPr>
        <p:spPr/>
        <p:txBody>
          <a:bodyPr/>
          <a:lstStyle/>
          <a:p>
            <a:r>
              <a:rPr lang="en-US" sz="3100" dirty="0">
                <a:ea typeface="+mj-lt"/>
                <a:cs typeface="+mj-lt"/>
              </a:rPr>
              <a:t>Example 3: Recursive Factorial Function</a:t>
            </a:r>
            <a:endParaRPr lang="en-US" dirty="0"/>
          </a:p>
        </p:txBody>
      </p:sp>
      <p:sp>
        <p:nvSpPr>
          <p:cNvPr id="4" name="TextBox 3">
            <a:extLst>
              <a:ext uri="{FF2B5EF4-FFF2-40B4-BE49-F238E27FC236}">
                <a16:creationId xmlns:a16="http://schemas.microsoft.com/office/drawing/2014/main" id="{CD865348-7A47-B335-08B2-FEB8D99C8FF6}"/>
              </a:ext>
            </a:extLst>
          </p:cNvPr>
          <p:cNvSpPr txBox="1"/>
          <p:nvPr/>
        </p:nvSpPr>
        <p:spPr>
          <a:xfrm>
            <a:off x="425890" y="1336599"/>
            <a:ext cx="7092602" cy="1849737"/>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Definition of Factorial: </a:t>
            </a:r>
            <a:r>
              <a:rPr lang="en-US" dirty="0">
                <a:latin typeface="Consolas"/>
              </a:rPr>
              <a:t>n! = n × (n−1) × (n−2) × ... × 1</a:t>
            </a:r>
          </a:p>
          <a:p>
            <a:pPr>
              <a:lnSpc>
                <a:spcPct val="90000"/>
              </a:lnSpc>
              <a:spcAft>
                <a:spcPts val="600"/>
              </a:spcAft>
            </a:pPr>
            <a:r>
              <a:rPr lang="en-US" dirty="0">
                <a:latin typeface="Consolas"/>
              </a:rPr>
              <a:t>             By definition, 0! = 1</a:t>
            </a:r>
          </a:p>
          <a:p>
            <a:pPr>
              <a:lnSpc>
                <a:spcPct val="90000"/>
              </a:lnSpc>
              <a:spcAft>
                <a:spcPts val="600"/>
              </a:spcAft>
            </a:pPr>
            <a:r>
              <a:rPr lang="en-US" b="1" dirty="0"/>
              <a:t>Recursive Structure:</a:t>
            </a:r>
            <a:endParaRPr lang="en-US" b="1" dirty="0">
              <a:cs typeface="Segoe UI"/>
            </a:endParaRPr>
          </a:p>
          <a:p>
            <a:pPr marL="228600" indent="-228600">
              <a:lnSpc>
                <a:spcPct val="90000"/>
              </a:lnSpc>
              <a:spcAft>
                <a:spcPts val="600"/>
              </a:spcAft>
              <a:buFont typeface=""/>
              <a:buChar char="•"/>
            </a:pPr>
            <a:r>
              <a:rPr lang="en-US" dirty="0"/>
              <a:t>Base Case: factorial(0) = 1</a:t>
            </a:r>
            <a:endParaRPr lang="en-US" dirty="0">
              <a:cs typeface="Segoe UI"/>
            </a:endParaRPr>
          </a:p>
          <a:p>
            <a:pPr marL="228600" indent="-228600">
              <a:lnSpc>
                <a:spcPct val="90000"/>
              </a:lnSpc>
              <a:spcAft>
                <a:spcPts val="600"/>
              </a:spcAft>
              <a:buFont typeface=""/>
              <a:buChar char="•"/>
            </a:pPr>
            <a:r>
              <a:rPr lang="en-US" dirty="0"/>
              <a:t>Recursive Case: factorial(n) = n × factorial(n−1)</a:t>
            </a:r>
            <a:endParaRPr lang="en-US" dirty="0">
              <a:cs typeface="Segoe UI"/>
            </a:endParaRPr>
          </a:p>
        </p:txBody>
      </p:sp>
      <p:sp>
        <p:nvSpPr>
          <p:cNvPr id="6" name="Rectangle 5">
            <a:extLst>
              <a:ext uri="{FF2B5EF4-FFF2-40B4-BE49-F238E27FC236}">
                <a16:creationId xmlns:a16="http://schemas.microsoft.com/office/drawing/2014/main" id="{692213AF-5193-CC95-2571-A6D29E102E0B}"/>
              </a:ext>
            </a:extLst>
          </p:cNvPr>
          <p:cNvSpPr/>
          <p:nvPr/>
        </p:nvSpPr>
        <p:spPr bwMode="auto">
          <a:xfrm>
            <a:off x="541435" y="3187761"/>
            <a:ext cx="4689043" cy="2248282"/>
          </a:xfrm>
          <a:prstGeom prst="rect">
            <a:avLst/>
          </a:prstGeom>
          <a:solidFill>
            <a:schemeClr val="bg2">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sz="1600" dirty="0">
                <a:solidFill>
                  <a:schemeClr val="tx1"/>
                </a:solidFill>
                <a:latin typeface="Consolas"/>
                <a:ea typeface="+mn-lt"/>
                <a:cs typeface="+mn-lt"/>
              </a:rPr>
              <a:t>def factorial(n):</a:t>
            </a:r>
            <a:endParaRPr lang="en-US">
              <a:solidFill>
                <a:schemeClr val="tx1"/>
              </a:solidFill>
              <a:latin typeface="Consolas"/>
            </a:endParaRPr>
          </a:p>
          <a:p>
            <a:pPr defTabSz="932472"/>
            <a:r>
              <a:rPr lang="en-US" sz="1600" dirty="0">
                <a:solidFill>
                  <a:schemeClr val="tx1"/>
                </a:solidFill>
                <a:latin typeface="Consolas"/>
                <a:ea typeface="+mn-lt"/>
                <a:cs typeface="+mn-lt"/>
              </a:rPr>
              <a:t>    if n == 0:        # Base case</a:t>
            </a:r>
            <a:endParaRPr lang="en-US">
              <a:solidFill>
                <a:schemeClr val="tx1"/>
              </a:solidFill>
              <a:latin typeface="Consolas"/>
            </a:endParaRPr>
          </a:p>
          <a:p>
            <a:pPr defTabSz="932472"/>
            <a:r>
              <a:rPr lang="en-US" sz="1600" dirty="0">
                <a:solidFill>
                  <a:schemeClr val="tx1"/>
                </a:solidFill>
                <a:latin typeface="Consolas"/>
                <a:ea typeface="+mn-lt"/>
                <a:cs typeface="+mn-lt"/>
              </a:rPr>
              <a:t>        return 1</a:t>
            </a:r>
            <a:endParaRPr lang="en-US">
              <a:solidFill>
                <a:schemeClr val="tx1"/>
              </a:solidFill>
              <a:latin typeface="Consolas"/>
            </a:endParaRPr>
          </a:p>
          <a:p>
            <a:pPr defTabSz="932472"/>
            <a:r>
              <a:rPr lang="en-US" sz="1600" dirty="0">
                <a:solidFill>
                  <a:schemeClr val="tx1"/>
                </a:solidFill>
                <a:latin typeface="Consolas"/>
                <a:ea typeface="+mn-lt"/>
                <a:cs typeface="+mn-lt"/>
              </a:rPr>
              <a:t>    else:             # </a:t>
            </a:r>
            <a:r>
              <a:rPr lang="en-US" sz="1600" dirty="0">
                <a:solidFill>
                  <a:srgbClr val="282828"/>
                </a:solidFill>
                <a:latin typeface="Consolas"/>
              </a:rPr>
              <a:t>Recursive case</a:t>
            </a:r>
            <a:endParaRPr lang="en-US">
              <a:latin typeface="Consolas"/>
            </a:endParaRPr>
          </a:p>
          <a:p>
            <a:pPr defTabSz="932472"/>
            <a:r>
              <a:rPr lang="en-US" sz="1600" dirty="0">
                <a:solidFill>
                  <a:schemeClr val="tx1"/>
                </a:solidFill>
                <a:latin typeface="Consolas"/>
                <a:ea typeface="+mn-lt"/>
                <a:cs typeface="+mn-lt"/>
              </a:rPr>
              <a:t>        return n * factorial(n - 1)</a:t>
            </a:r>
            <a:endParaRPr lang="en-US">
              <a:solidFill>
                <a:schemeClr val="tx1"/>
              </a:solidFill>
              <a:latin typeface="Consolas"/>
            </a:endParaRPr>
          </a:p>
          <a:p>
            <a:pPr defTabSz="932472"/>
            <a:endParaRPr lang="en-US" sz="1600" dirty="0">
              <a:solidFill>
                <a:schemeClr val="tx1"/>
              </a:solidFill>
              <a:latin typeface="Consolas"/>
              <a:cs typeface="Segoe UI"/>
            </a:endParaRPr>
          </a:p>
          <a:p>
            <a:pPr defTabSz="932472"/>
            <a:r>
              <a:rPr lang="en-US" sz="1600" dirty="0">
                <a:solidFill>
                  <a:schemeClr val="tx1"/>
                </a:solidFill>
                <a:latin typeface="Consolas"/>
                <a:cs typeface="Segoe UI"/>
              </a:rPr>
              <a:t># Calling</a:t>
            </a:r>
          </a:p>
          <a:p>
            <a:pPr defTabSz="932472"/>
            <a:r>
              <a:rPr lang="en-US" sz="1600" dirty="0">
                <a:solidFill>
                  <a:schemeClr val="tx1"/>
                </a:solidFill>
                <a:latin typeface="Consolas"/>
                <a:ea typeface="+mn-lt"/>
                <a:cs typeface="+mn-lt"/>
              </a:rPr>
              <a:t>print(factorial(5))</a:t>
            </a:r>
            <a:endParaRPr lang="en-US" dirty="0">
              <a:solidFill>
                <a:schemeClr val="tx1"/>
              </a:solidFill>
              <a:latin typeface="Consolas"/>
            </a:endParaRPr>
          </a:p>
          <a:p>
            <a:pPr defTabSz="932472"/>
            <a:br>
              <a:rPr lang="en-US" dirty="0"/>
            </a:br>
            <a:endParaRPr lang="en-US">
              <a:latin typeface="Consolas"/>
            </a:endParaRPr>
          </a:p>
          <a:p>
            <a:pPr defTabSz="932472"/>
            <a:endParaRPr lang="en-US" sz="1600" dirty="0">
              <a:solidFill>
                <a:schemeClr val="tx1"/>
              </a:solidFill>
              <a:latin typeface="Consolas"/>
              <a:cs typeface="Segoe UI"/>
            </a:endParaRPr>
          </a:p>
        </p:txBody>
      </p:sp>
      <p:sp>
        <p:nvSpPr>
          <p:cNvPr id="8" name="Rectangle 7">
            <a:extLst>
              <a:ext uri="{FF2B5EF4-FFF2-40B4-BE49-F238E27FC236}">
                <a16:creationId xmlns:a16="http://schemas.microsoft.com/office/drawing/2014/main" id="{27C8A88A-79CD-CB3A-2873-4A3D77729DAB}"/>
              </a:ext>
            </a:extLst>
          </p:cNvPr>
          <p:cNvSpPr/>
          <p:nvPr/>
        </p:nvSpPr>
        <p:spPr bwMode="auto">
          <a:xfrm>
            <a:off x="542570" y="5521942"/>
            <a:ext cx="4686517" cy="754595"/>
          </a:xfrm>
          <a:prstGeom prst="rect">
            <a:avLst/>
          </a:prstGeom>
          <a:solidFill>
            <a:srgbClr val="EAF5D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sz="1600" dirty="0">
                <a:solidFill>
                  <a:schemeClr val="tx1"/>
                </a:solidFill>
                <a:latin typeface="Consolas"/>
                <a:ea typeface="+mn-lt"/>
                <a:cs typeface="+mn-lt"/>
              </a:rPr>
              <a:t># Output</a:t>
            </a:r>
          </a:p>
          <a:p>
            <a:pPr defTabSz="932472"/>
            <a:r>
              <a:rPr lang="en-US" sz="1600" dirty="0">
                <a:solidFill>
                  <a:schemeClr val="tx1"/>
                </a:solidFill>
                <a:latin typeface="Consolas"/>
                <a:cs typeface="Segoe UI"/>
              </a:rPr>
              <a:t>120</a:t>
            </a:r>
          </a:p>
        </p:txBody>
      </p:sp>
    </p:spTree>
    <p:extLst>
      <p:ext uri="{BB962C8B-B14F-4D97-AF65-F5344CB8AC3E}">
        <p14:creationId xmlns:p14="http://schemas.microsoft.com/office/powerpoint/2010/main" val="324462656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AAE267-4967-A434-93B0-5C6ED41FE5F2}"/>
              </a:ext>
            </a:extLst>
          </p:cNvPr>
          <p:cNvSpPr>
            <a:spLocks noGrp="1"/>
          </p:cNvSpPr>
          <p:nvPr>
            <p:ph type="body" sz="quarter" idx="10"/>
          </p:nvPr>
        </p:nvSpPr>
        <p:spPr>
          <a:xfrm>
            <a:off x="425003" y="1181778"/>
            <a:ext cx="11336821" cy="1038746"/>
          </a:xfrm>
        </p:spPr>
        <p:txBody>
          <a:bodyPr vert="horz" wrap="square" lIns="0" tIns="0" rIns="0" bIns="0" rtlCol="0" anchor="t">
            <a:spAutoFit/>
          </a:bodyPr>
          <a:lstStyle/>
          <a:p>
            <a:pPr>
              <a:lnSpc>
                <a:spcPct val="100000"/>
              </a:lnSpc>
              <a:spcAft>
                <a:spcPts val="100"/>
              </a:spcAft>
            </a:pPr>
            <a:r>
              <a:rPr lang="en-US" sz="2000" b="1" dirty="0">
                <a:ea typeface="+mn-lt"/>
                <a:cs typeface="+mn-lt"/>
              </a:rPr>
              <a:t>Definition</a:t>
            </a:r>
            <a:endParaRPr lang="en-US" sz="2000" b="1" dirty="0">
              <a:cs typeface="Segoe UI"/>
            </a:endParaRPr>
          </a:p>
          <a:p>
            <a:pPr marL="285750" indent="-285750">
              <a:lnSpc>
                <a:spcPct val="100000"/>
              </a:lnSpc>
              <a:spcAft>
                <a:spcPts val="700"/>
              </a:spcAft>
              <a:buFont typeface="Arial"/>
              <a:buChar char="•"/>
            </a:pPr>
            <a:r>
              <a:rPr lang="en-US" sz="2000" dirty="0">
                <a:ea typeface="+mn-lt"/>
                <a:cs typeface="+mn-lt"/>
              </a:rPr>
              <a:t>Recursion: A function calls itself with a smaller input to approach the base case.</a:t>
            </a:r>
            <a:endParaRPr lang="en-US" sz="2000" dirty="0">
              <a:cs typeface="Segoe UI"/>
            </a:endParaRPr>
          </a:p>
          <a:p>
            <a:pPr marL="285750" indent="-285750">
              <a:lnSpc>
                <a:spcPct val="100000"/>
              </a:lnSpc>
              <a:spcAft>
                <a:spcPts val="700"/>
              </a:spcAft>
              <a:buFont typeface="Arial"/>
              <a:buChar char="•"/>
            </a:pPr>
            <a:r>
              <a:rPr lang="en-US" sz="2000" dirty="0">
                <a:ea typeface="+mn-lt"/>
                <a:cs typeface="+mn-lt"/>
              </a:rPr>
              <a:t>Iteration: A loop (for/while) repeatedly executes a block of code until a condition is met.</a:t>
            </a:r>
            <a:endParaRPr lang="en-US" sz="2000" dirty="0">
              <a:cs typeface="Segoe UI"/>
            </a:endParaRPr>
          </a:p>
        </p:txBody>
      </p:sp>
      <p:sp>
        <p:nvSpPr>
          <p:cNvPr id="3" name="Title 2">
            <a:extLst>
              <a:ext uri="{FF2B5EF4-FFF2-40B4-BE49-F238E27FC236}">
                <a16:creationId xmlns:a16="http://schemas.microsoft.com/office/drawing/2014/main" id="{27F4D843-666F-4D3C-5418-70491B58A947}"/>
              </a:ext>
            </a:extLst>
          </p:cNvPr>
          <p:cNvSpPr>
            <a:spLocks noGrp="1"/>
          </p:cNvSpPr>
          <p:nvPr>
            <p:ph type="title"/>
          </p:nvPr>
        </p:nvSpPr>
        <p:spPr/>
        <p:txBody>
          <a:bodyPr/>
          <a:lstStyle/>
          <a:p>
            <a:r>
              <a:rPr lang="en-US" sz="3100" dirty="0">
                <a:ea typeface="+mj-lt"/>
                <a:cs typeface="+mj-lt"/>
              </a:rPr>
              <a:t>Recursive vs Iterative Comparison</a:t>
            </a:r>
            <a:endParaRPr lang="en-US" sz="3100"/>
          </a:p>
        </p:txBody>
      </p:sp>
      <p:sp>
        <p:nvSpPr>
          <p:cNvPr id="5" name="Rectangle 4">
            <a:extLst>
              <a:ext uri="{FF2B5EF4-FFF2-40B4-BE49-F238E27FC236}">
                <a16:creationId xmlns:a16="http://schemas.microsoft.com/office/drawing/2014/main" id="{27BD7461-83F2-471F-7D92-AC40CBFACA36}"/>
              </a:ext>
            </a:extLst>
          </p:cNvPr>
          <p:cNvSpPr/>
          <p:nvPr/>
        </p:nvSpPr>
        <p:spPr bwMode="auto">
          <a:xfrm>
            <a:off x="422432" y="2403199"/>
            <a:ext cx="5539094" cy="1865673"/>
          </a:xfrm>
          <a:prstGeom prst="rect">
            <a:avLst/>
          </a:prstGeom>
          <a:solidFill>
            <a:schemeClr val="bg2">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sz="1600" dirty="0">
                <a:solidFill>
                  <a:schemeClr val="tx1"/>
                </a:solidFill>
                <a:latin typeface="Consolas"/>
                <a:ea typeface="+mn-lt"/>
                <a:cs typeface="+mn-lt"/>
              </a:rPr>
              <a:t># Factorial Example – Recursive Approach</a:t>
            </a:r>
          </a:p>
          <a:p>
            <a:pPr defTabSz="932472"/>
            <a:r>
              <a:rPr lang="en-US" sz="1600" dirty="0">
                <a:solidFill>
                  <a:schemeClr val="tx1"/>
                </a:solidFill>
                <a:latin typeface="Consolas"/>
                <a:ea typeface="+mn-lt"/>
                <a:cs typeface="+mn-lt"/>
              </a:rPr>
              <a:t>def </a:t>
            </a:r>
            <a:r>
              <a:rPr lang="en-US" sz="1600" dirty="0" err="1">
                <a:solidFill>
                  <a:schemeClr val="tx1"/>
                </a:solidFill>
                <a:latin typeface="Consolas"/>
                <a:ea typeface="+mn-lt"/>
                <a:cs typeface="+mn-lt"/>
              </a:rPr>
              <a:t>factorial_recursive</a:t>
            </a:r>
            <a:r>
              <a:rPr lang="en-US" sz="1600" dirty="0">
                <a:solidFill>
                  <a:schemeClr val="tx1"/>
                </a:solidFill>
                <a:latin typeface="Consolas"/>
                <a:ea typeface="+mn-lt"/>
                <a:cs typeface="+mn-lt"/>
              </a:rPr>
              <a:t>(n):</a:t>
            </a:r>
            <a:endParaRPr lang="en-US" dirty="0">
              <a:solidFill>
                <a:schemeClr val="tx1"/>
              </a:solidFill>
              <a:latin typeface="Consolas"/>
              <a:ea typeface="+mn-lt"/>
              <a:cs typeface="+mn-lt"/>
            </a:endParaRPr>
          </a:p>
          <a:p>
            <a:pPr defTabSz="932472"/>
            <a:r>
              <a:rPr lang="en-US" sz="1600" dirty="0">
                <a:solidFill>
                  <a:schemeClr val="tx1"/>
                </a:solidFill>
                <a:latin typeface="Consolas"/>
                <a:ea typeface="+mn-lt"/>
                <a:cs typeface="+mn-lt"/>
              </a:rPr>
              <a:t>    if n == 0:</a:t>
            </a:r>
            <a:endParaRPr lang="en-US">
              <a:solidFill>
                <a:schemeClr val="tx1"/>
              </a:solidFill>
              <a:latin typeface="Consolas"/>
              <a:ea typeface="+mn-lt"/>
              <a:cs typeface="+mn-lt"/>
            </a:endParaRPr>
          </a:p>
          <a:p>
            <a:pPr defTabSz="932472"/>
            <a:r>
              <a:rPr lang="en-US" sz="1600" dirty="0">
                <a:solidFill>
                  <a:schemeClr val="tx1"/>
                </a:solidFill>
                <a:latin typeface="Consolas"/>
                <a:ea typeface="+mn-lt"/>
                <a:cs typeface="+mn-lt"/>
              </a:rPr>
              <a:t>        return 1</a:t>
            </a:r>
            <a:endParaRPr lang="en-US">
              <a:solidFill>
                <a:schemeClr val="tx1"/>
              </a:solidFill>
              <a:latin typeface="Consolas"/>
              <a:cs typeface="Segoe UI"/>
            </a:endParaRPr>
          </a:p>
          <a:p>
            <a:pPr defTabSz="932472"/>
            <a:r>
              <a:rPr lang="en-US" sz="1600" dirty="0">
                <a:solidFill>
                  <a:schemeClr val="tx1"/>
                </a:solidFill>
                <a:latin typeface="Consolas"/>
                <a:ea typeface="+mn-lt"/>
                <a:cs typeface="+mn-lt"/>
              </a:rPr>
              <a:t>    else:</a:t>
            </a:r>
            <a:endParaRPr lang="en-US">
              <a:solidFill>
                <a:schemeClr val="tx1"/>
              </a:solidFill>
              <a:latin typeface="Consolas"/>
              <a:ea typeface="+mn-lt"/>
              <a:cs typeface="+mn-lt"/>
            </a:endParaRPr>
          </a:p>
          <a:p>
            <a:pPr defTabSz="932472"/>
            <a:r>
              <a:rPr lang="en-US" sz="1600" dirty="0">
                <a:solidFill>
                  <a:schemeClr val="tx1"/>
                </a:solidFill>
                <a:latin typeface="Consolas"/>
                <a:ea typeface="+mn-lt"/>
                <a:cs typeface="+mn-lt"/>
              </a:rPr>
              <a:t>        return n * </a:t>
            </a:r>
            <a:r>
              <a:rPr lang="en-US" sz="1600" dirty="0" err="1">
                <a:solidFill>
                  <a:schemeClr val="tx1"/>
                </a:solidFill>
                <a:latin typeface="Consolas"/>
                <a:ea typeface="+mn-lt"/>
                <a:cs typeface="+mn-lt"/>
              </a:rPr>
              <a:t>factorial_recursive</a:t>
            </a:r>
            <a:r>
              <a:rPr lang="en-US" sz="1600" dirty="0">
                <a:solidFill>
                  <a:schemeClr val="tx1"/>
                </a:solidFill>
                <a:latin typeface="Consolas"/>
                <a:ea typeface="+mn-lt"/>
                <a:cs typeface="+mn-lt"/>
              </a:rPr>
              <a:t>(n - 1)</a:t>
            </a:r>
            <a:endParaRPr lang="en-US">
              <a:solidFill>
                <a:schemeClr val="tx1"/>
              </a:solidFill>
              <a:latin typeface="Consolas"/>
              <a:ea typeface="+mn-lt"/>
              <a:cs typeface="+mn-lt"/>
            </a:endParaRPr>
          </a:p>
        </p:txBody>
      </p:sp>
      <p:sp>
        <p:nvSpPr>
          <p:cNvPr id="6" name="Rectangle 5">
            <a:extLst>
              <a:ext uri="{FF2B5EF4-FFF2-40B4-BE49-F238E27FC236}">
                <a16:creationId xmlns:a16="http://schemas.microsoft.com/office/drawing/2014/main" id="{2D6674C7-C078-097D-0E9E-BAD458F9B4E9}"/>
              </a:ext>
            </a:extLst>
          </p:cNvPr>
          <p:cNvSpPr/>
          <p:nvPr/>
        </p:nvSpPr>
        <p:spPr bwMode="auto">
          <a:xfrm>
            <a:off x="6224103" y="2403198"/>
            <a:ext cx="5539094" cy="1865673"/>
          </a:xfrm>
          <a:prstGeom prst="rect">
            <a:avLst/>
          </a:prstGeom>
          <a:solidFill>
            <a:schemeClr val="bg2">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sz="1600">
                <a:solidFill>
                  <a:schemeClr val="tx1"/>
                </a:solidFill>
                <a:latin typeface="Consolas"/>
                <a:ea typeface="+mn-lt"/>
                <a:cs typeface="+mn-lt"/>
              </a:rPr>
              <a:t>def </a:t>
            </a:r>
            <a:r>
              <a:rPr lang="en-US" sz="1600" err="1">
                <a:solidFill>
                  <a:schemeClr val="tx1"/>
                </a:solidFill>
                <a:latin typeface="Consolas"/>
                <a:ea typeface="+mn-lt"/>
                <a:cs typeface="+mn-lt"/>
              </a:rPr>
              <a:t>factorial_iterative</a:t>
            </a:r>
            <a:r>
              <a:rPr lang="en-US" sz="1600">
                <a:solidFill>
                  <a:schemeClr val="tx1"/>
                </a:solidFill>
                <a:latin typeface="Consolas"/>
                <a:ea typeface="+mn-lt"/>
                <a:cs typeface="+mn-lt"/>
              </a:rPr>
              <a:t>(n):</a:t>
            </a:r>
            <a:endParaRPr lang="en-US">
              <a:solidFill>
                <a:schemeClr val="tx1"/>
              </a:solidFill>
            </a:endParaRPr>
          </a:p>
          <a:p>
            <a:pPr defTabSz="932472"/>
            <a:r>
              <a:rPr lang="en-US" sz="1600">
                <a:solidFill>
                  <a:schemeClr val="tx1"/>
                </a:solidFill>
                <a:latin typeface="Consolas"/>
                <a:ea typeface="+mn-lt"/>
                <a:cs typeface="+mn-lt"/>
              </a:rPr>
              <a:t>    result = 1</a:t>
            </a:r>
            <a:endParaRPr lang="en-US"/>
          </a:p>
          <a:p>
            <a:pPr defTabSz="932472"/>
            <a:r>
              <a:rPr lang="en-US" sz="1600" dirty="0">
                <a:solidFill>
                  <a:schemeClr val="tx1"/>
                </a:solidFill>
                <a:latin typeface="Consolas"/>
                <a:ea typeface="+mn-lt"/>
                <a:cs typeface="+mn-lt"/>
              </a:rPr>
              <a:t>    for </a:t>
            </a:r>
            <a:r>
              <a:rPr lang="en-US" sz="1600" dirty="0" err="1">
                <a:solidFill>
                  <a:schemeClr val="tx1"/>
                </a:solidFill>
                <a:latin typeface="Consolas"/>
                <a:ea typeface="+mn-lt"/>
                <a:cs typeface="+mn-lt"/>
              </a:rPr>
              <a:t>i</a:t>
            </a:r>
            <a:r>
              <a:rPr lang="en-US" sz="1600" dirty="0">
                <a:solidFill>
                  <a:schemeClr val="tx1"/>
                </a:solidFill>
                <a:latin typeface="Consolas"/>
                <a:ea typeface="+mn-lt"/>
                <a:cs typeface="+mn-lt"/>
              </a:rPr>
              <a:t> in range(1, n + 1):</a:t>
            </a:r>
            <a:endParaRPr lang="en-US" dirty="0">
              <a:solidFill>
                <a:schemeClr val="tx1"/>
              </a:solidFill>
            </a:endParaRPr>
          </a:p>
          <a:p>
            <a:pPr defTabSz="932472"/>
            <a:r>
              <a:rPr lang="en-US" sz="1600">
                <a:solidFill>
                  <a:schemeClr val="tx1"/>
                </a:solidFill>
                <a:latin typeface="Consolas"/>
                <a:ea typeface="+mn-lt"/>
                <a:cs typeface="+mn-lt"/>
              </a:rPr>
              <a:t>        result *= i</a:t>
            </a:r>
            <a:endParaRPr lang="en-US"/>
          </a:p>
          <a:p>
            <a:pPr defTabSz="932472"/>
            <a:r>
              <a:rPr lang="en-US" sz="1600" dirty="0">
                <a:solidFill>
                  <a:schemeClr val="tx1"/>
                </a:solidFill>
                <a:latin typeface="Consolas"/>
                <a:ea typeface="+mn-lt"/>
                <a:cs typeface="+mn-lt"/>
              </a:rPr>
              <a:t>    return result</a:t>
            </a:r>
            <a:endParaRPr lang="en-US" dirty="0">
              <a:solidFill>
                <a:schemeClr val="tx1"/>
              </a:solidFill>
            </a:endParaRPr>
          </a:p>
          <a:p>
            <a:pPr defTabSz="932472"/>
            <a:br>
              <a:rPr lang="en-US" dirty="0"/>
            </a:br>
            <a:endParaRPr lang="en-US" dirty="0"/>
          </a:p>
          <a:p>
            <a:pPr defTabSz="932472"/>
            <a:endParaRPr lang="en-US" sz="1600" dirty="0">
              <a:solidFill>
                <a:schemeClr val="tx1"/>
              </a:solidFill>
              <a:latin typeface="Consolas"/>
              <a:ea typeface="+mn-lt"/>
              <a:cs typeface="+mn-lt"/>
            </a:endParaRPr>
          </a:p>
        </p:txBody>
      </p:sp>
      <p:sp>
        <p:nvSpPr>
          <p:cNvPr id="7" name="TextBox 6">
            <a:extLst>
              <a:ext uri="{FF2B5EF4-FFF2-40B4-BE49-F238E27FC236}">
                <a16:creationId xmlns:a16="http://schemas.microsoft.com/office/drawing/2014/main" id="{3F6A2147-A5E8-2E28-FE3A-18FB493FFDC1}"/>
              </a:ext>
            </a:extLst>
          </p:cNvPr>
          <p:cNvSpPr txBox="1"/>
          <p:nvPr/>
        </p:nvSpPr>
        <p:spPr>
          <a:xfrm>
            <a:off x="3368498" y="4268149"/>
            <a:ext cx="6092381" cy="1120307"/>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300"/>
              </a:spcAft>
            </a:pPr>
            <a:r>
              <a:rPr lang="en-US">
                <a:solidFill>
                  <a:srgbClr val="0078D4"/>
                </a:solidFill>
                <a:latin typeface="Consolas"/>
              </a:rPr>
              <a:t># Calling</a:t>
            </a:r>
            <a:endParaRPr lang="en-US" dirty="0">
              <a:solidFill>
                <a:srgbClr val="0078D4"/>
              </a:solidFill>
              <a:latin typeface="Consolas"/>
            </a:endParaRPr>
          </a:p>
          <a:p>
            <a:pPr>
              <a:lnSpc>
                <a:spcPct val="90000"/>
              </a:lnSpc>
              <a:spcAft>
                <a:spcPts val="300"/>
              </a:spcAft>
            </a:pPr>
            <a:r>
              <a:rPr lang="en-US">
                <a:solidFill>
                  <a:srgbClr val="0078D4"/>
                </a:solidFill>
                <a:latin typeface="Consolas"/>
              </a:rPr>
              <a:t>print(</a:t>
            </a:r>
            <a:r>
              <a:rPr lang="en-US" err="1">
                <a:solidFill>
                  <a:srgbClr val="0078D4"/>
                </a:solidFill>
                <a:latin typeface="Consolas"/>
              </a:rPr>
              <a:t>factorial_recursive</a:t>
            </a:r>
            <a:r>
              <a:rPr lang="en-US">
                <a:solidFill>
                  <a:srgbClr val="0078D4"/>
                </a:solidFill>
                <a:latin typeface="Consolas"/>
              </a:rPr>
              <a:t>(5)) # Output: 120 </a:t>
            </a:r>
            <a:r>
              <a:rPr lang="en-US" dirty="0">
                <a:solidFill>
                  <a:srgbClr val="0078D4"/>
                </a:solidFill>
                <a:latin typeface="Consolas"/>
              </a:rPr>
              <a:t>print(</a:t>
            </a:r>
            <a:r>
              <a:rPr lang="en-US" err="1">
                <a:solidFill>
                  <a:srgbClr val="0078D4"/>
                </a:solidFill>
                <a:latin typeface="Consolas"/>
              </a:rPr>
              <a:t>factorial_iterative</a:t>
            </a:r>
            <a:r>
              <a:rPr lang="en-US" dirty="0">
                <a:solidFill>
                  <a:srgbClr val="0078D4"/>
                </a:solidFill>
                <a:latin typeface="Consolas"/>
              </a:rPr>
              <a:t>(5)) # Output: 120 </a:t>
            </a:r>
            <a:endParaRPr lang="en-US" dirty="0">
              <a:cs typeface="Segoe UI"/>
            </a:endParaRPr>
          </a:p>
        </p:txBody>
      </p:sp>
    </p:spTree>
    <p:extLst>
      <p:ext uri="{BB962C8B-B14F-4D97-AF65-F5344CB8AC3E}">
        <p14:creationId xmlns:p14="http://schemas.microsoft.com/office/powerpoint/2010/main" val="334389977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357A004-71A6-FDCC-1800-12A845381A0A}"/>
              </a:ext>
            </a:extLst>
          </p:cNvPr>
          <p:cNvGraphicFramePr>
            <a:graphicFrameLocks noGrp="1"/>
          </p:cNvGraphicFramePr>
          <p:nvPr>
            <p:extLst>
              <p:ext uri="{D42A27DB-BD31-4B8C-83A1-F6EECF244321}">
                <p14:modId xmlns:p14="http://schemas.microsoft.com/office/powerpoint/2010/main" val="1029922019"/>
              </p:ext>
            </p:extLst>
          </p:nvPr>
        </p:nvGraphicFramePr>
        <p:xfrm>
          <a:off x="1146897" y="708904"/>
          <a:ext cx="9887053" cy="2522093"/>
        </p:xfrm>
        <a:graphic>
          <a:graphicData uri="http://schemas.openxmlformats.org/drawingml/2006/table">
            <a:tbl>
              <a:tblPr firstRow="1" bandRow="1">
                <a:tableStyleId>{5C22544A-7EE6-4342-B048-85BDC9FD1C3A}</a:tableStyleId>
              </a:tblPr>
              <a:tblGrid>
                <a:gridCol w="2150500">
                  <a:extLst>
                    <a:ext uri="{9D8B030D-6E8A-4147-A177-3AD203B41FA5}">
                      <a16:colId xmlns:a16="http://schemas.microsoft.com/office/drawing/2014/main" val="2375188839"/>
                    </a:ext>
                  </a:extLst>
                </a:gridCol>
                <a:gridCol w="3986291">
                  <a:extLst>
                    <a:ext uri="{9D8B030D-6E8A-4147-A177-3AD203B41FA5}">
                      <a16:colId xmlns:a16="http://schemas.microsoft.com/office/drawing/2014/main" val="4037566807"/>
                    </a:ext>
                  </a:extLst>
                </a:gridCol>
                <a:gridCol w="3750262">
                  <a:extLst>
                    <a:ext uri="{9D8B030D-6E8A-4147-A177-3AD203B41FA5}">
                      <a16:colId xmlns:a16="http://schemas.microsoft.com/office/drawing/2014/main" val="1683888867"/>
                    </a:ext>
                  </a:extLst>
                </a:gridCol>
              </a:tblGrid>
              <a:tr h="0">
                <a:tc>
                  <a:txBody>
                    <a:bodyPr/>
                    <a:lstStyle/>
                    <a:p>
                      <a:pPr algn="ctr">
                        <a:buNone/>
                      </a:pPr>
                      <a:r>
                        <a:rPr lang="en-US" b="1" dirty="0"/>
                        <a:t>Feature</a:t>
                      </a:r>
                    </a:p>
                  </a:txBody>
                  <a:tcPr anchor="ctr">
                    <a:solidFill>
                      <a:schemeClr val="accent2">
                        <a:lumMod val="50000"/>
                        <a:lumOff val="50000"/>
                      </a:schemeClr>
                    </a:solidFill>
                  </a:tcPr>
                </a:tc>
                <a:tc>
                  <a:txBody>
                    <a:bodyPr/>
                    <a:lstStyle/>
                    <a:p>
                      <a:pPr algn="ctr">
                        <a:buNone/>
                      </a:pPr>
                      <a:r>
                        <a:rPr lang="en-US" b="1" dirty="0"/>
                        <a:t>Recursion</a:t>
                      </a:r>
                    </a:p>
                  </a:txBody>
                  <a:tcPr anchor="ctr">
                    <a:solidFill>
                      <a:schemeClr val="accent2">
                        <a:lumMod val="50000"/>
                        <a:lumOff val="50000"/>
                      </a:schemeClr>
                    </a:solidFill>
                  </a:tcPr>
                </a:tc>
                <a:tc>
                  <a:txBody>
                    <a:bodyPr/>
                    <a:lstStyle/>
                    <a:p>
                      <a:pPr algn="ctr">
                        <a:buNone/>
                      </a:pPr>
                      <a:r>
                        <a:rPr lang="en-US" b="1" dirty="0"/>
                        <a:t>Iteration</a:t>
                      </a:r>
                    </a:p>
                  </a:txBody>
                  <a:tcPr anchor="ctr">
                    <a:solidFill>
                      <a:schemeClr val="accent2">
                        <a:lumMod val="50000"/>
                        <a:lumOff val="50000"/>
                      </a:schemeClr>
                    </a:solidFill>
                  </a:tcPr>
                </a:tc>
                <a:extLst>
                  <a:ext uri="{0D108BD9-81ED-4DB2-BD59-A6C34878D82A}">
                    <a16:rowId xmlns:a16="http://schemas.microsoft.com/office/drawing/2014/main" val="1162196292"/>
                  </a:ext>
                </a:extLst>
              </a:tr>
              <a:tr h="0">
                <a:tc>
                  <a:txBody>
                    <a:bodyPr/>
                    <a:lstStyle/>
                    <a:p>
                      <a:pPr>
                        <a:buNone/>
                      </a:pPr>
                      <a:r>
                        <a:rPr lang="en-US" dirty="0"/>
                        <a:t>Structure</a:t>
                      </a:r>
                    </a:p>
                  </a:txBody>
                  <a:tcPr anchor="ctr"/>
                </a:tc>
                <a:tc>
                  <a:txBody>
                    <a:bodyPr/>
                    <a:lstStyle/>
                    <a:p>
                      <a:pPr>
                        <a:buNone/>
                      </a:pPr>
                      <a:r>
                        <a:rPr lang="en-US" dirty="0"/>
                        <a:t>Function calls itself</a:t>
                      </a:r>
                    </a:p>
                  </a:txBody>
                  <a:tcPr anchor="ctr"/>
                </a:tc>
                <a:tc>
                  <a:txBody>
                    <a:bodyPr/>
                    <a:lstStyle/>
                    <a:p>
                      <a:pPr>
                        <a:buNone/>
                      </a:pPr>
                      <a:r>
                        <a:rPr lang="en-US" dirty="0"/>
                        <a:t>Loop constructs (for, while)</a:t>
                      </a:r>
                    </a:p>
                  </a:txBody>
                  <a:tcPr anchor="ctr"/>
                </a:tc>
                <a:extLst>
                  <a:ext uri="{0D108BD9-81ED-4DB2-BD59-A6C34878D82A}">
                    <a16:rowId xmlns:a16="http://schemas.microsoft.com/office/drawing/2014/main" val="1474593271"/>
                  </a:ext>
                </a:extLst>
              </a:tr>
              <a:tr h="0">
                <a:tc>
                  <a:txBody>
                    <a:bodyPr/>
                    <a:lstStyle/>
                    <a:p>
                      <a:pPr>
                        <a:buNone/>
                      </a:pPr>
                      <a:r>
                        <a:rPr lang="en-US" dirty="0"/>
                        <a:t>State Management</a:t>
                      </a:r>
                    </a:p>
                  </a:txBody>
                  <a:tcPr anchor="ctr"/>
                </a:tc>
                <a:tc>
                  <a:txBody>
                    <a:bodyPr/>
                    <a:lstStyle/>
                    <a:p>
                      <a:pPr>
                        <a:buNone/>
                      </a:pPr>
                      <a:r>
                        <a:rPr lang="en-US" dirty="0"/>
                        <a:t>Uses call stack (implicit)</a:t>
                      </a:r>
                    </a:p>
                  </a:txBody>
                  <a:tcPr anchor="ctr"/>
                </a:tc>
                <a:tc>
                  <a:txBody>
                    <a:bodyPr/>
                    <a:lstStyle/>
                    <a:p>
                      <a:pPr>
                        <a:buNone/>
                      </a:pPr>
                      <a:r>
                        <a:rPr lang="en-US" dirty="0"/>
                        <a:t>Maintains state via loop variables</a:t>
                      </a:r>
                    </a:p>
                  </a:txBody>
                  <a:tcPr anchor="ctr"/>
                </a:tc>
                <a:extLst>
                  <a:ext uri="{0D108BD9-81ED-4DB2-BD59-A6C34878D82A}">
                    <a16:rowId xmlns:a16="http://schemas.microsoft.com/office/drawing/2014/main" val="860407028"/>
                  </a:ext>
                </a:extLst>
              </a:tr>
              <a:tr h="0">
                <a:tc>
                  <a:txBody>
                    <a:bodyPr/>
                    <a:lstStyle/>
                    <a:p>
                      <a:pPr>
                        <a:buNone/>
                      </a:pPr>
                      <a:r>
                        <a:rPr lang="en-US" dirty="0"/>
                        <a:t>Readability</a:t>
                      </a:r>
                    </a:p>
                  </a:txBody>
                  <a:tcPr anchor="ctr"/>
                </a:tc>
                <a:tc>
                  <a:txBody>
                    <a:bodyPr/>
                    <a:lstStyle/>
                    <a:p>
                      <a:pPr>
                        <a:buNone/>
                      </a:pPr>
                      <a:r>
                        <a:rPr lang="en-US" dirty="0"/>
                        <a:t>Often more elegant &amp; concise</a:t>
                      </a:r>
                    </a:p>
                  </a:txBody>
                  <a:tcPr anchor="ctr"/>
                </a:tc>
                <a:tc>
                  <a:txBody>
                    <a:bodyPr/>
                    <a:lstStyle/>
                    <a:p>
                      <a:pPr>
                        <a:buNone/>
                      </a:pPr>
                      <a:r>
                        <a:rPr lang="en-US" dirty="0"/>
                        <a:t>May be more verbose</a:t>
                      </a:r>
                    </a:p>
                  </a:txBody>
                  <a:tcPr anchor="ctr"/>
                </a:tc>
                <a:extLst>
                  <a:ext uri="{0D108BD9-81ED-4DB2-BD59-A6C34878D82A}">
                    <a16:rowId xmlns:a16="http://schemas.microsoft.com/office/drawing/2014/main" val="2073782504"/>
                  </a:ext>
                </a:extLst>
              </a:tr>
              <a:tr h="0">
                <a:tc>
                  <a:txBody>
                    <a:bodyPr/>
                    <a:lstStyle/>
                    <a:p>
                      <a:pPr>
                        <a:buNone/>
                      </a:pPr>
                      <a:r>
                        <a:rPr lang="en-US" dirty="0"/>
                        <a:t>Performance</a:t>
                      </a:r>
                    </a:p>
                  </a:txBody>
                  <a:tcPr anchor="ctr"/>
                </a:tc>
                <a:tc>
                  <a:txBody>
                    <a:bodyPr/>
                    <a:lstStyle/>
                    <a:p>
                      <a:pPr>
                        <a:buNone/>
                      </a:pPr>
                      <a:r>
                        <a:rPr lang="en-US" dirty="0"/>
                        <a:t>Higher overhead due to function calls</a:t>
                      </a:r>
                    </a:p>
                  </a:txBody>
                  <a:tcPr anchor="ctr"/>
                </a:tc>
                <a:tc>
                  <a:txBody>
                    <a:bodyPr/>
                    <a:lstStyle/>
                    <a:p>
                      <a:pPr>
                        <a:buNone/>
                      </a:pPr>
                      <a:r>
                        <a:rPr lang="en-US" dirty="0"/>
                        <a:t>Generally faster &amp; memory-efficient</a:t>
                      </a:r>
                    </a:p>
                  </a:txBody>
                  <a:tcPr anchor="ctr"/>
                </a:tc>
                <a:extLst>
                  <a:ext uri="{0D108BD9-81ED-4DB2-BD59-A6C34878D82A}">
                    <a16:rowId xmlns:a16="http://schemas.microsoft.com/office/drawing/2014/main" val="1024737084"/>
                  </a:ext>
                </a:extLst>
              </a:tr>
              <a:tr h="0">
                <a:tc>
                  <a:txBody>
                    <a:bodyPr/>
                    <a:lstStyle/>
                    <a:p>
                      <a:pPr>
                        <a:buNone/>
                      </a:pPr>
                      <a:r>
                        <a:rPr lang="en-US" dirty="0"/>
                        <a:t>Use Case</a:t>
                      </a:r>
                    </a:p>
                  </a:txBody>
                  <a:tcPr anchor="ctr"/>
                </a:tc>
                <a:tc>
                  <a:txBody>
                    <a:bodyPr/>
                    <a:lstStyle/>
                    <a:p>
                      <a:pPr>
                        <a:buNone/>
                      </a:pPr>
                      <a:r>
                        <a:rPr lang="en-US" dirty="0"/>
                        <a:t>Natural for divide-and-conquer, trees</a:t>
                      </a:r>
                    </a:p>
                  </a:txBody>
                  <a:tcPr anchor="ctr"/>
                </a:tc>
                <a:tc>
                  <a:txBody>
                    <a:bodyPr/>
                    <a:lstStyle/>
                    <a:p>
                      <a:pPr>
                        <a:buNone/>
                      </a:pPr>
                      <a:r>
                        <a:rPr lang="en-US" dirty="0"/>
                        <a:t>Suitable for simple repetition tasks</a:t>
                      </a:r>
                    </a:p>
                  </a:txBody>
                  <a:tcPr anchor="ctr"/>
                </a:tc>
                <a:extLst>
                  <a:ext uri="{0D108BD9-81ED-4DB2-BD59-A6C34878D82A}">
                    <a16:rowId xmlns:a16="http://schemas.microsoft.com/office/drawing/2014/main" val="12920015"/>
                  </a:ext>
                </a:extLst>
              </a:tr>
              <a:tr h="0">
                <a:tc>
                  <a:txBody>
                    <a:bodyPr/>
                    <a:lstStyle/>
                    <a:p>
                      <a:pPr>
                        <a:buNone/>
                      </a:pPr>
                      <a:r>
                        <a:rPr lang="en-US" dirty="0"/>
                        <a:t>Risk</a:t>
                      </a:r>
                    </a:p>
                  </a:txBody>
                  <a:tcPr anchor="ctr"/>
                </a:tc>
                <a:tc>
                  <a:txBody>
                    <a:bodyPr/>
                    <a:lstStyle/>
                    <a:p>
                      <a:pPr>
                        <a:buNone/>
                      </a:pPr>
                      <a:r>
                        <a:rPr lang="en-US" dirty="0"/>
                        <a:t>Stack overflow (</a:t>
                      </a:r>
                      <a:r>
                        <a:rPr lang="en-US" dirty="0" err="1"/>
                        <a:t>RecursionError</a:t>
                      </a:r>
                      <a:r>
                        <a:rPr lang="en-US" dirty="0"/>
                        <a:t>)</a:t>
                      </a:r>
                    </a:p>
                  </a:txBody>
                  <a:tcPr anchor="ctr"/>
                </a:tc>
                <a:tc>
                  <a:txBody>
                    <a:bodyPr/>
                    <a:lstStyle/>
                    <a:p>
                      <a:pPr>
                        <a:buNone/>
                      </a:pPr>
                      <a:r>
                        <a:rPr lang="en-US" dirty="0"/>
                        <a:t>Infinite loop if termination fails</a:t>
                      </a:r>
                    </a:p>
                  </a:txBody>
                  <a:tcPr anchor="ctr"/>
                </a:tc>
                <a:extLst>
                  <a:ext uri="{0D108BD9-81ED-4DB2-BD59-A6C34878D82A}">
                    <a16:rowId xmlns:a16="http://schemas.microsoft.com/office/drawing/2014/main" val="393726599"/>
                  </a:ext>
                </a:extLst>
              </a:tr>
            </a:tbl>
          </a:graphicData>
        </a:graphic>
      </p:graphicFrame>
      <p:sp>
        <p:nvSpPr>
          <p:cNvPr id="6" name="TextBox 5">
            <a:extLst>
              <a:ext uri="{FF2B5EF4-FFF2-40B4-BE49-F238E27FC236}">
                <a16:creationId xmlns:a16="http://schemas.microsoft.com/office/drawing/2014/main" id="{98B80BAB-3FE4-62CC-E1C3-3516A37E2397}"/>
              </a:ext>
            </a:extLst>
          </p:cNvPr>
          <p:cNvSpPr txBox="1"/>
          <p:nvPr/>
        </p:nvSpPr>
        <p:spPr>
          <a:xfrm>
            <a:off x="2313109" y="3279718"/>
            <a:ext cx="7562605" cy="3154710"/>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When to Use What:</a:t>
            </a:r>
          </a:p>
          <a:p>
            <a:pPr>
              <a:lnSpc>
                <a:spcPct val="90000"/>
              </a:lnSpc>
              <a:spcAft>
                <a:spcPts val="600"/>
              </a:spcAft>
            </a:pPr>
            <a:r>
              <a:rPr lang="en-US">
                <a:solidFill>
                  <a:srgbClr val="282828"/>
                </a:solidFill>
              </a:rPr>
              <a:t> </a:t>
            </a:r>
            <a:r>
              <a:rPr lang="en-US" dirty="0">
                <a:solidFill>
                  <a:srgbClr val="282828"/>
                </a:solidFill>
              </a:rPr>
              <a:t>Use Recursion When:</a:t>
            </a:r>
            <a:endParaRPr lang="en-US">
              <a:solidFill>
                <a:srgbClr val="282828"/>
              </a:solidFill>
              <a:cs typeface="Segoe UI"/>
            </a:endParaRPr>
          </a:p>
          <a:p>
            <a:pPr marL="685165" lvl="1" indent="-228600">
              <a:lnSpc>
                <a:spcPct val="90000"/>
              </a:lnSpc>
              <a:spcAft>
                <a:spcPts val="600"/>
              </a:spcAft>
              <a:buFont typeface="Courier New"/>
              <a:buChar char="o"/>
            </a:pPr>
            <a:r>
              <a:rPr lang="en-US" dirty="0"/>
              <a:t>Problem is naturally recursive (e.g., tree traversal, backtracking).</a:t>
            </a:r>
            <a:endParaRPr lang="en-US" dirty="0">
              <a:cs typeface="Segoe UI"/>
            </a:endParaRPr>
          </a:p>
          <a:p>
            <a:pPr marL="685165" lvl="1" indent="-228600">
              <a:lnSpc>
                <a:spcPct val="90000"/>
              </a:lnSpc>
              <a:spcAft>
                <a:spcPts val="600"/>
              </a:spcAft>
              <a:buFont typeface="Courier New"/>
              <a:buChar char="o"/>
            </a:pPr>
            <a:r>
              <a:rPr lang="en-US" dirty="0"/>
              <a:t>Code clarity is preferred over performance.</a:t>
            </a:r>
            <a:endParaRPr lang="en-US" dirty="0">
              <a:cs typeface="Segoe UI"/>
            </a:endParaRPr>
          </a:p>
          <a:p>
            <a:pPr marL="685165" lvl="1" indent="-228600">
              <a:lnSpc>
                <a:spcPct val="90000"/>
              </a:lnSpc>
              <a:spcAft>
                <a:spcPts val="600"/>
              </a:spcAft>
              <a:buFont typeface="Courier New"/>
              <a:buChar char="o"/>
            </a:pPr>
            <a:r>
              <a:rPr lang="en-US" dirty="0"/>
              <a:t>Recursive relation is straightforward and manageable in depth.</a:t>
            </a:r>
            <a:endParaRPr lang="en-US" dirty="0">
              <a:cs typeface="Segoe UI"/>
            </a:endParaRPr>
          </a:p>
          <a:p>
            <a:pPr>
              <a:lnSpc>
                <a:spcPct val="90000"/>
              </a:lnSpc>
              <a:spcAft>
                <a:spcPts val="600"/>
              </a:spcAft>
            </a:pPr>
            <a:r>
              <a:rPr lang="en-US" dirty="0"/>
              <a:t> Use Iteration When:</a:t>
            </a:r>
            <a:endParaRPr lang="en-US" dirty="0">
              <a:cs typeface="Segoe UI"/>
            </a:endParaRPr>
          </a:p>
          <a:p>
            <a:pPr marL="685165" lvl="1" indent="-228600">
              <a:lnSpc>
                <a:spcPct val="90000"/>
              </a:lnSpc>
              <a:spcAft>
                <a:spcPts val="600"/>
              </a:spcAft>
              <a:buFont typeface="Courier New"/>
              <a:buChar char="o"/>
            </a:pPr>
            <a:r>
              <a:rPr lang="en-US" dirty="0"/>
              <a:t>Performance and memory optimization are critical.</a:t>
            </a:r>
            <a:endParaRPr lang="en-US" dirty="0">
              <a:cs typeface="Segoe UI"/>
            </a:endParaRPr>
          </a:p>
          <a:p>
            <a:pPr marL="685165" lvl="1" indent="-228600">
              <a:lnSpc>
                <a:spcPct val="90000"/>
              </a:lnSpc>
              <a:spcAft>
                <a:spcPts val="600"/>
              </a:spcAft>
              <a:buFont typeface="Courier New"/>
              <a:buChar char="o"/>
            </a:pPr>
            <a:r>
              <a:rPr lang="en-US" dirty="0"/>
              <a:t>The problem involves simple, bounded repetition.</a:t>
            </a:r>
            <a:endParaRPr lang="en-US" dirty="0">
              <a:cs typeface="Segoe UI"/>
            </a:endParaRPr>
          </a:p>
          <a:p>
            <a:pPr marL="685165" lvl="1" indent="-228600">
              <a:lnSpc>
                <a:spcPct val="90000"/>
              </a:lnSpc>
              <a:spcAft>
                <a:spcPts val="600"/>
              </a:spcAft>
              <a:buFont typeface="Courier New"/>
              <a:buChar char="o"/>
            </a:pPr>
            <a:r>
              <a:rPr lang="en-US" dirty="0"/>
              <a:t>Stack limitations are a concern.</a:t>
            </a:r>
            <a:endParaRPr lang="en-US" dirty="0">
              <a:cs typeface="Segoe UI"/>
            </a:endParaRPr>
          </a:p>
        </p:txBody>
      </p:sp>
    </p:spTree>
    <p:extLst>
      <p:ext uri="{BB962C8B-B14F-4D97-AF65-F5344CB8AC3E}">
        <p14:creationId xmlns:p14="http://schemas.microsoft.com/office/powerpoint/2010/main" val="263305076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7D6615-D211-4968-2540-0C3B01CEF67F}"/>
              </a:ext>
            </a:extLst>
          </p:cNvPr>
          <p:cNvSpPr>
            <a:spLocks noGrp="1"/>
          </p:cNvSpPr>
          <p:nvPr>
            <p:ph type="title"/>
          </p:nvPr>
        </p:nvSpPr>
        <p:spPr/>
        <p:txBody>
          <a:bodyPr/>
          <a:lstStyle/>
          <a:p>
            <a:r>
              <a:rPr lang="en-US" sz="3100" dirty="0">
                <a:ea typeface="+mj-lt"/>
                <a:cs typeface="+mj-lt"/>
              </a:rPr>
              <a:t>Base Case and Recursive Case – Essential Concepts</a:t>
            </a:r>
            <a:endParaRPr lang="en-US" dirty="0"/>
          </a:p>
        </p:txBody>
      </p:sp>
      <p:sp>
        <p:nvSpPr>
          <p:cNvPr id="4" name="TextBox 3">
            <a:extLst>
              <a:ext uri="{FF2B5EF4-FFF2-40B4-BE49-F238E27FC236}">
                <a16:creationId xmlns:a16="http://schemas.microsoft.com/office/drawing/2014/main" id="{AB4115C8-B5E4-0273-57BE-922DC3A9B1D8}"/>
              </a:ext>
            </a:extLst>
          </p:cNvPr>
          <p:cNvSpPr txBox="1"/>
          <p:nvPr/>
        </p:nvSpPr>
        <p:spPr>
          <a:xfrm>
            <a:off x="428051" y="1315060"/>
            <a:ext cx="5409124" cy="440120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Base Case</a:t>
            </a:r>
          </a:p>
          <a:p>
            <a:pPr>
              <a:lnSpc>
                <a:spcPct val="90000"/>
              </a:lnSpc>
              <a:spcAft>
                <a:spcPts val="600"/>
              </a:spcAft>
            </a:pPr>
            <a:r>
              <a:rPr lang="en-US" b="1" dirty="0"/>
              <a:t>Definition. </a:t>
            </a:r>
            <a:r>
              <a:rPr lang="en-US" dirty="0"/>
              <a:t>The base case is the simplest possible input to the recursive function that does not require further recursive calls. It prevents infinite recursion and serves as the stopping condition.</a:t>
            </a:r>
            <a:endParaRPr lang="en-US" dirty="0">
              <a:cs typeface="Segoe UI"/>
            </a:endParaRPr>
          </a:p>
          <a:p>
            <a:pPr>
              <a:lnSpc>
                <a:spcPct val="90000"/>
              </a:lnSpc>
              <a:spcAft>
                <a:spcPts val="600"/>
              </a:spcAft>
            </a:pPr>
            <a:endParaRPr lang="en-US" dirty="0"/>
          </a:p>
          <a:p>
            <a:pPr>
              <a:lnSpc>
                <a:spcPct val="90000"/>
              </a:lnSpc>
              <a:spcAft>
                <a:spcPts val="600"/>
              </a:spcAft>
            </a:pPr>
            <a:r>
              <a:rPr lang="en-US" b="1" dirty="0"/>
              <a:t>Example (Factorial)</a:t>
            </a:r>
            <a:endParaRPr lang="en-US" b="1" dirty="0">
              <a:cs typeface="Segoe UI"/>
            </a:endParaRPr>
          </a:p>
          <a:p>
            <a:pPr>
              <a:lnSpc>
                <a:spcPct val="90000"/>
              </a:lnSpc>
              <a:spcAft>
                <a:spcPts val="600"/>
              </a:spcAft>
            </a:pPr>
            <a:r>
              <a:rPr lang="en-US" dirty="0">
                <a:latin typeface="Consolas"/>
              </a:rPr>
              <a:t>if n == 0: </a:t>
            </a:r>
            <a:br>
              <a:rPr lang="en-US" dirty="0">
                <a:latin typeface="Consolas"/>
              </a:rPr>
            </a:br>
            <a:r>
              <a:rPr lang="en-US" dirty="0">
                <a:latin typeface="Consolas"/>
              </a:rPr>
              <a:t> return 1 </a:t>
            </a:r>
          </a:p>
          <a:p>
            <a:pPr>
              <a:lnSpc>
                <a:spcPct val="90000"/>
              </a:lnSpc>
              <a:spcAft>
                <a:spcPts val="600"/>
              </a:spcAft>
            </a:pPr>
            <a:endParaRPr lang="en-US" dirty="0">
              <a:latin typeface="Consolas"/>
            </a:endParaRPr>
          </a:p>
          <a:p>
            <a:pPr>
              <a:lnSpc>
                <a:spcPct val="90000"/>
              </a:lnSpc>
              <a:spcAft>
                <a:spcPts val="600"/>
              </a:spcAft>
            </a:pPr>
            <a:r>
              <a:rPr lang="en-US" b="1" dirty="0"/>
              <a:t>Purpose</a:t>
            </a:r>
            <a:endParaRPr lang="en-US" b="1" dirty="0">
              <a:cs typeface="Segoe UI"/>
            </a:endParaRPr>
          </a:p>
          <a:p>
            <a:pPr marL="228600" indent="-228600">
              <a:lnSpc>
                <a:spcPct val="90000"/>
              </a:lnSpc>
              <a:spcAft>
                <a:spcPts val="600"/>
              </a:spcAft>
              <a:buFont typeface=""/>
              <a:buChar char="•"/>
            </a:pPr>
            <a:r>
              <a:rPr lang="en-US" dirty="0"/>
              <a:t>Terminates recursion.</a:t>
            </a:r>
            <a:endParaRPr lang="en-US" dirty="0">
              <a:cs typeface="Segoe UI"/>
            </a:endParaRPr>
          </a:p>
          <a:p>
            <a:pPr marL="228600" indent="-228600">
              <a:lnSpc>
                <a:spcPct val="90000"/>
              </a:lnSpc>
              <a:spcAft>
                <a:spcPts val="600"/>
              </a:spcAft>
              <a:buFont typeface=""/>
              <a:buChar char="•"/>
            </a:pPr>
            <a:r>
              <a:rPr lang="en-US" dirty="0"/>
              <a:t>Returns a known result without further function calls.</a:t>
            </a:r>
            <a:endParaRPr lang="en-US" dirty="0">
              <a:cs typeface="Segoe UI"/>
            </a:endParaRPr>
          </a:p>
        </p:txBody>
      </p:sp>
      <p:sp>
        <p:nvSpPr>
          <p:cNvPr id="5" name="TextBox 4">
            <a:extLst>
              <a:ext uri="{FF2B5EF4-FFF2-40B4-BE49-F238E27FC236}">
                <a16:creationId xmlns:a16="http://schemas.microsoft.com/office/drawing/2014/main" id="{8C53D00E-D503-B5BB-62E2-1F0689B509F6}"/>
              </a:ext>
            </a:extLst>
          </p:cNvPr>
          <p:cNvSpPr txBox="1"/>
          <p:nvPr/>
        </p:nvSpPr>
        <p:spPr>
          <a:xfrm>
            <a:off x="6351649" y="1315060"/>
            <a:ext cx="5427426" cy="4555093"/>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Recursive Case</a:t>
            </a:r>
          </a:p>
          <a:p>
            <a:pPr>
              <a:lnSpc>
                <a:spcPct val="90000"/>
              </a:lnSpc>
              <a:spcAft>
                <a:spcPts val="600"/>
              </a:spcAft>
            </a:pPr>
            <a:r>
              <a:rPr lang="en-US" b="1" dirty="0"/>
              <a:t>Definition. </a:t>
            </a:r>
            <a:r>
              <a:rPr lang="en-US" dirty="0"/>
              <a:t>The recursive case is the part of the function where the problem is broken into smaller subproblems, and the function calls itself with simpler input.</a:t>
            </a:r>
            <a:endParaRPr lang="en-US" dirty="0">
              <a:cs typeface="Segoe UI"/>
            </a:endParaRPr>
          </a:p>
          <a:p>
            <a:pPr>
              <a:lnSpc>
                <a:spcPct val="90000"/>
              </a:lnSpc>
              <a:spcAft>
                <a:spcPts val="600"/>
              </a:spcAft>
            </a:pPr>
            <a:endParaRPr lang="en-US" dirty="0"/>
          </a:p>
          <a:p>
            <a:pPr>
              <a:lnSpc>
                <a:spcPct val="90000"/>
              </a:lnSpc>
              <a:spcAft>
                <a:spcPts val="600"/>
              </a:spcAft>
            </a:pPr>
            <a:r>
              <a:rPr lang="en-US" b="1" dirty="0"/>
              <a:t>Example (Factorial):</a:t>
            </a:r>
            <a:endParaRPr lang="en-US" dirty="0">
              <a:cs typeface="Segoe UI"/>
            </a:endParaRPr>
          </a:p>
          <a:p>
            <a:pPr>
              <a:lnSpc>
                <a:spcPct val="90000"/>
              </a:lnSpc>
              <a:spcAft>
                <a:spcPts val="600"/>
              </a:spcAft>
            </a:pPr>
            <a:r>
              <a:rPr lang="en-US">
                <a:latin typeface="Consolas"/>
              </a:rPr>
              <a:t>return n * factorial(n - 1) </a:t>
            </a:r>
            <a:endParaRPr lang="en-US">
              <a:latin typeface="Consolas"/>
              <a:cs typeface="Segoe UI"/>
            </a:endParaRPr>
          </a:p>
          <a:p>
            <a:pPr>
              <a:lnSpc>
                <a:spcPct val="90000"/>
              </a:lnSpc>
              <a:spcAft>
                <a:spcPts val="600"/>
              </a:spcAft>
            </a:pPr>
            <a:endParaRPr lang="en-US" dirty="0">
              <a:latin typeface="Consolas"/>
            </a:endParaRPr>
          </a:p>
          <a:p>
            <a:pPr>
              <a:lnSpc>
                <a:spcPct val="90000"/>
              </a:lnSpc>
              <a:spcAft>
                <a:spcPts val="600"/>
              </a:spcAft>
            </a:pPr>
            <a:endParaRPr lang="en-US" dirty="0">
              <a:latin typeface="Consolas"/>
            </a:endParaRPr>
          </a:p>
          <a:p>
            <a:pPr>
              <a:lnSpc>
                <a:spcPct val="90000"/>
              </a:lnSpc>
              <a:spcAft>
                <a:spcPts val="600"/>
              </a:spcAft>
            </a:pPr>
            <a:r>
              <a:rPr lang="en-US" b="1" dirty="0"/>
              <a:t>Purpose</a:t>
            </a:r>
            <a:endParaRPr lang="en-US" dirty="0">
              <a:cs typeface="Segoe UI"/>
            </a:endParaRPr>
          </a:p>
          <a:p>
            <a:pPr marL="228600" indent="-228600">
              <a:lnSpc>
                <a:spcPct val="90000"/>
              </a:lnSpc>
              <a:spcAft>
                <a:spcPts val="600"/>
              </a:spcAft>
              <a:buFont typeface=""/>
              <a:buChar char="•"/>
            </a:pPr>
            <a:r>
              <a:rPr lang="en-US" dirty="0"/>
              <a:t>Moves the input closer to the base case.</a:t>
            </a:r>
            <a:endParaRPr lang="en-US" dirty="0">
              <a:cs typeface="Segoe UI"/>
            </a:endParaRPr>
          </a:p>
          <a:p>
            <a:pPr marL="228600" indent="-228600">
              <a:lnSpc>
                <a:spcPct val="90000"/>
              </a:lnSpc>
              <a:spcAft>
                <a:spcPts val="600"/>
              </a:spcAft>
              <a:buFont typeface=""/>
              <a:buChar char="•"/>
            </a:pPr>
            <a:r>
              <a:rPr lang="en-US" dirty="0"/>
              <a:t>Applies the same logic on a reduced scale.</a:t>
            </a:r>
            <a:endParaRPr lang="en-US" dirty="0">
              <a:cs typeface="Segoe UI"/>
            </a:endParaRPr>
          </a:p>
          <a:p>
            <a:pPr>
              <a:lnSpc>
                <a:spcPct val="90000"/>
              </a:lnSpc>
              <a:spcAft>
                <a:spcPts val="600"/>
              </a:spcAft>
            </a:pPr>
            <a:endParaRPr lang="en-US"/>
          </a:p>
        </p:txBody>
      </p:sp>
    </p:spTree>
    <p:extLst>
      <p:ext uri="{BB962C8B-B14F-4D97-AF65-F5344CB8AC3E}">
        <p14:creationId xmlns:p14="http://schemas.microsoft.com/office/powerpoint/2010/main" val="211326780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5EF048-1C33-0617-4FF4-4F7C6B0EDD9E}"/>
              </a:ext>
            </a:extLst>
          </p:cNvPr>
          <p:cNvSpPr>
            <a:spLocks noGrp="1"/>
          </p:cNvSpPr>
          <p:nvPr>
            <p:ph type="title"/>
          </p:nvPr>
        </p:nvSpPr>
        <p:spPr/>
        <p:txBody>
          <a:bodyPr/>
          <a:lstStyle/>
          <a:p>
            <a:r>
              <a:rPr lang="en-US" sz="3100" dirty="0">
                <a:ea typeface="+mj-lt"/>
                <a:cs typeface="+mj-lt"/>
              </a:rPr>
              <a:t>Example 4: Recursive Fibonacci Function</a:t>
            </a:r>
            <a:endParaRPr lang="en-US" dirty="0"/>
          </a:p>
        </p:txBody>
      </p:sp>
      <p:sp>
        <p:nvSpPr>
          <p:cNvPr id="5" name="TextBox 4">
            <a:extLst>
              <a:ext uri="{FF2B5EF4-FFF2-40B4-BE49-F238E27FC236}">
                <a16:creationId xmlns:a16="http://schemas.microsoft.com/office/drawing/2014/main" id="{70673E20-11E0-1669-3F0F-B12D63B57AA6}"/>
              </a:ext>
            </a:extLst>
          </p:cNvPr>
          <p:cNvSpPr txBox="1"/>
          <p:nvPr/>
        </p:nvSpPr>
        <p:spPr>
          <a:xfrm>
            <a:off x="543973" y="1179095"/>
            <a:ext cx="9834759" cy="1680460"/>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r>
              <a:rPr lang="en-US" b="1" dirty="0">
                <a:ea typeface="+mn-lt"/>
                <a:cs typeface="+mn-lt"/>
              </a:rPr>
              <a:t>Definition of Fibonacci Sequence: </a:t>
            </a:r>
            <a:r>
              <a:rPr lang="en-US" dirty="0">
                <a:ea typeface="+mn-lt"/>
                <a:cs typeface="+mn-lt"/>
              </a:rPr>
              <a:t>The Fibonacci sequence is defined as:</a:t>
            </a:r>
          </a:p>
          <a:p>
            <a:pPr marL="742315" lvl="1" indent="-285750">
              <a:buFont typeface="Arial"/>
              <a:buChar char="•"/>
            </a:pPr>
            <a:r>
              <a:rPr lang="en-US" dirty="0">
                <a:latin typeface="Consolas"/>
                <a:ea typeface="+mn-lt"/>
                <a:cs typeface="+mn-lt"/>
              </a:rPr>
              <a:t>F(0) = 0</a:t>
            </a:r>
          </a:p>
          <a:p>
            <a:pPr marL="742315" lvl="1" indent="-285750">
              <a:buFont typeface="Arial"/>
              <a:buChar char="•"/>
            </a:pPr>
            <a:r>
              <a:rPr lang="en-US" dirty="0">
                <a:latin typeface="Consolas"/>
                <a:ea typeface="+mn-lt"/>
                <a:cs typeface="+mn-lt"/>
              </a:rPr>
              <a:t>F(1) = 1</a:t>
            </a:r>
          </a:p>
          <a:p>
            <a:pPr marL="742315" lvl="1" indent="-285750">
              <a:buFont typeface="Arial"/>
              <a:buChar char="•"/>
            </a:pPr>
            <a:r>
              <a:rPr lang="en-US" dirty="0">
                <a:latin typeface="Consolas"/>
                <a:ea typeface="+mn-lt"/>
                <a:cs typeface="+mn-lt"/>
              </a:rPr>
              <a:t>F(n) = F(n−1) + F(n−2), for n &gt; 1</a:t>
            </a:r>
            <a:endParaRPr lang="en-US">
              <a:latin typeface="Consolas"/>
              <a:ea typeface="+mn-lt"/>
              <a:cs typeface="+mn-lt"/>
            </a:endParaRPr>
          </a:p>
          <a:p>
            <a:r>
              <a:rPr lang="en-US" dirty="0">
                <a:ea typeface="+mn-lt"/>
                <a:cs typeface="+mn-lt"/>
              </a:rPr>
              <a:t>This recursive relation is ideal to demonstrate nested recursive calls.</a:t>
            </a:r>
          </a:p>
        </p:txBody>
      </p:sp>
      <p:sp>
        <p:nvSpPr>
          <p:cNvPr id="7" name="Rectangle 6">
            <a:extLst>
              <a:ext uri="{FF2B5EF4-FFF2-40B4-BE49-F238E27FC236}">
                <a16:creationId xmlns:a16="http://schemas.microsoft.com/office/drawing/2014/main" id="{AC5EB166-B4A8-C75B-0C38-0B2BE56324DF}"/>
              </a:ext>
            </a:extLst>
          </p:cNvPr>
          <p:cNvSpPr/>
          <p:nvPr/>
        </p:nvSpPr>
        <p:spPr bwMode="auto">
          <a:xfrm>
            <a:off x="724849" y="2820251"/>
            <a:ext cx="6040441" cy="2537040"/>
          </a:xfrm>
          <a:prstGeom prst="rect">
            <a:avLst/>
          </a:prstGeom>
          <a:solidFill>
            <a:schemeClr val="bg2">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sz="1600" dirty="0">
                <a:solidFill>
                  <a:schemeClr val="tx1"/>
                </a:solidFill>
                <a:latin typeface="Consolas"/>
                <a:ea typeface="+mn-lt"/>
                <a:cs typeface="+mn-lt"/>
              </a:rPr>
              <a:t>def </a:t>
            </a:r>
            <a:r>
              <a:rPr lang="en-US" sz="1600" err="1">
                <a:solidFill>
                  <a:schemeClr val="tx1"/>
                </a:solidFill>
                <a:latin typeface="Consolas"/>
                <a:ea typeface="+mn-lt"/>
                <a:cs typeface="+mn-lt"/>
              </a:rPr>
              <a:t>fibonacci</a:t>
            </a:r>
            <a:r>
              <a:rPr lang="en-US" sz="1600" dirty="0">
                <a:solidFill>
                  <a:schemeClr val="tx1"/>
                </a:solidFill>
                <a:latin typeface="Consolas"/>
                <a:ea typeface="+mn-lt"/>
                <a:cs typeface="+mn-lt"/>
              </a:rPr>
              <a:t>(n):</a:t>
            </a:r>
            <a:endParaRPr lang="en-US">
              <a:solidFill>
                <a:schemeClr val="tx1"/>
              </a:solidFill>
              <a:latin typeface="Consolas"/>
              <a:ea typeface="+mn-lt"/>
              <a:cs typeface="+mn-lt"/>
            </a:endParaRPr>
          </a:p>
          <a:p>
            <a:pPr defTabSz="932472"/>
            <a:r>
              <a:rPr lang="en-US" sz="1600" dirty="0">
                <a:solidFill>
                  <a:schemeClr val="tx1"/>
                </a:solidFill>
                <a:latin typeface="Consolas"/>
                <a:ea typeface="+mn-lt"/>
                <a:cs typeface="+mn-lt"/>
              </a:rPr>
              <a:t>    if n == 0:      # Base case 1</a:t>
            </a:r>
            <a:endParaRPr lang="en-US">
              <a:solidFill>
                <a:schemeClr val="tx1"/>
              </a:solidFill>
              <a:latin typeface="Consolas"/>
              <a:ea typeface="+mn-lt"/>
              <a:cs typeface="+mn-lt"/>
            </a:endParaRPr>
          </a:p>
          <a:p>
            <a:pPr defTabSz="932472"/>
            <a:r>
              <a:rPr lang="en-US" sz="1600" dirty="0">
                <a:solidFill>
                  <a:schemeClr val="tx1"/>
                </a:solidFill>
                <a:latin typeface="Consolas"/>
                <a:ea typeface="+mn-lt"/>
                <a:cs typeface="+mn-lt"/>
              </a:rPr>
              <a:t>        return 0</a:t>
            </a:r>
            <a:endParaRPr lang="en-US">
              <a:solidFill>
                <a:schemeClr val="tx1"/>
              </a:solidFill>
              <a:latin typeface="Consolas"/>
              <a:ea typeface="+mn-lt"/>
              <a:cs typeface="+mn-lt"/>
            </a:endParaRPr>
          </a:p>
          <a:p>
            <a:pPr defTabSz="932472"/>
            <a:r>
              <a:rPr lang="en-US" sz="1600" dirty="0">
                <a:solidFill>
                  <a:schemeClr val="tx1"/>
                </a:solidFill>
                <a:latin typeface="Consolas"/>
                <a:ea typeface="+mn-lt"/>
                <a:cs typeface="+mn-lt"/>
              </a:rPr>
              <a:t>    </a:t>
            </a:r>
            <a:r>
              <a:rPr lang="en-US" sz="1600" err="1">
                <a:solidFill>
                  <a:schemeClr val="tx1"/>
                </a:solidFill>
                <a:latin typeface="Consolas"/>
                <a:ea typeface="+mn-lt"/>
                <a:cs typeface="+mn-lt"/>
              </a:rPr>
              <a:t>elif</a:t>
            </a:r>
            <a:r>
              <a:rPr lang="en-US" sz="1600" dirty="0">
                <a:solidFill>
                  <a:schemeClr val="tx1"/>
                </a:solidFill>
                <a:latin typeface="Consolas"/>
                <a:ea typeface="+mn-lt"/>
                <a:cs typeface="+mn-lt"/>
              </a:rPr>
              <a:t> n == 1:    # Base case 2</a:t>
            </a:r>
            <a:endParaRPr lang="en-US">
              <a:solidFill>
                <a:schemeClr val="tx1"/>
              </a:solidFill>
              <a:latin typeface="Consolas"/>
              <a:ea typeface="+mn-lt"/>
              <a:cs typeface="+mn-lt"/>
            </a:endParaRPr>
          </a:p>
          <a:p>
            <a:pPr defTabSz="932472"/>
            <a:r>
              <a:rPr lang="en-US" sz="1600" dirty="0">
                <a:solidFill>
                  <a:schemeClr val="tx1"/>
                </a:solidFill>
                <a:latin typeface="Consolas"/>
                <a:ea typeface="+mn-lt"/>
                <a:cs typeface="+mn-lt"/>
              </a:rPr>
              <a:t>        return 1</a:t>
            </a:r>
            <a:endParaRPr lang="en-US">
              <a:solidFill>
                <a:schemeClr val="tx1"/>
              </a:solidFill>
              <a:latin typeface="Consolas"/>
              <a:ea typeface="+mn-lt"/>
              <a:cs typeface="+mn-lt"/>
            </a:endParaRPr>
          </a:p>
          <a:p>
            <a:pPr defTabSz="932472"/>
            <a:r>
              <a:rPr lang="en-US" sz="1600" dirty="0">
                <a:solidFill>
                  <a:schemeClr val="tx1"/>
                </a:solidFill>
                <a:latin typeface="Consolas"/>
                <a:ea typeface="+mn-lt"/>
                <a:cs typeface="+mn-lt"/>
              </a:rPr>
              <a:t>    else:           # Recursive case</a:t>
            </a:r>
            <a:endParaRPr lang="en-US">
              <a:solidFill>
                <a:srgbClr val="FFFFFF"/>
              </a:solidFill>
              <a:latin typeface="Consolas"/>
              <a:ea typeface="+mn-lt"/>
              <a:cs typeface="+mn-lt"/>
            </a:endParaRPr>
          </a:p>
          <a:p>
            <a:pPr defTabSz="932472"/>
            <a:r>
              <a:rPr lang="en-US" sz="1600" dirty="0">
                <a:solidFill>
                  <a:schemeClr val="tx1"/>
                </a:solidFill>
                <a:latin typeface="Consolas"/>
                <a:ea typeface="+mn-lt"/>
                <a:cs typeface="+mn-lt"/>
              </a:rPr>
              <a:t>        return </a:t>
            </a:r>
            <a:r>
              <a:rPr lang="en-US" sz="1600" err="1">
                <a:solidFill>
                  <a:schemeClr val="tx1"/>
                </a:solidFill>
                <a:latin typeface="Consolas"/>
                <a:ea typeface="+mn-lt"/>
                <a:cs typeface="+mn-lt"/>
              </a:rPr>
              <a:t>fibonacci</a:t>
            </a:r>
            <a:r>
              <a:rPr lang="en-US" sz="1600" dirty="0">
                <a:solidFill>
                  <a:schemeClr val="tx1"/>
                </a:solidFill>
                <a:latin typeface="Consolas"/>
                <a:ea typeface="+mn-lt"/>
                <a:cs typeface="+mn-lt"/>
              </a:rPr>
              <a:t>(n - 1) + </a:t>
            </a:r>
            <a:r>
              <a:rPr lang="en-US" sz="1600" err="1">
                <a:solidFill>
                  <a:schemeClr val="tx1"/>
                </a:solidFill>
                <a:latin typeface="Consolas"/>
                <a:ea typeface="+mn-lt"/>
                <a:cs typeface="+mn-lt"/>
              </a:rPr>
              <a:t>fibonacci</a:t>
            </a:r>
            <a:r>
              <a:rPr lang="en-US" sz="1600" dirty="0">
                <a:solidFill>
                  <a:schemeClr val="tx1"/>
                </a:solidFill>
                <a:latin typeface="Consolas"/>
                <a:ea typeface="+mn-lt"/>
                <a:cs typeface="+mn-lt"/>
              </a:rPr>
              <a:t>(n - 2)</a:t>
            </a:r>
            <a:endParaRPr lang="en-US">
              <a:solidFill>
                <a:schemeClr val="tx1"/>
              </a:solidFill>
              <a:latin typeface="Consolas"/>
              <a:ea typeface="+mn-lt"/>
              <a:cs typeface="+mn-lt"/>
            </a:endParaRPr>
          </a:p>
          <a:p>
            <a:pPr defTabSz="932472"/>
            <a:r>
              <a:rPr lang="en-US" dirty="0">
                <a:solidFill>
                  <a:schemeClr val="tx1"/>
                </a:solidFill>
                <a:latin typeface="Consolas"/>
                <a:ea typeface="+mn-lt"/>
                <a:cs typeface="+mn-lt"/>
              </a:rPr>
              <a:t># Calling</a:t>
            </a:r>
            <a:br>
              <a:rPr lang="en-US" dirty="0">
                <a:latin typeface="Consolas"/>
                <a:cs typeface="+mn-lt"/>
              </a:rPr>
            </a:br>
            <a:r>
              <a:rPr lang="en-US" dirty="0">
                <a:solidFill>
                  <a:schemeClr val="tx1"/>
                </a:solidFill>
                <a:latin typeface="Consolas"/>
                <a:ea typeface="+mn-lt"/>
                <a:cs typeface="+mn-lt"/>
              </a:rPr>
              <a:t>print(</a:t>
            </a:r>
            <a:r>
              <a:rPr lang="en-US" err="1">
                <a:solidFill>
                  <a:schemeClr val="tx1"/>
                </a:solidFill>
                <a:latin typeface="Consolas"/>
                <a:ea typeface="+mn-lt"/>
                <a:cs typeface="+mn-lt"/>
              </a:rPr>
              <a:t>fibonacci</a:t>
            </a:r>
            <a:r>
              <a:rPr lang="en-US" dirty="0">
                <a:solidFill>
                  <a:schemeClr val="tx1"/>
                </a:solidFill>
                <a:latin typeface="Consolas"/>
                <a:ea typeface="+mn-lt"/>
                <a:cs typeface="+mn-lt"/>
              </a:rPr>
              <a:t>(6))</a:t>
            </a:r>
          </a:p>
          <a:p>
            <a:pPr defTabSz="932472"/>
            <a:endParaRPr lang="en-US" dirty="0">
              <a:solidFill>
                <a:schemeClr val="tx1"/>
              </a:solidFill>
              <a:latin typeface="Consolas"/>
              <a:ea typeface="+mn-lt"/>
              <a:cs typeface="+mn-lt"/>
            </a:endParaRPr>
          </a:p>
          <a:p>
            <a:pPr defTabSz="932472"/>
            <a:br>
              <a:rPr lang="en-US" dirty="0"/>
            </a:br>
            <a:endParaRPr lang="en-US">
              <a:solidFill>
                <a:srgbClr val="FFFFFF"/>
              </a:solidFill>
              <a:latin typeface="Consolas"/>
              <a:ea typeface="+mn-lt"/>
              <a:cs typeface="+mn-lt"/>
            </a:endParaRPr>
          </a:p>
          <a:p>
            <a:pPr defTabSz="932472"/>
            <a:endParaRPr lang="en-US" sz="1600" dirty="0">
              <a:solidFill>
                <a:schemeClr val="tx1"/>
              </a:solidFill>
              <a:latin typeface="Consolas"/>
              <a:cs typeface="Segoe UI"/>
            </a:endParaRPr>
          </a:p>
        </p:txBody>
      </p:sp>
      <p:sp>
        <p:nvSpPr>
          <p:cNvPr id="9" name="Rectangle 8">
            <a:extLst>
              <a:ext uri="{FF2B5EF4-FFF2-40B4-BE49-F238E27FC236}">
                <a16:creationId xmlns:a16="http://schemas.microsoft.com/office/drawing/2014/main" id="{D0985D23-94E0-2074-547D-9D7C99300937}"/>
              </a:ext>
            </a:extLst>
          </p:cNvPr>
          <p:cNvSpPr/>
          <p:nvPr/>
        </p:nvSpPr>
        <p:spPr bwMode="auto">
          <a:xfrm>
            <a:off x="726255" y="5443191"/>
            <a:ext cx="6031355" cy="754595"/>
          </a:xfrm>
          <a:prstGeom prst="rect">
            <a:avLst/>
          </a:prstGeom>
          <a:solidFill>
            <a:srgbClr val="EAF5D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sz="1600" dirty="0">
                <a:solidFill>
                  <a:schemeClr val="tx1"/>
                </a:solidFill>
                <a:latin typeface="Consolas"/>
                <a:ea typeface="+mn-lt"/>
                <a:cs typeface="+mn-lt"/>
              </a:rPr>
              <a:t># Output</a:t>
            </a:r>
          </a:p>
          <a:p>
            <a:pPr defTabSz="932472"/>
            <a:r>
              <a:rPr lang="en-US" sz="1600" dirty="0">
                <a:solidFill>
                  <a:schemeClr val="tx1"/>
                </a:solidFill>
                <a:latin typeface="Consolas"/>
                <a:cs typeface="Segoe UI"/>
              </a:rPr>
              <a:t>8</a:t>
            </a:r>
          </a:p>
        </p:txBody>
      </p:sp>
      <p:sp>
        <p:nvSpPr>
          <p:cNvPr id="10" name="TextBox 9">
            <a:extLst>
              <a:ext uri="{FF2B5EF4-FFF2-40B4-BE49-F238E27FC236}">
                <a16:creationId xmlns:a16="http://schemas.microsoft.com/office/drawing/2014/main" id="{112284AD-49E7-73C3-EA40-4E9820CFE849}"/>
              </a:ext>
            </a:extLst>
          </p:cNvPr>
          <p:cNvSpPr txBox="1"/>
          <p:nvPr/>
        </p:nvSpPr>
        <p:spPr>
          <a:xfrm>
            <a:off x="7038558" y="2819765"/>
            <a:ext cx="4724376" cy="3345531"/>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Performance Note: </a:t>
            </a:r>
            <a:r>
              <a:rPr lang="en-US" dirty="0"/>
              <a:t>This naive recursive solution has exponential time complexity: </a:t>
            </a:r>
            <a:r>
              <a:rPr lang="en-US" dirty="0">
                <a:latin typeface="Consolas"/>
              </a:rPr>
              <a:t>O(2^n)</a:t>
            </a:r>
            <a:r>
              <a:rPr lang="en-US" dirty="0"/>
              <a:t> due to repeated subproblems. This makes it inefficient for large n.</a:t>
            </a:r>
          </a:p>
          <a:p>
            <a:pPr>
              <a:lnSpc>
                <a:spcPct val="90000"/>
              </a:lnSpc>
              <a:spcAft>
                <a:spcPts val="600"/>
              </a:spcAft>
            </a:pPr>
            <a:endParaRPr lang="en-US" dirty="0"/>
          </a:p>
          <a:p>
            <a:pPr>
              <a:lnSpc>
                <a:spcPct val="90000"/>
              </a:lnSpc>
              <a:spcAft>
                <a:spcPts val="600"/>
              </a:spcAft>
            </a:pPr>
            <a:r>
              <a:rPr lang="en-US" b="1" dirty="0"/>
              <a:t>Key Takeaway:</a:t>
            </a:r>
            <a:endParaRPr lang="en-US" b="1" dirty="0">
              <a:cs typeface="Segoe UI"/>
            </a:endParaRPr>
          </a:p>
          <a:p>
            <a:pPr marL="228600" indent="-228600">
              <a:lnSpc>
                <a:spcPct val="90000"/>
              </a:lnSpc>
              <a:spcAft>
                <a:spcPts val="600"/>
              </a:spcAft>
              <a:buFont typeface=""/>
              <a:buChar char="•"/>
            </a:pPr>
            <a:r>
              <a:rPr lang="en-US" dirty="0"/>
              <a:t>The Fibonacci sequence demonstrates how recursion naturally models problems defined recursively.</a:t>
            </a:r>
            <a:endParaRPr lang="en-US" dirty="0">
              <a:cs typeface="Segoe UI"/>
            </a:endParaRPr>
          </a:p>
          <a:p>
            <a:pPr marL="228600" indent="-228600">
              <a:lnSpc>
                <a:spcPct val="90000"/>
              </a:lnSpc>
              <a:spcAft>
                <a:spcPts val="600"/>
              </a:spcAft>
              <a:buFont typeface=""/>
              <a:buChar char="•"/>
            </a:pPr>
            <a:r>
              <a:rPr lang="en-US" dirty="0"/>
              <a:t>Introduce </a:t>
            </a:r>
            <a:r>
              <a:rPr lang="en-US" dirty="0" err="1"/>
              <a:t>memoization</a:t>
            </a:r>
            <a:r>
              <a:rPr lang="en-US" dirty="0"/>
              <a:t> or iteration later to optimize this further.</a:t>
            </a:r>
            <a:endParaRPr lang="en-US" dirty="0">
              <a:cs typeface="Segoe UI"/>
            </a:endParaRPr>
          </a:p>
        </p:txBody>
      </p:sp>
    </p:spTree>
    <p:extLst>
      <p:ext uri="{BB962C8B-B14F-4D97-AF65-F5344CB8AC3E}">
        <p14:creationId xmlns:p14="http://schemas.microsoft.com/office/powerpoint/2010/main" val="105132592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CB6C11-22B8-CC4C-DD0F-65E177C25B50}"/>
              </a:ext>
            </a:extLst>
          </p:cNvPr>
          <p:cNvSpPr>
            <a:spLocks noGrp="1"/>
          </p:cNvSpPr>
          <p:nvPr>
            <p:ph type="title"/>
          </p:nvPr>
        </p:nvSpPr>
        <p:spPr/>
        <p:txBody>
          <a:bodyPr/>
          <a:lstStyle/>
          <a:p>
            <a:r>
              <a:rPr lang="en-US" sz="3100" dirty="0">
                <a:ea typeface="+mj-lt"/>
                <a:cs typeface="+mj-lt"/>
              </a:rPr>
              <a:t>Introduction to Anonymous Functions</a:t>
            </a:r>
            <a:endParaRPr lang="en-US" dirty="0"/>
          </a:p>
        </p:txBody>
      </p:sp>
      <p:sp>
        <p:nvSpPr>
          <p:cNvPr id="4" name="TextBox 3">
            <a:extLst>
              <a:ext uri="{FF2B5EF4-FFF2-40B4-BE49-F238E27FC236}">
                <a16:creationId xmlns:a16="http://schemas.microsoft.com/office/drawing/2014/main" id="{1BDFE603-07DC-1DD5-17BE-FD3D4E8DB0A3}"/>
              </a:ext>
            </a:extLst>
          </p:cNvPr>
          <p:cNvSpPr txBox="1"/>
          <p:nvPr/>
        </p:nvSpPr>
        <p:spPr>
          <a:xfrm>
            <a:off x="428051" y="1180829"/>
            <a:ext cx="6934253" cy="3250121"/>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Definition. </a:t>
            </a:r>
            <a:r>
              <a:rPr lang="en-US" dirty="0"/>
              <a:t>An anonymous function is a function defined without a name, typically used for short, simple operations. In Python, anonymous functions are created using the lambda keyword.</a:t>
            </a:r>
          </a:p>
          <a:p>
            <a:pPr>
              <a:lnSpc>
                <a:spcPct val="90000"/>
              </a:lnSpc>
              <a:spcAft>
                <a:spcPts val="600"/>
              </a:spcAft>
            </a:pPr>
            <a:endParaRPr lang="en-US" b="1" dirty="0"/>
          </a:p>
          <a:p>
            <a:pPr>
              <a:lnSpc>
                <a:spcPct val="90000"/>
              </a:lnSpc>
              <a:spcAft>
                <a:spcPts val="600"/>
              </a:spcAft>
            </a:pPr>
            <a:r>
              <a:rPr lang="en-US" b="1" dirty="0"/>
              <a:t>General Syntax: </a:t>
            </a:r>
            <a:r>
              <a:rPr lang="en-US" dirty="0">
                <a:highlight>
                  <a:srgbClr val="F2F2F2"/>
                </a:highlight>
                <a:latin typeface="Consolas"/>
              </a:rPr>
              <a:t>lambda arguments: expression</a:t>
            </a:r>
          </a:p>
          <a:p>
            <a:pPr>
              <a:lnSpc>
                <a:spcPct val="90000"/>
              </a:lnSpc>
              <a:spcAft>
                <a:spcPts val="600"/>
              </a:spcAft>
            </a:pPr>
            <a:endParaRPr lang="en-US" dirty="0">
              <a:highlight>
                <a:srgbClr val="F2F2F2"/>
              </a:highlight>
              <a:latin typeface="Consolas"/>
            </a:endParaRPr>
          </a:p>
          <a:p>
            <a:pPr marL="685165" lvl="1" indent="-228600">
              <a:lnSpc>
                <a:spcPct val="90000"/>
              </a:lnSpc>
              <a:spcAft>
                <a:spcPts val="600"/>
              </a:spcAft>
              <a:buFont typeface=""/>
              <a:buChar char="•"/>
            </a:pPr>
            <a:r>
              <a:rPr lang="en-US" dirty="0"/>
              <a:t>lambda: Keyword used to define the function.</a:t>
            </a:r>
            <a:endParaRPr lang="en-US" dirty="0">
              <a:cs typeface="Segoe UI"/>
            </a:endParaRPr>
          </a:p>
          <a:p>
            <a:pPr marL="685165" lvl="1" indent="-228600">
              <a:lnSpc>
                <a:spcPct val="90000"/>
              </a:lnSpc>
              <a:spcAft>
                <a:spcPts val="600"/>
              </a:spcAft>
              <a:buFont typeface=""/>
              <a:buChar char="•"/>
            </a:pPr>
            <a:r>
              <a:rPr lang="en-US" dirty="0"/>
              <a:t>arguments: Comma-separated input parameters.</a:t>
            </a:r>
            <a:endParaRPr lang="en-US" dirty="0">
              <a:cs typeface="Segoe UI"/>
            </a:endParaRPr>
          </a:p>
          <a:p>
            <a:pPr marL="685165" lvl="1" indent="-228600">
              <a:lnSpc>
                <a:spcPct val="90000"/>
              </a:lnSpc>
              <a:spcAft>
                <a:spcPts val="600"/>
              </a:spcAft>
              <a:buFont typeface=""/>
              <a:buChar char="•"/>
            </a:pPr>
            <a:r>
              <a:rPr lang="en-US" dirty="0"/>
              <a:t>expression: A single expression (not a block) whose result is returned.</a:t>
            </a:r>
            <a:endParaRPr lang="en-US" dirty="0">
              <a:cs typeface="Segoe UI"/>
            </a:endParaRPr>
          </a:p>
        </p:txBody>
      </p:sp>
      <p:sp>
        <p:nvSpPr>
          <p:cNvPr id="6" name="Rectangle 5">
            <a:extLst>
              <a:ext uri="{FF2B5EF4-FFF2-40B4-BE49-F238E27FC236}">
                <a16:creationId xmlns:a16="http://schemas.microsoft.com/office/drawing/2014/main" id="{89713371-0EE6-6391-8182-CEF96064148B}"/>
              </a:ext>
            </a:extLst>
          </p:cNvPr>
          <p:cNvSpPr/>
          <p:nvPr/>
        </p:nvSpPr>
        <p:spPr bwMode="auto">
          <a:xfrm>
            <a:off x="7486826" y="1286638"/>
            <a:ext cx="4068870" cy="1627717"/>
          </a:xfrm>
          <a:prstGeom prst="rect">
            <a:avLst/>
          </a:prstGeom>
          <a:solidFill>
            <a:schemeClr val="bg2">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dirty="0">
                <a:solidFill>
                  <a:schemeClr val="tx1"/>
                </a:solidFill>
                <a:latin typeface="Consolas"/>
                <a:ea typeface="+mn-lt"/>
                <a:cs typeface="+mn-lt"/>
              </a:rPr>
              <a:t># Example</a:t>
            </a:r>
          </a:p>
          <a:p>
            <a:pPr defTabSz="932472"/>
            <a:r>
              <a:rPr lang="en-US" dirty="0">
                <a:solidFill>
                  <a:schemeClr val="tx1"/>
                </a:solidFill>
                <a:latin typeface="Consolas"/>
                <a:ea typeface="+mn-lt"/>
                <a:cs typeface="+mn-lt"/>
              </a:rPr>
              <a:t>square = lambda x: x * x</a:t>
            </a:r>
            <a:endParaRPr lang="en-US" sz="2000" dirty="0">
              <a:solidFill>
                <a:schemeClr val="tx1"/>
              </a:solidFill>
            </a:endParaRPr>
          </a:p>
          <a:p>
            <a:pPr defTabSz="932472"/>
            <a:r>
              <a:rPr lang="en-US" dirty="0">
                <a:solidFill>
                  <a:schemeClr val="tx1"/>
                </a:solidFill>
                <a:latin typeface="Consolas"/>
                <a:ea typeface="+mn-lt"/>
                <a:cs typeface="+mn-lt"/>
              </a:rPr>
              <a:t>print(square(5))  </a:t>
            </a:r>
            <a:endParaRPr lang="en-US" sz="2000" dirty="0">
              <a:solidFill>
                <a:schemeClr val="tx1"/>
              </a:solidFill>
              <a:latin typeface="Segoe UI"/>
              <a:ea typeface="+mn-lt"/>
              <a:cs typeface="+mn-lt"/>
            </a:endParaRPr>
          </a:p>
          <a:p>
            <a:pPr defTabSz="932472"/>
            <a:endParaRPr lang="en-US" dirty="0">
              <a:solidFill>
                <a:schemeClr val="tx1"/>
              </a:solidFill>
              <a:latin typeface="Consolas"/>
              <a:ea typeface="+mn-lt"/>
              <a:cs typeface="+mn-lt"/>
            </a:endParaRPr>
          </a:p>
          <a:p>
            <a:pPr defTabSz="932472"/>
            <a:r>
              <a:rPr lang="en-US" dirty="0">
                <a:solidFill>
                  <a:schemeClr val="tx1"/>
                </a:solidFill>
                <a:latin typeface="Consolas"/>
                <a:ea typeface="+mn-lt"/>
                <a:cs typeface="+mn-lt"/>
              </a:rPr>
              <a:t># Output: 25</a:t>
            </a:r>
            <a:endParaRPr lang="en-US" sz="2000" dirty="0">
              <a:solidFill>
                <a:schemeClr val="tx1"/>
              </a:solidFill>
              <a:cs typeface="Segoe UI"/>
            </a:endParaRPr>
          </a:p>
          <a:p>
            <a:pPr defTabSz="932472"/>
            <a:endParaRPr lang="en-US" dirty="0">
              <a:solidFill>
                <a:schemeClr val="tx1"/>
              </a:solidFill>
              <a:latin typeface="Consolas"/>
              <a:ea typeface="+mn-lt"/>
              <a:cs typeface="+mn-lt"/>
            </a:endParaRPr>
          </a:p>
        </p:txBody>
      </p:sp>
      <p:sp>
        <p:nvSpPr>
          <p:cNvPr id="7" name="TextBox 6">
            <a:extLst>
              <a:ext uri="{FF2B5EF4-FFF2-40B4-BE49-F238E27FC236}">
                <a16:creationId xmlns:a16="http://schemas.microsoft.com/office/drawing/2014/main" id="{DA861EF8-7574-054C-ACBD-927D00DE22B5}"/>
              </a:ext>
            </a:extLst>
          </p:cNvPr>
          <p:cNvSpPr txBox="1"/>
          <p:nvPr/>
        </p:nvSpPr>
        <p:spPr>
          <a:xfrm>
            <a:off x="7364334" y="3426153"/>
            <a:ext cx="4689263" cy="234833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Comparison to Named Function</a:t>
            </a:r>
          </a:p>
          <a:p>
            <a:pPr>
              <a:lnSpc>
                <a:spcPct val="90000"/>
              </a:lnSpc>
              <a:spcAft>
                <a:spcPts val="600"/>
              </a:spcAft>
            </a:pPr>
            <a:endParaRPr lang="en-US" b="1" dirty="0">
              <a:latin typeface="Segoe UI"/>
              <a:cs typeface="Segoe UI"/>
            </a:endParaRPr>
          </a:p>
          <a:p>
            <a:pPr>
              <a:lnSpc>
                <a:spcPct val="90000"/>
              </a:lnSpc>
              <a:spcAft>
                <a:spcPts val="600"/>
              </a:spcAft>
            </a:pPr>
            <a:r>
              <a:rPr lang="en-US" dirty="0">
                <a:highlight>
                  <a:srgbClr val="F2F2F2"/>
                </a:highlight>
                <a:latin typeface="Consolas"/>
              </a:rPr>
              <a:t>def square(x):   </a:t>
            </a:r>
            <a:br>
              <a:rPr lang="en-US" dirty="0">
                <a:highlight>
                  <a:srgbClr val="F2F2F2"/>
                </a:highlight>
                <a:latin typeface="Consolas"/>
              </a:rPr>
            </a:br>
            <a:r>
              <a:rPr lang="en-US" dirty="0">
                <a:highlight>
                  <a:srgbClr val="F2F2F2"/>
                </a:highlight>
                <a:latin typeface="Consolas"/>
              </a:rPr>
              <a:t>    return x * x </a:t>
            </a:r>
          </a:p>
          <a:p>
            <a:pPr>
              <a:lnSpc>
                <a:spcPct val="90000"/>
              </a:lnSpc>
              <a:spcAft>
                <a:spcPts val="600"/>
              </a:spcAft>
            </a:pPr>
            <a:endParaRPr lang="en-US" dirty="0"/>
          </a:p>
          <a:p>
            <a:pPr>
              <a:lnSpc>
                <a:spcPct val="90000"/>
              </a:lnSpc>
              <a:spcAft>
                <a:spcPts val="600"/>
              </a:spcAft>
            </a:pPr>
            <a:r>
              <a:rPr lang="en-US" dirty="0"/>
              <a:t>Both approaches return the same result, but lambda is more concise.</a:t>
            </a:r>
            <a:endParaRPr lang="en-US" dirty="0">
              <a:cs typeface="Segoe UI"/>
            </a:endParaRPr>
          </a:p>
        </p:txBody>
      </p:sp>
      <p:sp>
        <p:nvSpPr>
          <p:cNvPr id="8" name="TextBox 7">
            <a:extLst>
              <a:ext uri="{FF2B5EF4-FFF2-40B4-BE49-F238E27FC236}">
                <a16:creationId xmlns:a16="http://schemas.microsoft.com/office/drawing/2014/main" id="{02320235-6C40-788E-1182-CB62849E5E31}"/>
              </a:ext>
            </a:extLst>
          </p:cNvPr>
          <p:cNvSpPr txBox="1"/>
          <p:nvPr/>
        </p:nvSpPr>
        <p:spPr>
          <a:xfrm>
            <a:off x="428051" y="4426786"/>
            <a:ext cx="7251479" cy="2022092"/>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Where Are Anonymous Functions Used?</a:t>
            </a:r>
          </a:p>
          <a:p>
            <a:pPr marL="228600" indent="-228600">
              <a:lnSpc>
                <a:spcPct val="90000"/>
              </a:lnSpc>
              <a:spcAft>
                <a:spcPts val="600"/>
              </a:spcAft>
              <a:buFont typeface=""/>
              <a:buChar char="•"/>
            </a:pPr>
            <a:r>
              <a:rPr lang="en-US" dirty="0"/>
              <a:t>Passed as arguments to functions like map(), filter(), and sorted()</a:t>
            </a:r>
            <a:endParaRPr lang="en-US" dirty="0">
              <a:cs typeface="Segoe UI"/>
            </a:endParaRPr>
          </a:p>
          <a:p>
            <a:pPr marL="228600" indent="-228600">
              <a:lnSpc>
                <a:spcPct val="90000"/>
              </a:lnSpc>
              <a:spcAft>
                <a:spcPts val="600"/>
              </a:spcAft>
              <a:buFont typeface=""/>
              <a:buChar char="•"/>
            </a:pPr>
            <a:r>
              <a:rPr lang="en-US" dirty="0"/>
              <a:t>Used when defining short-term behavior in functional programming contexts</a:t>
            </a:r>
            <a:endParaRPr lang="en-US" dirty="0">
              <a:cs typeface="Segoe UI"/>
            </a:endParaRPr>
          </a:p>
          <a:p>
            <a:pPr marL="228600" indent="-228600">
              <a:lnSpc>
                <a:spcPct val="90000"/>
              </a:lnSpc>
              <a:spcAft>
                <a:spcPts val="600"/>
              </a:spcAft>
              <a:buFont typeface=""/>
              <a:buChar char="•"/>
            </a:pPr>
            <a:r>
              <a:rPr lang="en-US" dirty="0"/>
              <a:t>Appropriate when a full function definition would be unnecessarily verbose</a:t>
            </a:r>
            <a:endParaRPr lang="en-US" dirty="0">
              <a:cs typeface="Segoe UI"/>
            </a:endParaRPr>
          </a:p>
        </p:txBody>
      </p:sp>
    </p:spTree>
    <p:extLst>
      <p:ext uri="{BB962C8B-B14F-4D97-AF65-F5344CB8AC3E}">
        <p14:creationId xmlns:p14="http://schemas.microsoft.com/office/powerpoint/2010/main" val="254509143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5034E1-019F-4161-5BEC-1FA29EC2F211}"/>
              </a:ext>
            </a:extLst>
          </p:cNvPr>
          <p:cNvSpPr txBox="1"/>
          <p:nvPr/>
        </p:nvSpPr>
        <p:spPr>
          <a:xfrm>
            <a:off x="1221118" y="875758"/>
            <a:ext cx="7538203" cy="4459682"/>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Advantages:</a:t>
            </a:r>
          </a:p>
          <a:p>
            <a:pPr marL="228600" indent="-228600">
              <a:lnSpc>
                <a:spcPct val="90000"/>
              </a:lnSpc>
              <a:spcAft>
                <a:spcPts val="600"/>
              </a:spcAft>
              <a:buFont typeface=""/>
              <a:buChar char="•"/>
            </a:pPr>
            <a:r>
              <a:rPr lang="en-US" dirty="0"/>
              <a:t>Concise syntax</a:t>
            </a:r>
            <a:endParaRPr lang="en-US" dirty="0">
              <a:cs typeface="Segoe UI"/>
            </a:endParaRPr>
          </a:p>
          <a:p>
            <a:pPr marL="228600" indent="-228600">
              <a:lnSpc>
                <a:spcPct val="90000"/>
              </a:lnSpc>
              <a:spcAft>
                <a:spcPts val="600"/>
              </a:spcAft>
              <a:buFont typeface=""/>
              <a:buChar char="•"/>
            </a:pPr>
            <a:r>
              <a:rPr lang="en-US" dirty="0"/>
              <a:t>Ideal for quick, throwaway functions</a:t>
            </a:r>
            <a:endParaRPr lang="en-US" dirty="0">
              <a:cs typeface="Segoe UI"/>
            </a:endParaRPr>
          </a:p>
          <a:p>
            <a:pPr marL="228600" indent="-228600">
              <a:lnSpc>
                <a:spcPct val="90000"/>
              </a:lnSpc>
              <a:spcAft>
                <a:spcPts val="600"/>
              </a:spcAft>
              <a:buFont typeface=""/>
              <a:buChar char="•"/>
            </a:pPr>
            <a:r>
              <a:rPr lang="en-US" dirty="0"/>
              <a:t>Improves readability when used appropriately</a:t>
            </a:r>
            <a:endParaRPr lang="en-US" dirty="0">
              <a:cs typeface="Segoe UI"/>
            </a:endParaRPr>
          </a:p>
          <a:p>
            <a:pPr>
              <a:lnSpc>
                <a:spcPct val="90000"/>
              </a:lnSpc>
              <a:spcAft>
                <a:spcPts val="600"/>
              </a:spcAft>
            </a:pPr>
            <a:endParaRPr lang="en-US" dirty="0">
              <a:cs typeface="Segoe UI"/>
            </a:endParaRPr>
          </a:p>
          <a:p>
            <a:pPr>
              <a:lnSpc>
                <a:spcPct val="90000"/>
              </a:lnSpc>
              <a:spcAft>
                <a:spcPts val="600"/>
              </a:spcAft>
            </a:pPr>
            <a:r>
              <a:rPr lang="en-US" b="1" dirty="0"/>
              <a:t>Limitations:</a:t>
            </a:r>
            <a:endParaRPr lang="en-US" b="1" dirty="0">
              <a:cs typeface="Segoe UI"/>
            </a:endParaRPr>
          </a:p>
          <a:p>
            <a:pPr marL="228600" indent="-228600">
              <a:lnSpc>
                <a:spcPct val="90000"/>
              </a:lnSpc>
              <a:spcAft>
                <a:spcPts val="600"/>
              </a:spcAft>
              <a:buFont typeface=""/>
              <a:buChar char="•"/>
            </a:pPr>
            <a:r>
              <a:rPr lang="en-US" dirty="0"/>
              <a:t>Can only contain a single expression (no multiple statements)</a:t>
            </a:r>
            <a:endParaRPr lang="en-US" dirty="0">
              <a:cs typeface="Segoe UI"/>
            </a:endParaRPr>
          </a:p>
          <a:p>
            <a:pPr marL="228600" indent="-228600">
              <a:lnSpc>
                <a:spcPct val="90000"/>
              </a:lnSpc>
              <a:spcAft>
                <a:spcPts val="600"/>
              </a:spcAft>
              <a:buFont typeface=""/>
              <a:buChar char="•"/>
            </a:pPr>
            <a:r>
              <a:rPr lang="en-US" dirty="0"/>
              <a:t>Less readable when logic becomes complex</a:t>
            </a:r>
            <a:endParaRPr lang="en-US" dirty="0">
              <a:cs typeface="Segoe UI"/>
            </a:endParaRPr>
          </a:p>
          <a:p>
            <a:pPr marL="228600" indent="-228600">
              <a:lnSpc>
                <a:spcPct val="90000"/>
              </a:lnSpc>
              <a:spcAft>
                <a:spcPts val="600"/>
              </a:spcAft>
              <a:buFont typeface=""/>
              <a:buChar char="•"/>
            </a:pPr>
            <a:r>
              <a:rPr lang="en-US" dirty="0"/>
              <a:t>No name — so can’t be reused unless assigned to a variable</a:t>
            </a:r>
            <a:endParaRPr lang="en-US" dirty="0">
              <a:cs typeface="Segoe UI"/>
            </a:endParaRPr>
          </a:p>
          <a:p>
            <a:pPr>
              <a:lnSpc>
                <a:spcPct val="90000"/>
              </a:lnSpc>
              <a:spcAft>
                <a:spcPts val="600"/>
              </a:spcAft>
            </a:pPr>
            <a:endParaRPr lang="en-US" dirty="0">
              <a:cs typeface="Segoe UI"/>
            </a:endParaRPr>
          </a:p>
          <a:p>
            <a:pPr>
              <a:lnSpc>
                <a:spcPct val="90000"/>
              </a:lnSpc>
              <a:spcAft>
                <a:spcPts val="600"/>
              </a:spcAft>
            </a:pPr>
            <a:r>
              <a:rPr lang="en-US" b="1" dirty="0"/>
              <a:t>Best Practices:</a:t>
            </a:r>
            <a:endParaRPr lang="en-US" b="1" dirty="0">
              <a:cs typeface="Segoe UI"/>
            </a:endParaRPr>
          </a:p>
          <a:p>
            <a:pPr marL="228600" indent="-228600">
              <a:lnSpc>
                <a:spcPct val="90000"/>
              </a:lnSpc>
              <a:spcAft>
                <a:spcPts val="600"/>
              </a:spcAft>
              <a:buFont typeface=""/>
              <a:buChar char="•"/>
            </a:pPr>
            <a:r>
              <a:rPr lang="en-US" dirty="0"/>
              <a:t>Use lambda only for simple, one-line operations</a:t>
            </a:r>
            <a:endParaRPr lang="en-US" dirty="0">
              <a:cs typeface="Segoe UI"/>
            </a:endParaRPr>
          </a:p>
          <a:p>
            <a:pPr marL="228600" indent="-228600">
              <a:lnSpc>
                <a:spcPct val="90000"/>
              </a:lnSpc>
              <a:spcAft>
                <a:spcPts val="600"/>
              </a:spcAft>
              <a:buFont typeface=""/>
              <a:buChar char="•"/>
            </a:pPr>
            <a:r>
              <a:rPr lang="en-US" dirty="0"/>
              <a:t>Avoid lambdas for complex logic — use def instead</a:t>
            </a:r>
            <a:endParaRPr lang="en-US" dirty="0">
              <a:cs typeface="Segoe UI"/>
            </a:endParaRPr>
          </a:p>
        </p:txBody>
      </p:sp>
    </p:spTree>
    <p:extLst>
      <p:ext uri="{BB962C8B-B14F-4D97-AF65-F5344CB8AC3E}">
        <p14:creationId xmlns:p14="http://schemas.microsoft.com/office/powerpoint/2010/main" val="252788638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6E481E9-E020-C27E-48A5-2F9B079640BF}"/>
              </a:ext>
            </a:extLst>
          </p:cNvPr>
          <p:cNvSpPr>
            <a:spLocks noGrp="1"/>
          </p:cNvSpPr>
          <p:nvPr>
            <p:ph type="title"/>
          </p:nvPr>
        </p:nvSpPr>
        <p:spPr>
          <a:xfrm>
            <a:off x="775651" y="1202871"/>
            <a:ext cx="3631442" cy="1172553"/>
          </a:xfrm>
        </p:spPr>
        <p:txBody>
          <a:bodyPr/>
          <a:lstStyle/>
          <a:p>
            <a:r>
              <a:rPr lang="en-US" sz="2400" dirty="0"/>
              <a:t>Today, we’ll cover</a:t>
            </a:r>
          </a:p>
        </p:txBody>
      </p:sp>
      <p:sp>
        <p:nvSpPr>
          <p:cNvPr id="7" name="Text Placeholder 6">
            <a:extLst>
              <a:ext uri="{FF2B5EF4-FFF2-40B4-BE49-F238E27FC236}">
                <a16:creationId xmlns:a16="http://schemas.microsoft.com/office/drawing/2014/main" id="{A88CA623-3E47-2725-0FEF-6220474D5CD3}"/>
              </a:ext>
            </a:extLst>
          </p:cNvPr>
          <p:cNvSpPr>
            <a:spLocks noGrp="1"/>
          </p:cNvSpPr>
          <p:nvPr>
            <p:ph type="body" sz="quarter" idx="10"/>
          </p:nvPr>
        </p:nvSpPr>
        <p:spPr>
          <a:xfrm>
            <a:off x="5604377" y="1202871"/>
            <a:ext cx="4843254" cy="3289228"/>
          </a:xfrm>
        </p:spPr>
        <p:txBody>
          <a:bodyPr vert="horz" wrap="square" lIns="0" tIns="0" rIns="0" bIns="0" rtlCol="0" anchor="t">
            <a:noAutofit/>
          </a:bodyPr>
          <a:lstStyle/>
          <a:p>
            <a:r>
              <a:rPr lang="en-US" sz="2400" dirty="0"/>
              <a:t>Scope</a:t>
            </a:r>
            <a:br>
              <a:rPr lang="en-US" sz="2400" dirty="0"/>
            </a:br>
            <a:r>
              <a:rPr lang="en-US" sz="2400" dirty="0"/>
              <a:t>Recursion</a:t>
            </a:r>
            <a:br>
              <a:rPr lang="en-US" sz="2400" dirty="0"/>
            </a:br>
            <a:r>
              <a:rPr lang="en-US" sz="2400" dirty="0"/>
              <a:t>Anonymous Functions</a:t>
            </a:r>
            <a:endParaRPr lang="en-US"/>
          </a:p>
          <a:p>
            <a:endParaRPr lang="en-US" sz="2800" dirty="0"/>
          </a:p>
          <a:p>
            <a:endParaRPr lang="en-US" sz="2800" dirty="0">
              <a:cs typeface="Segoe UI Semibold"/>
            </a:endParaRPr>
          </a:p>
        </p:txBody>
      </p:sp>
    </p:spTree>
    <p:extLst>
      <p:ext uri="{BB962C8B-B14F-4D97-AF65-F5344CB8AC3E}">
        <p14:creationId xmlns:p14="http://schemas.microsoft.com/office/powerpoint/2010/main" val="230905841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A98098-3A1F-6E01-CD39-9BD3620F1524}"/>
              </a:ext>
            </a:extLst>
          </p:cNvPr>
          <p:cNvSpPr>
            <a:spLocks noGrp="1"/>
          </p:cNvSpPr>
          <p:nvPr>
            <p:ph type="title"/>
          </p:nvPr>
        </p:nvSpPr>
        <p:spPr/>
        <p:txBody>
          <a:bodyPr/>
          <a:lstStyle/>
          <a:p>
            <a:r>
              <a:rPr lang="en-US" sz="3100" dirty="0">
                <a:ea typeface="+mj-lt"/>
                <a:cs typeface="+mj-lt"/>
              </a:rPr>
              <a:t>The </a:t>
            </a:r>
            <a:r>
              <a:rPr lang="en-US" sz="3100" dirty="0">
                <a:latin typeface="Consolas"/>
                <a:ea typeface="+mj-lt"/>
                <a:cs typeface="+mj-lt"/>
              </a:rPr>
              <a:t>lambda </a:t>
            </a:r>
            <a:r>
              <a:rPr lang="en-US" sz="3100" dirty="0">
                <a:ea typeface="+mj-lt"/>
                <a:cs typeface="+mj-lt"/>
              </a:rPr>
              <a:t>Keyword and Syntax</a:t>
            </a:r>
            <a:endParaRPr lang="en-US" dirty="0"/>
          </a:p>
        </p:txBody>
      </p:sp>
      <p:sp>
        <p:nvSpPr>
          <p:cNvPr id="4" name="TextBox 3">
            <a:extLst>
              <a:ext uri="{FF2B5EF4-FFF2-40B4-BE49-F238E27FC236}">
                <a16:creationId xmlns:a16="http://schemas.microsoft.com/office/drawing/2014/main" id="{224CF13F-29EB-ADCB-00FA-C1C6F1150CBC}"/>
              </a:ext>
            </a:extLst>
          </p:cNvPr>
          <p:cNvSpPr txBox="1"/>
          <p:nvPr/>
        </p:nvSpPr>
        <p:spPr>
          <a:xfrm>
            <a:off x="428051" y="1180829"/>
            <a:ext cx="5281013" cy="4899803"/>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What is lambda?</a:t>
            </a:r>
          </a:p>
          <a:p>
            <a:pPr marL="285750" indent="-285750">
              <a:lnSpc>
                <a:spcPct val="90000"/>
              </a:lnSpc>
              <a:spcAft>
                <a:spcPts val="600"/>
              </a:spcAft>
              <a:buFont typeface="Arial"/>
              <a:buChar char="•"/>
            </a:pPr>
            <a:r>
              <a:rPr lang="en-US" dirty="0"/>
              <a:t>The lambda keyword is used to define small, anonymous (unnamed) functions in Python.</a:t>
            </a:r>
            <a:endParaRPr lang="en-US" dirty="0">
              <a:cs typeface="Segoe UI"/>
            </a:endParaRPr>
          </a:p>
          <a:p>
            <a:pPr marL="285750" indent="-285750">
              <a:lnSpc>
                <a:spcPct val="90000"/>
              </a:lnSpc>
              <a:spcAft>
                <a:spcPts val="600"/>
              </a:spcAft>
              <a:buFont typeface="Arial"/>
              <a:buChar char="•"/>
            </a:pPr>
            <a:r>
              <a:rPr lang="en-US" dirty="0"/>
              <a:t>These functions are typically used in a single expression or as arguments to higher-order functions (like map, filter, sorted, etc.).</a:t>
            </a:r>
            <a:endParaRPr lang="en-US" dirty="0">
              <a:cs typeface="Segoe UI"/>
            </a:endParaRPr>
          </a:p>
          <a:p>
            <a:pPr marL="285750" indent="-285750">
              <a:lnSpc>
                <a:spcPct val="90000"/>
              </a:lnSpc>
              <a:spcAft>
                <a:spcPts val="600"/>
              </a:spcAft>
              <a:buFont typeface="Arial"/>
              <a:buChar char="•"/>
            </a:pPr>
            <a:r>
              <a:rPr lang="en-US" dirty="0"/>
              <a:t>Lambda functions return the result of the single expression they contain.</a:t>
            </a:r>
            <a:endParaRPr lang="en-US" dirty="0">
              <a:cs typeface="Segoe UI"/>
            </a:endParaRPr>
          </a:p>
          <a:p>
            <a:pPr>
              <a:lnSpc>
                <a:spcPct val="90000"/>
              </a:lnSpc>
              <a:spcAft>
                <a:spcPts val="600"/>
              </a:spcAft>
            </a:pPr>
            <a:endParaRPr lang="en-US" dirty="0"/>
          </a:p>
          <a:p>
            <a:pPr>
              <a:lnSpc>
                <a:spcPct val="90000"/>
              </a:lnSpc>
              <a:spcAft>
                <a:spcPts val="600"/>
              </a:spcAft>
            </a:pPr>
            <a:r>
              <a:rPr lang="en-US" b="1" dirty="0"/>
              <a:t>Syntax:</a:t>
            </a:r>
            <a:r>
              <a:rPr lang="en-US" dirty="0"/>
              <a:t> </a:t>
            </a:r>
            <a:r>
              <a:rPr lang="en-US" dirty="0">
                <a:latin typeface="Consolas"/>
              </a:rPr>
              <a:t>lambda arguments: expression </a:t>
            </a:r>
            <a:endParaRPr lang="en-US" dirty="0">
              <a:latin typeface="Consolas"/>
              <a:cs typeface="Segoe UI"/>
            </a:endParaRPr>
          </a:p>
          <a:p>
            <a:pPr>
              <a:lnSpc>
                <a:spcPct val="90000"/>
              </a:lnSpc>
              <a:spcAft>
                <a:spcPts val="600"/>
              </a:spcAft>
            </a:pPr>
            <a:endParaRPr lang="en-US" dirty="0">
              <a:latin typeface="Consolas"/>
            </a:endParaRPr>
          </a:p>
          <a:p>
            <a:pPr marL="685165" lvl="1" indent="-228600">
              <a:lnSpc>
                <a:spcPct val="90000"/>
              </a:lnSpc>
              <a:spcAft>
                <a:spcPts val="600"/>
              </a:spcAft>
              <a:buFont typeface="Courier New"/>
              <a:buChar char="o"/>
            </a:pPr>
            <a:r>
              <a:rPr lang="en-US" dirty="0"/>
              <a:t>arguments: one or more input variables (can be zero or more, separated by commas).</a:t>
            </a:r>
            <a:endParaRPr lang="en-US" dirty="0">
              <a:cs typeface="Segoe UI"/>
            </a:endParaRPr>
          </a:p>
          <a:p>
            <a:pPr marL="685165" lvl="1" indent="-228600">
              <a:lnSpc>
                <a:spcPct val="90000"/>
              </a:lnSpc>
              <a:spcAft>
                <a:spcPts val="600"/>
              </a:spcAft>
              <a:buFont typeface="Courier New"/>
              <a:buChar char="o"/>
            </a:pPr>
            <a:r>
              <a:rPr lang="en-US" dirty="0"/>
              <a:t>expression: a single Python expression whose result is implicitly returned.</a:t>
            </a:r>
            <a:endParaRPr lang="en-US" dirty="0">
              <a:cs typeface="Segoe UI"/>
            </a:endParaRPr>
          </a:p>
        </p:txBody>
      </p:sp>
      <p:sp>
        <p:nvSpPr>
          <p:cNvPr id="7" name="Rectangle 6">
            <a:extLst>
              <a:ext uri="{FF2B5EF4-FFF2-40B4-BE49-F238E27FC236}">
                <a16:creationId xmlns:a16="http://schemas.microsoft.com/office/drawing/2014/main" id="{824CFCD4-5D6A-2EF5-7B12-2EC570B68D08}"/>
              </a:ext>
            </a:extLst>
          </p:cNvPr>
          <p:cNvSpPr/>
          <p:nvPr/>
        </p:nvSpPr>
        <p:spPr bwMode="auto">
          <a:xfrm>
            <a:off x="5723778" y="1182914"/>
            <a:ext cx="5734309" cy="1017576"/>
          </a:xfrm>
          <a:prstGeom prst="rect">
            <a:avLst/>
          </a:prstGeom>
          <a:solidFill>
            <a:schemeClr val="bg2">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sz="1600" dirty="0">
                <a:solidFill>
                  <a:schemeClr val="tx1"/>
                </a:solidFill>
                <a:latin typeface="Consolas"/>
                <a:ea typeface="+mn-lt"/>
                <a:cs typeface="+mn-lt"/>
              </a:rPr>
              <a:t># Example : No Arguments</a:t>
            </a:r>
          </a:p>
          <a:p>
            <a:pPr defTabSz="932472"/>
            <a:r>
              <a:rPr lang="en-US" sz="1600" dirty="0">
                <a:solidFill>
                  <a:schemeClr val="tx1"/>
                </a:solidFill>
                <a:latin typeface="Consolas"/>
                <a:ea typeface="+mn-lt"/>
                <a:cs typeface="+mn-lt"/>
              </a:rPr>
              <a:t>greet = lambda: "Hello, World!"</a:t>
            </a:r>
            <a:endParaRPr lang="en-US" sz="1600">
              <a:solidFill>
                <a:schemeClr val="tx1"/>
              </a:solidFill>
              <a:cs typeface="Segoe UI"/>
            </a:endParaRPr>
          </a:p>
          <a:p>
            <a:pPr defTabSz="932472"/>
            <a:r>
              <a:rPr lang="en-US" sz="1600" dirty="0">
                <a:solidFill>
                  <a:schemeClr val="tx1"/>
                </a:solidFill>
                <a:latin typeface="Consolas"/>
                <a:ea typeface="+mn-lt"/>
                <a:cs typeface="+mn-lt"/>
              </a:rPr>
              <a:t>print(greet())  # Output: Hello, World!</a:t>
            </a:r>
            <a:endParaRPr lang="en-US" sz="1600">
              <a:solidFill>
                <a:schemeClr val="tx1"/>
              </a:solidFill>
              <a:cs typeface="Segoe UI"/>
            </a:endParaRPr>
          </a:p>
          <a:p>
            <a:pPr defTabSz="932472"/>
            <a:br>
              <a:rPr lang="en-US" dirty="0"/>
            </a:br>
            <a:endParaRPr lang="en-US" sz="1600">
              <a:cs typeface="Segoe UI"/>
            </a:endParaRPr>
          </a:p>
          <a:p>
            <a:pPr defTabSz="932472"/>
            <a:endParaRPr lang="en-US" sz="1600" dirty="0">
              <a:solidFill>
                <a:schemeClr val="tx1"/>
              </a:solidFill>
              <a:latin typeface="Consolas"/>
              <a:cs typeface="Segoe UI"/>
            </a:endParaRPr>
          </a:p>
          <a:p>
            <a:pPr defTabSz="932472"/>
            <a:endParaRPr lang="en-US" sz="1600" dirty="0">
              <a:solidFill>
                <a:schemeClr val="tx1"/>
              </a:solidFill>
              <a:latin typeface="Consolas"/>
              <a:ea typeface="+mn-lt"/>
              <a:cs typeface="+mn-lt"/>
            </a:endParaRPr>
          </a:p>
        </p:txBody>
      </p:sp>
      <p:sp>
        <p:nvSpPr>
          <p:cNvPr id="8" name="Rectangle 7">
            <a:extLst>
              <a:ext uri="{FF2B5EF4-FFF2-40B4-BE49-F238E27FC236}">
                <a16:creationId xmlns:a16="http://schemas.microsoft.com/office/drawing/2014/main" id="{04B3CC05-C8B8-6E6D-A362-996A9A717A61}"/>
              </a:ext>
            </a:extLst>
          </p:cNvPr>
          <p:cNvSpPr/>
          <p:nvPr/>
        </p:nvSpPr>
        <p:spPr bwMode="auto">
          <a:xfrm>
            <a:off x="5724653" y="2275068"/>
            <a:ext cx="5734309" cy="1255531"/>
          </a:xfrm>
          <a:prstGeom prst="rect">
            <a:avLst/>
          </a:prstGeom>
          <a:solidFill>
            <a:schemeClr val="bg2">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sz="1600" dirty="0">
                <a:solidFill>
                  <a:schemeClr val="tx1"/>
                </a:solidFill>
                <a:latin typeface="Consolas"/>
                <a:ea typeface="+mn-lt"/>
                <a:cs typeface="+mn-lt"/>
              </a:rPr>
              <a:t># Example : Multiple Arguments</a:t>
            </a:r>
            <a:endParaRPr lang="en-US" sz="1600">
              <a:solidFill>
                <a:schemeClr val="tx1"/>
              </a:solidFill>
              <a:cs typeface="Segoe UI"/>
            </a:endParaRPr>
          </a:p>
          <a:p>
            <a:pPr defTabSz="932472"/>
            <a:r>
              <a:rPr lang="en-US" sz="1600" dirty="0">
                <a:solidFill>
                  <a:schemeClr val="tx1"/>
                </a:solidFill>
                <a:latin typeface="Consolas"/>
                <a:ea typeface="+mn-lt"/>
                <a:cs typeface="+mn-lt"/>
              </a:rPr>
              <a:t># Function that adds two numbers</a:t>
            </a:r>
            <a:endParaRPr lang="en-US" sz="1600">
              <a:solidFill>
                <a:schemeClr val="tx1"/>
              </a:solidFill>
              <a:latin typeface="Segoe UI"/>
              <a:ea typeface="+mn-lt"/>
              <a:cs typeface="+mn-lt"/>
            </a:endParaRPr>
          </a:p>
          <a:p>
            <a:pPr defTabSz="932472"/>
            <a:r>
              <a:rPr lang="en-US" sz="1600" dirty="0">
                <a:solidFill>
                  <a:schemeClr val="tx1"/>
                </a:solidFill>
                <a:latin typeface="Consolas"/>
                <a:ea typeface="+mn-lt"/>
                <a:cs typeface="+mn-lt"/>
              </a:rPr>
              <a:t>add = lambda a, b: a + b</a:t>
            </a:r>
            <a:endParaRPr lang="en-US" sz="1600">
              <a:solidFill>
                <a:schemeClr val="tx1"/>
              </a:solidFill>
              <a:latin typeface="Segoe UI"/>
              <a:ea typeface="+mn-lt"/>
              <a:cs typeface="+mn-lt"/>
            </a:endParaRPr>
          </a:p>
          <a:p>
            <a:pPr defTabSz="932472"/>
            <a:r>
              <a:rPr lang="en-US" sz="1600" dirty="0">
                <a:solidFill>
                  <a:schemeClr val="tx1"/>
                </a:solidFill>
                <a:latin typeface="Consolas"/>
                <a:ea typeface="+mn-lt"/>
                <a:cs typeface="+mn-lt"/>
              </a:rPr>
              <a:t>print(add(3, 5))  # Output: 8</a:t>
            </a:r>
            <a:endParaRPr lang="en-US" sz="1600">
              <a:solidFill>
                <a:schemeClr val="tx1"/>
              </a:solidFill>
              <a:latin typeface="Segoe UI"/>
              <a:ea typeface="+mn-lt"/>
              <a:cs typeface="+mn-lt"/>
            </a:endParaRPr>
          </a:p>
          <a:p>
            <a:pPr defTabSz="932472"/>
            <a:br>
              <a:rPr lang="en-US" dirty="0"/>
            </a:br>
            <a:endParaRPr lang="en-US" sz="1600">
              <a:solidFill>
                <a:srgbClr val="FFFFFF"/>
              </a:solidFill>
              <a:latin typeface="Segoe UI"/>
              <a:ea typeface="+mn-lt"/>
              <a:cs typeface="+mn-lt"/>
            </a:endParaRPr>
          </a:p>
          <a:p>
            <a:pPr defTabSz="932472"/>
            <a:endParaRPr lang="en-US" sz="1600" dirty="0">
              <a:solidFill>
                <a:schemeClr val="tx1"/>
              </a:solidFill>
              <a:latin typeface="Consolas"/>
              <a:ea typeface="+mn-lt"/>
              <a:cs typeface="+mn-lt"/>
            </a:endParaRPr>
          </a:p>
          <a:p>
            <a:pPr defTabSz="932472"/>
            <a:br>
              <a:rPr lang="en-US" dirty="0"/>
            </a:br>
            <a:endParaRPr lang="en-US" sz="1600">
              <a:solidFill>
                <a:srgbClr val="FFFFFF"/>
              </a:solidFill>
              <a:latin typeface="Segoe UI"/>
              <a:ea typeface="+mn-lt"/>
              <a:cs typeface="+mn-lt"/>
            </a:endParaRPr>
          </a:p>
          <a:p>
            <a:pPr defTabSz="932472"/>
            <a:endParaRPr lang="en-US" sz="1600" dirty="0">
              <a:solidFill>
                <a:schemeClr val="tx1"/>
              </a:solidFill>
              <a:latin typeface="Consolas"/>
              <a:ea typeface="+mn-lt"/>
              <a:cs typeface="+mn-lt"/>
            </a:endParaRPr>
          </a:p>
          <a:p>
            <a:pPr defTabSz="932472"/>
            <a:endParaRPr lang="en-US" sz="1600" dirty="0">
              <a:solidFill>
                <a:schemeClr val="tx1"/>
              </a:solidFill>
              <a:latin typeface="Consolas"/>
              <a:cs typeface="Segoe UI"/>
            </a:endParaRPr>
          </a:p>
        </p:txBody>
      </p:sp>
      <p:graphicFrame>
        <p:nvGraphicFramePr>
          <p:cNvPr id="10" name="Table 9">
            <a:extLst>
              <a:ext uri="{FF2B5EF4-FFF2-40B4-BE49-F238E27FC236}">
                <a16:creationId xmlns:a16="http://schemas.microsoft.com/office/drawing/2014/main" id="{F0CC81DB-0057-9444-5ACE-D1B71DEB0C03}"/>
              </a:ext>
            </a:extLst>
          </p:cNvPr>
          <p:cNvGraphicFramePr>
            <a:graphicFrameLocks noGrp="1"/>
          </p:cNvGraphicFramePr>
          <p:nvPr>
            <p:extLst>
              <p:ext uri="{D42A27DB-BD31-4B8C-83A1-F6EECF244321}">
                <p14:modId xmlns:p14="http://schemas.microsoft.com/office/powerpoint/2010/main" val="198649713"/>
              </p:ext>
            </p:extLst>
          </p:nvPr>
        </p:nvGraphicFramePr>
        <p:xfrm>
          <a:off x="5710080" y="3746273"/>
          <a:ext cx="5896312" cy="2418876"/>
        </p:xfrm>
        <a:graphic>
          <a:graphicData uri="http://schemas.openxmlformats.org/drawingml/2006/table">
            <a:tbl>
              <a:tblPr firstRow="1" bandRow="1">
                <a:tableStyleId>{5C22544A-7EE6-4342-B048-85BDC9FD1C3A}</a:tableStyleId>
              </a:tblPr>
              <a:tblGrid>
                <a:gridCol w="1678439">
                  <a:extLst>
                    <a:ext uri="{9D8B030D-6E8A-4147-A177-3AD203B41FA5}">
                      <a16:colId xmlns:a16="http://schemas.microsoft.com/office/drawing/2014/main" val="1198328993"/>
                    </a:ext>
                  </a:extLst>
                </a:gridCol>
                <a:gridCol w="4217873">
                  <a:extLst>
                    <a:ext uri="{9D8B030D-6E8A-4147-A177-3AD203B41FA5}">
                      <a16:colId xmlns:a16="http://schemas.microsoft.com/office/drawing/2014/main" val="3824950508"/>
                    </a:ext>
                  </a:extLst>
                </a:gridCol>
              </a:tblGrid>
              <a:tr h="0">
                <a:tc>
                  <a:txBody>
                    <a:bodyPr/>
                    <a:lstStyle/>
                    <a:p>
                      <a:pPr algn="ctr">
                        <a:buNone/>
                      </a:pPr>
                      <a:r>
                        <a:rPr lang="en-US" sz="1600" b="1" dirty="0"/>
                        <a:t>Feature</a:t>
                      </a:r>
                    </a:p>
                  </a:txBody>
                  <a:tcPr anchor="ctr">
                    <a:solidFill>
                      <a:schemeClr val="accent2">
                        <a:lumMod val="50000"/>
                        <a:lumOff val="50000"/>
                      </a:schemeClr>
                    </a:solidFill>
                  </a:tcPr>
                </a:tc>
                <a:tc>
                  <a:txBody>
                    <a:bodyPr/>
                    <a:lstStyle/>
                    <a:p>
                      <a:pPr algn="ctr">
                        <a:buNone/>
                      </a:pPr>
                      <a:r>
                        <a:rPr lang="en-US" sz="1600" b="1" dirty="0"/>
                        <a:t>Description</a:t>
                      </a:r>
                    </a:p>
                  </a:txBody>
                  <a:tcPr anchor="ctr">
                    <a:solidFill>
                      <a:schemeClr val="accent2">
                        <a:lumMod val="50000"/>
                        <a:lumOff val="50000"/>
                      </a:schemeClr>
                    </a:solidFill>
                  </a:tcPr>
                </a:tc>
                <a:extLst>
                  <a:ext uri="{0D108BD9-81ED-4DB2-BD59-A6C34878D82A}">
                    <a16:rowId xmlns:a16="http://schemas.microsoft.com/office/drawing/2014/main" val="2277394480"/>
                  </a:ext>
                </a:extLst>
              </a:tr>
              <a:tr h="0">
                <a:tc>
                  <a:txBody>
                    <a:bodyPr/>
                    <a:lstStyle/>
                    <a:p>
                      <a:pPr>
                        <a:buNone/>
                      </a:pPr>
                      <a:r>
                        <a:rPr lang="en-US" sz="1600" dirty="0"/>
                        <a:t>Anonymous</a:t>
                      </a:r>
                    </a:p>
                  </a:txBody>
                  <a:tcPr anchor="ctr"/>
                </a:tc>
                <a:tc>
                  <a:txBody>
                    <a:bodyPr/>
                    <a:lstStyle/>
                    <a:p>
                      <a:pPr>
                        <a:buNone/>
                      </a:pPr>
                      <a:r>
                        <a:rPr lang="en-US" sz="1600" dirty="0"/>
                        <a:t>No name unless assigned to a variable</a:t>
                      </a:r>
                    </a:p>
                  </a:txBody>
                  <a:tcPr anchor="ctr"/>
                </a:tc>
                <a:extLst>
                  <a:ext uri="{0D108BD9-81ED-4DB2-BD59-A6C34878D82A}">
                    <a16:rowId xmlns:a16="http://schemas.microsoft.com/office/drawing/2014/main" val="3068158357"/>
                  </a:ext>
                </a:extLst>
              </a:tr>
              <a:tr h="0">
                <a:tc>
                  <a:txBody>
                    <a:bodyPr/>
                    <a:lstStyle/>
                    <a:p>
                      <a:pPr>
                        <a:buNone/>
                      </a:pPr>
                      <a:r>
                        <a:rPr lang="en-US" sz="1600" dirty="0"/>
                        <a:t>Expression-only</a:t>
                      </a:r>
                    </a:p>
                  </a:txBody>
                  <a:tcPr anchor="ctr"/>
                </a:tc>
                <a:tc>
                  <a:txBody>
                    <a:bodyPr/>
                    <a:lstStyle/>
                    <a:p>
                      <a:pPr>
                        <a:buNone/>
                      </a:pPr>
                      <a:r>
                        <a:rPr lang="en-US" sz="1600" dirty="0"/>
                        <a:t>Body must be a single expression (no statements)</a:t>
                      </a:r>
                    </a:p>
                  </a:txBody>
                  <a:tcPr anchor="ctr"/>
                </a:tc>
                <a:extLst>
                  <a:ext uri="{0D108BD9-81ED-4DB2-BD59-A6C34878D82A}">
                    <a16:rowId xmlns:a16="http://schemas.microsoft.com/office/drawing/2014/main" val="1658541771"/>
                  </a:ext>
                </a:extLst>
              </a:tr>
              <a:tr h="0">
                <a:tc>
                  <a:txBody>
                    <a:bodyPr/>
                    <a:lstStyle/>
                    <a:p>
                      <a:pPr>
                        <a:buNone/>
                      </a:pPr>
                      <a:r>
                        <a:rPr lang="en-US" sz="1600" dirty="0"/>
                        <a:t>Implicit return</a:t>
                      </a:r>
                    </a:p>
                  </a:txBody>
                  <a:tcPr anchor="ctr"/>
                </a:tc>
                <a:tc>
                  <a:txBody>
                    <a:bodyPr/>
                    <a:lstStyle/>
                    <a:p>
                      <a:pPr>
                        <a:buNone/>
                      </a:pPr>
                      <a:r>
                        <a:rPr lang="en-US" sz="1600" dirty="0"/>
                        <a:t>Automatically returns the result of the expression</a:t>
                      </a:r>
                    </a:p>
                  </a:txBody>
                  <a:tcPr anchor="ctr"/>
                </a:tc>
                <a:extLst>
                  <a:ext uri="{0D108BD9-81ED-4DB2-BD59-A6C34878D82A}">
                    <a16:rowId xmlns:a16="http://schemas.microsoft.com/office/drawing/2014/main" val="3195588545"/>
                  </a:ext>
                </a:extLst>
              </a:tr>
              <a:tr h="590076">
                <a:tc>
                  <a:txBody>
                    <a:bodyPr/>
                    <a:lstStyle/>
                    <a:p>
                      <a:pPr>
                        <a:buNone/>
                      </a:pPr>
                      <a:r>
                        <a:rPr lang="en-US" sz="1600" dirty="0"/>
                        <a:t>Functional use</a:t>
                      </a:r>
                    </a:p>
                  </a:txBody>
                  <a:tcPr anchor="ctr"/>
                </a:tc>
                <a:tc>
                  <a:txBody>
                    <a:bodyPr/>
                    <a:lstStyle/>
                    <a:p>
                      <a:pPr>
                        <a:buNone/>
                      </a:pPr>
                      <a:r>
                        <a:rPr lang="en-US" sz="1600" dirty="0"/>
                        <a:t>Useful in functional constructs (e.g., map, filter)</a:t>
                      </a:r>
                    </a:p>
                  </a:txBody>
                  <a:tcPr anchor="ctr"/>
                </a:tc>
                <a:extLst>
                  <a:ext uri="{0D108BD9-81ED-4DB2-BD59-A6C34878D82A}">
                    <a16:rowId xmlns:a16="http://schemas.microsoft.com/office/drawing/2014/main" val="4000740721"/>
                  </a:ext>
                </a:extLst>
              </a:tr>
            </a:tbl>
          </a:graphicData>
        </a:graphic>
      </p:graphicFrame>
    </p:spTree>
    <p:extLst>
      <p:ext uri="{BB962C8B-B14F-4D97-AF65-F5344CB8AC3E}">
        <p14:creationId xmlns:p14="http://schemas.microsoft.com/office/powerpoint/2010/main" val="320769810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8CD184-A966-B52A-63C8-DD27EACD6590}"/>
              </a:ext>
            </a:extLst>
          </p:cNvPr>
          <p:cNvSpPr>
            <a:spLocks noGrp="1"/>
          </p:cNvSpPr>
          <p:nvPr>
            <p:ph type="title"/>
          </p:nvPr>
        </p:nvSpPr>
        <p:spPr/>
        <p:txBody>
          <a:bodyPr/>
          <a:lstStyle/>
          <a:p>
            <a:r>
              <a:rPr lang="en-US" sz="3100" dirty="0">
                <a:ea typeface="+mj-lt"/>
                <a:cs typeface="+mj-lt"/>
              </a:rPr>
              <a:t>Example 5: Basic Lambda Function</a:t>
            </a:r>
            <a:endParaRPr lang="en-US" dirty="0">
              <a:ea typeface="+mj-lt"/>
              <a:cs typeface="+mj-lt"/>
            </a:endParaRPr>
          </a:p>
        </p:txBody>
      </p:sp>
      <p:sp>
        <p:nvSpPr>
          <p:cNvPr id="5" name="TextBox 4">
            <a:extLst>
              <a:ext uri="{FF2B5EF4-FFF2-40B4-BE49-F238E27FC236}">
                <a16:creationId xmlns:a16="http://schemas.microsoft.com/office/drawing/2014/main" id="{1055F94A-C8D0-A5D7-2C58-770CB372D89A}"/>
              </a:ext>
            </a:extLst>
          </p:cNvPr>
          <p:cNvSpPr txBox="1"/>
          <p:nvPr/>
        </p:nvSpPr>
        <p:spPr>
          <a:xfrm>
            <a:off x="727658" y="1179095"/>
            <a:ext cx="6646510" cy="1403461"/>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r>
              <a:rPr lang="en-US" b="1" dirty="0">
                <a:ea typeface="+mn-lt"/>
                <a:cs typeface="+mn-lt"/>
              </a:rPr>
              <a:t>Lambda functions </a:t>
            </a:r>
            <a:r>
              <a:rPr lang="en-US" dirty="0">
                <a:ea typeface="+mn-lt"/>
                <a:cs typeface="+mn-lt"/>
              </a:rPr>
              <a:t>are useful for defining quick, short-lived functions without the need to formally name them using </a:t>
            </a:r>
            <a:r>
              <a:rPr lang="en-US" dirty="0">
                <a:latin typeface="Consolas"/>
                <a:ea typeface="+mn-lt"/>
                <a:cs typeface="+mn-lt"/>
              </a:rPr>
              <a:t>def</a:t>
            </a:r>
            <a:r>
              <a:rPr lang="en-US" dirty="0">
                <a:ea typeface="+mn-lt"/>
                <a:cs typeface="+mn-lt"/>
              </a:rPr>
              <a:t>.</a:t>
            </a:r>
          </a:p>
          <a:p>
            <a:endParaRPr lang="en-US" b="1" dirty="0">
              <a:ea typeface="+mn-lt"/>
              <a:cs typeface="+mn-lt"/>
            </a:endParaRPr>
          </a:p>
          <a:p>
            <a:r>
              <a:rPr lang="en-US" b="1" dirty="0">
                <a:ea typeface="+mn-lt"/>
                <a:cs typeface="+mn-lt"/>
              </a:rPr>
              <a:t>Basic Syntax Reminder: </a:t>
            </a:r>
            <a:r>
              <a:rPr lang="en-US" dirty="0">
                <a:latin typeface="Consolas"/>
                <a:ea typeface="+mn-lt"/>
                <a:cs typeface="+mn-lt"/>
              </a:rPr>
              <a:t>lambda arguments: expression</a:t>
            </a:r>
            <a:endParaRPr lang="en-US" b="1" dirty="0">
              <a:latin typeface="Consolas"/>
              <a:ea typeface="+mn-lt"/>
              <a:cs typeface="+mn-lt"/>
            </a:endParaRPr>
          </a:p>
        </p:txBody>
      </p:sp>
      <p:sp>
        <p:nvSpPr>
          <p:cNvPr id="7" name="Rectangle 6">
            <a:extLst>
              <a:ext uri="{FF2B5EF4-FFF2-40B4-BE49-F238E27FC236}">
                <a16:creationId xmlns:a16="http://schemas.microsoft.com/office/drawing/2014/main" id="{2F77B12E-F7E1-A5FA-66F4-979738C34596}"/>
              </a:ext>
            </a:extLst>
          </p:cNvPr>
          <p:cNvSpPr/>
          <p:nvPr/>
        </p:nvSpPr>
        <p:spPr bwMode="auto">
          <a:xfrm>
            <a:off x="908806" y="2597120"/>
            <a:ext cx="6040441" cy="1001374"/>
          </a:xfrm>
          <a:prstGeom prst="rect">
            <a:avLst/>
          </a:prstGeom>
          <a:solidFill>
            <a:schemeClr val="bg2">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sz="1600" dirty="0">
                <a:solidFill>
                  <a:schemeClr val="tx1"/>
                </a:solidFill>
                <a:latin typeface="Consolas"/>
                <a:ea typeface="+mn-lt"/>
                <a:cs typeface="+mn-lt"/>
              </a:rPr>
              <a:t># Using lambda to define a squaring function</a:t>
            </a:r>
            <a:endParaRPr lang="en-US" dirty="0">
              <a:solidFill>
                <a:schemeClr val="tx1"/>
              </a:solidFill>
              <a:latin typeface="Consolas"/>
            </a:endParaRPr>
          </a:p>
          <a:p>
            <a:pPr defTabSz="932472"/>
            <a:r>
              <a:rPr lang="en-US" sz="1600" dirty="0">
                <a:solidFill>
                  <a:schemeClr val="tx1"/>
                </a:solidFill>
                <a:latin typeface="Consolas"/>
                <a:ea typeface="+mn-lt"/>
                <a:cs typeface="+mn-lt"/>
              </a:rPr>
              <a:t>square = lambda x: x * x</a:t>
            </a:r>
            <a:endParaRPr lang="en-US" dirty="0">
              <a:solidFill>
                <a:schemeClr val="tx1"/>
              </a:solidFill>
              <a:latin typeface="Consolas"/>
            </a:endParaRPr>
          </a:p>
          <a:p>
            <a:pPr defTabSz="932472"/>
            <a:r>
              <a:rPr lang="en-US" sz="1600" dirty="0">
                <a:solidFill>
                  <a:schemeClr val="tx1"/>
                </a:solidFill>
                <a:latin typeface="Consolas"/>
                <a:ea typeface="+mn-lt"/>
                <a:cs typeface="+mn-lt"/>
              </a:rPr>
              <a:t>print(square(6))</a:t>
            </a:r>
            <a:endParaRPr lang="en-US" dirty="0">
              <a:solidFill>
                <a:schemeClr val="tx1"/>
              </a:solidFill>
              <a:latin typeface="Consolas"/>
            </a:endParaRPr>
          </a:p>
        </p:txBody>
      </p:sp>
      <p:sp>
        <p:nvSpPr>
          <p:cNvPr id="9" name="TextBox 8">
            <a:extLst>
              <a:ext uri="{FF2B5EF4-FFF2-40B4-BE49-F238E27FC236}">
                <a16:creationId xmlns:a16="http://schemas.microsoft.com/office/drawing/2014/main" id="{2DFEBB36-BB5F-6EEE-C02F-332E040161DA}"/>
              </a:ext>
            </a:extLst>
          </p:cNvPr>
          <p:cNvSpPr txBox="1"/>
          <p:nvPr/>
        </p:nvSpPr>
        <p:spPr>
          <a:xfrm>
            <a:off x="7268165" y="3003520"/>
            <a:ext cx="4921181" cy="2234458"/>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r>
              <a:rPr lang="en-US" b="1" dirty="0">
                <a:ea typeface="+mn-lt"/>
                <a:cs typeface="+mn-lt"/>
              </a:rPr>
              <a:t>Highlights</a:t>
            </a:r>
          </a:p>
          <a:p>
            <a:pPr marL="285750" indent="-285750">
              <a:buFont typeface="Arial"/>
              <a:buChar char="•"/>
            </a:pPr>
            <a:r>
              <a:rPr lang="en-US" dirty="0">
                <a:ea typeface="+mn-lt"/>
                <a:cs typeface="+mn-lt"/>
              </a:rPr>
              <a:t>Each lambda returns the result of a single expression.</a:t>
            </a:r>
          </a:p>
          <a:p>
            <a:pPr marL="285750" indent="-285750">
              <a:buFont typeface="Arial"/>
              <a:buChar char="•"/>
            </a:pPr>
            <a:r>
              <a:rPr lang="en-US" dirty="0">
                <a:ea typeface="+mn-lt"/>
                <a:cs typeface="+mn-lt"/>
              </a:rPr>
              <a:t>Lambdas can be assigned to variables, passed to functions, or called immediately.</a:t>
            </a:r>
          </a:p>
          <a:p>
            <a:pPr marL="285750" indent="-285750">
              <a:buFont typeface="Arial"/>
              <a:buChar char="•"/>
            </a:pPr>
            <a:r>
              <a:rPr lang="en-US" dirty="0">
                <a:ea typeface="+mn-lt"/>
                <a:cs typeface="+mn-lt"/>
              </a:rPr>
              <a:t>Avoid lambdas for multi-step logic or where readability matters.</a:t>
            </a:r>
          </a:p>
        </p:txBody>
      </p:sp>
      <p:sp>
        <p:nvSpPr>
          <p:cNvPr id="11" name="Rectangle 10">
            <a:extLst>
              <a:ext uri="{FF2B5EF4-FFF2-40B4-BE49-F238E27FC236}">
                <a16:creationId xmlns:a16="http://schemas.microsoft.com/office/drawing/2014/main" id="{16576BD4-421A-10ED-3A2F-BC7006802315}"/>
              </a:ext>
            </a:extLst>
          </p:cNvPr>
          <p:cNvSpPr/>
          <p:nvPr/>
        </p:nvSpPr>
        <p:spPr bwMode="auto">
          <a:xfrm>
            <a:off x="909940" y="3684393"/>
            <a:ext cx="6031355" cy="754595"/>
          </a:xfrm>
          <a:prstGeom prst="rect">
            <a:avLst/>
          </a:prstGeom>
          <a:solidFill>
            <a:srgbClr val="EAF5D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sz="1600" dirty="0">
                <a:solidFill>
                  <a:schemeClr val="tx1"/>
                </a:solidFill>
                <a:latin typeface="Consolas"/>
                <a:ea typeface="+mn-lt"/>
                <a:cs typeface="+mn-lt"/>
              </a:rPr>
              <a:t># Output</a:t>
            </a:r>
          </a:p>
          <a:p>
            <a:pPr defTabSz="932472"/>
            <a:r>
              <a:rPr lang="en-US" sz="1600" dirty="0">
                <a:solidFill>
                  <a:schemeClr val="tx1"/>
                </a:solidFill>
                <a:latin typeface="Consolas"/>
                <a:cs typeface="Segoe UI"/>
              </a:rPr>
              <a:t>36</a:t>
            </a:r>
          </a:p>
        </p:txBody>
      </p:sp>
      <p:sp>
        <p:nvSpPr>
          <p:cNvPr id="12" name="Rectangle 11">
            <a:extLst>
              <a:ext uri="{FF2B5EF4-FFF2-40B4-BE49-F238E27FC236}">
                <a16:creationId xmlns:a16="http://schemas.microsoft.com/office/drawing/2014/main" id="{E407C330-6ECA-7FC3-AB54-9A1495EA5791}"/>
              </a:ext>
            </a:extLst>
          </p:cNvPr>
          <p:cNvSpPr/>
          <p:nvPr/>
        </p:nvSpPr>
        <p:spPr bwMode="auto">
          <a:xfrm>
            <a:off x="909136" y="4513421"/>
            <a:ext cx="6040441" cy="1001374"/>
          </a:xfrm>
          <a:prstGeom prst="rect">
            <a:avLst/>
          </a:prstGeom>
          <a:solidFill>
            <a:schemeClr val="bg2">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sz="1600" dirty="0">
                <a:solidFill>
                  <a:schemeClr val="tx1"/>
                </a:solidFill>
                <a:latin typeface="Consolas"/>
                <a:ea typeface="+mn-lt"/>
                <a:cs typeface="+mn-lt"/>
              </a:rPr>
              <a:t># Adds two values using lambda</a:t>
            </a:r>
            <a:endParaRPr lang="en-US" dirty="0">
              <a:solidFill>
                <a:schemeClr val="tx1"/>
              </a:solidFill>
            </a:endParaRPr>
          </a:p>
          <a:p>
            <a:pPr defTabSz="932472"/>
            <a:r>
              <a:rPr lang="en-US" sz="1600" dirty="0">
                <a:solidFill>
                  <a:schemeClr val="tx1"/>
                </a:solidFill>
                <a:latin typeface="Consolas"/>
                <a:ea typeface="+mn-lt"/>
                <a:cs typeface="+mn-lt"/>
              </a:rPr>
              <a:t>add = lambda a, b: a + b</a:t>
            </a:r>
            <a:endParaRPr lang="en-US" dirty="0">
              <a:solidFill>
                <a:schemeClr val="tx1"/>
              </a:solidFill>
            </a:endParaRPr>
          </a:p>
          <a:p>
            <a:pPr defTabSz="932472"/>
            <a:r>
              <a:rPr lang="en-US" sz="1600" dirty="0">
                <a:solidFill>
                  <a:schemeClr val="tx1"/>
                </a:solidFill>
                <a:latin typeface="Consolas"/>
                <a:ea typeface="+mn-lt"/>
                <a:cs typeface="+mn-lt"/>
              </a:rPr>
              <a:t>print(add(3, 7))  </a:t>
            </a:r>
            <a:endParaRPr lang="en-US" dirty="0">
              <a:solidFill>
                <a:schemeClr val="tx1"/>
              </a:solidFill>
            </a:endParaRPr>
          </a:p>
          <a:p>
            <a:pPr defTabSz="932472"/>
            <a:br>
              <a:rPr lang="en-US" dirty="0"/>
            </a:br>
            <a:endParaRPr lang="en-US" dirty="0"/>
          </a:p>
          <a:p>
            <a:pPr defTabSz="932472"/>
            <a:endParaRPr lang="en-US" sz="1600" dirty="0">
              <a:solidFill>
                <a:schemeClr val="tx1"/>
              </a:solidFill>
              <a:latin typeface="Consolas"/>
              <a:cs typeface="Segoe UI"/>
            </a:endParaRPr>
          </a:p>
        </p:txBody>
      </p:sp>
      <p:sp>
        <p:nvSpPr>
          <p:cNvPr id="13" name="Rectangle 12">
            <a:extLst>
              <a:ext uri="{FF2B5EF4-FFF2-40B4-BE49-F238E27FC236}">
                <a16:creationId xmlns:a16="http://schemas.microsoft.com/office/drawing/2014/main" id="{C35ED1E1-F73A-64CD-4B33-495B23273625}"/>
              </a:ext>
            </a:extLst>
          </p:cNvPr>
          <p:cNvSpPr/>
          <p:nvPr/>
        </p:nvSpPr>
        <p:spPr bwMode="auto">
          <a:xfrm>
            <a:off x="910271" y="5600694"/>
            <a:ext cx="6031355" cy="754595"/>
          </a:xfrm>
          <a:prstGeom prst="rect">
            <a:avLst/>
          </a:prstGeom>
          <a:solidFill>
            <a:srgbClr val="EAF5D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sz="1600" dirty="0">
                <a:solidFill>
                  <a:schemeClr val="tx1"/>
                </a:solidFill>
                <a:latin typeface="Consolas"/>
                <a:ea typeface="+mn-lt"/>
                <a:cs typeface="+mn-lt"/>
              </a:rPr>
              <a:t># Output</a:t>
            </a:r>
          </a:p>
          <a:p>
            <a:pPr defTabSz="932472"/>
            <a:r>
              <a:rPr lang="en-US" sz="1600" dirty="0">
                <a:solidFill>
                  <a:schemeClr val="tx1"/>
                </a:solidFill>
                <a:latin typeface="Consolas"/>
                <a:cs typeface="Segoe UI"/>
              </a:rPr>
              <a:t>10</a:t>
            </a:r>
          </a:p>
        </p:txBody>
      </p:sp>
    </p:spTree>
    <p:extLst>
      <p:ext uri="{BB962C8B-B14F-4D97-AF65-F5344CB8AC3E}">
        <p14:creationId xmlns:p14="http://schemas.microsoft.com/office/powerpoint/2010/main" val="27414439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089AD5-51BE-4AB4-86A7-3FED4E09AB41}"/>
              </a:ext>
            </a:extLst>
          </p:cNvPr>
          <p:cNvSpPr>
            <a:spLocks noGrp="1"/>
          </p:cNvSpPr>
          <p:nvPr>
            <p:ph type="title"/>
          </p:nvPr>
        </p:nvSpPr>
        <p:spPr/>
        <p:txBody>
          <a:bodyPr/>
          <a:lstStyle/>
          <a:p>
            <a:r>
              <a:rPr lang="en-US" sz="3100" dirty="0">
                <a:ea typeface="+mj-lt"/>
                <a:cs typeface="+mj-lt"/>
              </a:rPr>
              <a:t>Use of Lambda with map(), filter(), sorted()</a:t>
            </a:r>
          </a:p>
        </p:txBody>
      </p:sp>
      <p:sp>
        <p:nvSpPr>
          <p:cNvPr id="5" name="Rectangle 4">
            <a:extLst>
              <a:ext uri="{FF2B5EF4-FFF2-40B4-BE49-F238E27FC236}">
                <a16:creationId xmlns:a16="http://schemas.microsoft.com/office/drawing/2014/main" id="{7DFEDFB2-179D-9957-67DD-7C1103543FB6}"/>
              </a:ext>
            </a:extLst>
          </p:cNvPr>
          <p:cNvSpPr/>
          <p:nvPr/>
        </p:nvSpPr>
        <p:spPr bwMode="auto">
          <a:xfrm>
            <a:off x="428992" y="1366296"/>
            <a:ext cx="5539094" cy="1353785"/>
          </a:xfrm>
          <a:prstGeom prst="rect">
            <a:avLst/>
          </a:prstGeom>
          <a:solidFill>
            <a:schemeClr val="bg2">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sz="1600" dirty="0">
                <a:solidFill>
                  <a:schemeClr val="tx1"/>
                </a:solidFill>
                <a:latin typeface="Consolas"/>
                <a:ea typeface="+mn-lt"/>
                <a:cs typeface="+mn-lt"/>
              </a:rPr>
              <a:t># Doubles each element in the list using map()</a:t>
            </a:r>
            <a:endParaRPr lang="en-US" dirty="0"/>
          </a:p>
          <a:p>
            <a:pPr defTabSz="932472"/>
            <a:r>
              <a:rPr lang="en-US" sz="1600" dirty="0">
                <a:solidFill>
                  <a:schemeClr val="tx1"/>
                </a:solidFill>
                <a:latin typeface="Consolas"/>
                <a:ea typeface="+mn-lt"/>
                <a:cs typeface="+mn-lt"/>
              </a:rPr>
              <a:t>numbers = [1, 2, 3, 4]</a:t>
            </a:r>
            <a:endParaRPr lang="en-US" dirty="0"/>
          </a:p>
          <a:p>
            <a:pPr defTabSz="932472"/>
            <a:r>
              <a:rPr lang="en-US" sz="1600" dirty="0">
                <a:solidFill>
                  <a:schemeClr val="tx1"/>
                </a:solidFill>
                <a:latin typeface="Consolas"/>
                <a:ea typeface="+mn-lt"/>
                <a:cs typeface="+mn-lt"/>
              </a:rPr>
              <a:t>doubled = list(map(lambda x: x * 2, numbers))</a:t>
            </a:r>
            <a:endParaRPr lang="en-US" dirty="0"/>
          </a:p>
          <a:p>
            <a:pPr defTabSz="932472"/>
            <a:r>
              <a:rPr lang="en-US" sz="1600" dirty="0">
                <a:solidFill>
                  <a:schemeClr val="tx1"/>
                </a:solidFill>
                <a:latin typeface="Consolas"/>
                <a:ea typeface="+mn-lt"/>
                <a:cs typeface="+mn-lt"/>
              </a:rPr>
              <a:t>print(doubled)</a:t>
            </a:r>
            <a:endParaRPr lang="en-US" dirty="0">
              <a:solidFill>
                <a:schemeClr val="tx1"/>
              </a:solidFill>
              <a:cs typeface="Segoe UI"/>
            </a:endParaRPr>
          </a:p>
        </p:txBody>
      </p:sp>
      <p:sp>
        <p:nvSpPr>
          <p:cNvPr id="6" name="Rectangle 5">
            <a:extLst>
              <a:ext uri="{FF2B5EF4-FFF2-40B4-BE49-F238E27FC236}">
                <a16:creationId xmlns:a16="http://schemas.microsoft.com/office/drawing/2014/main" id="{B8B77F11-0EF9-79EC-D578-94D7A79FFDEB}"/>
              </a:ext>
            </a:extLst>
          </p:cNvPr>
          <p:cNvSpPr/>
          <p:nvPr/>
        </p:nvSpPr>
        <p:spPr bwMode="auto">
          <a:xfrm>
            <a:off x="6221854" y="1366295"/>
            <a:ext cx="5539094" cy="1786921"/>
          </a:xfrm>
          <a:prstGeom prst="rect">
            <a:avLst/>
          </a:prstGeom>
          <a:solidFill>
            <a:schemeClr val="bg2">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sz="1600" dirty="0">
                <a:solidFill>
                  <a:schemeClr val="tx1"/>
                </a:solidFill>
                <a:latin typeface="Consolas"/>
                <a:ea typeface="+mn-lt"/>
                <a:cs typeface="+mn-lt"/>
              </a:rPr>
              <a:t># Filters even numbers from the list using filter()</a:t>
            </a:r>
            <a:endParaRPr lang="en-US" dirty="0"/>
          </a:p>
          <a:p>
            <a:pPr defTabSz="932472"/>
            <a:r>
              <a:rPr lang="en-US" sz="1600" dirty="0">
                <a:solidFill>
                  <a:schemeClr val="tx1"/>
                </a:solidFill>
                <a:latin typeface="Consolas"/>
                <a:ea typeface="+mn-lt"/>
                <a:cs typeface="+mn-lt"/>
              </a:rPr>
              <a:t>numbers = [1, 2, 3, 4, 5, 6]</a:t>
            </a:r>
            <a:endParaRPr lang="en-US" dirty="0"/>
          </a:p>
          <a:p>
            <a:pPr defTabSz="932472"/>
            <a:r>
              <a:rPr lang="en-US" sz="1600" dirty="0">
                <a:solidFill>
                  <a:schemeClr val="tx1"/>
                </a:solidFill>
                <a:latin typeface="Consolas"/>
                <a:ea typeface="+mn-lt"/>
                <a:cs typeface="+mn-lt"/>
              </a:rPr>
              <a:t>evens = list(filter(lambda x: x % 2 == 0, numbers))</a:t>
            </a:r>
            <a:endParaRPr lang="en-US" dirty="0">
              <a:solidFill>
                <a:schemeClr val="tx1"/>
              </a:solidFill>
            </a:endParaRPr>
          </a:p>
          <a:p>
            <a:pPr defTabSz="932472"/>
            <a:r>
              <a:rPr lang="en-US" sz="1600" dirty="0">
                <a:solidFill>
                  <a:schemeClr val="tx1"/>
                </a:solidFill>
                <a:latin typeface="Consolas"/>
                <a:ea typeface="+mn-lt"/>
                <a:cs typeface="+mn-lt"/>
              </a:rPr>
              <a:t>print(evens)</a:t>
            </a:r>
            <a:endParaRPr lang="en-US" dirty="0">
              <a:solidFill>
                <a:schemeClr val="tx1"/>
              </a:solidFill>
              <a:cs typeface="Segoe UI"/>
            </a:endParaRPr>
          </a:p>
          <a:p>
            <a:pPr defTabSz="932472"/>
            <a:br>
              <a:rPr lang="en-US" dirty="0"/>
            </a:br>
            <a:endParaRPr lang="en-US" dirty="0"/>
          </a:p>
          <a:p>
            <a:pPr defTabSz="932472"/>
            <a:endParaRPr lang="en-US" sz="1600" dirty="0">
              <a:solidFill>
                <a:schemeClr val="tx1"/>
              </a:solidFill>
              <a:latin typeface="Consolas"/>
              <a:cs typeface="Segoe UI"/>
            </a:endParaRPr>
          </a:p>
        </p:txBody>
      </p:sp>
      <p:sp>
        <p:nvSpPr>
          <p:cNvPr id="8" name="Rectangle 7">
            <a:extLst>
              <a:ext uri="{FF2B5EF4-FFF2-40B4-BE49-F238E27FC236}">
                <a16:creationId xmlns:a16="http://schemas.microsoft.com/office/drawing/2014/main" id="{E2607768-E5A2-028C-6DA3-6896B012F696}"/>
              </a:ext>
            </a:extLst>
          </p:cNvPr>
          <p:cNvSpPr/>
          <p:nvPr/>
        </p:nvSpPr>
        <p:spPr bwMode="auto">
          <a:xfrm>
            <a:off x="405389" y="4135744"/>
            <a:ext cx="7966363" cy="1340659"/>
          </a:xfrm>
          <a:prstGeom prst="rect">
            <a:avLst/>
          </a:prstGeom>
          <a:solidFill>
            <a:schemeClr val="bg2">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sz="1600" dirty="0">
                <a:solidFill>
                  <a:schemeClr val="tx1"/>
                </a:solidFill>
                <a:latin typeface="Consolas"/>
                <a:ea typeface="+mn-lt"/>
                <a:cs typeface="+mn-lt"/>
              </a:rPr>
              <a:t># Sorts a list of tuples based on the second element using sorted()</a:t>
            </a:r>
            <a:endParaRPr lang="en-US" dirty="0">
              <a:solidFill>
                <a:schemeClr val="tx1"/>
              </a:solidFill>
            </a:endParaRPr>
          </a:p>
          <a:p>
            <a:pPr defTabSz="932472"/>
            <a:r>
              <a:rPr lang="en-US" sz="1600" dirty="0">
                <a:solidFill>
                  <a:schemeClr val="tx1"/>
                </a:solidFill>
                <a:latin typeface="Consolas"/>
                <a:ea typeface="+mn-lt"/>
                <a:cs typeface="+mn-lt"/>
              </a:rPr>
              <a:t>pairs = [(1, 'c'), (2, 'a'), (3, 'b')]</a:t>
            </a:r>
            <a:endParaRPr lang="en-US" dirty="0">
              <a:solidFill>
                <a:schemeClr val="tx1"/>
              </a:solidFill>
            </a:endParaRPr>
          </a:p>
          <a:p>
            <a:pPr defTabSz="932472"/>
            <a:r>
              <a:rPr lang="en-US" sz="1600" dirty="0" err="1">
                <a:solidFill>
                  <a:schemeClr val="tx1"/>
                </a:solidFill>
                <a:latin typeface="Consolas"/>
                <a:ea typeface="+mn-lt"/>
                <a:cs typeface="+mn-lt"/>
              </a:rPr>
              <a:t>sorted_pairs</a:t>
            </a:r>
            <a:r>
              <a:rPr lang="en-US" sz="1600" dirty="0">
                <a:solidFill>
                  <a:schemeClr val="tx1"/>
                </a:solidFill>
                <a:latin typeface="Consolas"/>
                <a:ea typeface="+mn-lt"/>
                <a:cs typeface="+mn-lt"/>
              </a:rPr>
              <a:t> = sorted(pairs, key=lambda x: x[1])</a:t>
            </a:r>
            <a:endParaRPr lang="en-US" dirty="0">
              <a:solidFill>
                <a:schemeClr val="tx1"/>
              </a:solidFill>
            </a:endParaRPr>
          </a:p>
          <a:p>
            <a:pPr defTabSz="932472"/>
            <a:r>
              <a:rPr lang="en-US" sz="1600" dirty="0">
                <a:solidFill>
                  <a:schemeClr val="tx1"/>
                </a:solidFill>
                <a:latin typeface="Consolas"/>
                <a:ea typeface="+mn-lt"/>
                <a:cs typeface="+mn-lt"/>
              </a:rPr>
              <a:t>print(</a:t>
            </a:r>
            <a:r>
              <a:rPr lang="en-US" sz="1600" dirty="0" err="1">
                <a:solidFill>
                  <a:schemeClr val="tx1"/>
                </a:solidFill>
                <a:latin typeface="Consolas"/>
                <a:ea typeface="+mn-lt"/>
                <a:cs typeface="+mn-lt"/>
              </a:rPr>
              <a:t>sorted_pairs</a:t>
            </a:r>
            <a:r>
              <a:rPr lang="en-US" sz="1600" dirty="0">
                <a:solidFill>
                  <a:schemeClr val="tx1"/>
                </a:solidFill>
                <a:latin typeface="Consolas"/>
                <a:ea typeface="+mn-lt"/>
                <a:cs typeface="+mn-lt"/>
              </a:rPr>
              <a:t>)</a:t>
            </a:r>
            <a:endParaRPr lang="en-US" dirty="0">
              <a:solidFill>
                <a:schemeClr val="tx1"/>
              </a:solidFill>
            </a:endParaRPr>
          </a:p>
        </p:txBody>
      </p:sp>
      <p:sp>
        <p:nvSpPr>
          <p:cNvPr id="10" name="Rectangle 9">
            <a:extLst>
              <a:ext uri="{FF2B5EF4-FFF2-40B4-BE49-F238E27FC236}">
                <a16:creationId xmlns:a16="http://schemas.microsoft.com/office/drawing/2014/main" id="{C968326F-4E22-F062-CA33-597570DD0185}"/>
              </a:ext>
            </a:extLst>
          </p:cNvPr>
          <p:cNvSpPr/>
          <p:nvPr/>
        </p:nvSpPr>
        <p:spPr bwMode="auto">
          <a:xfrm>
            <a:off x="431046" y="2759053"/>
            <a:ext cx="5532781" cy="839909"/>
          </a:xfrm>
          <a:prstGeom prst="rect">
            <a:avLst/>
          </a:prstGeom>
          <a:solidFill>
            <a:srgbClr val="EAF5D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sz="1600" dirty="0">
                <a:solidFill>
                  <a:schemeClr val="tx1"/>
                </a:solidFill>
                <a:latin typeface="Consolas"/>
                <a:ea typeface="+mn-lt"/>
                <a:cs typeface="+mn-lt"/>
              </a:rPr>
              <a:t># Output</a:t>
            </a:r>
          </a:p>
          <a:p>
            <a:pPr defTabSz="932472"/>
            <a:r>
              <a:rPr lang="en-US" sz="1600" dirty="0">
                <a:solidFill>
                  <a:schemeClr val="tx1"/>
                </a:solidFill>
                <a:latin typeface="Consolas"/>
                <a:ea typeface="+mn-lt"/>
                <a:cs typeface="+mn-lt"/>
              </a:rPr>
              <a:t>[2, 4, 6, 8]</a:t>
            </a:r>
            <a:endParaRPr lang="en-US" sz="1600" dirty="0">
              <a:solidFill>
                <a:srgbClr val="000000"/>
              </a:solidFill>
              <a:latin typeface="Consolas"/>
              <a:ea typeface="+mn-lt"/>
              <a:cs typeface="+mn-lt"/>
            </a:endParaRPr>
          </a:p>
        </p:txBody>
      </p:sp>
      <p:sp>
        <p:nvSpPr>
          <p:cNvPr id="11" name="Rectangle 10">
            <a:extLst>
              <a:ext uri="{FF2B5EF4-FFF2-40B4-BE49-F238E27FC236}">
                <a16:creationId xmlns:a16="http://schemas.microsoft.com/office/drawing/2014/main" id="{F1BFAC08-3627-DE70-8313-B7C499D48703}"/>
              </a:ext>
            </a:extLst>
          </p:cNvPr>
          <p:cNvSpPr/>
          <p:nvPr/>
        </p:nvSpPr>
        <p:spPr bwMode="auto">
          <a:xfrm>
            <a:off x="6223908" y="3205314"/>
            <a:ext cx="5545901" cy="807096"/>
          </a:xfrm>
          <a:prstGeom prst="rect">
            <a:avLst/>
          </a:prstGeom>
          <a:solidFill>
            <a:srgbClr val="EAF5D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sz="1600" dirty="0">
                <a:solidFill>
                  <a:schemeClr val="tx1"/>
                </a:solidFill>
                <a:latin typeface="Consolas"/>
                <a:ea typeface="+mn-lt"/>
                <a:cs typeface="+mn-lt"/>
              </a:rPr>
              <a:t># Output</a:t>
            </a:r>
          </a:p>
          <a:p>
            <a:pPr defTabSz="932472"/>
            <a:r>
              <a:rPr lang="en-US" sz="1600" dirty="0">
                <a:solidFill>
                  <a:schemeClr val="tx1"/>
                </a:solidFill>
                <a:latin typeface="Consolas"/>
                <a:ea typeface="+mn-lt"/>
                <a:cs typeface="+mn-lt"/>
              </a:rPr>
              <a:t>[2, 4, 6]</a:t>
            </a:r>
          </a:p>
        </p:txBody>
      </p:sp>
      <p:sp>
        <p:nvSpPr>
          <p:cNvPr id="12" name="Rectangle 11">
            <a:extLst>
              <a:ext uri="{FF2B5EF4-FFF2-40B4-BE49-F238E27FC236}">
                <a16:creationId xmlns:a16="http://schemas.microsoft.com/office/drawing/2014/main" id="{ADED6F47-355F-C6EA-5A46-D8FFEF145D6A}"/>
              </a:ext>
            </a:extLst>
          </p:cNvPr>
          <p:cNvSpPr/>
          <p:nvPr/>
        </p:nvSpPr>
        <p:spPr bwMode="auto">
          <a:xfrm>
            <a:off x="394323" y="5515377"/>
            <a:ext cx="7979729" cy="833346"/>
          </a:xfrm>
          <a:prstGeom prst="rect">
            <a:avLst/>
          </a:prstGeom>
          <a:solidFill>
            <a:srgbClr val="EAF5D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sz="1600" dirty="0">
                <a:solidFill>
                  <a:schemeClr val="tx1"/>
                </a:solidFill>
                <a:latin typeface="Consolas"/>
                <a:ea typeface="+mn-lt"/>
                <a:cs typeface="+mn-lt"/>
              </a:rPr>
              <a:t># Output</a:t>
            </a:r>
          </a:p>
          <a:p>
            <a:pPr defTabSz="932472"/>
            <a:r>
              <a:rPr lang="en-US" sz="1600" dirty="0">
                <a:solidFill>
                  <a:schemeClr val="tx1"/>
                </a:solidFill>
                <a:latin typeface="Consolas"/>
                <a:ea typeface="+mn-lt"/>
                <a:cs typeface="+mn-lt"/>
              </a:rPr>
              <a:t>[(2, 'a'), (3, 'b'), (1, 'c')]</a:t>
            </a:r>
          </a:p>
        </p:txBody>
      </p:sp>
    </p:spTree>
    <p:extLst>
      <p:ext uri="{BB962C8B-B14F-4D97-AF65-F5344CB8AC3E}">
        <p14:creationId xmlns:p14="http://schemas.microsoft.com/office/powerpoint/2010/main" val="388303803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F667F4-808A-D57F-DFC2-EDE9D2850733}"/>
              </a:ext>
            </a:extLst>
          </p:cNvPr>
          <p:cNvSpPr>
            <a:spLocks noGrp="1"/>
          </p:cNvSpPr>
          <p:nvPr>
            <p:ph type="title"/>
          </p:nvPr>
        </p:nvSpPr>
        <p:spPr/>
        <p:txBody>
          <a:bodyPr/>
          <a:lstStyle/>
          <a:p>
            <a:r>
              <a:rPr lang="en-US" sz="3100" dirty="0">
                <a:ea typeface="+mj-lt"/>
                <a:cs typeface="+mj-lt"/>
              </a:rPr>
              <a:t>Example 6: Lambda with List Processing</a:t>
            </a:r>
            <a:endParaRPr lang="en-US" dirty="0"/>
          </a:p>
        </p:txBody>
      </p:sp>
      <p:sp>
        <p:nvSpPr>
          <p:cNvPr id="5" name="Rectangle 4">
            <a:extLst>
              <a:ext uri="{FF2B5EF4-FFF2-40B4-BE49-F238E27FC236}">
                <a16:creationId xmlns:a16="http://schemas.microsoft.com/office/drawing/2014/main" id="{04A60692-05CB-3E54-610D-E1C3C1FEE2DE}"/>
              </a:ext>
            </a:extLst>
          </p:cNvPr>
          <p:cNvSpPr/>
          <p:nvPr/>
        </p:nvSpPr>
        <p:spPr bwMode="auto">
          <a:xfrm>
            <a:off x="488953" y="1363336"/>
            <a:ext cx="6473413" cy="1224506"/>
          </a:xfrm>
          <a:prstGeom prst="rect">
            <a:avLst/>
          </a:prstGeom>
          <a:solidFill>
            <a:schemeClr val="bg2">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sz="1600" dirty="0">
                <a:solidFill>
                  <a:schemeClr val="tx1"/>
                </a:solidFill>
                <a:latin typeface="Consolas"/>
                <a:ea typeface="+mn-lt"/>
                <a:cs typeface="+mn-lt"/>
              </a:rPr>
              <a:t># Doubles each number in the list using lambda and map</a:t>
            </a:r>
            <a:endParaRPr lang="en-US" dirty="0">
              <a:solidFill>
                <a:schemeClr val="tx1"/>
              </a:solidFill>
            </a:endParaRPr>
          </a:p>
          <a:p>
            <a:pPr defTabSz="932472"/>
            <a:r>
              <a:rPr lang="en-US" sz="1600" dirty="0" err="1">
                <a:solidFill>
                  <a:schemeClr val="tx1"/>
                </a:solidFill>
                <a:latin typeface="Consolas"/>
                <a:ea typeface="+mn-lt"/>
                <a:cs typeface="+mn-lt"/>
              </a:rPr>
              <a:t>nums</a:t>
            </a:r>
            <a:r>
              <a:rPr lang="en-US" sz="1600" dirty="0">
                <a:solidFill>
                  <a:schemeClr val="tx1"/>
                </a:solidFill>
                <a:latin typeface="Consolas"/>
                <a:ea typeface="+mn-lt"/>
                <a:cs typeface="+mn-lt"/>
              </a:rPr>
              <a:t> = [1, 2, 3, 4]</a:t>
            </a:r>
            <a:endParaRPr lang="en-US" dirty="0">
              <a:solidFill>
                <a:schemeClr val="tx1"/>
              </a:solidFill>
            </a:endParaRPr>
          </a:p>
          <a:p>
            <a:pPr defTabSz="932472"/>
            <a:r>
              <a:rPr lang="en-US" sz="1600" dirty="0">
                <a:solidFill>
                  <a:schemeClr val="tx1"/>
                </a:solidFill>
                <a:latin typeface="Consolas"/>
                <a:ea typeface="+mn-lt"/>
                <a:cs typeface="+mn-lt"/>
              </a:rPr>
              <a:t>doubled = list(map(lambda x: x * 2, </a:t>
            </a:r>
            <a:r>
              <a:rPr lang="en-US" sz="1600" dirty="0" err="1">
                <a:solidFill>
                  <a:schemeClr val="tx1"/>
                </a:solidFill>
                <a:latin typeface="Consolas"/>
                <a:ea typeface="+mn-lt"/>
                <a:cs typeface="+mn-lt"/>
              </a:rPr>
              <a:t>nums</a:t>
            </a:r>
            <a:r>
              <a:rPr lang="en-US" sz="1600" dirty="0">
                <a:solidFill>
                  <a:schemeClr val="tx1"/>
                </a:solidFill>
                <a:latin typeface="Consolas"/>
                <a:ea typeface="+mn-lt"/>
                <a:cs typeface="+mn-lt"/>
              </a:rPr>
              <a:t>))</a:t>
            </a:r>
            <a:endParaRPr lang="en-US" dirty="0">
              <a:solidFill>
                <a:schemeClr val="tx1"/>
              </a:solidFill>
            </a:endParaRPr>
          </a:p>
          <a:p>
            <a:pPr defTabSz="932472"/>
            <a:r>
              <a:rPr lang="en-US" sz="1600" dirty="0">
                <a:solidFill>
                  <a:schemeClr val="tx1"/>
                </a:solidFill>
                <a:latin typeface="Consolas"/>
                <a:ea typeface="+mn-lt"/>
                <a:cs typeface="+mn-lt"/>
              </a:rPr>
              <a:t>print(doubled)</a:t>
            </a:r>
            <a:endParaRPr lang="en-US" dirty="0">
              <a:solidFill>
                <a:schemeClr val="tx1"/>
              </a:solidFill>
              <a:latin typeface="Segoe UI"/>
              <a:cs typeface="Segoe UI"/>
            </a:endParaRPr>
          </a:p>
        </p:txBody>
      </p:sp>
      <p:sp>
        <p:nvSpPr>
          <p:cNvPr id="7" name="Rectangle 6">
            <a:extLst>
              <a:ext uri="{FF2B5EF4-FFF2-40B4-BE49-F238E27FC236}">
                <a16:creationId xmlns:a16="http://schemas.microsoft.com/office/drawing/2014/main" id="{71E1C478-CDF7-E6A2-096C-576A55E6C79E}"/>
              </a:ext>
            </a:extLst>
          </p:cNvPr>
          <p:cNvSpPr/>
          <p:nvPr/>
        </p:nvSpPr>
        <p:spPr bwMode="auto">
          <a:xfrm>
            <a:off x="509768" y="2673740"/>
            <a:ext cx="6451206" cy="754595"/>
          </a:xfrm>
          <a:prstGeom prst="rect">
            <a:avLst/>
          </a:prstGeom>
          <a:solidFill>
            <a:srgbClr val="EAF5D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sz="1600" dirty="0">
                <a:solidFill>
                  <a:schemeClr val="tx1"/>
                </a:solidFill>
                <a:latin typeface="Consolas"/>
                <a:ea typeface="+mn-lt"/>
                <a:cs typeface="+mn-lt"/>
              </a:rPr>
              <a:t># Output</a:t>
            </a:r>
          </a:p>
          <a:p>
            <a:pPr defTabSz="932472"/>
            <a:r>
              <a:rPr lang="en-US" sz="1600" dirty="0">
                <a:solidFill>
                  <a:schemeClr val="tx1"/>
                </a:solidFill>
                <a:latin typeface="Consolas"/>
                <a:ea typeface="+mn-lt"/>
                <a:cs typeface="+mn-lt"/>
              </a:rPr>
              <a:t>[2, 4, 6, 8]</a:t>
            </a:r>
            <a:endParaRPr lang="en-US" sz="1600" dirty="0">
              <a:solidFill>
                <a:schemeClr val="tx1"/>
              </a:solidFill>
              <a:latin typeface="Consolas"/>
              <a:cs typeface="Segoe UI"/>
            </a:endParaRPr>
          </a:p>
        </p:txBody>
      </p:sp>
      <p:sp>
        <p:nvSpPr>
          <p:cNvPr id="10" name="Rectangle 9">
            <a:extLst>
              <a:ext uri="{FF2B5EF4-FFF2-40B4-BE49-F238E27FC236}">
                <a16:creationId xmlns:a16="http://schemas.microsoft.com/office/drawing/2014/main" id="{55D13A72-9A3E-932F-2EE7-AF7499ACE48A}"/>
              </a:ext>
            </a:extLst>
          </p:cNvPr>
          <p:cNvSpPr/>
          <p:nvPr/>
        </p:nvSpPr>
        <p:spPr bwMode="auto">
          <a:xfrm>
            <a:off x="508928" y="3804652"/>
            <a:ext cx="6453733" cy="1224506"/>
          </a:xfrm>
          <a:prstGeom prst="rect">
            <a:avLst/>
          </a:prstGeom>
          <a:solidFill>
            <a:schemeClr val="bg2">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sz="1600" dirty="0">
                <a:solidFill>
                  <a:schemeClr val="tx1"/>
                </a:solidFill>
                <a:latin typeface="Consolas"/>
                <a:ea typeface="+mn-lt"/>
                <a:cs typeface="+mn-lt"/>
              </a:rPr>
              <a:t># Sorts tuples by second item using lambda in sorted</a:t>
            </a:r>
            <a:endParaRPr lang="en-US" dirty="0">
              <a:solidFill>
                <a:schemeClr val="tx1"/>
              </a:solidFill>
            </a:endParaRPr>
          </a:p>
          <a:p>
            <a:pPr defTabSz="932472"/>
            <a:r>
              <a:rPr lang="en-US" sz="1600" dirty="0">
                <a:solidFill>
                  <a:schemeClr val="tx1"/>
                </a:solidFill>
                <a:latin typeface="Consolas"/>
                <a:ea typeface="+mn-lt"/>
                <a:cs typeface="+mn-lt"/>
              </a:rPr>
              <a:t>pairs = [(3, 'banana'), (1, 'apple'), (2, 'cherry')]</a:t>
            </a:r>
            <a:endParaRPr lang="en-US" dirty="0">
              <a:solidFill>
                <a:schemeClr val="tx1"/>
              </a:solidFill>
            </a:endParaRPr>
          </a:p>
          <a:p>
            <a:pPr defTabSz="932472"/>
            <a:r>
              <a:rPr lang="en-US" sz="1600" dirty="0" err="1">
                <a:solidFill>
                  <a:schemeClr val="tx1"/>
                </a:solidFill>
                <a:latin typeface="Consolas"/>
                <a:ea typeface="+mn-lt"/>
                <a:cs typeface="+mn-lt"/>
              </a:rPr>
              <a:t>sorted_pairs</a:t>
            </a:r>
            <a:r>
              <a:rPr lang="en-US" sz="1600" dirty="0">
                <a:solidFill>
                  <a:schemeClr val="tx1"/>
                </a:solidFill>
                <a:latin typeface="Consolas"/>
                <a:ea typeface="+mn-lt"/>
                <a:cs typeface="+mn-lt"/>
              </a:rPr>
              <a:t> = sorted(pairs, key=lambda x: x[1])</a:t>
            </a:r>
            <a:endParaRPr lang="en-US" dirty="0">
              <a:solidFill>
                <a:schemeClr val="tx1"/>
              </a:solidFill>
            </a:endParaRPr>
          </a:p>
          <a:p>
            <a:pPr defTabSz="932472"/>
            <a:r>
              <a:rPr lang="en-US" sz="1600" dirty="0">
                <a:solidFill>
                  <a:schemeClr val="tx1"/>
                </a:solidFill>
                <a:latin typeface="Consolas"/>
                <a:cs typeface="Segoe UI"/>
              </a:rPr>
              <a:t>print(</a:t>
            </a:r>
            <a:r>
              <a:rPr lang="en-US" sz="1600" dirty="0" err="1">
                <a:solidFill>
                  <a:schemeClr val="tx1"/>
                </a:solidFill>
                <a:latin typeface="Consolas"/>
                <a:cs typeface="Segoe UI"/>
              </a:rPr>
              <a:t>sorted_pairs</a:t>
            </a:r>
            <a:r>
              <a:rPr lang="en-US" sz="1600" dirty="0">
                <a:solidFill>
                  <a:schemeClr val="tx1"/>
                </a:solidFill>
                <a:latin typeface="Consolas"/>
                <a:cs typeface="Segoe UI"/>
              </a:rPr>
              <a:t>)</a:t>
            </a:r>
            <a:endParaRPr lang="en-US" dirty="0">
              <a:solidFill>
                <a:schemeClr val="tx1"/>
              </a:solidFill>
            </a:endParaRPr>
          </a:p>
          <a:p>
            <a:pPr defTabSz="932472"/>
            <a:endParaRPr lang="en-US" sz="1600" dirty="0">
              <a:solidFill>
                <a:schemeClr val="tx1"/>
              </a:solidFill>
              <a:latin typeface="Consolas"/>
              <a:cs typeface="Segoe UI"/>
            </a:endParaRPr>
          </a:p>
        </p:txBody>
      </p:sp>
      <p:sp>
        <p:nvSpPr>
          <p:cNvPr id="11" name="Rectangle 10">
            <a:extLst>
              <a:ext uri="{FF2B5EF4-FFF2-40B4-BE49-F238E27FC236}">
                <a16:creationId xmlns:a16="http://schemas.microsoft.com/office/drawing/2014/main" id="{0A98F192-9207-D380-4E3F-3092F7B3FC1E}"/>
              </a:ext>
            </a:extLst>
          </p:cNvPr>
          <p:cNvSpPr/>
          <p:nvPr/>
        </p:nvSpPr>
        <p:spPr bwMode="auto">
          <a:xfrm>
            <a:off x="510071" y="5115056"/>
            <a:ext cx="6451206" cy="754595"/>
          </a:xfrm>
          <a:prstGeom prst="rect">
            <a:avLst/>
          </a:prstGeom>
          <a:solidFill>
            <a:srgbClr val="EAF5D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sz="1600" dirty="0">
                <a:solidFill>
                  <a:schemeClr val="tx1"/>
                </a:solidFill>
                <a:latin typeface="Consolas"/>
                <a:ea typeface="+mn-lt"/>
                <a:cs typeface="+mn-lt"/>
              </a:rPr>
              <a:t># Output</a:t>
            </a:r>
          </a:p>
          <a:p>
            <a:pPr defTabSz="932472"/>
            <a:r>
              <a:rPr lang="en-US" sz="1600" dirty="0">
                <a:solidFill>
                  <a:schemeClr val="tx1"/>
                </a:solidFill>
                <a:latin typeface="Consolas"/>
                <a:ea typeface="+mn-lt"/>
                <a:cs typeface="+mn-lt"/>
              </a:rPr>
              <a:t>[(1, 'apple'), (3, 'banana'), (2, 'cherry')]</a:t>
            </a:r>
            <a:endParaRPr lang="en-US" sz="1600" dirty="0">
              <a:solidFill>
                <a:srgbClr val="000000"/>
              </a:solidFill>
              <a:latin typeface="Consolas"/>
              <a:ea typeface="+mn-lt"/>
              <a:cs typeface="+mn-lt"/>
            </a:endParaRPr>
          </a:p>
        </p:txBody>
      </p:sp>
      <p:sp>
        <p:nvSpPr>
          <p:cNvPr id="12" name="TextBox 11">
            <a:extLst>
              <a:ext uri="{FF2B5EF4-FFF2-40B4-BE49-F238E27FC236}">
                <a16:creationId xmlns:a16="http://schemas.microsoft.com/office/drawing/2014/main" id="{55458502-6D63-805C-9878-010F7CACF1D9}"/>
              </a:ext>
            </a:extLst>
          </p:cNvPr>
          <p:cNvSpPr txBox="1"/>
          <p:nvPr/>
        </p:nvSpPr>
        <p:spPr>
          <a:xfrm>
            <a:off x="7261604" y="2294751"/>
            <a:ext cx="4691575" cy="2271391"/>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Key Takeaways</a:t>
            </a:r>
          </a:p>
          <a:p>
            <a:pPr marL="228600" indent="-228600">
              <a:lnSpc>
                <a:spcPct val="90000"/>
              </a:lnSpc>
              <a:spcAft>
                <a:spcPts val="600"/>
              </a:spcAft>
              <a:buFont typeface=""/>
              <a:buChar char="•"/>
            </a:pPr>
            <a:r>
              <a:rPr lang="en-US" dirty="0"/>
              <a:t>Lambda functions help express simple logic directly at the point of use.</a:t>
            </a:r>
            <a:endParaRPr lang="en-US" dirty="0">
              <a:cs typeface="Segoe UI"/>
            </a:endParaRPr>
          </a:p>
          <a:p>
            <a:pPr marL="228600" indent="-228600">
              <a:lnSpc>
                <a:spcPct val="90000"/>
              </a:lnSpc>
              <a:spcAft>
                <a:spcPts val="600"/>
              </a:spcAft>
              <a:buFont typeface=""/>
              <a:buChar char="•"/>
            </a:pPr>
            <a:r>
              <a:rPr lang="en-US" dirty="0"/>
              <a:t>They are ideal for short operations passed as arguments to other functions.</a:t>
            </a:r>
            <a:endParaRPr lang="en-US" dirty="0">
              <a:cs typeface="Segoe UI"/>
            </a:endParaRPr>
          </a:p>
          <a:p>
            <a:pPr marL="228600" indent="-228600">
              <a:lnSpc>
                <a:spcPct val="90000"/>
              </a:lnSpc>
              <a:spcAft>
                <a:spcPts val="600"/>
              </a:spcAft>
              <a:buFont typeface=""/>
              <a:buChar char="•"/>
            </a:pPr>
            <a:r>
              <a:rPr lang="en-US" dirty="0"/>
              <a:t>Use with care: overuse or complex logic in lambdas can reduce code clarity.</a:t>
            </a:r>
            <a:endParaRPr lang="en-US" dirty="0">
              <a:cs typeface="Segoe UI"/>
            </a:endParaRPr>
          </a:p>
        </p:txBody>
      </p:sp>
    </p:spTree>
    <p:extLst>
      <p:ext uri="{BB962C8B-B14F-4D97-AF65-F5344CB8AC3E}">
        <p14:creationId xmlns:p14="http://schemas.microsoft.com/office/powerpoint/2010/main" val="383501464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153BE8-2C5C-F8E1-7629-2D3807380449}"/>
              </a:ext>
            </a:extLst>
          </p:cNvPr>
          <p:cNvSpPr>
            <a:spLocks noGrp="1"/>
          </p:cNvSpPr>
          <p:nvPr>
            <p:ph type="title"/>
          </p:nvPr>
        </p:nvSpPr>
        <p:spPr/>
        <p:txBody>
          <a:bodyPr/>
          <a:lstStyle/>
          <a:p>
            <a:r>
              <a:rPr lang="en-US" sz="3100" dirty="0">
                <a:cs typeface="Segoe UI"/>
              </a:rPr>
              <a:t>Common Mistakes and Debugging Tips</a:t>
            </a:r>
            <a:endParaRPr lang="en-US" dirty="0"/>
          </a:p>
        </p:txBody>
      </p:sp>
      <p:sp>
        <p:nvSpPr>
          <p:cNvPr id="5" name="Text Placeholder 4">
            <a:extLst>
              <a:ext uri="{FF2B5EF4-FFF2-40B4-BE49-F238E27FC236}">
                <a16:creationId xmlns:a16="http://schemas.microsoft.com/office/drawing/2014/main" id="{2B1D5549-3D5D-6EB1-200D-1C2CC87990A7}"/>
              </a:ext>
            </a:extLst>
          </p:cNvPr>
          <p:cNvSpPr>
            <a:spLocks noGrp="1"/>
          </p:cNvSpPr>
          <p:nvPr>
            <p:ph type="body" sz="quarter" idx="10"/>
          </p:nvPr>
        </p:nvSpPr>
        <p:spPr>
          <a:xfrm>
            <a:off x="417723" y="1178543"/>
            <a:ext cx="11336821" cy="2328843"/>
          </a:xfrm>
        </p:spPr>
        <p:txBody>
          <a:bodyPr vert="horz" wrap="square" lIns="0" tIns="0" rIns="0" bIns="0" rtlCol="0" anchor="t">
            <a:spAutoFit/>
          </a:bodyPr>
          <a:lstStyle/>
          <a:p>
            <a:pPr marL="342900" indent="-342900">
              <a:buFont typeface="Arial" panose="05000000000000000000" pitchFamily="2" charset="2"/>
              <a:buChar char="•"/>
            </a:pPr>
            <a:r>
              <a:rPr lang="en-US" sz="2000">
                <a:ea typeface="+mn-lt"/>
                <a:cs typeface="+mn-lt"/>
              </a:rPr>
              <a:t>Forgetting to define a base case in recursion leads to infinite calls and </a:t>
            </a:r>
            <a:r>
              <a:rPr lang="en-US" sz="2000" err="1">
                <a:ea typeface="+mn-lt"/>
                <a:cs typeface="+mn-lt"/>
              </a:rPr>
              <a:t>RecursionError</a:t>
            </a:r>
            <a:r>
              <a:rPr lang="en-US" sz="2000">
                <a:ea typeface="+mn-lt"/>
                <a:cs typeface="+mn-lt"/>
              </a:rPr>
              <a:t>.</a:t>
            </a:r>
            <a:endParaRPr lang="en-US" sz="2000" dirty="0">
              <a:cs typeface="Segoe UI"/>
            </a:endParaRPr>
          </a:p>
          <a:p>
            <a:pPr marL="342900" indent="-342900">
              <a:buFont typeface="Arial" panose="05000000000000000000" pitchFamily="2" charset="2"/>
              <a:buChar char="•"/>
            </a:pPr>
            <a:r>
              <a:rPr lang="en-US" sz="2000">
                <a:ea typeface="+mn-lt"/>
                <a:cs typeface="+mn-lt"/>
              </a:rPr>
              <a:t>Using global variables unnecessarily can make code harder to debug and maintain.</a:t>
            </a:r>
            <a:endParaRPr lang="en-US">
              <a:cs typeface="Segoe UI"/>
            </a:endParaRPr>
          </a:p>
          <a:p>
            <a:pPr marL="342900" indent="-342900">
              <a:buFont typeface="Arial" panose="05000000000000000000" pitchFamily="2" charset="2"/>
              <a:buChar char="•"/>
            </a:pPr>
            <a:r>
              <a:rPr lang="en-US" sz="2000">
                <a:ea typeface="+mn-lt"/>
                <a:cs typeface="+mn-lt"/>
              </a:rPr>
              <a:t>Misunderstanding local vs global scope often results in unexpected variable values.</a:t>
            </a:r>
            <a:endParaRPr lang="en-US">
              <a:cs typeface="Segoe UI"/>
            </a:endParaRPr>
          </a:p>
          <a:p>
            <a:pPr marL="342900" indent="-342900">
              <a:buFont typeface="Arial" panose="05000000000000000000" pitchFamily="2" charset="2"/>
              <a:buChar char="•"/>
            </a:pPr>
            <a:r>
              <a:rPr lang="en-US" sz="2000" dirty="0">
                <a:ea typeface="+mn-lt"/>
                <a:cs typeface="+mn-lt"/>
              </a:rPr>
              <a:t>Overusing lambda for complex logic reduces readability and hampers debugging.</a:t>
            </a:r>
            <a:endParaRPr lang="en-US" dirty="0">
              <a:cs typeface="Segoe UI"/>
            </a:endParaRPr>
          </a:p>
          <a:p>
            <a:pPr marL="342900" indent="-342900">
              <a:buFont typeface="Arial" panose="05000000000000000000" pitchFamily="2" charset="2"/>
              <a:buChar char="•"/>
            </a:pPr>
            <a:r>
              <a:rPr lang="en-US" sz="2000">
                <a:ea typeface="+mn-lt"/>
                <a:cs typeface="+mn-lt"/>
              </a:rPr>
              <a:t>Shadowing variable names (e.g., using same name in inner and outer scopes) can cause logical errors.</a:t>
            </a:r>
            <a:endParaRPr lang="en-US">
              <a:cs typeface="Segoe UI"/>
            </a:endParaRPr>
          </a:p>
        </p:txBody>
      </p:sp>
    </p:spTree>
    <p:extLst>
      <p:ext uri="{BB962C8B-B14F-4D97-AF65-F5344CB8AC3E}">
        <p14:creationId xmlns:p14="http://schemas.microsoft.com/office/powerpoint/2010/main" val="382498230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AB393E-BB06-0CE0-5463-181310DC635C}"/>
              </a:ext>
            </a:extLst>
          </p:cNvPr>
          <p:cNvSpPr>
            <a:spLocks noGrp="1"/>
          </p:cNvSpPr>
          <p:nvPr>
            <p:ph type="title"/>
          </p:nvPr>
        </p:nvSpPr>
        <p:spPr/>
        <p:txBody>
          <a:bodyPr/>
          <a:lstStyle/>
          <a:p>
            <a:r>
              <a:rPr lang="en-US" sz="3100" dirty="0">
                <a:cs typeface="Segoe UI"/>
              </a:rPr>
              <a:t>Practice Exercise - DIY</a:t>
            </a:r>
            <a:endParaRPr lang="en-US" dirty="0"/>
          </a:p>
        </p:txBody>
      </p:sp>
      <p:sp>
        <p:nvSpPr>
          <p:cNvPr id="4" name="Text Placeholder 1">
            <a:extLst>
              <a:ext uri="{FF2B5EF4-FFF2-40B4-BE49-F238E27FC236}">
                <a16:creationId xmlns:a16="http://schemas.microsoft.com/office/drawing/2014/main" id="{35535422-8514-C675-9EB5-A2E2A6806C52}"/>
              </a:ext>
            </a:extLst>
          </p:cNvPr>
          <p:cNvSpPr>
            <a:spLocks noGrp="1"/>
          </p:cNvSpPr>
          <p:nvPr/>
        </p:nvSpPr>
        <p:spPr>
          <a:xfrm>
            <a:off x="515130" y="1542225"/>
            <a:ext cx="10843293" cy="3410677"/>
          </a:xfrm>
          <a:prstGeom prst="rect">
            <a:avLst/>
          </a:prstGeom>
        </p:spPr>
        <p:txBody>
          <a:bodyPr vert="horz" wrap="square" lIns="0" tIns="0" rIns="0" bIns="0" rtlCol="0" anchor="t">
            <a:spAutoFit/>
          </a:bodyPr>
          <a:lstStyle>
            <a:lvl1pPr marL="0" marR="0" indent="0" algn="l" defTabSz="914180" rtl="0" eaLnBrk="1" fontAlgn="auto" latinLnBrk="0" hangingPunct="1">
              <a:lnSpc>
                <a:spcPct val="90000"/>
              </a:lnSpc>
              <a:spcBef>
                <a:spcPts val="0"/>
              </a:spcBef>
              <a:spcAft>
                <a:spcPts val="1274"/>
              </a:spcAft>
              <a:buClrTx/>
              <a:buSzPct val="90000"/>
              <a:buFont typeface="Wingdings" panose="05000000000000000000" pitchFamily="2" charset="2"/>
              <a:buNone/>
              <a:tabLst/>
              <a:defRPr sz="2548" b="0" i="0" kern="1200" spc="0" baseline="0">
                <a:solidFill>
                  <a:srgbClr val="000000"/>
                </a:solidFill>
                <a:latin typeface="+mn-lt"/>
                <a:ea typeface="+mn-ea"/>
                <a:cs typeface="+mn-cs"/>
              </a:defRPr>
            </a:lvl1pPr>
            <a:lvl2pPr marL="224051" marR="0" indent="0" algn="l" defTabSz="914180" rtl="0" eaLnBrk="1" fontAlgn="auto" latinLnBrk="0" hangingPunct="1">
              <a:lnSpc>
                <a:spcPct val="90000"/>
              </a:lnSpc>
              <a:spcBef>
                <a:spcPts val="0"/>
              </a:spcBef>
              <a:spcAft>
                <a:spcPts val="1274"/>
              </a:spcAft>
              <a:buClrTx/>
              <a:buSzPct val="90000"/>
              <a:buFont typeface="Wingdings" panose="05000000000000000000" pitchFamily="2" charset="2"/>
              <a:buNone/>
              <a:tabLst/>
              <a:defRPr sz="1960" kern="1200" spc="0" baseline="0">
                <a:solidFill>
                  <a:srgbClr val="000000"/>
                </a:solidFill>
                <a:latin typeface="+mn-lt"/>
                <a:ea typeface="+mn-ea"/>
                <a:cs typeface="+mn-cs"/>
              </a:defRPr>
            </a:lvl2pPr>
            <a:lvl3pPr marL="448102" marR="0" indent="0" algn="l" defTabSz="914180" rtl="0" eaLnBrk="1" fontAlgn="auto" latinLnBrk="0" hangingPunct="1">
              <a:lnSpc>
                <a:spcPct val="90000"/>
              </a:lnSpc>
              <a:spcBef>
                <a:spcPts val="0"/>
              </a:spcBef>
              <a:spcAft>
                <a:spcPts val="1274"/>
              </a:spcAft>
              <a:buClrTx/>
              <a:buSzPct val="90000"/>
              <a:buFont typeface="Wingdings" panose="05000000000000000000" pitchFamily="2" charset="2"/>
              <a:buNone/>
              <a:tabLst/>
              <a:defRPr sz="1960" kern="1200" spc="0" baseline="0">
                <a:solidFill>
                  <a:srgbClr val="000000"/>
                </a:solidFill>
                <a:latin typeface="+mn-lt"/>
                <a:ea typeface="+mn-ea"/>
                <a:cs typeface="+mn-cs"/>
              </a:defRPr>
            </a:lvl3pPr>
            <a:lvl4pPr marL="672153" marR="0" indent="0" algn="l" defTabSz="914180" rtl="0" eaLnBrk="1" fontAlgn="auto" latinLnBrk="0" hangingPunct="1">
              <a:lnSpc>
                <a:spcPct val="90000"/>
              </a:lnSpc>
              <a:spcBef>
                <a:spcPts val="0"/>
              </a:spcBef>
              <a:spcAft>
                <a:spcPts val="1274"/>
              </a:spcAft>
              <a:buClrTx/>
              <a:buSzPct val="90000"/>
              <a:buFont typeface="Wingdings" panose="05000000000000000000" pitchFamily="2" charset="2"/>
              <a:buNone/>
              <a:tabLst/>
              <a:defRPr sz="1960" kern="1200" spc="0" baseline="0">
                <a:solidFill>
                  <a:srgbClr val="000000"/>
                </a:solidFill>
                <a:latin typeface="+mn-lt"/>
                <a:ea typeface="+mn-ea"/>
                <a:cs typeface="+mn-cs"/>
              </a:defRPr>
            </a:lvl4pPr>
            <a:lvl5pPr marL="896203"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457200" indent="-457200">
              <a:buAutoNum type="arabicPeriod"/>
            </a:pPr>
            <a:r>
              <a:rPr lang="en-US" sz="1800" dirty="0">
                <a:ea typeface="+mn-lt"/>
                <a:cs typeface="+mn-lt"/>
              </a:rPr>
              <a:t>Write a lambda function that takes a number and returns its cube. Use it to compute the cube of 3. (Expected Output: 27)</a:t>
            </a:r>
            <a:endParaRPr lang="en-US" sz="1800" dirty="0">
              <a:cs typeface="Segoe UI"/>
            </a:endParaRPr>
          </a:p>
          <a:p>
            <a:pPr marL="457200" indent="-457200">
              <a:buAutoNum type="arabicPeriod"/>
            </a:pPr>
            <a:r>
              <a:rPr lang="en-US" sz="1800" dirty="0">
                <a:ea typeface="+mn-lt"/>
                <a:cs typeface="+mn-lt"/>
              </a:rPr>
              <a:t>Write a recursive function to print the following pattern for a given n (e.g., n = 4):</a:t>
            </a:r>
          </a:p>
          <a:p>
            <a:pPr marL="223520" lvl="1"/>
            <a:r>
              <a:rPr lang="en-US" sz="1800" dirty="0">
                <a:latin typeface="Consolas"/>
                <a:ea typeface="+mn-lt"/>
                <a:cs typeface="+mn-lt"/>
              </a:rPr>
              <a:t>  Output</a:t>
            </a:r>
          </a:p>
          <a:p>
            <a:pPr marL="223520" lvl="1"/>
            <a:r>
              <a:rPr lang="en-US" sz="1800" dirty="0">
                <a:latin typeface="Consolas"/>
                <a:ea typeface="+mn-lt"/>
                <a:cs typeface="+mn-lt"/>
              </a:rPr>
              <a:t>  1</a:t>
            </a:r>
            <a:endParaRPr lang="en-US" sz="1800">
              <a:latin typeface="Consolas"/>
            </a:endParaRPr>
          </a:p>
          <a:p>
            <a:pPr marL="223520" lvl="1"/>
            <a:r>
              <a:rPr lang="en-US" sz="1800" dirty="0">
                <a:latin typeface="Consolas"/>
                <a:ea typeface="+mn-lt"/>
                <a:cs typeface="+mn-lt"/>
              </a:rPr>
              <a:t>  1 2</a:t>
            </a:r>
            <a:endParaRPr lang="en-US" sz="1800">
              <a:latin typeface="Consolas"/>
            </a:endParaRPr>
          </a:p>
          <a:p>
            <a:pPr marL="223520" lvl="1"/>
            <a:r>
              <a:rPr lang="en-US" sz="1800" dirty="0">
                <a:latin typeface="Consolas"/>
                <a:ea typeface="+mn-lt"/>
                <a:cs typeface="+mn-lt"/>
              </a:rPr>
              <a:t>  1 2 3</a:t>
            </a:r>
            <a:endParaRPr lang="en-US" sz="1800">
              <a:latin typeface="Consolas"/>
            </a:endParaRPr>
          </a:p>
          <a:p>
            <a:pPr marL="223520" lvl="1"/>
            <a:r>
              <a:rPr lang="en-US" sz="1800" dirty="0">
                <a:latin typeface="Consolas"/>
                <a:ea typeface="+mn-lt"/>
                <a:cs typeface="+mn-lt"/>
              </a:rPr>
              <a:t>  1 2 3 4</a:t>
            </a:r>
          </a:p>
          <a:p>
            <a:pPr marL="223520" lvl="1"/>
            <a:r>
              <a:rPr lang="en-US" sz="1800" dirty="0">
                <a:ea typeface="+mn-lt"/>
                <a:cs typeface="+mn-lt"/>
              </a:rPr>
              <a:t>(Note: You must use recursion only—no loops allowed.)</a:t>
            </a:r>
            <a:endParaRPr lang="en-US" dirty="0">
              <a:ea typeface="+mn-lt"/>
              <a:cs typeface="+mn-lt"/>
            </a:endParaRPr>
          </a:p>
        </p:txBody>
      </p:sp>
    </p:spTree>
    <p:extLst>
      <p:ext uri="{BB962C8B-B14F-4D97-AF65-F5344CB8AC3E}">
        <p14:creationId xmlns:p14="http://schemas.microsoft.com/office/powerpoint/2010/main" val="267665873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B0275D-C505-2431-CEE5-53B4F0A90522}"/>
              </a:ext>
            </a:extLst>
          </p:cNvPr>
          <p:cNvSpPr>
            <a:spLocks noGrp="1"/>
          </p:cNvSpPr>
          <p:nvPr>
            <p:ph type="title"/>
          </p:nvPr>
        </p:nvSpPr>
        <p:spPr/>
        <p:txBody>
          <a:bodyPr/>
          <a:lstStyle/>
          <a:p>
            <a:r>
              <a:rPr lang="en-US" sz="3100" dirty="0">
                <a:cs typeface="Segoe UI"/>
              </a:rPr>
              <a:t>To Summarize</a:t>
            </a:r>
            <a:endParaRPr lang="en-US" dirty="0"/>
          </a:p>
        </p:txBody>
      </p:sp>
      <p:sp>
        <p:nvSpPr>
          <p:cNvPr id="5" name="Text Placeholder 4">
            <a:extLst>
              <a:ext uri="{FF2B5EF4-FFF2-40B4-BE49-F238E27FC236}">
                <a16:creationId xmlns:a16="http://schemas.microsoft.com/office/drawing/2014/main" id="{39B8B2D3-359C-A996-D490-05F2CA0553B5}"/>
              </a:ext>
            </a:extLst>
          </p:cNvPr>
          <p:cNvSpPr>
            <a:spLocks noGrp="1"/>
          </p:cNvSpPr>
          <p:nvPr>
            <p:ph type="body" sz="quarter" idx="10"/>
          </p:nvPr>
        </p:nvSpPr>
        <p:spPr>
          <a:xfrm>
            <a:off x="424217" y="1178543"/>
            <a:ext cx="11336821" cy="2328843"/>
          </a:xfrm>
        </p:spPr>
        <p:txBody>
          <a:bodyPr vert="horz" wrap="square" lIns="0" tIns="0" rIns="0" bIns="0" rtlCol="0" anchor="t">
            <a:spAutoFit/>
          </a:bodyPr>
          <a:lstStyle/>
          <a:p>
            <a:pPr marL="285750" indent="-285750">
              <a:buFont typeface="Arial"/>
              <a:buChar char="•"/>
            </a:pPr>
            <a:r>
              <a:rPr lang="en-US" sz="2400" dirty="0">
                <a:ea typeface="+mn-lt"/>
                <a:cs typeface="+mn-lt"/>
              </a:rPr>
              <a:t>Scope defines the visibility and lifetime of variables using Python’s LEGB rule.</a:t>
            </a:r>
            <a:endParaRPr lang="en-US" sz="2400">
              <a:cs typeface="Segoe UI"/>
            </a:endParaRPr>
          </a:p>
          <a:p>
            <a:pPr marL="285750" indent="-285750">
              <a:buFont typeface="Arial"/>
              <a:buChar char="•"/>
            </a:pPr>
            <a:r>
              <a:rPr lang="en-US" sz="2400" dirty="0">
                <a:ea typeface="+mn-lt"/>
                <a:cs typeface="+mn-lt"/>
              </a:rPr>
              <a:t>Global and nonlocal keywords help modify variables in outer scopes safely.</a:t>
            </a:r>
            <a:endParaRPr lang="en-US" sz="2400">
              <a:cs typeface="Segoe UI"/>
            </a:endParaRPr>
          </a:p>
          <a:p>
            <a:pPr marL="285750" indent="-285750">
              <a:buFont typeface="Arial"/>
              <a:buChar char="•"/>
            </a:pPr>
            <a:r>
              <a:rPr lang="en-US" sz="2400" dirty="0">
                <a:ea typeface="+mn-lt"/>
                <a:cs typeface="+mn-lt"/>
              </a:rPr>
              <a:t>Recursion solves problems by calling the function itself with smaller inputs.</a:t>
            </a:r>
            <a:endParaRPr lang="en-US" sz="2400">
              <a:cs typeface="Segoe UI"/>
            </a:endParaRPr>
          </a:p>
          <a:p>
            <a:pPr marL="285750" indent="-285750">
              <a:buFont typeface="Arial"/>
              <a:buChar char="•"/>
            </a:pPr>
            <a:r>
              <a:rPr lang="en-US" sz="2400" dirty="0">
                <a:ea typeface="+mn-lt"/>
                <a:cs typeface="+mn-lt"/>
              </a:rPr>
              <a:t>Every recursive function must have a base case and a recursive case.</a:t>
            </a:r>
            <a:endParaRPr lang="en-US" sz="2400">
              <a:cs typeface="Segoe UI"/>
            </a:endParaRPr>
          </a:p>
          <a:p>
            <a:pPr marL="285750" indent="-285750">
              <a:buFont typeface="Arial"/>
              <a:buChar char="•"/>
            </a:pPr>
            <a:r>
              <a:rPr lang="en-US" sz="2400">
                <a:ea typeface="+mn-lt"/>
                <a:cs typeface="+mn-lt"/>
              </a:rPr>
              <a:t>Lambda functions offer concise, inline logic suitable for functional programming.</a:t>
            </a:r>
            <a:endParaRPr lang="en-US" sz="2400">
              <a:cs typeface="Segoe UI"/>
            </a:endParaRPr>
          </a:p>
        </p:txBody>
      </p:sp>
    </p:spTree>
    <p:extLst>
      <p:ext uri="{BB962C8B-B14F-4D97-AF65-F5344CB8AC3E}">
        <p14:creationId xmlns:p14="http://schemas.microsoft.com/office/powerpoint/2010/main" val="180185530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E18522-2E6C-B51A-D92F-B8F9143F776E}"/>
              </a:ext>
            </a:extLst>
          </p:cNvPr>
          <p:cNvSpPr>
            <a:spLocks noGrp="1"/>
          </p:cNvSpPr>
          <p:nvPr>
            <p:ph type="title"/>
          </p:nvPr>
        </p:nvSpPr>
        <p:spPr/>
        <p:txBody>
          <a:bodyPr/>
          <a:lstStyle/>
          <a:p>
            <a:r>
              <a:rPr lang="en-US" dirty="0"/>
              <a:t>Thank you. </a:t>
            </a:r>
          </a:p>
        </p:txBody>
      </p:sp>
    </p:spTree>
    <p:extLst>
      <p:ext uri="{BB962C8B-B14F-4D97-AF65-F5344CB8AC3E}">
        <p14:creationId xmlns:p14="http://schemas.microsoft.com/office/powerpoint/2010/main" val="330965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39628B-1F9C-2432-77B7-8D0C50CC0F31}"/>
              </a:ext>
            </a:extLst>
          </p:cNvPr>
          <p:cNvSpPr>
            <a:spLocks noGrp="1"/>
          </p:cNvSpPr>
          <p:nvPr>
            <p:ph type="body" sz="quarter" idx="10"/>
          </p:nvPr>
        </p:nvSpPr>
        <p:spPr>
          <a:xfrm>
            <a:off x="424084" y="1312804"/>
            <a:ext cx="11336821" cy="830997"/>
          </a:xfrm>
        </p:spPr>
        <p:txBody>
          <a:bodyPr vert="horz" wrap="square" lIns="0" tIns="0" rIns="0" bIns="0" rtlCol="0" anchor="t">
            <a:spAutoFit/>
          </a:bodyPr>
          <a:lstStyle/>
          <a:p>
            <a:r>
              <a:rPr lang="en-US" sz="2000" b="1" dirty="0">
                <a:ea typeface="+mn-lt"/>
                <a:cs typeface="+mn-lt"/>
              </a:rPr>
              <a:t>Formal Definition. </a:t>
            </a:r>
            <a:r>
              <a:rPr lang="en-US" sz="2000" dirty="0">
                <a:ea typeface="+mn-lt"/>
                <a:cs typeface="+mn-lt"/>
              </a:rPr>
              <a:t>In programming, the scope of a variable refers to the region of the program where the variable is defined and accessible. It determines the visibility and lifetime of a variable within the code.</a:t>
            </a:r>
            <a:endParaRPr lang="en-US" sz="2000" dirty="0">
              <a:cs typeface="Segoe UI"/>
            </a:endParaRPr>
          </a:p>
        </p:txBody>
      </p:sp>
      <p:sp>
        <p:nvSpPr>
          <p:cNvPr id="3" name="Title 2">
            <a:extLst>
              <a:ext uri="{FF2B5EF4-FFF2-40B4-BE49-F238E27FC236}">
                <a16:creationId xmlns:a16="http://schemas.microsoft.com/office/drawing/2014/main" id="{1AF1BF75-052A-CBDD-CF03-17F0D7B113AF}"/>
              </a:ext>
            </a:extLst>
          </p:cNvPr>
          <p:cNvSpPr>
            <a:spLocks noGrp="1"/>
          </p:cNvSpPr>
          <p:nvPr>
            <p:ph type="title"/>
          </p:nvPr>
        </p:nvSpPr>
        <p:spPr/>
        <p:txBody>
          <a:bodyPr/>
          <a:lstStyle/>
          <a:p>
            <a:r>
              <a:rPr lang="en-US" sz="3100" dirty="0">
                <a:cs typeface="Segoe UI"/>
              </a:rPr>
              <a:t>What is Variable Scope?</a:t>
            </a:r>
            <a:endParaRPr lang="en-US" dirty="0"/>
          </a:p>
        </p:txBody>
      </p:sp>
      <p:sp>
        <p:nvSpPr>
          <p:cNvPr id="5" name="TextBox 4">
            <a:extLst>
              <a:ext uri="{FF2B5EF4-FFF2-40B4-BE49-F238E27FC236}">
                <a16:creationId xmlns:a16="http://schemas.microsoft.com/office/drawing/2014/main" id="{32228544-0D36-7394-529E-CB86CB48FEE1}"/>
              </a:ext>
            </a:extLst>
          </p:cNvPr>
          <p:cNvSpPr txBox="1"/>
          <p:nvPr/>
        </p:nvSpPr>
        <p:spPr>
          <a:xfrm>
            <a:off x="215964" y="2143809"/>
            <a:ext cx="10989352" cy="4204228"/>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2000" b="1"/>
              <a:t>Types of Scope in Python</a:t>
            </a:r>
            <a:br>
              <a:rPr lang="en-US" sz="2000"/>
            </a:br>
            <a:r>
              <a:rPr lang="en-US" sz="2000"/>
              <a:t>Python primarily supports the following scopes:</a:t>
            </a:r>
          </a:p>
          <a:p>
            <a:pPr>
              <a:lnSpc>
                <a:spcPct val="90000"/>
              </a:lnSpc>
              <a:spcAft>
                <a:spcPts val="600"/>
              </a:spcAft>
            </a:pPr>
            <a:r>
              <a:rPr lang="en-US" sz="2000"/>
              <a:t>1.  </a:t>
            </a:r>
            <a:r>
              <a:rPr lang="en-US" sz="2000" b="1"/>
              <a:t>Local Scope</a:t>
            </a:r>
            <a:br>
              <a:rPr lang="en-US" sz="2000"/>
            </a:br>
            <a:r>
              <a:rPr lang="en-US" sz="2000"/>
              <a:t> • Variables defined within a function or block are local to that context.</a:t>
            </a:r>
            <a:br>
              <a:rPr lang="en-US" sz="2000"/>
            </a:br>
            <a:r>
              <a:rPr lang="en-US" sz="2000"/>
              <a:t> • Accessible only inside that specific function.</a:t>
            </a:r>
          </a:p>
          <a:p>
            <a:pPr>
              <a:lnSpc>
                <a:spcPct val="90000"/>
              </a:lnSpc>
              <a:spcAft>
                <a:spcPts val="600"/>
              </a:spcAft>
            </a:pPr>
            <a:r>
              <a:rPr lang="en-US" sz="2000"/>
              <a:t>2.  </a:t>
            </a:r>
            <a:r>
              <a:rPr lang="en-US" sz="2000" b="1"/>
              <a:t>Global Scope</a:t>
            </a:r>
            <a:br>
              <a:rPr lang="en-US" sz="2000"/>
            </a:br>
            <a:r>
              <a:rPr lang="en-US" sz="2000"/>
              <a:t> • Variables declared outside all functions are global.</a:t>
            </a:r>
            <a:br>
              <a:rPr lang="en-US" sz="2000"/>
            </a:br>
            <a:r>
              <a:rPr lang="en-US" sz="2000"/>
              <a:t> • Accessible throughout the entire module unless shadowed locally.</a:t>
            </a:r>
          </a:p>
          <a:p>
            <a:pPr>
              <a:lnSpc>
                <a:spcPct val="90000"/>
              </a:lnSpc>
              <a:spcAft>
                <a:spcPts val="600"/>
              </a:spcAft>
            </a:pPr>
            <a:r>
              <a:rPr lang="en-US" sz="2000"/>
              <a:t>3.  </a:t>
            </a:r>
            <a:r>
              <a:rPr lang="en-US" sz="2000" b="1"/>
              <a:t>Enclosing (Nonlocal) Scope</a:t>
            </a:r>
            <a:br>
              <a:rPr lang="en-US" sz="2000"/>
            </a:br>
            <a:r>
              <a:rPr lang="en-US" sz="2000"/>
              <a:t> • Refers to the scope of outer functions in nested functions.</a:t>
            </a:r>
            <a:br>
              <a:rPr lang="en-US" sz="2000"/>
            </a:br>
            <a:r>
              <a:rPr lang="en-US" sz="2000"/>
              <a:t> • Allows inner functions to access variables from their enclosing function’s scope.</a:t>
            </a:r>
          </a:p>
          <a:p>
            <a:pPr>
              <a:lnSpc>
                <a:spcPct val="90000"/>
              </a:lnSpc>
              <a:spcAft>
                <a:spcPts val="600"/>
              </a:spcAft>
            </a:pPr>
            <a:r>
              <a:rPr lang="en-US" sz="2000"/>
              <a:t>4.  </a:t>
            </a:r>
            <a:r>
              <a:rPr lang="en-US" sz="2000" b="1"/>
              <a:t>Built-in Scope</a:t>
            </a:r>
            <a:br>
              <a:rPr lang="en-US" sz="2000"/>
            </a:br>
            <a:r>
              <a:rPr lang="en-US" sz="2000"/>
              <a:t> • Contains names preassigned in Python, such as len(), str(), range(), etc.</a:t>
            </a:r>
          </a:p>
        </p:txBody>
      </p:sp>
    </p:spTree>
    <p:extLst>
      <p:ext uri="{BB962C8B-B14F-4D97-AF65-F5344CB8AC3E}">
        <p14:creationId xmlns:p14="http://schemas.microsoft.com/office/powerpoint/2010/main" val="195070102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030BB0-DB74-DC5F-15D4-E2A348BA381B}"/>
              </a:ext>
            </a:extLst>
          </p:cNvPr>
          <p:cNvSpPr txBox="1"/>
          <p:nvPr/>
        </p:nvSpPr>
        <p:spPr>
          <a:xfrm>
            <a:off x="734220" y="1717234"/>
            <a:ext cx="10726944" cy="1557349"/>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2000" b="1" dirty="0"/>
              <a:t>LEGB Rule (Scope Resolution Order)</a:t>
            </a:r>
            <a:br>
              <a:rPr lang="en-US" sz="2000" dirty="0"/>
            </a:br>
            <a:r>
              <a:rPr lang="en-US" sz="2000" dirty="0"/>
              <a:t>Python resolves variable names using the following hierarchy, known as the LEGB rule:</a:t>
            </a:r>
            <a:endParaRPr lang="en-US" sz="2000" dirty="0">
              <a:cs typeface="Segoe UI"/>
            </a:endParaRPr>
          </a:p>
          <a:p>
            <a:pPr marL="456565" lvl="1">
              <a:lnSpc>
                <a:spcPct val="90000"/>
              </a:lnSpc>
              <a:spcAft>
                <a:spcPts val="600"/>
              </a:spcAft>
            </a:pPr>
            <a:r>
              <a:rPr lang="en-US" sz="2000" dirty="0"/>
              <a:t>L → Local → E → Enclosing → G → Global → B → Built-in</a:t>
            </a:r>
            <a:endParaRPr lang="en-US" sz="2000" dirty="0">
              <a:cs typeface="Segoe UI"/>
            </a:endParaRPr>
          </a:p>
          <a:p>
            <a:pPr>
              <a:lnSpc>
                <a:spcPct val="90000"/>
              </a:lnSpc>
              <a:spcAft>
                <a:spcPts val="600"/>
              </a:spcAft>
            </a:pPr>
            <a:r>
              <a:rPr lang="en-US" sz="2000" dirty="0"/>
              <a:t>This rule defines the order in which Python looks for a variable’s value when it is referenced.</a:t>
            </a:r>
            <a:endParaRPr lang="en-US" sz="2000" dirty="0">
              <a:cs typeface="Segoe UI"/>
            </a:endParaRPr>
          </a:p>
        </p:txBody>
      </p:sp>
    </p:spTree>
    <p:extLst>
      <p:ext uri="{BB962C8B-B14F-4D97-AF65-F5344CB8AC3E}">
        <p14:creationId xmlns:p14="http://schemas.microsoft.com/office/powerpoint/2010/main" val="274188662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E1CB60-B6BD-7CD0-22AF-3FB74DD82F6C}"/>
              </a:ext>
            </a:extLst>
          </p:cNvPr>
          <p:cNvSpPr>
            <a:spLocks noGrp="1"/>
          </p:cNvSpPr>
          <p:nvPr>
            <p:ph type="title"/>
          </p:nvPr>
        </p:nvSpPr>
        <p:spPr/>
        <p:txBody>
          <a:bodyPr/>
          <a:lstStyle/>
          <a:p>
            <a:r>
              <a:rPr lang="en-US" sz="3100" dirty="0">
                <a:ea typeface="+mj-lt"/>
                <a:cs typeface="+mj-lt"/>
              </a:rPr>
              <a:t>Local vs Global Scope</a:t>
            </a:r>
            <a:endParaRPr lang="en-US" dirty="0"/>
          </a:p>
        </p:txBody>
      </p:sp>
      <p:graphicFrame>
        <p:nvGraphicFramePr>
          <p:cNvPr id="5" name="Table 4">
            <a:extLst>
              <a:ext uri="{FF2B5EF4-FFF2-40B4-BE49-F238E27FC236}">
                <a16:creationId xmlns:a16="http://schemas.microsoft.com/office/drawing/2014/main" id="{D4557279-0836-07CC-F31B-5DA730C48AA6}"/>
              </a:ext>
            </a:extLst>
          </p:cNvPr>
          <p:cNvGraphicFramePr>
            <a:graphicFrameLocks noGrp="1"/>
          </p:cNvGraphicFramePr>
          <p:nvPr>
            <p:extLst>
              <p:ext uri="{D42A27DB-BD31-4B8C-83A1-F6EECF244321}">
                <p14:modId xmlns:p14="http://schemas.microsoft.com/office/powerpoint/2010/main" val="2176247627"/>
              </p:ext>
            </p:extLst>
          </p:nvPr>
        </p:nvGraphicFramePr>
        <p:xfrm>
          <a:off x="682259" y="1375959"/>
          <a:ext cx="10818063" cy="1080897"/>
        </p:xfrm>
        <a:graphic>
          <a:graphicData uri="http://schemas.openxmlformats.org/drawingml/2006/table">
            <a:tbl>
              <a:tblPr bandRow="1">
                <a:tableStyleId>{3B4B98B0-60AC-42C2-AFA5-B58CD77FA1E5}</a:tableStyleId>
              </a:tblPr>
              <a:tblGrid>
                <a:gridCol w="1560424">
                  <a:extLst>
                    <a:ext uri="{9D8B030D-6E8A-4147-A177-3AD203B41FA5}">
                      <a16:colId xmlns:a16="http://schemas.microsoft.com/office/drawing/2014/main" val="2649699675"/>
                    </a:ext>
                  </a:extLst>
                </a:gridCol>
                <a:gridCol w="1927580">
                  <a:extLst>
                    <a:ext uri="{9D8B030D-6E8A-4147-A177-3AD203B41FA5}">
                      <a16:colId xmlns:a16="http://schemas.microsoft.com/office/drawing/2014/main" val="1610520714"/>
                    </a:ext>
                  </a:extLst>
                </a:gridCol>
                <a:gridCol w="4497693">
                  <a:extLst>
                    <a:ext uri="{9D8B030D-6E8A-4147-A177-3AD203B41FA5}">
                      <a16:colId xmlns:a16="http://schemas.microsoft.com/office/drawing/2014/main" val="3226205271"/>
                    </a:ext>
                  </a:extLst>
                </a:gridCol>
                <a:gridCol w="2832366">
                  <a:extLst>
                    <a:ext uri="{9D8B030D-6E8A-4147-A177-3AD203B41FA5}">
                      <a16:colId xmlns:a16="http://schemas.microsoft.com/office/drawing/2014/main" val="2971768757"/>
                    </a:ext>
                  </a:extLst>
                </a:gridCol>
              </a:tblGrid>
              <a:tr h="0">
                <a:tc>
                  <a:txBody>
                    <a:bodyPr/>
                    <a:lstStyle/>
                    <a:p>
                      <a:pPr algn="ctr">
                        <a:buNone/>
                      </a:pPr>
                      <a:r>
                        <a:rPr lang="en-US" b="1" dirty="0">
                          <a:solidFill>
                            <a:schemeClr val="bg1"/>
                          </a:solidFill>
                        </a:rPr>
                        <a:t>Scope Type</a:t>
                      </a:r>
                    </a:p>
                  </a:txBody>
                  <a:tcPr anchor="ctr">
                    <a:solidFill>
                      <a:schemeClr val="accent2">
                        <a:lumMod val="50000"/>
                        <a:lumOff val="50000"/>
                      </a:schemeClr>
                    </a:solidFill>
                  </a:tcPr>
                </a:tc>
                <a:tc>
                  <a:txBody>
                    <a:bodyPr/>
                    <a:lstStyle/>
                    <a:p>
                      <a:pPr algn="ctr">
                        <a:buNone/>
                      </a:pPr>
                      <a:r>
                        <a:rPr lang="en-US" b="1" dirty="0">
                          <a:solidFill>
                            <a:schemeClr val="bg1"/>
                          </a:solidFill>
                        </a:rPr>
                        <a:t>Where Defined</a:t>
                      </a:r>
                    </a:p>
                  </a:txBody>
                  <a:tcPr anchor="ctr">
                    <a:solidFill>
                      <a:schemeClr val="accent2">
                        <a:lumMod val="50000"/>
                        <a:lumOff val="50000"/>
                      </a:schemeClr>
                    </a:solidFill>
                  </a:tcPr>
                </a:tc>
                <a:tc>
                  <a:txBody>
                    <a:bodyPr/>
                    <a:lstStyle/>
                    <a:p>
                      <a:pPr algn="ctr">
                        <a:buNone/>
                      </a:pPr>
                      <a:r>
                        <a:rPr lang="en-US" b="1" dirty="0">
                          <a:solidFill>
                            <a:schemeClr val="bg1"/>
                          </a:solidFill>
                        </a:rPr>
                        <a:t>Where Accessible</a:t>
                      </a:r>
                    </a:p>
                  </a:txBody>
                  <a:tcPr anchor="ctr">
                    <a:solidFill>
                      <a:schemeClr val="accent2">
                        <a:lumMod val="50000"/>
                        <a:lumOff val="50000"/>
                      </a:schemeClr>
                    </a:solidFill>
                  </a:tcPr>
                </a:tc>
                <a:tc>
                  <a:txBody>
                    <a:bodyPr/>
                    <a:lstStyle/>
                    <a:p>
                      <a:pPr algn="ctr">
                        <a:buNone/>
                      </a:pPr>
                      <a:r>
                        <a:rPr lang="en-US" b="1" dirty="0">
                          <a:solidFill>
                            <a:schemeClr val="bg1"/>
                          </a:solidFill>
                        </a:rPr>
                        <a:t>Lifetime</a:t>
                      </a:r>
                    </a:p>
                  </a:txBody>
                  <a:tcPr anchor="ctr">
                    <a:solidFill>
                      <a:schemeClr val="accent2">
                        <a:lumMod val="50000"/>
                        <a:lumOff val="50000"/>
                      </a:schemeClr>
                    </a:solidFill>
                  </a:tcPr>
                </a:tc>
                <a:extLst>
                  <a:ext uri="{0D108BD9-81ED-4DB2-BD59-A6C34878D82A}">
                    <a16:rowId xmlns:a16="http://schemas.microsoft.com/office/drawing/2014/main" val="1915357491"/>
                  </a:ext>
                </a:extLst>
              </a:tr>
              <a:tr h="0">
                <a:tc>
                  <a:txBody>
                    <a:bodyPr/>
                    <a:lstStyle/>
                    <a:p>
                      <a:pPr>
                        <a:buNone/>
                      </a:pPr>
                      <a:r>
                        <a:rPr lang="en-US" dirty="0"/>
                        <a:t>Local</a:t>
                      </a:r>
                    </a:p>
                  </a:txBody>
                  <a:tcPr anchor="ctr"/>
                </a:tc>
                <a:tc>
                  <a:txBody>
                    <a:bodyPr/>
                    <a:lstStyle/>
                    <a:p>
                      <a:pPr>
                        <a:buNone/>
                      </a:pPr>
                      <a:r>
                        <a:rPr lang="en-US" dirty="0"/>
                        <a:t>Inside a function</a:t>
                      </a:r>
                    </a:p>
                  </a:txBody>
                  <a:tcPr anchor="ctr"/>
                </a:tc>
                <a:tc>
                  <a:txBody>
                    <a:bodyPr/>
                    <a:lstStyle/>
                    <a:p>
                      <a:pPr>
                        <a:buNone/>
                      </a:pPr>
                      <a:r>
                        <a:rPr lang="en-US" dirty="0"/>
                        <a:t>Only within that function</a:t>
                      </a:r>
                    </a:p>
                  </a:txBody>
                  <a:tcPr anchor="ctr"/>
                </a:tc>
                <a:tc>
                  <a:txBody>
                    <a:bodyPr/>
                    <a:lstStyle/>
                    <a:p>
                      <a:pPr>
                        <a:buNone/>
                      </a:pPr>
                      <a:r>
                        <a:rPr lang="en-US" dirty="0"/>
                        <a:t>During function execution</a:t>
                      </a:r>
                    </a:p>
                  </a:txBody>
                  <a:tcPr anchor="ctr"/>
                </a:tc>
                <a:extLst>
                  <a:ext uri="{0D108BD9-81ED-4DB2-BD59-A6C34878D82A}">
                    <a16:rowId xmlns:a16="http://schemas.microsoft.com/office/drawing/2014/main" val="3293722101"/>
                  </a:ext>
                </a:extLst>
              </a:tr>
              <a:tr h="0">
                <a:tc>
                  <a:txBody>
                    <a:bodyPr/>
                    <a:lstStyle/>
                    <a:p>
                      <a:pPr>
                        <a:buNone/>
                      </a:pPr>
                      <a:r>
                        <a:rPr lang="en-US" dirty="0"/>
                        <a:t>Global</a:t>
                      </a:r>
                    </a:p>
                  </a:txBody>
                  <a:tcPr anchor="ctr"/>
                </a:tc>
                <a:tc>
                  <a:txBody>
                    <a:bodyPr/>
                    <a:lstStyle/>
                    <a:p>
                      <a:pPr>
                        <a:buNone/>
                      </a:pPr>
                      <a:r>
                        <a:rPr lang="en-US" dirty="0"/>
                        <a:t>Outside functions</a:t>
                      </a:r>
                    </a:p>
                  </a:txBody>
                  <a:tcPr anchor="ctr"/>
                </a:tc>
                <a:tc>
                  <a:txBody>
                    <a:bodyPr/>
                    <a:lstStyle/>
                    <a:p>
                      <a:pPr>
                        <a:buNone/>
                      </a:pPr>
                      <a:r>
                        <a:rPr lang="en-US" dirty="0"/>
                        <a:t>Throughout the module (unless shadowed)</a:t>
                      </a:r>
                    </a:p>
                  </a:txBody>
                  <a:tcPr anchor="ctr"/>
                </a:tc>
                <a:tc>
                  <a:txBody>
                    <a:bodyPr/>
                    <a:lstStyle/>
                    <a:p>
                      <a:pPr>
                        <a:buNone/>
                      </a:pPr>
                      <a:r>
                        <a:rPr lang="en-US" dirty="0"/>
                        <a:t>Until the program ends</a:t>
                      </a:r>
                    </a:p>
                  </a:txBody>
                  <a:tcPr anchor="ctr"/>
                </a:tc>
                <a:extLst>
                  <a:ext uri="{0D108BD9-81ED-4DB2-BD59-A6C34878D82A}">
                    <a16:rowId xmlns:a16="http://schemas.microsoft.com/office/drawing/2014/main" val="1525717667"/>
                  </a:ext>
                </a:extLst>
              </a:tr>
            </a:tbl>
          </a:graphicData>
        </a:graphic>
      </p:graphicFrame>
      <p:sp>
        <p:nvSpPr>
          <p:cNvPr id="7" name="Rectangle 6">
            <a:extLst>
              <a:ext uri="{FF2B5EF4-FFF2-40B4-BE49-F238E27FC236}">
                <a16:creationId xmlns:a16="http://schemas.microsoft.com/office/drawing/2014/main" id="{520720BB-968A-66C4-4030-81BED97E87CB}"/>
              </a:ext>
            </a:extLst>
          </p:cNvPr>
          <p:cNvSpPr/>
          <p:nvPr/>
        </p:nvSpPr>
        <p:spPr bwMode="auto">
          <a:xfrm>
            <a:off x="1124580" y="2696235"/>
            <a:ext cx="5057430" cy="2480077"/>
          </a:xfrm>
          <a:prstGeom prst="rect">
            <a:avLst/>
          </a:prstGeom>
          <a:solidFill>
            <a:schemeClr val="bg2">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dirty="0">
                <a:solidFill>
                  <a:schemeClr val="tx1"/>
                </a:solidFill>
                <a:latin typeface="Consolas"/>
                <a:ea typeface="+mn-lt"/>
                <a:cs typeface="+mn-lt"/>
              </a:rPr>
              <a:t>x = 10  # Global variable</a:t>
            </a:r>
            <a:endParaRPr lang="en-US" dirty="0"/>
          </a:p>
          <a:p>
            <a:pPr defTabSz="932472"/>
            <a:endParaRPr lang="en-US" dirty="0"/>
          </a:p>
          <a:p>
            <a:pPr defTabSz="932472"/>
            <a:r>
              <a:rPr lang="en-US" dirty="0">
                <a:solidFill>
                  <a:schemeClr val="tx1"/>
                </a:solidFill>
                <a:latin typeface="Consolas"/>
                <a:ea typeface="+mn-lt"/>
                <a:cs typeface="+mn-lt"/>
              </a:rPr>
              <a:t>def show():</a:t>
            </a:r>
            <a:endParaRPr lang="en-US" dirty="0">
              <a:solidFill>
                <a:schemeClr val="tx1"/>
              </a:solidFill>
            </a:endParaRPr>
          </a:p>
          <a:p>
            <a:pPr defTabSz="932472"/>
            <a:r>
              <a:rPr lang="en-US" dirty="0">
                <a:solidFill>
                  <a:schemeClr val="tx1"/>
                </a:solidFill>
                <a:latin typeface="Consolas"/>
                <a:ea typeface="+mn-lt"/>
                <a:cs typeface="+mn-lt"/>
              </a:rPr>
              <a:t>    x = 5  # Local variable</a:t>
            </a:r>
            <a:endParaRPr lang="en-US" dirty="0">
              <a:solidFill>
                <a:schemeClr val="tx1"/>
              </a:solidFill>
            </a:endParaRPr>
          </a:p>
          <a:p>
            <a:pPr defTabSz="932472"/>
            <a:r>
              <a:rPr lang="en-US" dirty="0">
                <a:solidFill>
                  <a:schemeClr val="tx1"/>
                </a:solidFill>
                <a:latin typeface="Consolas"/>
                <a:ea typeface="+mn-lt"/>
                <a:cs typeface="+mn-lt"/>
              </a:rPr>
              <a:t>    print("Inside function:", x)</a:t>
            </a:r>
            <a:br>
              <a:rPr lang="en-US" dirty="0"/>
            </a:br>
            <a:endParaRPr lang="en-US">
              <a:cs typeface="Segoe UI"/>
            </a:endParaRPr>
          </a:p>
          <a:p>
            <a:pPr defTabSz="932472"/>
            <a:r>
              <a:rPr lang="en-US" dirty="0">
                <a:solidFill>
                  <a:schemeClr val="tx1"/>
                </a:solidFill>
                <a:latin typeface="Consolas"/>
                <a:ea typeface="+mn-lt"/>
                <a:cs typeface="+mn-lt"/>
              </a:rPr>
              <a:t>show()</a:t>
            </a:r>
            <a:endParaRPr lang="en-US" dirty="0">
              <a:solidFill>
                <a:schemeClr val="tx1"/>
              </a:solidFill>
            </a:endParaRPr>
          </a:p>
          <a:p>
            <a:pPr defTabSz="932472"/>
            <a:r>
              <a:rPr lang="en-US" dirty="0">
                <a:solidFill>
                  <a:schemeClr val="tx1"/>
                </a:solidFill>
                <a:latin typeface="Consolas"/>
                <a:ea typeface="+mn-lt"/>
                <a:cs typeface="+mn-lt"/>
              </a:rPr>
              <a:t>print("Outside function:", x)</a:t>
            </a:r>
            <a:endParaRPr lang="en-US" dirty="0">
              <a:solidFill>
                <a:schemeClr val="tx1"/>
              </a:solidFill>
            </a:endParaRPr>
          </a:p>
          <a:p>
            <a:pPr defTabSz="932472"/>
            <a:br>
              <a:rPr lang="en-US" dirty="0"/>
            </a:br>
            <a:endParaRPr lang="en-US" dirty="0"/>
          </a:p>
          <a:p>
            <a:pPr defTabSz="932472"/>
            <a:endParaRPr lang="en-US" dirty="0">
              <a:solidFill>
                <a:schemeClr val="tx1"/>
              </a:solidFill>
              <a:latin typeface="Consolas"/>
              <a:cs typeface="Segoe UI"/>
            </a:endParaRPr>
          </a:p>
        </p:txBody>
      </p:sp>
      <p:sp>
        <p:nvSpPr>
          <p:cNvPr id="9" name="Rectangle 8">
            <a:extLst>
              <a:ext uri="{FF2B5EF4-FFF2-40B4-BE49-F238E27FC236}">
                <a16:creationId xmlns:a16="http://schemas.microsoft.com/office/drawing/2014/main" id="{69190624-781F-C10C-CC14-A3258111C0F7}"/>
              </a:ext>
            </a:extLst>
          </p:cNvPr>
          <p:cNvSpPr/>
          <p:nvPr/>
        </p:nvSpPr>
        <p:spPr bwMode="auto">
          <a:xfrm>
            <a:off x="1125712" y="5321923"/>
            <a:ext cx="5060140" cy="1098154"/>
          </a:xfrm>
          <a:prstGeom prst="rect">
            <a:avLst/>
          </a:prstGeom>
          <a:solidFill>
            <a:srgbClr val="EAF5D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dirty="0">
                <a:solidFill>
                  <a:schemeClr val="tx1"/>
                </a:solidFill>
                <a:latin typeface="Consolas"/>
                <a:ea typeface="+mn-lt"/>
                <a:cs typeface="+mn-lt"/>
              </a:rPr>
              <a:t># Output</a:t>
            </a:r>
          </a:p>
          <a:p>
            <a:pPr defTabSz="932472"/>
            <a:r>
              <a:rPr lang="en-US">
                <a:solidFill>
                  <a:schemeClr val="tx1"/>
                </a:solidFill>
                <a:latin typeface="Consolas"/>
                <a:ea typeface="+mn-lt"/>
                <a:cs typeface="+mn-lt"/>
              </a:rPr>
              <a:t>Inside function: 5</a:t>
            </a:r>
            <a:endParaRPr lang="en-US"/>
          </a:p>
          <a:p>
            <a:pPr defTabSz="932472"/>
            <a:r>
              <a:rPr lang="en-US" dirty="0">
                <a:solidFill>
                  <a:schemeClr val="tx1"/>
                </a:solidFill>
                <a:latin typeface="Consolas"/>
                <a:ea typeface="+mn-lt"/>
                <a:cs typeface="+mn-lt"/>
              </a:rPr>
              <a:t>Outside function: 10</a:t>
            </a:r>
            <a:endParaRPr lang="en-US" dirty="0"/>
          </a:p>
        </p:txBody>
      </p:sp>
      <p:sp>
        <p:nvSpPr>
          <p:cNvPr id="10" name="TextBox 9">
            <a:extLst>
              <a:ext uri="{FF2B5EF4-FFF2-40B4-BE49-F238E27FC236}">
                <a16:creationId xmlns:a16="http://schemas.microsoft.com/office/drawing/2014/main" id="{D56E677F-C27E-A6B3-AF01-9EC777199014}"/>
              </a:ext>
            </a:extLst>
          </p:cNvPr>
          <p:cNvSpPr txBox="1"/>
          <p:nvPr/>
        </p:nvSpPr>
        <p:spPr>
          <a:xfrm>
            <a:off x="6474382" y="3482595"/>
            <a:ext cx="5288551" cy="1695849"/>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Explanation</a:t>
            </a:r>
          </a:p>
          <a:p>
            <a:pPr marL="228600" indent="-228600">
              <a:lnSpc>
                <a:spcPct val="90000"/>
              </a:lnSpc>
              <a:spcAft>
                <a:spcPts val="600"/>
              </a:spcAft>
              <a:buFont typeface=""/>
              <a:buChar char="•"/>
            </a:pPr>
            <a:r>
              <a:rPr lang="en-US" dirty="0"/>
              <a:t>The function creates its own local version of x, which does not affect the global x.</a:t>
            </a:r>
            <a:endParaRPr lang="en-US" dirty="0">
              <a:cs typeface="Segoe UI"/>
            </a:endParaRPr>
          </a:p>
          <a:p>
            <a:pPr marL="228600" indent="-228600">
              <a:lnSpc>
                <a:spcPct val="90000"/>
              </a:lnSpc>
              <a:spcAft>
                <a:spcPts val="600"/>
              </a:spcAft>
              <a:buFont typeface=""/>
              <a:buChar char="•"/>
            </a:pPr>
            <a:r>
              <a:rPr lang="en-US" dirty="0"/>
              <a:t>The global x remains unchanged outside the function.</a:t>
            </a:r>
            <a:endParaRPr lang="en-US" dirty="0">
              <a:cs typeface="Segoe UI"/>
            </a:endParaRPr>
          </a:p>
        </p:txBody>
      </p:sp>
    </p:spTree>
    <p:extLst>
      <p:ext uri="{BB962C8B-B14F-4D97-AF65-F5344CB8AC3E}">
        <p14:creationId xmlns:p14="http://schemas.microsoft.com/office/powerpoint/2010/main" val="61178656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74E1CB-FDED-0327-B84F-4EC43016F9D2}"/>
              </a:ext>
            </a:extLst>
          </p:cNvPr>
          <p:cNvSpPr>
            <a:spLocks noGrp="1"/>
          </p:cNvSpPr>
          <p:nvPr>
            <p:ph type="title"/>
          </p:nvPr>
        </p:nvSpPr>
        <p:spPr/>
        <p:txBody>
          <a:bodyPr/>
          <a:lstStyle/>
          <a:p>
            <a:r>
              <a:rPr lang="en-US" sz="3100" dirty="0">
                <a:ea typeface="+mj-lt"/>
                <a:cs typeface="+mj-lt"/>
              </a:rPr>
              <a:t>Example 1: Local and Global Scope</a:t>
            </a:r>
            <a:endParaRPr lang="en-US" sz="3100">
              <a:cs typeface="Segoe UI"/>
            </a:endParaRPr>
          </a:p>
        </p:txBody>
      </p:sp>
      <p:sp>
        <p:nvSpPr>
          <p:cNvPr id="7" name="Rectangle 6">
            <a:extLst>
              <a:ext uri="{FF2B5EF4-FFF2-40B4-BE49-F238E27FC236}">
                <a16:creationId xmlns:a16="http://schemas.microsoft.com/office/drawing/2014/main" id="{DA605D48-701C-B65C-23C8-FE9416B73519}"/>
              </a:ext>
            </a:extLst>
          </p:cNvPr>
          <p:cNvSpPr/>
          <p:nvPr/>
        </p:nvSpPr>
        <p:spPr bwMode="auto">
          <a:xfrm>
            <a:off x="428533" y="1231728"/>
            <a:ext cx="8473440" cy="2774784"/>
          </a:xfrm>
          <a:prstGeom prst="rect">
            <a:avLst/>
          </a:prstGeom>
          <a:solidFill>
            <a:schemeClr val="bg2">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dirty="0">
                <a:solidFill>
                  <a:schemeClr val="tx1"/>
                </a:solidFill>
                <a:latin typeface="Consolas"/>
                <a:ea typeface="+mn-lt"/>
                <a:cs typeface="+mn-lt"/>
              </a:rPr>
              <a:t>message = "Hello, Global!"  # Global variable</a:t>
            </a:r>
            <a:endParaRPr lang="en-US" dirty="0">
              <a:solidFill>
                <a:schemeClr val="tx1"/>
              </a:solidFill>
            </a:endParaRPr>
          </a:p>
          <a:p>
            <a:pPr defTabSz="932472"/>
            <a:br>
              <a:rPr lang="en-US" dirty="0"/>
            </a:br>
            <a:endParaRPr lang="en-US" dirty="0"/>
          </a:p>
          <a:p>
            <a:pPr defTabSz="932472"/>
            <a:r>
              <a:rPr lang="en-US" dirty="0">
                <a:solidFill>
                  <a:schemeClr val="tx1"/>
                </a:solidFill>
                <a:latin typeface="Consolas"/>
                <a:ea typeface="+mn-lt"/>
                <a:cs typeface="+mn-lt"/>
              </a:rPr>
              <a:t>def greet():</a:t>
            </a:r>
            <a:endParaRPr lang="en-US" dirty="0">
              <a:solidFill>
                <a:schemeClr val="tx1"/>
              </a:solidFill>
            </a:endParaRPr>
          </a:p>
          <a:p>
            <a:pPr defTabSz="932472"/>
            <a:r>
              <a:rPr lang="en-US" dirty="0">
                <a:solidFill>
                  <a:schemeClr val="tx1"/>
                </a:solidFill>
                <a:latin typeface="Consolas"/>
                <a:ea typeface="+mn-lt"/>
                <a:cs typeface="+mn-lt"/>
              </a:rPr>
              <a:t>    message = "Hello, Local!"  # Local variable (shadows global)</a:t>
            </a:r>
            <a:endParaRPr lang="en-US" dirty="0">
              <a:solidFill>
                <a:schemeClr val="tx1"/>
              </a:solidFill>
            </a:endParaRPr>
          </a:p>
          <a:p>
            <a:pPr defTabSz="932472"/>
            <a:r>
              <a:rPr lang="en-US" dirty="0">
                <a:solidFill>
                  <a:schemeClr val="tx1"/>
                </a:solidFill>
                <a:latin typeface="Consolas"/>
                <a:ea typeface="+mn-lt"/>
                <a:cs typeface="+mn-lt"/>
              </a:rPr>
              <a:t>    print("Inside function:", message)</a:t>
            </a:r>
            <a:br>
              <a:rPr lang="en-US" dirty="0"/>
            </a:br>
            <a:endParaRPr lang="en-US">
              <a:cs typeface="Segoe UI"/>
            </a:endParaRPr>
          </a:p>
          <a:p>
            <a:pPr defTabSz="932472"/>
            <a:r>
              <a:rPr lang="en-US" dirty="0">
                <a:solidFill>
                  <a:schemeClr val="tx1"/>
                </a:solidFill>
                <a:latin typeface="Consolas"/>
                <a:ea typeface="+mn-lt"/>
                <a:cs typeface="+mn-lt"/>
              </a:rPr>
              <a:t>greet()</a:t>
            </a:r>
            <a:endParaRPr lang="en-US" dirty="0">
              <a:solidFill>
                <a:schemeClr val="tx1"/>
              </a:solidFill>
            </a:endParaRPr>
          </a:p>
          <a:p>
            <a:pPr defTabSz="932472"/>
            <a:r>
              <a:rPr lang="en-US" dirty="0">
                <a:solidFill>
                  <a:schemeClr val="tx1"/>
                </a:solidFill>
                <a:latin typeface="Consolas"/>
                <a:ea typeface="+mn-lt"/>
                <a:cs typeface="+mn-lt"/>
              </a:rPr>
              <a:t>print("Outside function:", message)</a:t>
            </a:r>
            <a:br>
              <a:rPr lang="en-US" dirty="0"/>
            </a:br>
            <a:endParaRPr lang="en-US">
              <a:cs typeface="Segoe UI"/>
            </a:endParaRPr>
          </a:p>
          <a:p>
            <a:pPr defTabSz="932472"/>
            <a:endParaRPr lang="en-US" dirty="0">
              <a:solidFill>
                <a:schemeClr val="tx1"/>
              </a:solidFill>
              <a:latin typeface="Consolas"/>
              <a:ea typeface="+mn-lt"/>
              <a:cs typeface="+mn-lt"/>
            </a:endParaRPr>
          </a:p>
        </p:txBody>
      </p:sp>
      <p:sp>
        <p:nvSpPr>
          <p:cNvPr id="9" name="Rectangle 8">
            <a:extLst>
              <a:ext uri="{FF2B5EF4-FFF2-40B4-BE49-F238E27FC236}">
                <a16:creationId xmlns:a16="http://schemas.microsoft.com/office/drawing/2014/main" id="{80CF39D2-9331-744C-D30A-402E9535E843}"/>
              </a:ext>
            </a:extLst>
          </p:cNvPr>
          <p:cNvSpPr/>
          <p:nvPr/>
        </p:nvSpPr>
        <p:spPr bwMode="auto">
          <a:xfrm>
            <a:off x="429123" y="4117736"/>
            <a:ext cx="4615854" cy="1128711"/>
          </a:xfrm>
          <a:prstGeom prst="rect">
            <a:avLst/>
          </a:prstGeom>
          <a:solidFill>
            <a:srgbClr val="EAF5D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dirty="0">
                <a:solidFill>
                  <a:schemeClr val="tx1"/>
                </a:solidFill>
                <a:latin typeface="Consolas"/>
                <a:ea typeface="+mn-lt"/>
                <a:cs typeface="+mn-lt"/>
              </a:rPr>
              <a:t># Output</a:t>
            </a:r>
          </a:p>
          <a:p>
            <a:pPr defTabSz="932472"/>
            <a:r>
              <a:rPr lang="en-US">
                <a:solidFill>
                  <a:schemeClr val="tx1"/>
                </a:solidFill>
                <a:latin typeface="Consolas"/>
                <a:ea typeface="+mn-lt"/>
                <a:cs typeface="+mn-lt"/>
              </a:rPr>
              <a:t>Inside function: Hello, Local!</a:t>
            </a:r>
            <a:endParaRPr lang="en-US">
              <a:solidFill>
                <a:schemeClr val="tx1"/>
              </a:solidFill>
              <a:cs typeface="Segoe UI"/>
            </a:endParaRPr>
          </a:p>
          <a:p>
            <a:pPr defTabSz="932472"/>
            <a:r>
              <a:rPr lang="en-US" dirty="0">
                <a:solidFill>
                  <a:schemeClr val="tx1"/>
                </a:solidFill>
                <a:latin typeface="Consolas"/>
                <a:ea typeface="+mn-lt"/>
                <a:cs typeface="+mn-lt"/>
              </a:rPr>
              <a:t>Outside function: Hello, Global!</a:t>
            </a:r>
            <a:endParaRPr lang="en-US" dirty="0">
              <a:solidFill>
                <a:schemeClr val="tx1"/>
              </a:solidFill>
              <a:cs typeface="Segoe UI"/>
            </a:endParaRPr>
          </a:p>
          <a:p>
            <a:pPr defTabSz="932472"/>
            <a:endParaRPr lang="en-US" dirty="0">
              <a:solidFill>
                <a:srgbClr val="282828"/>
              </a:solidFill>
              <a:latin typeface="Consolas"/>
              <a:cs typeface="Segoe UI"/>
            </a:endParaRPr>
          </a:p>
        </p:txBody>
      </p:sp>
      <p:sp>
        <p:nvSpPr>
          <p:cNvPr id="11" name="TextBox 10">
            <a:extLst>
              <a:ext uri="{FF2B5EF4-FFF2-40B4-BE49-F238E27FC236}">
                <a16:creationId xmlns:a16="http://schemas.microsoft.com/office/drawing/2014/main" id="{7981E377-20F8-36E6-F7AC-6B87E780AB14}"/>
              </a:ext>
            </a:extLst>
          </p:cNvPr>
          <p:cNvSpPr txBox="1"/>
          <p:nvPr/>
        </p:nvSpPr>
        <p:spPr>
          <a:xfrm>
            <a:off x="5372062" y="4320523"/>
            <a:ext cx="6389212" cy="2271391"/>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r>
              <a:rPr lang="en-US" b="1" dirty="0">
                <a:ea typeface="+mn-lt"/>
                <a:cs typeface="+mn-lt"/>
              </a:rPr>
              <a:t>Explanation</a:t>
            </a:r>
          </a:p>
          <a:p>
            <a:pPr marL="285750" indent="-285750">
              <a:buFont typeface="Arial"/>
              <a:buChar char="•"/>
            </a:pPr>
            <a:r>
              <a:rPr lang="en-US" dirty="0">
                <a:ea typeface="+mn-lt"/>
                <a:cs typeface="+mn-lt"/>
              </a:rPr>
              <a:t>The variable message is declared twice: once globally, and once inside the function greet().</a:t>
            </a:r>
          </a:p>
          <a:p>
            <a:pPr marL="285750" indent="-285750">
              <a:buFont typeface="Arial"/>
              <a:buChar char="•"/>
            </a:pPr>
            <a:r>
              <a:rPr lang="en-US" dirty="0">
                <a:ea typeface="+mn-lt"/>
                <a:cs typeface="+mn-lt"/>
              </a:rPr>
              <a:t>Inside the function, the local variable takes precedence and shadows the global variable.</a:t>
            </a:r>
          </a:p>
          <a:p>
            <a:pPr marL="285750" indent="-285750">
              <a:buFont typeface="Arial"/>
              <a:buChar char="•"/>
            </a:pPr>
            <a:r>
              <a:rPr lang="en-US" dirty="0">
                <a:ea typeface="+mn-lt"/>
                <a:cs typeface="+mn-lt"/>
              </a:rPr>
              <a:t>Outside the function, the global variable remains unaffected.</a:t>
            </a:r>
          </a:p>
        </p:txBody>
      </p:sp>
      <p:sp>
        <p:nvSpPr>
          <p:cNvPr id="12" name="TextBox 11">
            <a:extLst>
              <a:ext uri="{FF2B5EF4-FFF2-40B4-BE49-F238E27FC236}">
                <a16:creationId xmlns:a16="http://schemas.microsoft.com/office/drawing/2014/main" id="{D8AE26FF-41C7-C085-3B2B-0C0B39EFDDCF}"/>
              </a:ext>
            </a:extLst>
          </p:cNvPr>
          <p:cNvSpPr txBox="1"/>
          <p:nvPr/>
        </p:nvSpPr>
        <p:spPr>
          <a:xfrm>
            <a:off x="8903240" y="1026034"/>
            <a:ext cx="2940005" cy="3191643"/>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Key Points</a:t>
            </a:r>
          </a:p>
          <a:p>
            <a:pPr marL="228600" indent="-228600">
              <a:lnSpc>
                <a:spcPct val="90000"/>
              </a:lnSpc>
              <a:spcAft>
                <a:spcPts val="600"/>
              </a:spcAft>
              <a:buFont typeface=""/>
              <a:buChar char="•"/>
            </a:pPr>
            <a:r>
              <a:rPr lang="en-US" dirty="0"/>
              <a:t>Variables defined inside a function do not modify or affect global variables with the same name.</a:t>
            </a:r>
            <a:endParaRPr lang="en-US" dirty="0">
              <a:cs typeface="Segoe UI"/>
            </a:endParaRPr>
          </a:p>
          <a:p>
            <a:pPr marL="228600" indent="-228600">
              <a:lnSpc>
                <a:spcPct val="90000"/>
              </a:lnSpc>
              <a:spcAft>
                <a:spcPts val="600"/>
              </a:spcAft>
              <a:buFont typeface=""/>
              <a:buChar char="•"/>
            </a:pPr>
            <a:r>
              <a:rPr lang="en-US" dirty="0"/>
              <a:t>Python follows the LEGB rule to resolve variable names: Local → Enclosing → Global → Built-in.</a:t>
            </a:r>
            <a:endParaRPr lang="en-US" dirty="0">
              <a:cs typeface="Segoe UI"/>
            </a:endParaRPr>
          </a:p>
        </p:txBody>
      </p:sp>
    </p:spTree>
    <p:extLst>
      <p:ext uri="{BB962C8B-B14F-4D97-AF65-F5344CB8AC3E}">
        <p14:creationId xmlns:p14="http://schemas.microsoft.com/office/powerpoint/2010/main" val="80646348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094F31-5A4F-C955-0885-69EF62650646}"/>
              </a:ext>
            </a:extLst>
          </p:cNvPr>
          <p:cNvSpPr>
            <a:spLocks noGrp="1"/>
          </p:cNvSpPr>
          <p:nvPr>
            <p:ph type="title"/>
          </p:nvPr>
        </p:nvSpPr>
        <p:spPr/>
        <p:txBody>
          <a:bodyPr/>
          <a:lstStyle/>
          <a:p>
            <a:r>
              <a:rPr lang="en-US" sz="3100" dirty="0">
                <a:latin typeface="Consolas"/>
                <a:ea typeface="+mj-lt"/>
                <a:cs typeface="+mj-lt"/>
              </a:rPr>
              <a:t>global </a:t>
            </a:r>
            <a:r>
              <a:rPr lang="en-US" sz="3100" dirty="0">
                <a:ea typeface="+mj-lt"/>
                <a:cs typeface="+mj-lt"/>
              </a:rPr>
              <a:t>and </a:t>
            </a:r>
            <a:r>
              <a:rPr lang="en-US" sz="3100" dirty="0">
                <a:latin typeface="Consolas"/>
                <a:ea typeface="+mj-lt"/>
                <a:cs typeface="+mj-lt"/>
              </a:rPr>
              <a:t>nonlocal </a:t>
            </a:r>
            <a:r>
              <a:rPr lang="en-US" sz="3100" dirty="0">
                <a:ea typeface="+mj-lt"/>
                <a:cs typeface="+mj-lt"/>
              </a:rPr>
              <a:t>Keywords</a:t>
            </a:r>
            <a:endParaRPr lang="en-US" dirty="0"/>
          </a:p>
        </p:txBody>
      </p:sp>
      <p:sp>
        <p:nvSpPr>
          <p:cNvPr id="4" name="TextBox 3">
            <a:extLst>
              <a:ext uri="{FF2B5EF4-FFF2-40B4-BE49-F238E27FC236}">
                <a16:creationId xmlns:a16="http://schemas.microsoft.com/office/drawing/2014/main" id="{76823FE6-5077-22A3-4B27-6C3602DC8357}"/>
              </a:ext>
            </a:extLst>
          </p:cNvPr>
          <p:cNvSpPr txBox="1"/>
          <p:nvPr/>
        </p:nvSpPr>
        <p:spPr>
          <a:xfrm>
            <a:off x="425890" y="1179095"/>
            <a:ext cx="5393513" cy="1043363"/>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Definition. </a:t>
            </a:r>
            <a:r>
              <a:rPr lang="en-US" dirty="0"/>
              <a:t>The </a:t>
            </a:r>
            <a:r>
              <a:rPr lang="en-US" b="1" dirty="0"/>
              <a:t>global keyword</a:t>
            </a:r>
            <a:r>
              <a:rPr lang="en-US" dirty="0"/>
              <a:t> allows a function to refer to and modify a variable declared in the global (module-level) scope.</a:t>
            </a:r>
          </a:p>
        </p:txBody>
      </p:sp>
      <p:sp>
        <p:nvSpPr>
          <p:cNvPr id="6" name="Rectangle 5">
            <a:extLst>
              <a:ext uri="{FF2B5EF4-FFF2-40B4-BE49-F238E27FC236}">
                <a16:creationId xmlns:a16="http://schemas.microsoft.com/office/drawing/2014/main" id="{FAF07D5B-2824-6698-B3E0-4986ECD7F49F}"/>
              </a:ext>
            </a:extLst>
          </p:cNvPr>
          <p:cNvSpPr/>
          <p:nvPr/>
        </p:nvSpPr>
        <p:spPr bwMode="auto">
          <a:xfrm>
            <a:off x="507923" y="2158095"/>
            <a:ext cx="5057430" cy="2742584"/>
          </a:xfrm>
          <a:prstGeom prst="rect">
            <a:avLst/>
          </a:prstGeom>
          <a:solidFill>
            <a:schemeClr val="bg2">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a:solidFill>
                  <a:schemeClr val="tx1"/>
                </a:solidFill>
                <a:latin typeface="Consolas"/>
                <a:cs typeface="Segoe UI"/>
              </a:rPr>
              <a:t>count = 0  # Global variable</a:t>
            </a:r>
            <a:endParaRPr lang="en-US">
              <a:solidFill>
                <a:schemeClr val="tx1"/>
              </a:solidFill>
              <a:latin typeface="Consolas"/>
            </a:endParaRPr>
          </a:p>
          <a:p>
            <a:pPr defTabSz="932472"/>
            <a:endParaRPr lang="en-US" dirty="0">
              <a:latin typeface="Consolas"/>
            </a:endParaRPr>
          </a:p>
          <a:p>
            <a:pPr defTabSz="932472"/>
            <a:r>
              <a:rPr lang="en-US">
                <a:solidFill>
                  <a:schemeClr val="tx1"/>
                </a:solidFill>
                <a:latin typeface="Consolas"/>
                <a:cs typeface="Segoe UI"/>
              </a:rPr>
              <a:t>def increment():</a:t>
            </a:r>
            <a:endParaRPr lang="en-US">
              <a:solidFill>
                <a:schemeClr val="tx1"/>
              </a:solidFill>
              <a:latin typeface="Consolas"/>
            </a:endParaRPr>
          </a:p>
          <a:p>
            <a:pPr defTabSz="932472"/>
            <a:r>
              <a:rPr lang="en-US">
                <a:solidFill>
                  <a:schemeClr val="tx1"/>
                </a:solidFill>
                <a:latin typeface="Consolas"/>
                <a:cs typeface="Segoe UI"/>
              </a:rPr>
              <a:t>    global count</a:t>
            </a:r>
            <a:endParaRPr lang="en-US">
              <a:solidFill>
                <a:schemeClr val="tx1"/>
              </a:solidFill>
              <a:latin typeface="Consolas"/>
            </a:endParaRPr>
          </a:p>
          <a:p>
            <a:pPr defTabSz="932472"/>
            <a:r>
              <a:rPr lang="en-US">
                <a:solidFill>
                  <a:schemeClr val="tx1"/>
                </a:solidFill>
                <a:latin typeface="Consolas"/>
                <a:cs typeface="Segoe UI"/>
              </a:rPr>
              <a:t>    count += 1</a:t>
            </a:r>
            <a:endParaRPr lang="en-US">
              <a:solidFill>
                <a:schemeClr val="tx1"/>
              </a:solidFill>
              <a:latin typeface="Consolas"/>
            </a:endParaRPr>
          </a:p>
          <a:p>
            <a:pPr defTabSz="932472"/>
            <a:r>
              <a:rPr lang="en-US" dirty="0">
                <a:solidFill>
                  <a:schemeClr val="tx1"/>
                </a:solidFill>
                <a:latin typeface="Consolas"/>
                <a:cs typeface="Segoe UI"/>
              </a:rPr>
              <a:t>    print("Inside function:", count)</a:t>
            </a:r>
            <a:endParaRPr lang="en-US" dirty="0">
              <a:solidFill>
                <a:schemeClr val="tx1"/>
              </a:solidFill>
              <a:latin typeface="Consolas"/>
            </a:endParaRPr>
          </a:p>
          <a:p>
            <a:pPr defTabSz="932472"/>
            <a:endParaRPr lang="en-US" dirty="0">
              <a:latin typeface="Consolas"/>
            </a:endParaRPr>
          </a:p>
          <a:p>
            <a:pPr defTabSz="932472"/>
            <a:r>
              <a:rPr lang="en-US" dirty="0">
                <a:solidFill>
                  <a:schemeClr val="tx1"/>
                </a:solidFill>
                <a:latin typeface="Consolas"/>
                <a:cs typeface="Segoe UI"/>
              </a:rPr>
              <a:t>increment()</a:t>
            </a:r>
            <a:endParaRPr lang="en-US" dirty="0">
              <a:solidFill>
                <a:schemeClr val="tx1"/>
              </a:solidFill>
              <a:latin typeface="Consolas"/>
            </a:endParaRPr>
          </a:p>
          <a:p>
            <a:pPr defTabSz="932472"/>
            <a:r>
              <a:rPr lang="en-US" dirty="0">
                <a:solidFill>
                  <a:schemeClr val="tx1"/>
                </a:solidFill>
                <a:latin typeface="Consolas"/>
                <a:cs typeface="Segoe UI"/>
              </a:rPr>
              <a:t>print("Outside function:", count)</a:t>
            </a:r>
            <a:endParaRPr lang="en-US" dirty="0">
              <a:solidFill>
                <a:schemeClr val="tx1"/>
              </a:solidFill>
              <a:latin typeface="Consolas"/>
            </a:endParaRPr>
          </a:p>
        </p:txBody>
      </p:sp>
      <p:sp>
        <p:nvSpPr>
          <p:cNvPr id="8" name="Rectangle 7">
            <a:extLst>
              <a:ext uri="{FF2B5EF4-FFF2-40B4-BE49-F238E27FC236}">
                <a16:creationId xmlns:a16="http://schemas.microsoft.com/office/drawing/2014/main" id="{FEED4BBF-DE84-9C0C-95E6-48B78642544B}"/>
              </a:ext>
            </a:extLst>
          </p:cNvPr>
          <p:cNvSpPr/>
          <p:nvPr/>
        </p:nvSpPr>
        <p:spPr bwMode="auto">
          <a:xfrm>
            <a:off x="506256" y="5018125"/>
            <a:ext cx="5094747" cy="1128711"/>
          </a:xfrm>
          <a:prstGeom prst="rect">
            <a:avLst/>
          </a:prstGeom>
          <a:solidFill>
            <a:srgbClr val="EAF5D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dirty="0">
                <a:solidFill>
                  <a:schemeClr val="tx1"/>
                </a:solidFill>
                <a:latin typeface="Consolas"/>
                <a:ea typeface="+mn-lt"/>
                <a:cs typeface="+mn-lt"/>
              </a:rPr>
              <a:t># Output</a:t>
            </a:r>
          </a:p>
          <a:p>
            <a:pPr defTabSz="932472"/>
            <a:r>
              <a:rPr lang="en-US" dirty="0">
                <a:solidFill>
                  <a:schemeClr val="tx1"/>
                </a:solidFill>
                <a:latin typeface="Consolas"/>
                <a:ea typeface="+mn-lt"/>
                <a:cs typeface="+mn-lt"/>
              </a:rPr>
              <a:t>Inside function: 1</a:t>
            </a:r>
            <a:endParaRPr lang="en-US" dirty="0"/>
          </a:p>
          <a:p>
            <a:pPr defTabSz="932472"/>
            <a:r>
              <a:rPr lang="en-US" dirty="0">
                <a:solidFill>
                  <a:schemeClr val="tx1"/>
                </a:solidFill>
                <a:latin typeface="Consolas"/>
                <a:ea typeface="+mn-lt"/>
                <a:cs typeface="+mn-lt"/>
              </a:rPr>
              <a:t>Outside function: 1</a:t>
            </a:r>
            <a:endParaRPr lang="en-US" dirty="0">
              <a:solidFill>
                <a:schemeClr val="tx1"/>
              </a:solidFill>
            </a:endParaRPr>
          </a:p>
        </p:txBody>
      </p:sp>
      <p:sp>
        <p:nvSpPr>
          <p:cNvPr id="9" name="TextBox 8">
            <a:extLst>
              <a:ext uri="{FF2B5EF4-FFF2-40B4-BE49-F238E27FC236}">
                <a16:creationId xmlns:a16="http://schemas.microsoft.com/office/drawing/2014/main" id="{A319C1DA-F49B-E801-BFBF-87EBCD333E1F}"/>
              </a:ext>
            </a:extLst>
          </p:cNvPr>
          <p:cNvSpPr txBox="1"/>
          <p:nvPr/>
        </p:nvSpPr>
        <p:spPr>
          <a:xfrm>
            <a:off x="6107227" y="1173735"/>
            <a:ext cx="5564311" cy="1043363"/>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Definition. </a:t>
            </a:r>
            <a:r>
              <a:rPr lang="en-US" dirty="0">
                <a:ea typeface="+mn-lt"/>
                <a:cs typeface="+mn-lt"/>
              </a:rPr>
              <a:t>The </a:t>
            </a:r>
            <a:r>
              <a:rPr lang="en-US" b="1" dirty="0">
                <a:ea typeface="+mn-lt"/>
                <a:cs typeface="+mn-lt"/>
              </a:rPr>
              <a:t>nonlocal keyword</a:t>
            </a:r>
            <a:r>
              <a:rPr lang="en-US" dirty="0">
                <a:ea typeface="+mn-lt"/>
                <a:cs typeface="+mn-lt"/>
              </a:rPr>
              <a:t> is used in nested functions to refer to variables in the nearest enclosing (non-global) scope.</a:t>
            </a:r>
          </a:p>
        </p:txBody>
      </p:sp>
      <p:sp>
        <p:nvSpPr>
          <p:cNvPr id="10" name="Rectangle 9">
            <a:extLst>
              <a:ext uri="{FF2B5EF4-FFF2-40B4-BE49-F238E27FC236}">
                <a16:creationId xmlns:a16="http://schemas.microsoft.com/office/drawing/2014/main" id="{0881EDA6-6799-B224-5B87-91DA3AB9E72C}"/>
              </a:ext>
            </a:extLst>
          </p:cNvPr>
          <p:cNvSpPr/>
          <p:nvPr/>
        </p:nvSpPr>
        <p:spPr bwMode="auto">
          <a:xfrm>
            <a:off x="6111658" y="2152735"/>
            <a:ext cx="5290335" cy="2742585"/>
          </a:xfrm>
          <a:prstGeom prst="rect">
            <a:avLst/>
          </a:prstGeom>
          <a:solidFill>
            <a:schemeClr val="bg2">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dirty="0">
                <a:solidFill>
                  <a:schemeClr val="tx1"/>
                </a:solidFill>
                <a:latin typeface="Consolas"/>
                <a:ea typeface="+mn-lt"/>
                <a:cs typeface="+mn-lt"/>
              </a:rPr>
              <a:t>def outer():</a:t>
            </a:r>
            <a:endParaRPr lang="en-US" dirty="0">
              <a:solidFill>
                <a:schemeClr val="tx1"/>
              </a:solidFill>
              <a:latin typeface="Consolas"/>
            </a:endParaRPr>
          </a:p>
          <a:p>
            <a:pPr defTabSz="932472"/>
            <a:r>
              <a:rPr lang="en-US" dirty="0">
                <a:solidFill>
                  <a:schemeClr val="tx1"/>
                </a:solidFill>
                <a:latin typeface="Consolas"/>
                <a:ea typeface="+mn-lt"/>
                <a:cs typeface="+mn-lt"/>
              </a:rPr>
              <a:t>    message = "Hi"</a:t>
            </a:r>
            <a:endParaRPr lang="en-US" dirty="0">
              <a:solidFill>
                <a:schemeClr val="tx1"/>
              </a:solidFill>
              <a:latin typeface="Consolas"/>
            </a:endParaRPr>
          </a:p>
          <a:p>
            <a:pPr defTabSz="932472"/>
            <a:r>
              <a:rPr lang="en-US" dirty="0">
                <a:solidFill>
                  <a:schemeClr val="tx1"/>
                </a:solidFill>
                <a:latin typeface="Consolas"/>
                <a:ea typeface="+mn-lt"/>
                <a:cs typeface="+mn-lt"/>
              </a:rPr>
              <a:t>    def inner():</a:t>
            </a:r>
          </a:p>
          <a:p>
            <a:pPr defTabSz="932472"/>
            <a:r>
              <a:rPr lang="en-US" dirty="0">
                <a:solidFill>
                  <a:schemeClr val="tx1"/>
                </a:solidFill>
                <a:latin typeface="Consolas"/>
                <a:ea typeface="+mn-lt"/>
                <a:cs typeface="+mn-lt"/>
              </a:rPr>
              <a:t>        nonlocal message</a:t>
            </a:r>
            <a:endParaRPr lang="en-US" dirty="0">
              <a:solidFill>
                <a:schemeClr val="tx1"/>
              </a:solidFill>
              <a:latin typeface="Consolas"/>
            </a:endParaRPr>
          </a:p>
          <a:p>
            <a:pPr defTabSz="932472"/>
            <a:r>
              <a:rPr lang="en-US" dirty="0">
                <a:solidFill>
                  <a:schemeClr val="tx1"/>
                </a:solidFill>
                <a:latin typeface="Consolas"/>
                <a:ea typeface="+mn-lt"/>
                <a:cs typeface="+mn-lt"/>
              </a:rPr>
              <a:t>        message = "Hello"</a:t>
            </a:r>
            <a:endParaRPr lang="en-US" dirty="0">
              <a:solidFill>
                <a:schemeClr val="tx1"/>
              </a:solidFill>
              <a:latin typeface="Consolas"/>
            </a:endParaRPr>
          </a:p>
          <a:p>
            <a:pPr defTabSz="932472"/>
            <a:r>
              <a:rPr lang="en-US" dirty="0">
                <a:solidFill>
                  <a:schemeClr val="tx1"/>
                </a:solidFill>
                <a:latin typeface="Consolas"/>
                <a:ea typeface="+mn-lt"/>
                <a:cs typeface="+mn-lt"/>
              </a:rPr>
              <a:t>        print("Inside inner:", message)</a:t>
            </a:r>
          </a:p>
          <a:p>
            <a:pPr defTabSz="932472"/>
            <a:r>
              <a:rPr lang="en-US" dirty="0">
                <a:solidFill>
                  <a:schemeClr val="tx1"/>
                </a:solidFill>
                <a:latin typeface="Consolas"/>
                <a:ea typeface="+mn-lt"/>
                <a:cs typeface="+mn-lt"/>
              </a:rPr>
              <a:t>    inner()</a:t>
            </a:r>
          </a:p>
          <a:p>
            <a:pPr defTabSz="932472"/>
            <a:r>
              <a:rPr lang="en-US" dirty="0">
                <a:solidFill>
                  <a:schemeClr val="tx1"/>
                </a:solidFill>
                <a:latin typeface="Consolas"/>
                <a:ea typeface="+mn-lt"/>
                <a:cs typeface="+mn-lt"/>
              </a:rPr>
              <a:t>    print("Inside outer:", message)</a:t>
            </a:r>
            <a:endParaRPr lang="en-US" dirty="0">
              <a:solidFill>
                <a:schemeClr val="tx1"/>
              </a:solidFill>
              <a:latin typeface="Consolas"/>
              <a:cs typeface="Segoe UI"/>
            </a:endParaRPr>
          </a:p>
          <a:p>
            <a:pPr defTabSz="932472"/>
            <a:r>
              <a:rPr lang="en-US" dirty="0">
                <a:solidFill>
                  <a:schemeClr val="tx1"/>
                </a:solidFill>
                <a:latin typeface="Consolas"/>
                <a:ea typeface="+mn-lt"/>
                <a:cs typeface="+mn-lt"/>
              </a:rPr>
              <a:t>outer()</a:t>
            </a:r>
            <a:endParaRPr lang="en-US" dirty="0">
              <a:solidFill>
                <a:schemeClr val="tx1"/>
              </a:solidFill>
              <a:latin typeface="Consolas"/>
            </a:endParaRPr>
          </a:p>
          <a:p>
            <a:pPr defTabSz="932472"/>
            <a:endParaRPr lang="en-US" dirty="0">
              <a:solidFill>
                <a:schemeClr val="tx1"/>
              </a:solidFill>
              <a:latin typeface="Consolas"/>
              <a:cs typeface="Segoe UI"/>
            </a:endParaRPr>
          </a:p>
        </p:txBody>
      </p:sp>
      <p:sp>
        <p:nvSpPr>
          <p:cNvPr id="11" name="Rectangle 10">
            <a:extLst>
              <a:ext uri="{FF2B5EF4-FFF2-40B4-BE49-F238E27FC236}">
                <a16:creationId xmlns:a16="http://schemas.microsoft.com/office/drawing/2014/main" id="{A90AF33A-F8A8-506C-5870-14711F88AF33}"/>
              </a:ext>
            </a:extLst>
          </p:cNvPr>
          <p:cNvSpPr/>
          <p:nvPr/>
        </p:nvSpPr>
        <p:spPr bwMode="auto">
          <a:xfrm>
            <a:off x="6109988" y="5020532"/>
            <a:ext cx="5296600" cy="1120945"/>
          </a:xfrm>
          <a:prstGeom prst="rect">
            <a:avLst/>
          </a:prstGeom>
          <a:solidFill>
            <a:srgbClr val="EAF5D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dirty="0">
                <a:solidFill>
                  <a:schemeClr val="tx1"/>
                </a:solidFill>
                <a:latin typeface="Consolas"/>
                <a:ea typeface="+mn-lt"/>
                <a:cs typeface="+mn-lt"/>
              </a:rPr>
              <a:t># Output</a:t>
            </a:r>
          </a:p>
          <a:p>
            <a:pPr defTabSz="932472"/>
            <a:r>
              <a:rPr lang="en-US">
                <a:solidFill>
                  <a:schemeClr val="tx1"/>
                </a:solidFill>
                <a:latin typeface="Consolas"/>
                <a:ea typeface="+mn-lt"/>
                <a:cs typeface="+mn-lt"/>
              </a:rPr>
              <a:t>Inside inner: Hello</a:t>
            </a:r>
            <a:endParaRPr lang="en-US"/>
          </a:p>
          <a:p>
            <a:pPr defTabSz="932472"/>
            <a:r>
              <a:rPr lang="en-US" dirty="0">
                <a:solidFill>
                  <a:schemeClr val="tx1"/>
                </a:solidFill>
                <a:latin typeface="Consolas"/>
                <a:ea typeface="+mn-lt"/>
                <a:cs typeface="+mn-lt"/>
              </a:rPr>
              <a:t>Inside outer: Hello</a:t>
            </a:r>
            <a:endParaRPr lang="en-US" dirty="0">
              <a:solidFill>
                <a:schemeClr val="tx1"/>
              </a:solidFill>
            </a:endParaRPr>
          </a:p>
        </p:txBody>
      </p:sp>
    </p:spTree>
    <p:extLst>
      <p:ext uri="{BB962C8B-B14F-4D97-AF65-F5344CB8AC3E}">
        <p14:creationId xmlns:p14="http://schemas.microsoft.com/office/powerpoint/2010/main" val="106705492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028D4EB8-E2A9-4C5F-16D0-F6C9C207DC7A}"/>
              </a:ext>
            </a:extLst>
          </p:cNvPr>
          <p:cNvGraphicFramePr>
            <a:graphicFrameLocks noGrp="1"/>
          </p:cNvGraphicFramePr>
          <p:nvPr>
            <p:extLst>
              <p:ext uri="{D42A27DB-BD31-4B8C-83A1-F6EECF244321}">
                <p14:modId xmlns:p14="http://schemas.microsoft.com/office/powerpoint/2010/main" val="3115303081"/>
              </p:ext>
            </p:extLst>
          </p:nvPr>
        </p:nvGraphicFramePr>
        <p:xfrm>
          <a:off x="2806236" y="1714988"/>
          <a:ext cx="6582629" cy="1080897"/>
        </p:xfrm>
        <a:graphic>
          <a:graphicData uri="http://schemas.openxmlformats.org/drawingml/2006/table">
            <a:tbl>
              <a:tblPr firstRow="1" bandRow="1">
                <a:tableStyleId>{5C22544A-7EE6-4342-B048-85BDC9FD1C3A}</a:tableStyleId>
              </a:tblPr>
              <a:tblGrid>
                <a:gridCol w="1350619">
                  <a:extLst>
                    <a:ext uri="{9D8B030D-6E8A-4147-A177-3AD203B41FA5}">
                      <a16:colId xmlns:a16="http://schemas.microsoft.com/office/drawing/2014/main" val="3702775371"/>
                    </a:ext>
                  </a:extLst>
                </a:gridCol>
                <a:gridCol w="3160186">
                  <a:extLst>
                    <a:ext uri="{9D8B030D-6E8A-4147-A177-3AD203B41FA5}">
                      <a16:colId xmlns:a16="http://schemas.microsoft.com/office/drawing/2014/main" val="3840224610"/>
                    </a:ext>
                  </a:extLst>
                </a:gridCol>
                <a:gridCol w="2071824">
                  <a:extLst>
                    <a:ext uri="{9D8B030D-6E8A-4147-A177-3AD203B41FA5}">
                      <a16:colId xmlns:a16="http://schemas.microsoft.com/office/drawing/2014/main" val="1622661670"/>
                    </a:ext>
                  </a:extLst>
                </a:gridCol>
              </a:tblGrid>
              <a:tr h="0">
                <a:tc>
                  <a:txBody>
                    <a:bodyPr/>
                    <a:lstStyle/>
                    <a:p>
                      <a:pPr algn="l">
                        <a:buNone/>
                      </a:pPr>
                      <a:r>
                        <a:rPr lang="en-US" b="1" dirty="0"/>
                        <a:t>Keyword</a:t>
                      </a:r>
                    </a:p>
                  </a:txBody>
                  <a:tcPr anchor="ctr">
                    <a:solidFill>
                      <a:schemeClr val="accent2">
                        <a:lumMod val="50000"/>
                        <a:lumOff val="50000"/>
                      </a:schemeClr>
                    </a:solidFill>
                  </a:tcPr>
                </a:tc>
                <a:tc>
                  <a:txBody>
                    <a:bodyPr/>
                    <a:lstStyle/>
                    <a:p>
                      <a:pPr algn="l">
                        <a:buNone/>
                      </a:pPr>
                      <a:r>
                        <a:rPr lang="en-US" b="1" dirty="0"/>
                        <a:t>Modifies Variable In</a:t>
                      </a:r>
                    </a:p>
                  </a:txBody>
                  <a:tcPr anchor="ctr">
                    <a:solidFill>
                      <a:schemeClr val="accent2">
                        <a:lumMod val="50000"/>
                        <a:lumOff val="50000"/>
                      </a:schemeClr>
                    </a:solidFill>
                  </a:tcPr>
                </a:tc>
                <a:tc>
                  <a:txBody>
                    <a:bodyPr/>
                    <a:lstStyle/>
                    <a:p>
                      <a:pPr algn="l">
                        <a:buNone/>
                      </a:pPr>
                      <a:r>
                        <a:rPr lang="en-US" b="1" dirty="0"/>
                        <a:t>Used In</a:t>
                      </a:r>
                    </a:p>
                  </a:txBody>
                  <a:tcPr anchor="ctr">
                    <a:solidFill>
                      <a:schemeClr val="accent2">
                        <a:lumMod val="50000"/>
                        <a:lumOff val="50000"/>
                      </a:schemeClr>
                    </a:solidFill>
                  </a:tcPr>
                </a:tc>
                <a:extLst>
                  <a:ext uri="{0D108BD9-81ED-4DB2-BD59-A6C34878D82A}">
                    <a16:rowId xmlns:a16="http://schemas.microsoft.com/office/drawing/2014/main" val="3133901573"/>
                  </a:ext>
                </a:extLst>
              </a:tr>
              <a:tr h="0">
                <a:tc>
                  <a:txBody>
                    <a:bodyPr/>
                    <a:lstStyle/>
                    <a:p>
                      <a:pPr algn="l">
                        <a:buNone/>
                      </a:pPr>
                      <a:r>
                        <a:rPr lang="en-US" dirty="0"/>
                        <a:t>global</a:t>
                      </a:r>
                    </a:p>
                  </a:txBody>
                  <a:tcPr anchor="ctr"/>
                </a:tc>
                <a:tc>
                  <a:txBody>
                    <a:bodyPr/>
                    <a:lstStyle/>
                    <a:p>
                      <a:pPr algn="l">
                        <a:buNone/>
                      </a:pPr>
                      <a:r>
                        <a:rPr lang="en-US" dirty="0"/>
                        <a:t>Global (module-level) scope</a:t>
                      </a:r>
                    </a:p>
                  </a:txBody>
                  <a:tcPr anchor="ctr"/>
                </a:tc>
                <a:tc>
                  <a:txBody>
                    <a:bodyPr/>
                    <a:lstStyle/>
                    <a:p>
                      <a:pPr algn="l">
                        <a:buNone/>
                      </a:pPr>
                      <a:r>
                        <a:rPr lang="en-US" dirty="0"/>
                        <a:t>Any function</a:t>
                      </a:r>
                    </a:p>
                  </a:txBody>
                  <a:tcPr anchor="ctr"/>
                </a:tc>
                <a:extLst>
                  <a:ext uri="{0D108BD9-81ED-4DB2-BD59-A6C34878D82A}">
                    <a16:rowId xmlns:a16="http://schemas.microsoft.com/office/drawing/2014/main" val="1216771191"/>
                  </a:ext>
                </a:extLst>
              </a:tr>
              <a:tr h="0">
                <a:tc>
                  <a:txBody>
                    <a:bodyPr/>
                    <a:lstStyle/>
                    <a:p>
                      <a:pPr algn="l">
                        <a:buNone/>
                      </a:pPr>
                      <a:r>
                        <a:rPr lang="en-US" dirty="0"/>
                        <a:t>nonlocal</a:t>
                      </a:r>
                    </a:p>
                  </a:txBody>
                  <a:tcPr anchor="ctr"/>
                </a:tc>
                <a:tc>
                  <a:txBody>
                    <a:bodyPr/>
                    <a:lstStyle/>
                    <a:p>
                      <a:pPr algn="l">
                        <a:buNone/>
                      </a:pPr>
                      <a:r>
                        <a:rPr lang="en-US" dirty="0"/>
                        <a:t>Enclosing function’s scope</a:t>
                      </a:r>
                    </a:p>
                  </a:txBody>
                  <a:tcPr anchor="ctr"/>
                </a:tc>
                <a:tc>
                  <a:txBody>
                    <a:bodyPr/>
                    <a:lstStyle/>
                    <a:p>
                      <a:pPr algn="l">
                        <a:buNone/>
                      </a:pPr>
                      <a:r>
                        <a:rPr lang="en-US" dirty="0"/>
                        <a:t>Nested functions</a:t>
                      </a:r>
                    </a:p>
                  </a:txBody>
                  <a:tcPr anchor="ctr"/>
                </a:tc>
                <a:extLst>
                  <a:ext uri="{0D108BD9-81ED-4DB2-BD59-A6C34878D82A}">
                    <a16:rowId xmlns:a16="http://schemas.microsoft.com/office/drawing/2014/main" val="550851452"/>
                  </a:ext>
                </a:extLst>
              </a:tr>
            </a:tbl>
          </a:graphicData>
        </a:graphic>
      </p:graphicFrame>
      <p:sp>
        <p:nvSpPr>
          <p:cNvPr id="9" name="TextBox 8">
            <a:extLst>
              <a:ext uri="{FF2B5EF4-FFF2-40B4-BE49-F238E27FC236}">
                <a16:creationId xmlns:a16="http://schemas.microsoft.com/office/drawing/2014/main" id="{DB482FB7-7D59-81B6-B4A6-B3627FC8AED3}"/>
              </a:ext>
            </a:extLst>
          </p:cNvPr>
          <p:cNvSpPr txBox="1"/>
          <p:nvPr/>
        </p:nvSpPr>
        <p:spPr>
          <a:xfrm>
            <a:off x="1257721" y="3316327"/>
            <a:ext cx="4128015" cy="2194447"/>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Explanation for global</a:t>
            </a:r>
          </a:p>
          <a:p>
            <a:pPr marL="228600" indent="-228600">
              <a:lnSpc>
                <a:spcPct val="90000"/>
              </a:lnSpc>
              <a:spcAft>
                <a:spcPts val="600"/>
              </a:spcAft>
              <a:buFont typeface=""/>
              <a:buChar char="•"/>
            </a:pPr>
            <a:r>
              <a:rPr lang="en-US" dirty="0"/>
              <a:t>Without global, assigning to count inside the function would create a new local variable.</a:t>
            </a:r>
            <a:endParaRPr lang="en-US" dirty="0">
              <a:cs typeface="Segoe UI"/>
            </a:endParaRPr>
          </a:p>
          <a:p>
            <a:pPr marL="228600" indent="-228600">
              <a:lnSpc>
                <a:spcPct val="90000"/>
              </a:lnSpc>
              <a:spcAft>
                <a:spcPts val="600"/>
              </a:spcAft>
              <a:buFont typeface=""/>
              <a:buChar char="•"/>
            </a:pPr>
            <a:r>
              <a:rPr lang="en-US" dirty="0"/>
              <a:t>By declaring count as global, we modify the global variable directly from within the function.</a:t>
            </a:r>
          </a:p>
        </p:txBody>
      </p:sp>
      <p:sp>
        <p:nvSpPr>
          <p:cNvPr id="10" name="TextBox 9">
            <a:extLst>
              <a:ext uri="{FF2B5EF4-FFF2-40B4-BE49-F238E27FC236}">
                <a16:creationId xmlns:a16="http://schemas.microsoft.com/office/drawing/2014/main" id="{26BDEBE8-8CCC-ABEF-C448-37606B320BAA}"/>
              </a:ext>
            </a:extLst>
          </p:cNvPr>
          <p:cNvSpPr txBox="1"/>
          <p:nvPr/>
        </p:nvSpPr>
        <p:spPr>
          <a:xfrm>
            <a:off x="6296744" y="3316327"/>
            <a:ext cx="5000388" cy="2520690"/>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Explanation for nonlocal</a:t>
            </a:r>
            <a:endParaRPr lang="en-US" dirty="0">
              <a:cs typeface="Segoe UI"/>
            </a:endParaRPr>
          </a:p>
          <a:p>
            <a:pPr marL="228600" indent="-228600">
              <a:lnSpc>
                <a:spcPct val="90000"/>
              </a:lnSpc>
              <a:spcAft>
                <a:spcPts val="600"/>
              </a:spcAft>
              <a:buFont typeface=""/>
              <a:buChar char="•"/>
            </a:pPr>
            <a:r>
              <a:rPr lang="en-US" dirty="0"/>
              <a:t>The variable message is declared in the enclosing function outer.</a:t>
            </a:r>
            <a:endParaRPr lang="en-US" dirty="0">
              <a:cs typeface="Segoe UI"/>
            </a:endParaRPr>
          </a:p>
          <a:p>
            <a:pPr marL="228600" indent="-228600">
              <a:lnSpc>
                <a:spcPct val="90000"/>
              </a:lnSpc>
              <a:spcAft>
                <a:spcPts val="600"/>
              </a:spcAft>
              <a:buFont typeface=""/>
              <a:buChar char="•"/>
            </a:pPr>
            <a:r>
              <a:rPr lang="en-US" dirty="0"/>
              <a:t>The inner function uses nonlocal to modify message in its enclosing (but not global) scope.</a:t>
            </a:r>
            <a:endParaRPr lang="en-US" dirty="0">
              <a:cs typeface="Segoe UI"/>
            </a:endParaRPr>
          </a:p>
          <a:p>
            <a:pPr marL="228600" indent="-228600">
              <a:lnSpc>
                <a:spcPct val="90000"/>
              </a:lnSpc>
              <a:spcAft>
                <a:spcPts val="600"/>
              </a:spcAft>
              <a:buFont typeface=""/>
              <a:buChar char="•"/>
            </a:pPr>
            <a:r>
              <a:rPr lang="en-US" dirty="0"/>
              <a:t>Without nonlocal, message inside inner would be treated as a new local variable.</a:t>
            </a:r>
          </a:p>
        </p:txBody>
      </p:sp>
    </p:spTree>
    <p:extLst>
      <p:ext uri="{BB962C8B-B14F-4D97-AF65-F5344CB8AC3E}">
        <p14:creationId xmlns:p14="http://schemas.microsoft.com/office/powerpoint/2010/main" val="206271265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B30050-32D1-DFAC-F967-F2E8BBEB5F4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4E6EBF0-1EC9-8FCB-5F1B-96DB77059F62}"/>
              </a:ext>
            </a:extLst>
          </p:cNvPr>
          <p:cNvSpPr>
            <a:spLocks noGrp="1"/>
          </p:cNvSpPr>
          <p:nvPr>
            <p:ph type="title"/>
          </p:nvPr>
        </p:nvSpPr>
        <p:spPr/>
        <p:txBody>
          <a:bodyPr/>
          <a:lstStyle/>
          <a:p>
            <a:r>
              <a:rPr lang="en-US" sz="3100" dirty="0">
                <a:ea typeface="+mj-lt"/>
                <a:cs typeface="+mj-lt"/>
              </a:rPr>
              <a:t>Example 2: Using global and nonlocal</a:t>
            </a:r>
          </a:p>
          <a:p>
            <a:endParaRPr lang="en-US" sz="3100" dirty="0">
              <a:cs typeface="Segoe UI Semibold"/>
            </a:endParaRPr>
          </a:p>
        </p:txBody>
      </p:sp>
      <p:sp>
        <p:nvSpPr>
          <p:cNvPr id="7" name="Rectangle 6">
            <a:extLst>
              <a:ext uri="{FF2B5EF4-FFF2-40B4-BE49-F238E27FC236}">
                <a16:creationId xmlns:a16="http://schemas.microsoft.com/office/drawing/2014/main" id="{611AF11E-1759-2214-2370-A6F944299DFE}"/>
              </a:ext>
            </a:extLst>
          </p:cNvPr>
          <p:cNvSpPr/>
          <p:nvPr/>
        </p:nvSpPr>
        <p:spPr bwMode="auto">
          <a:xfrm>
            <a:off x="489538" y="1207321"/>
            <a:ext cx="5349979" cy="2567336"/>
          </a:xfrm>
          <a:prstGeom prst="rect">
            <a:avLst/>
          </a:prstGeom>
          <a:solidFill>
            <a:schemeClr val="bg2">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sz="1600" dirty="0">
                <a:solidFill>
                  <a:schemeClr val="tx1"/>
                </a:solidFill>
                <a:latin typeface="Consolas"/>
                <a:ea typeface="+mn-lt"/>
                <a:cs typeface="+mn-lt"/>
              </a:rPr>
              <a:t>total = 0  # Global variable</a:t>
            </a:r>
            <a:endParaRPr lang="en-US" sz="1600">
              <a:solidFill>
                <a:schemeClr val="tx1"/>
              </a:solidFill>
              <a:latin typeface="Consolas"/>
            </a:endParaRPr>
          </a:p>
          <a:p>
            <a:pPr defTabSz="932472"/>
            <a:endParaRPr lang="en-US" sz="1600" dirty="0">
              <a:solidFill>
                <a:srgbClr val="FFFFFF"/>
              </a:solidFill>
              <a:latin typeface="Consolas"/>
              <a:ea typeface="+mn-lt"/>
              <a:cs typeface="+mn-lt"/>
            </a:endParaRPr>
          </a:p>
          <a:p>
            <a:pPr defTabSz="932472"/>
            <a:r>
              <a:rPr lang="en-US" sz="1600" dirty="0">
                <a:solidFill>
                  <a:schemeClr val="tx1"/>
                </a:solidFill>
                <a:latin typeface="Consolas"/>
                <a:ea typeface="+mn-lt"/>
                <a:cs typeface="+mn-lt"/>
              </a:rPr>
              <a:t>def </a:t>
            </a:r>
            <a:r>
              <a:rPr lang="en-US" sz="1600" err="1">
                <a:solidFill>
                  <a:schemeClr val="tx1"/>
                </a:solidFill>
                <a:latin typeface="Consolas"/>
                <a:ea typeface="+mn-lt"/>
                <a:cs typeface="+mn-lt"/>
              </a:rPr>
              <a:t>add_to_total</a:t>
            </a:r>
            <a:r>
              <a:rPr lang="en-US" sz="1600" dirty="0">
                <a:solidFill>
                  <a:schemeClr val="tx1"/>
                </a:solidFill>
                <a:latin typeface="Consolas"/>
                <a:ea typeface="+mn-lt"/>
                <a:cs typeface="+mn-lt"/>
              </a:rPr>
              <a:t>(amount):</a:t>
            </a:r>
            <a:endParaRPr lang="en-US" sz="1600">
              <a:solidFill>
                <a:schemeClr val="tx1"/>
              </a:solidFill>
              <a:latin typeface="Consolas"/>
            </a:endParaRPr>
          </a:p>
          <a:p>
            <a:pPr defTabSz="932472"/>
            <a:r>
              <a:rPr lang="en-US" sz="1600" dirty="0">
                <a:solidFill>
                  <a:schemeClr val="tx1"/>
                </a:solidFill>
                <a:latin typeface="Consolas"/>
                <a:ea typeface="+mn-lt"/>
                <a:cs typeface="+mn-lt"/>
              </a:rPr>
              <a:t>    global total</a:t>
            </a:r>
            <a:endParaRPr lang="en-US" sz="1600">
              <a:solidFill>
                <a:schemeClr val="tx1"/>
              </a:solidFill>
              <a:latin typeface="Consolas"/>
            </a:endParaRPr>
          </a:p>
          <a:p>
            <a:pPr defTabSz="932472"/>
            <a:r>
              <a:rPr lang="en-US" sz="1600" dirty="0">
                <a:solidFill>
                  <a:schemeClr val="tx1"/>
                </a:solidFill>
                <a:latin typeface="Consolas"/>
                <a:ea typeface="+mn-lt"/>
                <a:cs typeface="+mn-lt"/>
              </a:rPr>
              <a:t>    total += amount</a:t>
            </a:r>
            <a:endParaRPr lang="en-US" sz="1600">
              <a:solidFill>
                <a:schemeClr val="tx1"/>
              </a:solidFill>
              <a:latin typeface="Consolas"/>
            </a:endParaRPr>
          </a:p>
          <a:p>
            <a:pPr defTabSz="932472"/>
            <a:r>
              <a:rPr lang="en-US" sz="1600" dirty="0">
                <a:solidFill>
                  <a:schemeClr val="tx1"/>
                </a:solidFill>
                <a:latin typeface="Consolas"/>
                <a:ea typeface="+mn-lt"/>
                <a:cs typeface="+mn-lt"/>
              </a:rPr>
              <a:t>    print("Inside function: total =", total)</a:t>
            </a:r>
            <a:endParaRPr lang="en-US" sz="1600">
              <a:solidFill>
                <a:schemeClr val="tx1"/>
              </a:solidFill>
              <a:latin typeface="Consolas"/>
            </a:endParaRPr>
          </a:p>
          <a:p>
            <a:pPr defTabSz="932472"/>
            <a:endParaRPr lang="en-US" sz="1600" dirty="0">
              <a:latin typeface="Consolas"/>
            </a:endParaRPr>
          </a:p>
          <a:p>
            <a:pPr defTabSz="932472"/>
            <a:r>
              <a:rPr lang="en-US" sz="1600" err="1">
                <a:solidFill>
                  <a:schemeClr val="tx1"/>
                </a:solidFill>
                <a:latin typeface="Consolas"/>
                <a:ea typeface="+mn-lt"/>
                <a:cs typeface="+mn-lt"/>
              </a:rPr>
              <a:t>add_to_total</a:t>
            </a:r>
            <a:r>
              <a:rPr lang="en-US" sz="1600" dirty="0">
                <a:solidFill>
                  <a:schemeClr val="tx1"/>
                </a:solidFill>
                <a:latin typeface="Consolas"/>
                <a:ea typeface="+mn-lt"/>
                <a:cs typeface="+mn-lt"/>
              </a:rPr>
              <a:t>(5)</a:t>
            </a:r>
            <a:endParaRPr lang="en-US" sz="1600">
              <a:solidFill>
                <a:schemeClr val="tx1"/>
              </a:solidFill>
              <a:latin typeface="Consolas"/>
            </a:endParaRPr>
          </a:p>
          <a:p>
            <a:pPr defTabSz="932472"/>
            <a:r>
              <a:rPr lang="en-US" sz="1600" dirty="0">
                <a:solidFill>
                  <a:schemeClr val="tx1"/>
                </a:solidFill>
                <a:latin typeface="Consolas"/>
                <a:ea typeface="+mn-lt"/>
                <a:cs typeface="+mn-lt"/>
              </a:rPr>
              <a:t>print("Outside function: total =", total)</a:t>
            </a:r>
            <a:endParaRPr lang="en-US" sz="1600">
              <a:solidFill>
                <a:schemeClr val="tx1"/>
              </a:solidFill>
              <a:latin typeface="Consolas"/>
            </a:endParaRPr>
          </a:p>
        </p:txBody>
      </p:sp>
      <p:sp>
        <p:nvSpPr>
          <p:cNvPr id="9" name="Rectangle 8">
            <a:extLst>
              <a:ext uri="{FF2B5EF4-FFF2-40B4-BE49-F238E27FC236}">
                <a16:creationId xmlns:a16="http://schemas.microsoft.com/office/drawing/2014/main" id="{87A7DE16-BD39-2B1A-1974-E9DFD01C70D4}"/>
              </a:ext>
            </a:extLst>
          </p:cNvPr>
          <p:cNvSpPr/>
          <p:nvPr/>
        </p:nvSpPr>
        <p:spPr bwMode="auto">
          <a:xfrm>
            <a:off x="490128" y="3782158"/>
            <a:ext cx="5360116" cy="1018885"/>
          </a:xfrm>
          <a:prstGeom prst="rect">
            <a:avLst/>
          </a:prstGeom>
          <a:solidFill>
            <a:srgbClr val="EAF5D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sz="1600" dirty="0">
                <a:solidFill>
                  <a:schemeClr val="tx1"/>
                </a:solidFill>
                <a:latin typeface="Consolas"/>
                <a:ea typeface="+mn-lt"/>
                <a:cs typeface="+mn-lt"/>
              </a:rPr>
              <a:t># Output</a:t>
            </a:r>
          </a:p>
          <a:p>
            <a:pPr defTabSz="932472"/>
            <a:r>
              <a:rPr lang="en-US" sz="1600" dirty="0">
                <a:solidFill>
                  <a:schemeClr val="tx1"/>
                </a:solidFill>
                <a:latin typeface="Consolas"/>
                <a:ea typeface="+mn-lt"/>
                <a:cs typeface="+mn-lt"/>
              </a:rPr>
              <a:t>Inside function: total = 5</a:t>
            </a:r>
            <a:endParaRPr lang="en-US" sz="1600" dirty="0">
              <a:solidFill>
                <a:schemeClr val="tx1"/>
              </a:solidFill>
              <a:cs typeface="Segoe UI"/>
            </a:endParaRPr>
          </a:p>
          <a:p>
            <a:pPr defTabSz="932472"/>
            <a:r>
              <a:rPr lang="en-US" sz="1600" dirty="0">
                <a:solidFill>
                  <a:schemeClr val="tx1"/>
                </a:solidFill>
                <a:latin typeface="Consolas"/>
                <a:ea typeface="+mn-lt"/>
                <a:cs typeface="+mn-lt"/>
              </a:rPr>
              <a:t>Outside function: total = 5</a:t>
            </a:r>
            <a:endParaRPr lang="en-US" sz="1600">
              <a:solidFill>
                <a:schemeClr val="tx1"/>
              </a:solidFill>
              <a:cs typeface="Segoe UI"/>
            </a:endParaRPr>
          </a:p>
          <a:p>
            <a:pPr defTabSz="932472"/>
            <a:endParaRPr lang="en-US" sz="1600" dirty="0">
              <a:solidFill>
                <a:srgbClr val="282828"/>
              </a:solidFill>
              <a:latin typeface="Consolas"/>
              <a:cs typeface="Segoe UI"/>
            </a:endParaRPr>
          </a:p>
        </p:txBody>
      </p:sp>
      <p:sp>
        <p:nvSpPr>
          <p:cNvPr id="11" name="TextBox 10">
            <a:extLst>
              <a:ext uri="{FF2B5EF4-FFF2-40B4-BE49-F238E27FC236}">
                <a16:creationId xmlns:a16="http://schemas.microsoft.com/office/drawing/2014/main" id="{FE9C0310-11F2-0A54-6FBA-92B55127EE74}"/>
              </a:ext>
            </a:extLst>
          </p:cNvPr>
          <p:cNvSpPr txBox="1"/>
          <p:nvPr/>
        </p:nvSpPr>
        <p:spPr>
          <a:xfrm>
            <a:off x="339138" y="4814739"/>
            <a:ext cx="5486339" cy="1280351"/>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marL="285750" indent="-285750">
              <a:buFont typeface="Arial"/>
              <a:buChar char="•"/>
            </a:pPr>
            <a:r>
              <a:rPr lang="en-US" sz="1600" dirty="0">
                <a:ea typeface="+mn-lt"/>
                <a:cs typeface="+mn-lt"/>
              </a:rPr>
              <a:t>The function modifies the global variable total using the global keyword.</a:t>
            </a:r>
            <a:endParaRPr lang="en-US" sz="1600" b="1" dirty="0">
              <a:ea typeface="+mn-lt"/>
              <a:cs typeface="+mn-lt"/>
            </a:endParaRPr>
          </a:p>
          <a:p>
            <a:pPr marL="285750" indent="-285750">
              <a:buFont typeface="Arial"/>
              <a:buChar char="•"/>
            </a:pPr>
            <a:r>
              <a:rPr lang="en-US" sz="1600" dirty="0">
                <a:ea typeface="+mn-lt"/>
                <a:cs typeface="+mn-lt"/>
              </a:rPr>
              <a:t>Without declaring global, Python would treat total as a local variable, leading to an </a:t>
            </a:r>
            <a:r>
              <a:rPr lang="en-US" sz="1600" err="1">
                <a:ea typeface="+mn-lt"/>
                <a:cs typeface="+mn-lt"/>
              </a:rPr>
              <a:t>UnboundLocalError</a:t>
            </a:r>
            <a:r>
              <a:rPr lang="en-US" sz="1600" dirty="0">
                <a:ea typeface="+mn-lt"/>
                <a:cs typeface="+mn-lt"/>
              </a:rPr>
              <a:t>.</a:t>
            </a:r>
          </a:p>
        </p:txBody>
      </p:sp>
      <p:sp>
        <p:nvSpPr>
          <p:cNvPr id="2" name="Rectangle 1">
            <a:extLst>
              <a:ext uri="{FF2B5EF4-FFF2-40B4-BE49-F238E27FC236}">
                <a16:creationId xmlns:a16="http://schemas.microsoft.com/office/drawing/2014/main" id="{FD553D54-A2F5-150C-E5CC-FBBFB939958B}"/>
              </a:ext>
            </a:extLst>
          </p:cNvPr>
          <p:cNvSpPr/>
          <p:nvPr/>
        </p:nvSpPr>
        <p:spPr bwMode="auto">
          <a:xfrm>
            <a:off x="6126497" y="1195117"/>
            <a:ext cx="5240170" cy="2695467"/>
          </a:xfrm>
          <a:prstGeom prst="rect">
            <a:avLst/>
          </a:prstGeom>
          <a:solidFill>
            <a:schemeClr val="bg2">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sz="1600" dirty="0">
                <a:solidFill>
                  <a:schemeClr val="tx1"/>
                </a:solidFill>
                <a:latin typeface="Consolas"/>
                <a:ea typeface="+mn-lt"/>
                <a:cs typeface="+mn-lt"/>
              </a:rPr>
              <a:t>def counter():</a:t>
            </a:r>
            <a:endParaRPr lang="en-US" dirty="0">
              <a:solidFill>
                <a:schemeClr val="tx1"/>
              </a:solidFill>
            </a:endParaRPr>
          </a:p>
          <a:p>
            <a:pPr defTabSz="932472"/>
            <a:r>
              <a:rPr lang="en-US" sz="1600">
                <a:solidFill>
                  <a:schemeClr val="tx1"/>
                </a:solidFill>
                <a:latin typeface="Consolas"/>
                <a:ea typeface="+mn-lt"/>
                <a:cs typeface="+mn-lt"/>
              </a:rPr>
              <a:t>    count = 0  # Enclosing variable</a:t>
            </a:r>
            <a:endParaRPr lang="en-US"/>
          </a:p>
          <a:p>
            <a:pPr defTabSz="932472"/>
            <a:r>
              <a:rPr lang="en-US" sz="1600" dirty="0">
                <a:solidFill>
                  <a:schemeClr val="tx1"/>
                </a:solidFill>
                <a:latin typeface="Consolas"/>
                <a:ea typeface="+mn-lt"/>
                <a:cs typeface="+mn-lt"/>
              </a:rPr>
              <a:t>    def increment():</a:t>
            </a:r>
            <a:endParaRPr lang="en-US" dirty="0">
              <a:solidFill>
                <a:schemeClr val="tx1"/>
              </a:solidFill>
            </a:endParaRPr>
          </a:p>
          <a:p>
            <a:pPr defTabSz="932472"/>
            <a:r>
              <a:rPr lang="en-US" sz="1600" dirty="0">
                <a:solidFill>
                  <a:schemeClr val="tx1"/>
                </a:solidFill>
                <a:latin typeface="Consolas"/>
                <a:ea typeface="+mn-lt"/>
                <a:cs typeface="+mn-lt"/>
              </a:rPr>
              <a:t>        nonlocal count</a:t>
            </a:r>
            <a:endParaRPr lang="en-US" dirty="0">
              <a:solidFill>
                <a:schemeClr val="tx1"/>
              </a:solidFill>
            </a:endParaRPr>
          </a:p>
          <a:p>
            <a:pPr defTabSz="932472"/>
            <a:r>
              <a:rPr lang="en-US" sz="1600" dirty="0">
                <a:solidFill>
                  <a:schemeClr val="tx1"/>
                </a:solidFill>
                <a:latin typeface="Consolas"/>
                <a:ea typeface="+mn-lt"/>
                <a:cs typeface="+mn-lt"/>
              </a:rPr>
              <a:t>        count += 1</a:t>
            </a:r>
            <a:endParaRPr lang="en-US" dirty="0">
              <a:solidFill>
                <a:schemeClr val="tx1"/>
              </a:solidFill>
            </a:endParaRPr>
          </a:p>
          <a:p>
            <a:pPr defTabSz="932472"/>
            <a:r>
              <a:rPr lang="en-US" sz="1600" dirty="0">
                <a:solidFill>
                  <a:schemeClr val="tx1"/>
                </a:solidFill>
                <a:latin typeface="Consolas"/>
                <a:ea typeface="+mn-lt"/>
                <a:cs typeface="+mn-lt"/>
              </a:rPr>
              <a:t>        print("Inside increment():", count)</a:t>
            </a:r>
            <a:endParaRPr lang="en-US" dirty="0">
              <a:solidFill>
                <a:schemeClr val="tx1"/>
              </a:solidFill>
            </a:endParaRPr>
          </a:p>
          <a:p>
            <a:pPr defTabSz="932472"/>
            <a:r>
              <a:rPr lang="en-US" sz="1600" dirty="0">
                <a:solidFill>
                  <a:srgbClr val="282828"/>
                </a:solidFill>
                <a:latin typeface="Consolas"/>
              </a:rPr>
              <a:t>    increment()</a:t>
            </a:r>
            <a:endParaRPr lang="en-US" dirty="0"/>
          </a:p>
          <a:p>
            <a:pPr defTabSz="932472"/>
            <a:r>
              <a:rPr lang="en-US" sz="1600" dirty="0">
                <a:solidFill>
                  <a:schemeClr val="tx1"/>
                </a:solidFill>
                <a:latin typeface="Consolas"/>
                <a:ea typeface="+mn-lt"/>
                <a:cs typeface="+mn-lt"/>
              </a:rPr>
              <a:t>    increment()</a:t>
            </a:r>
            <a:endParaRPr lang="en-US" dirty="0">
              <a:solidFill>
                <a:schemeClr val="tx1"/>
              </a:solidFill>
            </a:endParaRPr>
          </a:p>
          <a:p>
            <a:pPr defTabSz="932472"/>
            <a:r>
              <a:rPr lang="en-US" sz="1600" dirty="0">
                <a:solidFill>
                  <a:schemeClr val="tx1"/>
                </a:solidFill>
                <a:latin typeface="Consolas"/>
                <a:ea typeface="+mn-lt"/>
                <a:cs typeface="+mn-lt"/>
              </a:rPr>
              <a:t>    print("Inside counter():", count)</a:t>
            </a:r>
            <a:endParaRPr lang="en-US" dirty="0">
              <a:solidFill>
                <a:schemeClr val="tx1"/>
              </a:solidFill>
              <a:cs typeface="Segoe UI"/>
            </a:endParaRPr>
          </a:p>
          <a:p>
            <a:pPr defTabSz="932472"/>
            <a:r>
              <a:rPr lang="en-US" sz="1600" dirty="0">
                <a:solidFill>
                  <a:schemeClr val="tx1"/>
                </a:solidFill>
                <a:latin typeface="Consolas"/>
                <a:ea typeface="+mn-lt"/>
                <a:cs typeface="+mn-lt"/>
              </a:rPr>
              <a:t>counter()</a:t>
            </a:r>
            <a:endParaRPr lang="en-US" dirty="0">
              <a:solidFill>
                <a:schemeClr val="tx1"/>
              </a:solidFill>
            </a:endParaRPr>
          </a:p>
        </p:txBody>
      </p:sp>
      <p:sp>
        <p:nvSpPr>
          <p:cNvPr id="4" name="Rectangle 3">
            <a:extLst>
              <a:ext uri="{FF2B5EF4-FFF2-40B4-BE49-F238E27FC236}">
                <a16:creationId xmlns:a16="http://schemas.microsoft.com/office/drawing/2014/main" id="{C4279526-A9F0-DCF1-4F46-E8E4457065A1}"/>
              </a:ext>
            </a:extLst>
          </p:cNvPr>
          <p:cNvSpPr/>
          <p:nvPr/>
        </p:nvSpPr>
        <p:spPr bwMode="auto">
          <a:xfrm>
            <a:off x="6120987" y="3898087"/>
            <a:ext cx="5244206" cy="1214128"/>
          </a:xfrm>
          <a:prstGeom prst="rect">
            <a:avLst/>
          </a:prstGeom>
          <a:solidFill>
            <a:srgbClr val="EAF5D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sz="1600" dirty="0">
                <a:solidFill>
                  <a:schemeClr val="tx1"/>
                </a:solidFill>
                <a:latin typeface="Consolas"/>
                <a:ea typeface="+mn-lt"/>
                <a:cs typeface="+mn-lt"/>
              </a:rPr>
              <a:t># Output</a:t>
            </a:r>
          </a:p>
          <a:p>
            <a:pPr defTabSz="932472"/>
            <a:r>
              <a:rPr lang="en-US" sz="1600" dirty="0">
                <a:solidFill>
                  <a:schemeClr val="tx1"/>
                </a:solidFill>
                <a:latin typeface="Consolas"/>
                <a:ea typeface="+mn-lt"/>
                <a:cs typeface="+mn-lt"/>
              </a:rPr>
              <a:t>Inside increment(): 1</a:t>
            </a:r>
            <a:endParaRPr lang="en-US" dirty="0">
              <a:solidFill>
                <a:schemeClr val="tx1"/>
              </a:solidFill>
            </a:endParaRPr>
          </a:p>
          <a:p>
            <a:pPr defTabSz="932472"/>
            <a:r>
              <a:rPr lang="en-US" sz="1600" dirty="0">
                <a:solidFill>
                  <a:schemeClr val="tx1"/>
                </a:solidFill>
                <a:latin typeface="Consolas"/>
                <a:ea typeface="+mn-lt"/>
                <a:cs typeface="+mn-lt"/>
              </a:rPr>
              <a:t>Inside increment(): 2</a:t>
            </a:r>
            <a:endParaRPr lang="en-US" dirty="0">
              <a:solidFill>
                <a:schemeClr val="tx1"/>
              </a:solidFill>
            </a:endParaRPr>
          </a:p>
          <a:p>
            <a:pPr defTabSz="932472"/>
            <a:r>
              <a:rPr lang="en-US" sz="1600" dirty="0">
                <a:solidFill>
                  <a:schemeClr val="tx1"/>
                </a:solidFill>
                <a:latin typeface="Consolas"/>
                <a:ea typeface="+mn-lt"/>
                <a:cs typeface="+mn-lt"/>
              </a:rPr>
              <a:t>Inside counter(): 2</a:t>
            </a:r>
            <a:endParaRPr lang="en-US" dirty="0">
              <a:solidFill>
                <a:schemeClr val="tx1"/>
              </a:solidFill>
            </a:endParaRPr>
          </a:p>
        </p:txBody>
      </p:sp>
      <p:sp>
        <p:nvSpPr>
          <p:cNvPr id="6" name="TextBox 5">
            <a:extLst>
              <a:ext uri="{FF2B5EF4-FFF2-40B4-BE49-F238E27FC236}">
                <a16:creationId xmlns:a16="http://schemas.microsoft.com/office/drawing/2014/main" id="{A3E55905-6C0C-9905-9816-22002FD263BC}"/>
              </a:ext>
            </a:extLst>
          </p:cNvPr>
          <p:cNvSpPr txBox="1"/>
          <p:nvPr/>
        </p:nvSpPr>
        <p:spPr>
          <a:xfrm>
            <a:off x="5921193" y="5016085"/>
            <a:ext cx="6017084" cy="1526572"/>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marL="285750" indent="-285750">
              <a:buFont typeface="Arial"/>
              <a:buChar char="•"/>
            </a:pPr>
            <a:r>
              <a:rPr lang="en-US" sz="1600" dirty="0">
                <a:ea typeface="+mn-lt"/>
                <a:cs typeface="+mn-lt"/>
              </a:rPr>
              <a:t>The inner function increment modifies the enclosing variable count using the nonlocal keyword.</a:t>
            </a:r>
            <a:endParaRPr lang="en-US">
              <a:cs typeface="Segoe UI"/>
            </a:endParaRPr>
          </a:p>
          <a:p>
            <a:pPr marL="285750" indent="-285750">
              <a:buFont typeface="Arial"/>
              <a:buChar char="•"/>
            </a:pPr>
            <a:r>
              <a:rPr lang="en-US" sz="1600" dirty="0">
                <a:ea typeface="+mn-lt"/>
                <a:cs typeface="+mn-lt"/>
              </a:rPr>
              <a:t>Without nonlocal, count inside increment would be treated as a separate local variable, and the outer count would remain unchanged.</a:t>
            </a:r>
            <a:endParaRPr lang="en-US" dirty="0">
              <a:cs typeface="Segoe UI"/>
            </a:endParaRPr>
          </a:p>
        </p:txBody>
      </p:sp>
    </p:spTree>
    <p:extLst>
      <p:ext uri="{BB962C8B-B14F-4D97-AF65-F5344CB8AC3E}">
        <p14:creationId xmlns:p14="http://schemas.microsoft.com/office/powerpoint/2010/main" val="150006807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__MICROSOFT_TRANSLATOR_CLM_SLIDEINFO" val="{&quot;Guid&quot;:&quot;251c84e5-43d0-4661-b6ab-65835d4fddd9&quot;,&quot;TimeStamp&quot;:&quot;2018-04-30T11:52:13.7442491-07:00&quot;}"/>
</p:tagLst>
</file>

<file path=ppt/theme/theme1.xml><?xml version="1.0" encoding="utf-8"?>
<a:theme xmlns:a="http://schemas.openxmlformats.org/drawingml/2006/main" name="2_Microsoft 365 PPT Template - 2018">
  <a:themeElements>
    <a:clrScheme name="Custom 4">
      <a:dk1>
        <a:srgbClr val="282828"/>
      </a:dk1>
      <a:lt1>
        <a:srgbClr val="FFFFFF"/>
      </a:lt1>
      <a:dk2>
        <a:srgbClr val="282828"/>
      </a:dk2>
      <a:lt2>
        <a:srgbClr val="FFFFFF"/>
      </a:lt2>
      <a:accent1>
        <a:srgbClr val="0078D4"/>
      </a:accent1>
      <a:accent2>
        <a:srgbClr val="002050"/>
      </a:accent2>
      <a:accent3>
        <a:srgbClr val="939393"/>
      </a:accent3>
      <a:accent4>
        <a:srgbClr val="00BCF2"/>
      </a:accent4>
      <a:accent5>
        <a:srgbClr val="6C6E6C"/>
      </a:accent5>
      <a:accent6>
        <a:srgbClr val="2E2F2E"/>
      </a:accent6>
      <a:hlink>
        <a:srgbClr val="0078D4"/>
      </a:hlink>
      <a:folHlink>
        <a:srgbClr val="0078D4"/>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365 PPT Template 2018_2" id="{01A7FB2A-7862-441E-89D5-C3EE05893CAC}" vid="{DEC62A46-47F5-4825-899D-4E8B117FF7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426DBEE-2613-49F8-A414-B253EAD68E57}">
  <we:reference id="wa104381063" version="1.0.0.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3054D84420ED148B02D4908102C06EA" ma:contentTypeVersion="8" ma:contentTypeDescription="Create a new document." ma:contentTypeScope="" ma:versionID="0ca3bddc5dc35702316b0b7921461aff">
  <xsd:schema xmlns:xsd="http://www.w3.org/2001/XMLSchema" xmlns:xs="http://www.w3.org/2001/XMLSchema" xmlns:p="http://schemas.microsoft.com/office/2006/metadata/properties" xmlns:ns2="acb2c182-8be2-4932-b6c9-d665a7453e01" targetNamespace="http://schemas.microsoft.com/office/2006/metadata/properties" ma:root="true" ma:fieldsID="dcb29f4d708bd8fa04d4e771960f2c9b" ns2:_="">
    <xsd:import namespace="acb2c182-8be2-4932-b6c9-d665a7453e0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b2c182-8be2-4932-b6c9-d665a7453e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5F8A837-F998-47CD-9E7B-790D0AEBBCB3}">
  <ds:schemaRefs>
    <ds:schemaRef ds:uri="http://schemas.microsoft.com/office/2006/metadata/properties"/>
    <ds:schemaRef ds:uri="http://schemas.microsoft.com/office/infopath/2007/PartnerControls"/>
    <ds:schemaRef ds:uri="http://www.w3.org/XML/1998/namespace"/>
    <ds:schemaRef ds:uri="http://schemas.openxmlformats.org/package/2006/metadata/core-properties"/>
    <ds:schemaRef ds:uri="http://schemas.microsoft.com/office/2006/documentManagement/types"/>
    <ds:schemaRef ds:uri="http://purl.org/dc/elements/1.1/"/>
    <ds:schemaRef ds:uri="http://purl.org/dc/terms/"/>
    <ds:schemaRef ds:uri="acb2c182-8be2-4932-b6c9-d665a7453e01"/>
    <ds:schemaRef ds:uri="http://purl.org/dc/dcmitype/"/>
  </ds:schemaRefs>
</ds:datastoreItem>
</file>

<file path=customXml/itemProps2.xml><?xml version="1.0" encoding="utf-8"?>
<ds:datastoreItem xmlns:ds="http://schemas.openxmlformats.org/officeDocument/2006/customXml" ds:itemID="{85BC901C-3836-42FF-960F-11F4BB6FBC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b2c182-8be2-4932-b6c9-d665a7453e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9D2EEDE-ABA6-40AD-A849-4E2A0601D27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1861</Words>
  <Application>Microsoft Office PowerPoint</Application>
  <PresentationFormat>Custom</PresentationFormat>
  <Paragraphs>205</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2_Microsoft 365 PPT Template - 2018</vt:lpstr>
      <vt:lpstr>CS 1010: Introduction to Programming with Python Lec 13: Functions II</vt:lpstr>
      <vt:lpstr>Today, we’ll cover</vt:lpstr>
      <vt:lpstr>What is Variable Scope?</vt:lpstr>
      <vt:lpstr>PowerPoint Presentation</vt:lpstr>
      <vt:lpstr>Local vs Global Scope</vt:lpstr>
      <vt:lpstr>Example 1: Local and Global Scope</vt:lpstr>
      <vt:lpstr>global and nonlocal Keywords</vt:lpstr>
      <vt:lpstr>PowerPoint Presentation</vt:lpstr>
      <vt:lpstr>Example 2: Using global and nonlocal </vt:lpstr>
      <vt:lpstr>Introduction to Recursion</vt:lpstr>
      <vt:lpstr>PowerPoint Presentation</vt:lpstr>
      <vt:lpstr>Key Idea: Function Calling Itself</vt:lpstr>
      <vt:lpstr>Example 3: Recursive Factorial Function</vt:lpstr>
      <vt:lpstr>Recursive vs Iterative Comparison</vt:lpstr>
      <vt:lpstr>PowerPoint Presentation</vt:lpstr>
      <vt:lpstr>Base Case and Recursive Case – Essential Concepts</vt:lpstr>
      <vt:lpstr>Example 4: Recursive Fibonacci Function</vt:lpstr>
      <vt:lpstr>Introduction to Anonymous Functions</vt:lpstr>
      <vt:lpstr>PowerPoint Presentation</vt:lpstr>
      <vt:lpstr>The lambda Keyword and Syntax</vt:lpstr>
      <vt:lpstr>Example 5: Basic Lambda Function</vt:lpstr>
      <vt:lpstr>Use of Lambda with map(), filter(), sorted()</vt:lpstr>
      <vt:lpstr>Example 6: Lambda with List Processing</vt:lpstr>
      <vt:lpstr>Common Mistakes and Debugging Tips</vt:lpstr>
      <vt:lpstr>Practice Exercise - DIY</vt:lpstr>
      <vt:lpstr>To Summarize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1836</cp:revision>
  <dcterms:modified xsi:type="dcterms:W3CDTF">2025-06-19T11:20:12Z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0x01010023054D84420ED148B02D4908102C06EA</vt:lpwstr>
  </property>
  <property fmtid="{D5CDD505-2E9C-101B-9397-08002B2CF9AE}" pid="3" name="DocVizPreviewMetadata_Count">
    <vt:i4>21</vt:i4>
  </property>
  <property fmtid="{D5CDD505-2E9C-101B-9397-08002B2CF9AE}" pid="4" name="First Published">
    <vt:filetime>2016-04-08T21:04:00Z</vt:filetime>
  </property>
  <property fmtid="{D5CDD505-2E9C-101B-9397-08002B2CF9AE}" pid="5" name="Order">
    <vt:r8>67300</vt:r8>
  </property>
  <property fmtid="{D5CDD505-2E9C-101B-9397-08002B2CF9AE}" pid="6" name="xd_ProgID">
    <vt:lpwstr/>
  </property>
  <property fmtid="{D5CDD505-2E9C-101B-9397-08002B2CF9AE}" pid="7" name="DocVizPreviewMetadata_0">
    <vt:lpwstr>300x371x1</vt:lpwstr>
  </property>
  <property fmtid="{D5CDD505-2E9C-101B-9397-08002B2CF9AE}" pid="8" name="TemplateUrl">
    <vt:lpwstr/>
  </property>
  <property fmtid="{D5CDD505-2E9C-101B-9397-08002B2CF9AE}" pid="9" name="_dlc_DocIdItemGuid">
    <vt:lpwstr>f9cf9980-59c4-4715-853c-d67d1fe5f5ec</vt:lpwstr>
  </property>
  <property fmtid="{D5CDD505-2E9C-101B-9397-08002B2CF9AE}" pid="10" name="_CopySource">
    <vt:lpwstr>https://microsoft.sharepoint.com/teams/ftccm/Staging/CM-455/F3_Initiate_Assessment_Meeting_Template.pptx</vt:lpwstr>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By">
    <vt:lpwstr>babrody@microsoft.com</vt:lpwstr>
  </property>
  <property fmtid="{D5CDD505-2E9C-101B-9397-08002B2CF9AE}" pid="15" name="MSIP_Label_f42aa342-8706-4288-bd11-ebb85995028c_SetDate">
    <vt:lpwstr>2017-05-29T11:15:09.7205326+02:00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xd_Signature">
    <vt:bool>false</vt:bool>
  </property>
  <property fmtid="{D5CDD505-2E9C-101B-9397-08002B2CF9AE}" pid="21" name="ComplianceAssetId">
    <vt:lpwstr/>
  </property>
</Properties>
</file>