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5507" r:id="rId4"/>
  </p:sldMasterIdLst>
  <p:notesMasterIdLst>
    <p:notesMasterId r:id="rId43"/>
  </p:notesMasterIdLst>
  <p:handoutMasterIdLst>
    <p:handoutMasterId r:id="rId44"/>
  </p:handoutMasterIdLst>
  <p:sldIdLst>
    <p:sldId id="1520" r:id="rId5"/>
    <p:sldId id="5788" r:id="rId6"/>
    <p:sldId id="5924" r:id="rId7"/>
    <p:sldId id="5954" r:id="rId8"/>
    <p:sldId id="5926" r:id="rId9"/>
    <p:sldId id="5925" r:id="rId10"/>
    <p:sldId id="5955" r:id="rId11"/>
    <p:sldId id="5927" r:id="rId12"/>
    <p:sldId id="5928" r:id="rId13"/>
    <p:sldId id="5929" r:id="rId14"/>
    <p:sldId id="5930" r:id="rId15"/>
    <p:sldId id="5931" r:id="rId16"/>
    <p:sldId id="5932" r:id="rId17"/>
    <p:sldId id="5933" r:id="rId18"/>
    <p:sldId id="5939" r:id="rId19"/>
    <p:sldId id="5940" r:id="rId20"/>
    <p:sldId id="5941" r:id="rId21"/>
    <p:sldId id="5942" r:id="rId22"/>
    <p:sldId id="5934" r:id="rId23"/>
    <p:sldId id="5935" r:id="rId24"/>
    <p:sldId id="5936" r:id="rId25"/>
    <p:sldId id="5937" r:id="rId26"/>
    <p:sldId id="5938" r:id="rId27"/>
    <p:sldId id="5943" r:id="rId28"/>
    <p:sldId id="5944" r:id="rId29"/>
    <p:sldId id="5945" r:id="rId30"/>
    <p:sldId id="5946" r:id="rId31"/>
    <p:sldId id="5957" r:id="rId32"/>
    <p:sldId id="5958" r:id="rId33"/>
    <p:sldId id="5947" r:id="rId34"/>
    <p:sldId id="5956" r:id="rId35"/>
    <p:sldId id="5948" r:id="rId36"/>
    <p:sldId id="5949" r:id="rId37"/>
    <p:sldId id="5950" r:id="rId38"/>
    <p:sldId id="5951" r:id="rId39"/>
    <p:sldId id="5952" r:id="rId40"/>
    <p:sldId id="5953" r:id="rId41"/>
    <p:sldId id="5803" r:id="rId42"/>
  </p:sldIdLst>
  <p:sldSz cx="12188825" cy="6858000"/>
  <p:notesSz cx="6946900" cy="92075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85" userDrawn="1">
          <p15:clr>
            <a:srgbClr val="A4A3A4"/>
          </p15:clr>
        </p15:guide>
        <p15:guide id="5" orient="horz" pos="1968" userDrawn="1">
          <p15:clr>
            <a:srgbClr val="A4A3A4"/>
          </p15:clr>
        </p15:guide>
        <p15:guide id="6" orient="horz" pos="2723">
          <p15:clr>
            <a:srgbClr val="A4A3A4"/>
          </p15:clr>
        </p15:guide>
        <p15:guide id="7" orient="horz" pos="2159">
          <p15:clr>
            <a:srgbClr val="A4A3A4"/>
          </p15:clr>
        </p15:guide>
        <p15:guide id="8" orient="horz" pos="3863">
          <p15:clr>
            <a:srgbClr val="A4A3A4"/>
          </p15:clr>
        </p15:guide>
        <p15:guide id="9" orient="horz" pos="3566">
          <p15:clr>
            <a:srgbClr val="A4A3A4"/>
          </p15:clr>
        </p15:guide>
        <p15:guide id="10" pos="142" userDrawn="1">
          <p15:clr>
            <a:srgbClr val="A4A3A4"/>
          </p15:clr>
        </p15:guide>
        <p15:guide id="11" pos="1775" userDrawn="1">
          <p15:clr>
            <a:srgbClr val="A4A3A4"/>
          </p15:clr>
        </p15:guide>
        <p15:guide id="12" pos="7554">
          <p15:clr>
            <a:srgbClr val="A4A3A4"/>
          </p15:clr>
        </p15:guide>
        <p15:guide id="13" pos="328">
          <p15:clr>
            <a:srgbClr val="A4A3A4"/>
          </p15:clr>
        </p15:guide>
        <p15:guide id="14" pos="7353">
          <p15:clr>
            <a:srgbClr val="A4A3A4"/>
          </p15:clr>
        </p15:guide>
        <p15:guide id="15" pos="613">
          <p15:clr>
            <a:srgbClr val="A4A3A4"/>
          </p15:clr>
        </p15:guide>
        <p15:guide id="16" pos="7079" userDrawn="1">
          <p15:clr>
            <a:srgbClr val="A4A3A4"/>
          </p15:clr>
        </p15:guide>
        <p15:guide id="17" pos="3837">
          <p15:clr>
            <a:srgbClr val="A4A3A4"/>
          </p15:clr>
        </p15:guide>
        <p15:guide id="18" pos="6923" userDrawn="1">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2900">
          <p15:clr>
            <a:srgbClr val="A4A3A4"/>
          </p15:clr>
        </p15:guide>
        <p15:guide id="4" pos="218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22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E3E7"/>
    <a:srgbClr val="EAF5D0"/>
    <a:srgbClr val="D1A14D"/>
    <a:srgbClr val="EB2121"/>
    <a:srgbClr val="F2F2F2"/>
    <a:srgbClr val="F5F5F5"/>
    <a:srgbClr val="FFC000"/>
    <a:srgbClr val="0088EE"/>
    <a:srgbClr val="00188F"/>
    <a:srgbClr val="0078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5D795F-E8AF-0439-586B-0A13B18BCBF0}" v="264" dt="2025-06-29T11:10:12.042"/>
    <p1510:client id="{1342EE57-3D35-0001-864C-195B76F5866D}" v="1818" dt="2025-06-28T13:01:54.270"/>
    <p1510:client id="{19E078A0-DC30-B132-AE58-1632503DFCCB}" v="10" dt="2025-06-28T13:07:21.216"/>
    <p1510:client id="{656BB11A-3EFD-1B6E-F00E-91F9E588642B}" v="1000" dt="2025-06-28T09:58:16.8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42"/>
        <p:guide orient="horz" pos="4176"/>
        <p:guide orient="horz" pos="912"/>
        <p:guide orient="horz" pos="1185"/>
        <p:guide orient="horz" pos="1968"/>
        <p:guide orient="horz" pos="2723"/>
        <p:guide orient="horz" pos="2159"/>
        <p:guide orient="horz" pos="3863"/>
        <p:guide orient="horz" pos="3566"/>
        <p:guide pos="142"/>
        <p:guide pos="1775"/>
        <p:guide pos="7554"/>
        <p:guide pos="328"/>
        <p:guide pos="7353"/>
        <p:guide pos="613"/>
        <p:guide pos="7079"/>
        <p:guide pos="3837"/>
        <p:guide pos="6923"/>
        <p:guide pos="3771"/>
      </p:guideLst>
    </p:cSldViewPr>
  </p:slideViewPr>
  <p:notesViewPr>
    <p:cSldViewPr snapToGrid="0">
      <p:cViewPr>
        <p:scale>
          <a:sx n="1" d="2"/>
          <a:sy n="1" d="2"/>
        </p:scale>
        <p:origin x="0" y="0"/>
      </p:cViewPr>
      <p:guideLst>
        <p:guide orient="horz" pos="2880"/>
        <p:guide pos="2160"/>
        <p:guide orient="horz" pos="2900"/>
        <p:guide pos="218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010323" cy="460375"/>
          </a:xfrm>
          <a:prstGeom prst="rect">
            <a:avLst/>
          </a:prstGeom>
        </p:spPr>
        <p:txBody>
          <a:bodyPr vert="horz" lIns="92309" tIns="46154" rIns="92309" bIns="46154" rtlCol="0"/>
          <a:lstStyle>
            <a:lvl1pPr algn="l">
              <a:defRPr sz="1200"/>
            </a:lvl1pPr>
          </a:lstStyle>
          <a:p>
            <a:r>
              <a:rPr lang="en-US"/>
              <a:t>Microsoft Office365</a:t>
            </a:r>
          </a:p>
        </p:txBody>
      </p:sp>
      <p:sp>
        <p:nvSpPr>
          <p:cNvPr id="7" name="Date Placeholder 6"/>
          <p:cNvSpPr>
            <a:spLocks noGrp="1"/>
          </p:cNvSpPr>
          <p:nvPr>
            <p:ph type="dt" sz="quarter" idx="1"/>
          </p:nvPr>
        </p:nvSpPr>
        <p:spPr>
          <a:xfrm>
            <a:off x="3934969" y="0"/>
            <a:ext cx="3010323" cy="460375"/>
          </a:xfrm>
          <a:prstGeom prst="rect">
            <a:avLst/>
          </a:prstGeom>
        </p:spPr>
        <p:txBody>
          <a:bodyPr vert="horz" lIns="92309" tIns="46154" rIns="92309" bIns="46154" rtlCol="0"/>
          <a:lstStyle>
            <a:lvl1pPr algn="r">
              <a:defRPr sz="1200"/>
            </a:lvl1pPr>
          </a:lstStyle>
          <a:p>
            <a:fld id="{251F107A-8057-4F22-A1FF-3511BB23F8C9}" type="datetime1">
              <a:rPr lang="en-US" smtClean="0"/>
              <a:t>6/29/2025</a:t>
            </a:fld>
            <a:endParaRPr lang="en-US"/>
          </a:p>
        </p:txBody>
      </p:sp>
      <p:sp>
        <p:nvSpPr>
          <p:cNvPr id="8" name="Footer Placeholder 7"/>
          <p:cNvSpPr>
            <a:spLocks noGrp="1"/>
          </p:cNvSpPr>
          <p:nvPr>
            <p:ph type="ftr" sz="quarter" idx="2"/>
          </p:nvPr>
        </p:nvSpPr>
        <p:spPr>
          <a:xfrm>
            <a:off x="0" y="8745526"/>
            <a:ext cx="5870131" cy="368734"/>
          </a:xfrm>
          <a:prstGeom prst="rect">
            <a:avLst/>
          </a:prstGeom>
        </p:spPr>
        <p:txBody>
          <a:bodyPr vert="horz" lIns="0" tIns="46154" rIns="92309" bIns="46154" rtlCol="0" anchor="b"/>
          <a:lstStyle>
            <a:lvl1pPr algn="l">
              <a:defRPr sz="1200"/>
            </a:lvl1pPr>
          </a:lstStyle>
          <a:p>
            <a:pPr marL="233977" defTabSz="922783"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3977" defTabSz="922783"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858552" y="8745527"/>
            <a:ext cx="1086740" cy="460375"/>
          </a:xfrm>
          <a:prstGeom prst="rect">
            <a:avLst/>
          </a:prstGeom>
        </p:spPr>
        <p:txBody>
          <a:bodyPr vert="horz" lIns="92309" tIns="46154" rIns="92309" bIns="46154"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404813" y="690563"/>
            <a:ext cx="6137275" cy="3452812"/>
          </a:xfrm>
          <a:prstGeom prst="rect">
            <a:avLst/>
          </a:prstGeom>
          <a:noFill/>
          <a:ln w="12700">
            <a:solidFill>
              <a:prstClr val="black"/>
            </a:solidFill>
          </a:ln>
        </p:spPr>
        <p:txBody>
          <a:bodyPr vert="horz" lIns="92309" tIns="46154" rIns="92309" bIns="46154" rtlCol="0" anchor="ctr"/>
          <a:lstStyle/>
          <a:p>
            <a:endParaRPr lang="en-US"/>
          </a:p>
        </p:txBody>
      </p:sp>
      <p:sp>
        <p:nvSpPr>
          <p:cNvPr id="11" name="Date Placeholder 10"/>
          <p:cNvSpPr>
            <a:spLocks noGrp="1"/>
          </p:cNvSpPr>
          <p:nvPr>
            <p:ph type="dt" idx="1"/>
          </p:nvPr>
        </p:nvSpPr>
        <p:spPr>
          <a:xfrm>
            <a:off x="3934969" y="0"/>
            <a:ext cx="3010323" cy="460375"/>
          </a:xfrm>
          <a:prstGeom prst="rect">
            <a:avLst/>
          </a:prstGeom>
        </p:spPr>
        <p:txBody>
          <a:bodyPr vert="horz" lIns="92309" tIns="46154" rIns="92309" bIns="46154" rtlCol="0"/>
          <a:lstStyle>
            <a:lvl1pPr algn="r">
              <a:defRPr sz="1200"/>
            </a:lvl1pPr>
          </a:lstStyle>
          <a:p>
            <a:fld id="{294AE19A-A2AF-47A9-B802-3B5241AE8152}" type="datetime1">
              <a:rPr lang="en-US" smtClean="0"/>
              <a:t>6/29/2025</a:t>
            </a:fld>
            <a:endParaRPr lang="en-US"/>
          </a:p>
        </p:txBody>
      </p:sp>
      <p:sp>
        <p:nvSpPr>
          <p:cNvPr id="12" name="Notes Placeholder 11"/>
          <p:cNvSpPr>
            <a:spLocks noGrp="1"/>
          </p:cNvSpPr>
          <p:nvPr>
            <p:ph type="body" sz="quarter" idx="3"/>
          </p:nvPr>
        </p:nvSpPr>
        <p:spPr>
          <a:xfrm>
            <a:off x="694690" y="4373563"/>
            <a:ext cx="5557520" cy="4143375"/>
          </a:xfrm>
          <a:prstGeom prst="rect">
            <a:avLst/>
          </a:prstGeom>
        </p:spPr>
        <p:txBody>
          <a:bodyPr vert="horz" lIns="92309" tIns="46154" rIns="92309" bIns="4615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85912" y="8745527"/>
            <a:ext cx="959380" cy="460375"/>
          </a:xfrm>
          <a:prstGeom prst="rect">
            <a:avLst/>
          </a:prstGeom>
        </p:spPr>
        <p:txBody>
          <a:bodyPr vert="horz" lIns="92309" tIns="46154" rIns="92309" bIns="46154" rtlCol="0" anchor="b"/>
          <a:lstStyle>
            <a:lvl1pPr algn="r">
              <a:defRPr sz="1200"/>
            </a:lvl1pPr>
          </a:lstStyle>
          <a:p>
            <a:fld id="{B4008EB6-D09E-4580-8CD6-DDB14511944F}" type="slidenum">
              <a:rPr lang="en-US" smtClean="0"/>
              <a:t>‹#›</a:t>
            </a:fld>
            <a:endParaRPr lang="en-US"/>
          </a:p>
        </p:txBody>
      </p:sp>
      <p:sp>
        <p:nvSpPr>
          <p:cNvPr id="14" name="Header Placeholder 5"/>
          <p:cNvSpPr>
            <a:spLocks noGrp="1"/>
          </p:cNvSpPr>
          <p:nvPr>
            <p:ph type="hdr" sz="quarter"/>
          </p:nvPr>
        </p:nvSpPr>
        <p:spPr>
          <a:xfrm>
            <a:off x="0" y="0"/>
            <a:ext cx="3010323" cy="460375"/>
          </a:xfrm>
          <a:prstGeom prst="rect">
            <a:avLst/>
          </a:prstGeom>
        </p:spPr>
        <p:txBody>
          <a:bodyPr vert="horz" lIns="92309" tIns="46154" rIns="92309" bIns="46154" rtlCol="0"/>
          <a:lstStyle>
            <a:lvl1pPr algn="l">
              <a:defRPr sz="1200"/>
            </a:lvl1pPr>
          </a:lstStyle>
          <a:p>
            <a:r>
              <a:rPr lang="en-US"/>
              <a:t>Microsoft Office365</a:t>
            </a: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FE13E35-98FA-43E7-9827-24FFDECD3DCE}"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6/29/2025 4:00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4674093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jpe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whit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29432" y="3029995"/>
            <a:ext cx="9399112" cy="1793104"/>
          </a:xfrm>
          <a:noFill/>
        </p:spPr>
        <p:txBody>
          <a:bodyPr lIns="0" tIns="0" rIns="0" bIns="182880" anchor="b" anchorCtr="0"/>
          <a:lstStyle>
            <a:lvl1pPr>
              <a:defRPr sz="5293" strike="noStrike" spc="-147" baseline="0">
                <a:solidFill>
                  <a:srgbClr val="000000"/>
                </a:solidFill>
              </a:defRPr>
            </a:lvl1pPr>
          </a:lstStyle>
          <a:p>
            <a:r>
              <a:rPr lang="en-US"/>
              <a:t>Microsoft 365</a:t>
            </a:r>
            <a:br>
              <a:rPr lang="en-US"/>
            </a:br>
            <a:r>
              <a:rPr lang="en-US"/>
              <a:t>title or event name</a:t>
            </a:r>
          </a:p>
        </p:txBody>
      </p:sp>
      <p:sp>
        <p:nvSpPr>
          <p:cNvPr id="5" name="Text Placeholder 4"/>
          <p:cNvSpPr>
            <a:spLocks noGrp="1"/>
          </p:cNvSpPr>
          <p:nvPr>
            <p:ph type="body" sz="quarter" idx="12" hasCustomPrompt="1"/>
          </p:nvPr>
        </p:nvSpPr>
        <p:spPr>
          <a:xfrm>
            <a:off x="426315" y="4838790"/>
            <a:ext cx="9399112" cy="945435"/>
          </a:xfrm>
          <a:noFill/>
        </p:spPr>
        <p:txBody>
          <a:bodyPr lIns="0" tIns="0" rIns="0" bIns="0">
            <a:noAutofit/>
          </a:bodyPr>
          <a:lstStyle>
            <a:lvl1pPr marL="0" indent="0">
              <a:lnSpc>
                <a:spcPct val="100000"/>
              </a:lnSpc>
              <a:spcBef>
                <a:spcPts val="0"/>
              </a:spcBef>
              <a:buNone/>
              <a:defRPr sz="1568" spc="0" baseline="0">
                <a:solidFill>
                  <a:srgbClr val="000000"/>
                </a:solidFill>
                <a:latin typeface="+mn-lt"/>
              </a:defRPr>
            </a:lvl1pPr>
          </a:lstStyle>
          <a:p>
            <a:pPr lvl="0"/>
            <a:r>
              <a:rPr lang="en-US"/>
              <a:t>Author name</a:t>
            </a:r>
          </a:p>
          <a:p>
            <a:pPr lvl="0"/>
            <a:r>
              <a:rPr lang="en-US"/>
              <a:t>Date</a:t>
            </a:r>
          </a:p>
        </p:txBody>
      </p:sp>
      <p:pic>
        <p:nvPicPr>
          <p:cNvPr id="3" name="Picture 2">
            <a:extLst>
              <a:ext uri="{FF2B5EF4-FFF2-40B4-BE49-F238E27FC236}">
                <a16:creationId xmlns:a16="http://schemas.microsoft.com/office/drawing/2014/main" id="{2490396D-63B5-D6BB-D0A8-268BF1C49EDD}"/>
              </a:ext>
            </a:extLst>
          </p:cNvPr>
          <p:cNvPicPr>
            <a:picLocks noChangeAspect="1"/>
          </p:cNvPicPr>
          <p:nvPr userDrawn="1"/>
        </p:nvPicPr>
        <p:blipFill>
          <a:blip r:embed="rId2"/>
          <a:stretch>
            <a:fillRect/>
          </a:stretch>
        </p:blipFill>
        <p:spPr>
          <a:xfrm>
            <a:off x="426315" y="271672"/>
            <a:ext cx="2558425" cy="677549"/>
          </a:xfrm>
          <a:prstGeom prst="rect">
            <a:avLst/>
          </a:prstGeom>
        </p:spPr>
      </p:pic>
    </p:spTree>
    <p:extLst>
      <p:ext uri="{BB962C8B-B14F-4D97-AF65-F5344CB8AC3E}">
        <p14:creationId xmlns:p14="http://schemas.microsoft.com/office/powerpoint/2010/main" val="56041026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Device layout">
    <p:spTree>
      <p:nvGrpSpPr>
        <p:cNvPr id="1" name=""/>
        <p:cNvGrpSpPr/>
        <p:nvPr/>
      </p:nvGrpSpPr>
      <p:grpSpPr>
        <a:xfrm>
          <a:off x="0" y="0"/>
          <a:ext cx="0" cy="0"/>
          <a:chOff x="0" y="0"/>
          <a:chExt cx="0" cy="0"/>
        </a:xfrm>
      </p:grpSpPr>
      <p:sp>
        <p:nvSpPr>
          <p:cNvPr id="3" name="Online Image Placeholder 2">
            <a:extLst>
              <a:ext uri="{FF2B5EF4-FFF2-40B4-BE49-F238E27FC236}">
                <a16:creationId xmlns:a16="http://schemas.microsoft.com/office/drawing/2014/main" id="{562D5679-B66F-A244-9E94-0FFE5F1B6168}"/>
              </a:ext>
            </a:extLst>
          </p:cNvPr>
          <p:cNvSpPr>
            <a:spLocks noGrp="1"/>
          </p:cNvSpPr>
          <p:nvPr>
            <p:ph type="clipArt" sz="quarter" idx="11" hasCustomPrompt="1"/>
          </p:nvPr>
        </p:nvSpPr>
        <p:spPr>
          <a:xfrm>
            <a:off x="5980833" y="2145841"/>
            <a:ext cx="5778567" cy="3756460"/>
          </a:xfrm>
        </p:spPr>
        <p:txBody>
          <a:bodyPr anchor="ctr">
            <a:noAutofit/>
          </a:bodyPr>
          <a:lstStyle>
            <a:lvl1pPr algn="ctr">
              <a:defRPr sz="1960">
                <a:latin typeface="+mj-lt"/>
              </a:defRPr>
            </a:lvl1pPr>
          </a:lstStyle>
          <a:p>
            <a:r>
              <a:rPr lang="en-US"/>
              <a:t>Drop photo here</a:t>
            </a:r>
          </a:p>
        </p:txBody>
      </p:sp>
      <p:sp>
        <p:nvSpPr>
          <p:cNvPr id="4" name="Text Placeholder 3"/>
          <p:cNvSpPr>
            <a:spLocks noGrp="1"/>
          </p:cNvSpPr>
          <p:nvPr>
            <p:ph type="body" sz="quarter" idx="10" hasCustomPrompt="1"/>
          </p:nvPr>
        </p:nvSpPr>
        <p:spPr>
          <a:xfrm>
            <a:off x="426313" y="2145841"/>
            <a:ext cx="5136837" cy="2573509"/>
          </a:xfrm>
        </p:spPr>
        <p:txBody>
          <a:bodyPr wrap="square" lIns="0" tIns="0" rIns="0" bIns="0">
            <a:noAutofit/>
          </a:bodyPr>
          <a:lstStyle>
            <a:lvl1pPr marL="0" marR="0" indent="0" algn="l" defTabSz="914180" rtl="0" eaLnBrk="1" fontAlgn="auto" latinLnBrk="0" hangingPunct="1">
              <a:lnSpc>
                <a:spcPct val="90000"/>
              </a:lnSpc>
              <a:spcBef>
                <a:spcPts val="0"/>
              </a:spcBef>
              <a:spcAft>
                <a:spcPts val="2548"/>
              </a:spcAft>
              <a:buClrTx/>
              <a:buSzPct val="90000"/>
              <a:buFont typeface="Wingdings" panose="05000000000000000000" pitchFamily="2" charset="2"/>
              <a:buNone/>
              <a:tabLst/>
              <a:defRPr sz="2548" b="0" i="0">
                <a:solidFill>
                  <a:srgbClr val="000000"/>
                </a:solidFill>
                <a:latin typeface="+mn-lt"/>
              </a:defRPr>
            </a:lvl1pPr>
            <a:lvl2pPr marL="224051" marR="0" indent="0" algn="l" defTabSz="914180" rtl="0" eaLnBrk="1" fontAlgn="auto" latinLnBrk="0" hangingPunct="1">
              <a:lnSpc>
                <a:spcPct val="90000"/>
              </a:lnSpc>
              <a:spcBef>
                <a:spcPct val="20000"/>
              </a:spcBef>
              <a:spcAft>
                <a:spcPts val="0"/>
              </a:spcAft>
              <a:buClrTx/>
              <a:buSzPct val="90000"/>
              <a:buFont typeface="Wingdings" panose="05000000000000000000" pitchFamily="2" charset="2"/>
              <a:buNone/>
              <a:tabLst/>
              <a:defRPr/>
            </a:lvl2pPr>
            <a:lvl3pPr marL="448102" indent="0">
              <a:buNone/>
              <a:defRPr/>
            </a:lvl3pPr>
            <a:lvl4pPr marL="672153" indent="0">
              <a:buNone/>
              <a:defRPr/>
            </a:lvl4pPr>
            <a:lvl5pPr marL="896203" indent="0">
              <a:buNone/>
              <a:defRPr/>
            </a:lvl5pPr>
          </a:lstStyle>
          <a:p>
            <a:pPr lvl="0"/>
            <a:r>
              <a:rPr lang="pt-BR"/>
              <a:t>Subhead Segoe UI 26pt</a:t>
            </a:r>
          </a:p>
          <a:p>
            <a:pPr lvl="0"/>
            <a:r>
              <a:rPr lang="pt-BR"/>
              <a:t>Subhead Segoe UI 26pt</a:t>
            </a:r>
          </a:p>
          <a:p>
            <a:pPr lvl="0"/>
            <a:r>
              <a:rPr lang="pt-BR"/>
              <a:t>Subhead Segoe UI 26pt</a:t>
            </a:r>
          </a:p>
        </p:txBody>
      </p:sp>
      <p:sp>
        <p:nvSpPr>
          <p:cNvPr id="6" name="Title Placeholder 1">
            <a:extLst>
              <a:ext uri="{FF2B5EF4-FFF2-40B4-BE49-F238E27FC236}">
                <a16:creationId xmlns:a16="http://schemas.microsoft.com/office/drawing/2014/main" id="{E60CBD1C-0AFE-4EB9-94D7-943981FE05EE}"/>
              </a:ext>
            </a:extLst>
          </p:cNvPr>
          <p:cNvSpPr>
            <a:spLocks noGrp="1"/>
          </p:cNvSpPr>
          <p:nvPr>
            <p:ph type="title" hasCustomPrompt="1"/>
          </p:nvPr>
        </p:nvSpPr>
        <p:spPr>
          <a:xfrm>
            <a:off x="426313" y="440495"/>
            <a:ext cx="11333087" cy="739343"/>
          </a:xfrm>
          <a:prstGeom prst="rect">
            <a:avLst/>
          </a:prstGeom>
        </p:spPr>
        <p:txBody>
          <a:bodyPr vert="horz" wrap="square" lIns="0" tIns="164592" rIns="0" bIns="0" rtlCol="0" anchor="t">
            <a:noAutofit/>
          </a:bodyPr>
          <a:lstStyle>
            <a:lvl1pPr>
              <a:defRPr>
                <a:solidFill>
                  <a:srgbClr val="000000"/>
                </a:solidFill>
              </a:defRPr>
            </a:lvl1pPr>
          </a:lstStyle>
          <a:p>
            <a:r>
              <a:rPr lang="en-US"/>
              <a:t>Device layout</a:t>
            </a:r>
          </a:p>
        </p:txBody>
      </p:sp>
    </p:spTree>
    <p:extLst>
      <p:ext uri="{BB962C8B-B14F-4D97-AF65-F5344CB8AC3E}">
        <p14:creationId xmlns:p14="http://schemas.microsoft.com/office/powerpoint/2010/main" val="2761488243"/>
      </p:ext>
    </p:extLst>
  </p:cSld>
  <p:clrMapOvr>
    <a:masterClrMapping/>
  </p:clrMapOvr>
  <p:transition>
    <p:fade/>
  </p:transition>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Graphic layout: three columns graphic and text">
    <p:spTree>
      <p:nvGrpSpPr>
        <p:cNvPr id="1" name=""/>
        <p:cNvGrpSpPr/>
        <p:nvPr/>
      </p:nvGrpSpPr>
      <p:grpSpPr>
        <a:xfrm>
          <a:off x="0" y="0"/>
          <a:ext cx="0" cy="0"/>
          <a:chOff x="0" y="0"/>
          <a:chExt cx="0" cy="0"/>
        </a:xfrm>
      </p:grpSpPr>
      <p:sp>
        <p:nvSpPr>
          <p:cNvPr id="3" name="Rectangle 2"/>
          <p:cNvSpPr/>
          <p:nvPr/>
        </p:nvSpPr>
        <p:spPr bwMode="auto">
          <a:xfrm>
            <a:off x="426314" y="1599723"/>
            <a:ext cx="3631442" cy="3128966"/>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896985" y="1958468"/>
            <a:ext cx="2697909" cy="2411476"/>
          </a:xfrm>
        </p:spPr>
        <p:txBody>
          <a:bodyPr anchor="ctr">
            <a:noAutofit/>
          </a:bodyPr>
          <a:lstStyle>
            <a:lvl1pPr marL="0" indent="0" algn="ctr">
              <a:buNone/>
              <a:defRPr sz="1960">
                <a:solidFill>
                  <a:schemeClr val="tx2"/>
                </a:solidFill>
                <a:latin typeface="+mj-lt"/>
              </a:defRPr>
            </a:lvl1pPr>
          </a:lstStyle>
          <a:p>
            <a:pPr lvl="0"/>
            <a:r>
              <a:rPr lang="en-US"/>
              <a:t> </a:t>
            </a:r>
          </a:p>
        </p:txBody>
      </p:sp>
      <p:sp>
        <p:nvSpPr>
          <p:cNvPr id="6" name="Rectangle 5"/>
          <p:cNvSpPr/>
          <p:nvPr/>
        </p:nvSpPr>
        <p:spPr bwMode="auto">
          <a:xfrm>
            <a:off x="4280248" y="1599723"/>
            <a:ext cx="3622109" cy="3128966"/>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8124849" y="1599723"/>
            <a:ext cx="3634552" cy="3128966"/>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err="1">
              <a:gradFill>
                <a:gsLst>
                  <a:gs pos="0">
                    <a:srgbClr val="FFFFFF"/>
                  </a:gs>
                  <a:gs pos="100000">
                    <a:srgbClr val="FFFFFF"/>
                  </a:gs>
                </a:gsLst>
                <a:lin ang="5400000" scaled="0"/>
              </a:gradFill>
              <a:ea typeface="Segoe UI" pitchFamily="34" charset="0"/>
              <a:cs typeface="Segoe UI" pitchFamily="34" charset="0"/>
            </a:endParaRPr>
          </a:p>
        </p:txBody>
      </p:sp>
      <p:sp>
        <p:nvSpPr>
          <p:cNvPr id="17" name="Content Placeholder 15"/>
          <p:cNvSpPr>
            <a:spLocks noGrp="1"/>
          </p:cNvSpPr>
          <p:nvPr>
            <p:ph sz="quarter" idx="18" hasCustomPrompt="1"/>
          </p:nvPr>
        </p:nvSpPr>
        <p:spPr>
          <a:xfrm>
            <a:off x="4745458" y="1958468"/>
            <a:ext cx="2697909" cy="2411476"/>
          </a:xfrm>
        </p:spPr>
        <p:txBody>
          <a:bodyPr anchor="ctr">
            <a:noAutofit/>
          </a:bodyPr>
          <a:lstStyle>
            <a:lvl1pPr marL="0" indent="0" algn="ctr">
              <a:buNone/>
              <a:defRPr sz="1960">
                <a:solidFill>
                  <a:schemeClr val="tx2"/>
                </a:solidFill>
                <a:latin typeface="+mj-lt"/>
              </a:defRPr>
            </a:lvl1pPr>
          </a:lstStyle>
          <a:p>
            <a:pPr lvl="0"/>
            <a:r>
              <a:rPr lang="en-US"/>
              <a:t> </a:t>
            </a:r>
          </a:p>
        </p:txBody>
      </p:sp>
      <p:sp>
        <p:nvSpPr>
          <p:cNvPr id="18" name="Content Placeholder 15"/>
          <p:cNvSpPr>
            <a:spLocks noGrp="1"/>
          </p:cNvSpPr>
          <p:nvPr>
            <p:ph sz="quarter" idx="19" hasCustomPrompt="1"/>
          </p:nvPr>
        </p:nvSpPr>
        <p:spPr>
          <a:xfrm>
            <a:off x="8596251" y="1958468"/>
            <a:ext cx="2697909" cy="2411476"/>
          </a:xfrm>
        </p:spPr>
        <p:txBody>
          <a:bodyPr anchor="ctr">
            <a:noAutofit/>
          </a:bodyPr>
          <a:lstStyle>
            <a:lvl1pPr marL="0" indent="0" algn="ctr">
              <a:buNone/>
              <a:defRPr sz="1960">
                <a:solidFill>
                  <a:schemeClr val="tx2"/>
                </a:solidFill>
                <a:latin typeface="+mj-lt"/>
              </a:defRPr>
            </a:lvl1pPr>
          </a:lstStyle>
          <a:p>
            <a:pPr lvl="0"/>
            <a:r>
              <a:rPr lang="en-US"/>
              <a:t> </a:t>
            </a:r>
          </a:p>
        </p:txBody>
      </p:sp>
      <p:sp>
        <p:nvSpPr>
          <p:cNvPr id="12" name="Title Placeholder 1">
            <a:extLst>
              <a:ext uri="{FF2B5EF4-FFF2-40B4-BE49-F238E27FC236}">
                <a16:creationId xmlns:a16="http://schemas.microsoft.com/office/drawing/2014/main" id="{FC74E6E5-9DAD-4A14-9C20-D9F9150874FE}"/>
              </a:ext>
            </a:extLst>
          </p:cNvPr>
          <p:cNvSpPr>
            <a:spLocks noGrp="1"/>
          </p:cNvSpPr>
          <p:nvPr>
            <p:ph type="title" hasCustomPrompt="1"/>
          </p:nvPr>
        </p:nvSpPr>
        <p:spPr>
          <a:xfrm>
            <a:off x="426313" y="440495"/>
            <a:ext cx="11333087" cy="739343"/>
          </a:xfrm>
          <a:prstGeom prst="rect">
            <a:avLst/>
          </a:prstGeom>
        </p:spPr>
        <p:txBody>
          <a:bodyPr vert="horz" wrap="square" lIns="0" tIns="164592" rIns="0" bIns="0" rtlCol="0" anchor="t">
            <a:noAutofit/>
          </a:bodyPr>
          <a:lstStyle>
            <a:lvl1pPr>
              <a:defRPr>
                <a:solidFill>
                  <a:srgbClr val="000000"/>
                </a:solidFill>
              </a:defRPr>
            </a:lvl1pPr>
          </a:lstStyle>
          <a:p>
            <a:r>
              <a:rPr lang="en-US"/>
              <a:t>Graphic layout: three columns graphic and text</a:t>
            </a:r>
          </a:p>
        </p:txBody>
      </p:sp>
      <p:sp>
        <p:nvSpPr>
          <p:cNvPr id="13" name="Text Placeholder 4">
            <a:extLst>
              <a:ext uri="{FF2B5EF4-FFF2-40B4-BE49-F238E27FC236}">
                <a16:creationId xmlns:a16="http://schemas.microsoft.com/office/drawing/2014/main" id="{FB052D15-67DF-4845-863F-FEC853640A9E}"/>
              </a:ext>
            </a:extLst>
          </p:cNvPr>
          <p:cNvSpPr>
            <a:spLocks noGrp="1"/>
          </p:cNvSpPr>
          <p:nvPr>
            <p:ph type="body" sz="quarter" idx="11" hasCustomPrompt="1"/>
          </p:nvPr>
        </p:nvSpPr>
        <p:spPr>
          <a:xfrm>
            <a:off x="426314" y="4927922"/>
            <a:ext cx="3626714" cy="1307666"/>
          </a:xfrm>
        </p:spPr>
        <p:txBody>
          <a:bodyPr lIns="0" tIns="0" rIns="0" bIns="0"/>
          <a:lstStyle>
            <a:lvl1pPr marL="0" indent="0">
              <a:lnSpc>
                <a:spcPct val="100000"/>
              </a:lnSpc>
              <a:spcBef>
                <a:spcPts val="0"/>
              </a:spcBef>
              <a:spcAft>
                <a:spcPts val="784"/>
              </a:spcAft>
              <a:buNone/>
              <a:defRPr sz="1568" b="1">
                <a:solidFill>
                  <a:schemeClr val="accent1"/>
                </a:solidFill>
                <a:latin typeface="+mj-lt"/>
              </a:defRPr>
            </a:lvl1pPr>
            <a:lvl2pPr marL="0" marR="0" indent="0" algn="l" defTabSz="914180"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02" indent="0">
              <a:buNone/>
              <a:defRPr/>
            </a:lvl3pPr>
            <a:lvl4pPr marL="672153" indent="0">
              <a:buNone/>
              <a:defRPr/>
            </a:lvl4pPr>
            <a:lvl5pPr marL="896203"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14" name="Text Placeholder 4">
            <a:extLst>
              <a:ext uri="{FF2B5EF4-FFF2-40B4-BE49-F238E27FC236}">
                <a16:creationId xmlns:a16="http://schemas.microsoft.com/office/drawing/2014/main" id="{A5ECD4C7-D870-4003-9FA8-85EBBED87940}"/>
              </a:ext>
            </a:extLst>
          </p:cNvPr>
          <p:cNvSpPr>
            <a:spLocks noGrp="1"/>
          </p:cNvSpPr>
          <p:nvPr>
            <p:ph type="body" sz="quarter" idx="12" hasCustomPrompt="1"/>
          </p:nvPr>
        </p:nvSpPr>
        <p:spPr>
          <a:xfrm>
            <a:off x="4280247" y="4927922"/>
            <a:ext cx="3622108" cy="1307666"/>
          </a:xfrm>
        </p:spPr>
        <p:txBody>
          <a:bodyPr lIns="0" tIns="0" rIns="0" bIns="0"/>
          <a:lstStyle>
            <a:lvl1pPr marL="0" indent="0">
              <a:lnSpc>
                <a:spcPct val="100000"/>
              </a:lnSpc>
              <a:spcBef>
                <a:spcPts val="0"/>
              </a:spcBef>
              <a:spcAft>
                <a:spcPts val="784"/>
              </a:spcAft>
              <a:buNone/>
              <a:defRPr sz="1568">
                <a:solidFill>
                  <a:schemeClr val="accent1"/>
                </a:solidFill>
                <a:latin typeface="+mj-lt"/>
              </a:defRPr>
            </a:lvl1pPr>
            <a:lvl2pPr marL="0" marR="0" indent="0" algn="l" defTabSz="914180"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02" indent="0">
              <a:buNone/>
              <a:defRPr/>
            </a:lvl3pPr>
            <a:lvl4pPr marL="672153" indent="0">
              <a:buNone/>
              <a:defRPr/>
            </a:lvl4pPr>
            <a:lvl5pPr marL="896203"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15" name="Text Placeholder 4">
            <a:extLst>
              <a:ext uri="{FF2B5EF4-FFF2-40B4-BE49-F238E27FC236}">
                <a16:creationId xmlns:a16="http://schemas.microsoft.com/office/drawing/2014/main" id="{AA9BECBA-B2CC-4EE6-B54E-9ADB03EB2595}"/>
              </a:ext>
            </a:extLst>
          </p:cNvPr>
          <p:cNvSpPr>
            <a:spLocks noGrp="1"/>
          </p:cNvSpPr>
          <p:nvPr>
            <p:ph type="body" sz="quarter" idx="13" hasCustomPrompt="1"/>
          </p:nvPr>
        </p:nvSpPr>
        <p:spPr>
          <a:xfrm>
            <a:off x="8124847" y="4927922"/>
            <a:ext cx="3634555" cy="1307666"/>
          </a:xfrm>
        </p:spPr>
        <p:txBody>
          <a:bodyPr lIns="0" tIns="0" rIns="0" bIns="0"/>
          <a:lstStyle>
            <a:lvl1pPr marL="0" indent="0">
              <a:lnSpc>
                <a:spcPct val="100000"/>
              </a:lnSpc>
              <a:spcBef>
                <a:spcPts val="0"/>
              </a:spcBef>
              <a:spcAft>
                <a:spcPts val="784"/>
              </a:spcAft>
              <a:buNone/>
              <a:defRPr sz="1568">
                <a:solidFill>
                  <a:schemeClr val="accent1"/>
                </a:solidFill>
                <a:latin typeface="+mj-lt"/>
              </a:defRPr>
            </a:lvl1pPr>
            <a:lvl2pPr marL="0" marR="0" indent="0" algn="l" defTabSz="914180"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02" indent="0">
              <a:buNone/>
              <a:defRPr/>
            </a:lvl3pPr>
            <a:lvl4pPr marL="672153" indent="0">
              <a:buNone/>
              <a:defRPr/>
            </a:lvl4pPr>
            <a:lvl5pPr marL="896203" indent="0">
              <a:buNone/>
              <a:defRPr/>
            </a:lvl5pPr>
          </a:lstStyle>
          <a:p>
            <a:pPr lvl="0"/>
            <a:r>
              <a:rPr lang="en-US"/>
              <a:t>Paragraph title Segoe UI bold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Tree>
    <p:extLst>
      <p:ext uri="{BB962C8B-B14F-4D97-AF65-F5344CB8AC3E}">
        <p14:creationId xmlns:p14="http://schemas.microsoft.com/office/powerpoint/2010/main" val="3678015894"/>
      </p:ext>
    </p:extLst>
  </p:cSld>
  <p:clrMapOvr>
    <a:masterClrMapping/>
  </p:clrMapOvr>
  <p:transition>
    <p:fade/>
  </p:transition>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Graphic layout: four columns graphic and tex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594C393-E06E-3A4C-A658-2526A14DA5A1}"/>
              </a:ext>
            </a:extLst>
          </p:cNvPr>
          <p:cNvSpPr/>
          <p:nvPr/>
        </p:nvSpPr>
        <p:spPr bwMode="auto">
          <a:xfrm>
            <a:off x="9106674" y="1590385"/>
            <a:ext cx="2652726" cy="3128965"/>
          </a:xfrm>
          <a:prstGeom prst="rect">
            <a:avLst/>
          </a:prstGeom>
          <a:solidFill>
            <a:schemeClr val="bg2"/>
          </a:solidFill>
          <a:ln>
            <a:noFill/>
            <a:headEnd type="none" w="med" len="med"/>
            <a:tailEnd type="none" w="med" len="med"/>
          </a:ln>
          <a:effectLst>
            <a:outerShdw blurRad="76200" algn="ctr" rotWithShape="0">
              <a:schemeClr val="bg2">
                <a:lumMod val="50000"/>
                <a:alpha val="8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err="1">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a:extLst>
              <a:ext uri="{FF2B5EF4-FFF2-40B4-BE49-F238E27FC236}">
                <a16:creationId xmlns:a16="http://schemas.microsoft.com/office/drawing/2014/main" id="{A011C51E-94BA-C44D-ABF4-E87C4124DAF0}"/>
              </a:ext>
            </a:extLst>
          </p:cNvPr>
          <p:cNvSpPr/>
          <p:nvPr/>
        </p:nvSpPr>
        <p:spPr bwMode="auto">
          <a:xfrm>
            <a:off x="6213221" y="1590385"/>
            <a:ext cx="2652726" cy="3128965"/>
          </a:xfrm>
          <a:prstGeom prst="rect">
            <a:avLst/>
          </a:prstGeom>
          <a:solidFill>
            <a:schemeClr val="bg2"/>
          </a:solidFill>
          <a:ln>
            <a:noFill/>
            <a:headEnd type="none" w="med" len="med"/>
            <a:tailEnd type="none" w="med" len="med"/>
          </a:ln>
          <a:effectLst>
            <a:outerShdw blurRad="76200" algn="ctr" rotWithShape="0">
              <a:schemeClr val="bg2">
                <a:lumMod val="50000"/>
                <a:alpha val="8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E6DDB665-2DD7-AE40-9862-C6E8E22E9215}"/>
              </a:ext>
            </a:extLst>
          </p:cNvPr>
          <p:cNvSpPr/>
          <p:nvPr/>
        </p:nvSpPr>
        <p:spPr bwMode="auto">
          <a:xfrm>
            <a:off x="3319768" y="1590385"/>
            <a:ext cx="2652726" cy="3128965"/>
          </a:xfrm>
          <a:prstGeom prst="rect">
            <a:avLst/>
          </a:prstGeom>
          <a:solidFill>
            <a:schemeClr val="bg2"/>
          </a:solidFill>
          <a:ln>
            <a:noFill/>
            <a:headEnd type="none" w="med" len="med"/>
            <a:tailEnd type="none" w="med" len="med"/>
          </a:ln>
          <a:effectLst>
            <a:outerShdw blurRad="76200" algn="ctr" rotWithShape="0">
              <a:schemeClr val="bg2">
                <a:lumMod val="50000"/>
                <a:alpha val="8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4CD677DE-AA2C-984C-BAE1-54D5F0B518CE}"/>
              </a:ext>
            </a:extLst>
          </p:cNvPr>
          <p:cNvSpPr/>
          <p:nvPr/>
        </p:nvSpPr>
        <p:spPr bwMode="auto">
          <a:xfrm>
            <a:off x="426314" y="1590385"/>
            <a:ext cx="2652726" cy="3128965"/>
          </a:xfrm>
          <a:prstGeom prst="rect">
            <a:avLst/>
          </a:prstGeom>
          <a:solidFill>
            <a:schemeClr val="bg2"/>
          </a:solidFill>
          <a:ln>
            <a:noFill/>
            <a:headEnd type="none" w="med" len="med"/>
            <a:tailEnd type="none" w="med" len="med"/>
          </a:ln>
          <a:effectLst>
            <a:outerShdw blurRad="76200" algn="ctr" rotWithShape="0">
              <a:schemeClr val="bg2">
                <a:lumMod val="50000"/>
                <a:alpha val="8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0347712A-15EB-884C-BF95-7C690BA77817}"/>
              </a:ext>
            </a:extLst>
          </p:cNvPr>
          <p:cNvSpPr>
            <a:spLocks noGrp="1"/>
          </p:cNvSpPr>
          <p:nvPr>
            <p:ph type="title" hasCustomPrompt="1"/>
          </p:nvPr>
        </p:nvSpPr>
        <p:spPr>
          <a:xfrm>
            <a:off x="426313" y="435824"/>
            <a:ext cx="11333087" cy="744014"/>
          </a:xfrm>
        </p:spPr>
        <p:txBody>
          <a:bodyPr/>
          <a:lstStyle>
            <a:lvl1pPr>
              <a:defRPr/>
            </a:lvl1pPr>
          </a:lstStyle>
          <a:p>
            <a:r>
              <a:rPr lang="en-US"/>
              <a:t>Graphic layout: four columns graphic and text</a:t>
            </a:r>
          </a:p>
        </p:txBody>
      </p:sp>
      <p:sp>
        <p:nvSpPr>
          <p:cNvPr id="4" name="Content Placeholder 15">
            <a:extLst>
              <a:ext uri="{FF2B5EF4-FFF2-40B4-BE49-F238E27FC236}">
                <a16:creationId xmlns:a16="http://schemas.microsoft.com/office/drawing/2014/main" id="{F580A529-D3A8-5643-80BA-3E2BE1AA8D57}"/>
              </a:ext>
            </a:extLst>
          </p:cNvPr>
          <p:cNvSpPr>
            <a:spLocks noGrp="1"/>
          </p:cNvSpPr>
          <p:nvPr>
            <p:ph sz="quarter" idx="17" hasCustomPrompt="1"/>
          </p:nvPr>
        </p:nvSpPr>
        <p:spPr>
          <a:xfrm>
            <a:off x="966499" y="2135537"/>
            <a:ext cx="1572357" cy="2038660"/>
          </a:xfrm>
        </p:spPr>
        <p:txBody>
          <a:bodyPr anchor="ctr">
            <a:noAutofit/>
          </a:bodyPr>
          <a:lstStyle>
            <a:lvl1pPr marL="0" indent="0" algn="ctr">
              <a:buNone/>
              <a:defRPr sz="1960">
                <a:solidFill>
                  <a:schemeClr val="tx2"/>
                </a:solidFill>
                <a:latin typeface="+mj-lt"/>
              </a:defRPr>
            </a:lvl1pPr>
          </a:lstStyle>
          <a:p>
            <a:pPr lvl="0"/>
            <a:r>
              <a:rPr lang="en-US"/>
              <a:t> </a:t>
            </a:r>
          </a:p>
        </p:txBody>
      </p:sp>
      <p:sp>
        <p:nvSpPr>
          <p:cNvPr id="7" name="Content Placeholder 15">
            <a:extLst>
              <a:ext uri="{FF2B5EF4-FFF2-40B4-BE49-F238E27FC236}">
                <a16:creationId xmlns:a16="http://schemas.microsoft.com/office/drawing/2014/main" id="{1F6D7A4B-5FFE-2741-8477-E0CAA019B079}"/>
              </a:ext>
            </a:extLst>
          </p:cNvPr>
          <p:cNvSpPr>
            <a:spLocks noGrp="1"/>
          </p:cNvSpPr>
          <p:nvPr>
            <p:ph sz="quarter" idx="18" hasCustomPrompt="1"/>
          </p:nvPr>
        </p:nvSpPr>
        <p:spPr>
          <a:xfrm>
            <a:off x="3848257" y="2135537"/>
            <a:ext cx="1595748" cy="2038660"/>
          </a:xfrm>
        </p:spPr>
        <p:txBody>
          <a:bodyPr anchor="ctr">
            <a:noAutofit/>
          </a:bodyPr>
          <a:lstStyle>
            <a:lvl1pPr marL="0" indent="0" algn="ctr">
              <a:buNone/>
              <a:defRPr sz="1960">
                <a:solidFill>
                  <a:schemeClr val="tx2"/>
                </a:solidFill>
                <a:latin typeface="+mj-lt"/>
              </a:defRPr>
            </a:lvl1pPr>
          </a:lstStyle>
          <a:p>
            <a:pPr lvl="0"/>
            <a:r>
              <a:rPr lang="en-US"/>
              <a:t> </a:t>
            </a:r>
          </a:p>
        </p:txBody>
      </p:sp>
      <p:sp>
        <p:nvSpPr>
          <p:cNvPr id="9" name="Text Placeholder 4">
            <a:extLst>
              <a:ext uri="{FF2B5EF4-FFF2-40B4-BE49-F238E27FC236}">
                <a16:creationId xmlns:a16="http://schemas.microsoft.com/office/drawing/2014/main" id="{07CF99F6-2487-AC48-8A09-B34B72BD5FE9}"/>
              </a:ext>
            </a:extLst>
          </p:cNvPr>
          <p:cNvSpPr>
            <a:spLocks noGrp="1"/>
          </p:cNvSpPr>
          <p:nvPr>
            <p:ph type="body" sz="quarter" idx="11" hasCustomPrompt="1"/>
          </p:nvPr>
        </p:nvSpPr>
        <p:spPr>
          <a:xfrm>
            <a:off x="426314" y="4927922"/>
            <a:ext cx="2652726" cy="1307666"/>
          </a:xfrm>
        </p:spPr>
        <p:txBody>
          <a:bodyPr lIns="0" tIns="0" rIns="0" bIns="0"/>
          <a:lstStyle>
            <a:lvl1pPr marL="0" indent="0">
              <a:lnSpc>
                <a:spcPct val="100000"/>
              </a:lnSpc>
              <a:spcBef>
                <a:spcPts val="0"/>
              </a:spcBef>
              <a:spcAft>
                <a:spcPts val="784"/>
              </a:spcAft>
              <a:buNone/>
              <a:defRPr sz="1568" b="1">
                <a:solidFill>
                  <a:schemeClr val="accent1"/>
                </a:solidFill>
                <a:latin typeface="+mj-lt"/>
              </a:defRPr>
            </a:lvl1pPr>
            <a:lvl2pPr marL="0" marR="0" indent="0" algn="l" defTabSz="914180"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02" indent="0">
              <a:buNone/>
              <a:defRPr/>
            </a:lvl3pPr>
            <a:lvl4pPr marL="672153" indent="0">
              <a:buNone/>
              <a:defRPr/>
            </a:lvl4pPr>
            <a:lvl5pPr marL="896203"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quam id eat ape </a:t>
            </a:r>
            <a:r>
              <a:rPr lang="en-US" err="1"/>
              <a:t>est</a:t>
            </a:r>
            <a:r>
              <a:rPr lang="en-US"/>
              <a:t>, qui </a:t>
            </a:r>
            <a:r>
              <a:rPr lang="en-US" err="1"/>
              <a:t>sinc</a:t>
            </a:r>
            <a:r>
              <a:rPr lang="en-US"/>
              <a:t>.</a:t>
            </a:r>
          </a:p>
        </p:txBody>
      </p:sp>
      <p:sp>
        <p:nvSpPr>
          <p:cNvPr id="10" name="Text Placeholder 4">
            <a:extLst>
              <a:ext uri="{FF2B5EF4-FFF2-40B4-BE49-F238E27FC236}">
                <a16:creationId xmlns:a16="http://schemas.microsoft.com/office/drawing/2014/main" id="{7F7B5F75-90C0-F44E-9322-8FF1108BD340}"/>
              </a:ext>
            </a:extLst>
          </p:cNvPr>
          <p:cNvSpPr>
            <a:spLocks noGrp="1"/>
          </p:cNvSpPr>
          <p:nvPr>
            <p:ph type="body" sz="quarter" idx="12" hasCustomPrompt="1"/>
          </p:nvPr>
        </p:nvSpPr>
        <p:spPr>
          <a:xfrm>
            <a:off x="3319768" y="4927922"/>
            <a:ext cx="2652726" cy="1307666"/>
          </a:xfrm>
        </p:spPr>
        <p:txBody>
          <a:bodyPr lIns="0" tIns="0" rIns="0" bIns="0"/>
          <a:lstStyle>
            <a:lvl1pPr marL="0" indent="0">
              <a:lnSpc>
                <a:spcPct val="100000"/>
              </a:lnSpc>
              <a:spcBef>
                <a:spcPts val="0"/>
              </a:spcBef>
              <a:spcAft>
                <a:spcPts val="784"/>
              </a:spcAft>
              <a:buNone/>
              <a:defRPr sz="1568">
                <a:solidFill>
                  <a:schemeClr val="accent1"/>
                </a:solidFill>
                <a:latin typeface="+mj-lt"/>
              </a:defRPr>
            </a:lvl1pPr>
            <a:lvl2pPr marL="0" marR="0" indent="0" algn="l" defTabSz="914180"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02" indent="0">
              <a:buNone/>
              <a:defRPr/>
            </a:lvl3pPr>
            <a:lvl4pPr marL="672153" indent="0">
              <a:buNone/>
              <a:defRPr/>
            </a:lvl4pPr>
            <a:lvl5pPr marL="896203"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quam id eat ape </a:t>
            </a:r>
            <a:r>
              <a:rPr lang="en-US" err="1"/>
              <a:t>est</a:t>
            </a:r>
            <a:r>
              <a:rPr lang="en-US"/>
              <a:t>, qui </a:t>
            </a:r>
            <a:r>
              <a:rPr lang="en-US" err="1"/>
              <a:t>sinc</a:t>
            </a:r>
            <a:r>
              <a:rPr lang="en-US"/>
              <a:t>.</a:t>
            </a:r>
          </a:p>
        </p:txBody>
      </p:sp>
      <p:sp>
        <p:nvSpPr>
          <p:cNvPr id="11" name="Text Placeholder 4">
            <a:extLst>
              <a:ext uri="{FF2B5EF4-FFF2-40B4-BE49-F238E27FC236}">
                <a16:creationId xmlns:a16="http://schemas.microsoft.com/office/drawing/2014/main" id="{6E444E9C-8096-FE42-BE2A-094180C61109}"/>
              </a:ext>
            </a:extLst>
          </p:cNvPr>
          <p:cNvSpPr>
            <a:spLocks noGrp="1"/>
          </p:cNvSpPr>
          <p:nvPr>
            <p:ph type="body" sz="quarter" idx="13" hasCustomPrompt="1"/>
          </p:nvPr>
        </p:nvSpPr>
        <p:spPr>
          <a:xfrm>
            <a:off x="6213221" y="4927922"/>
            <a:ext cx="2652726" cy="1307666"/>
          </a:xfrm>
        </p:spPr>
        <p:txBody>
          <a:bodyPr lIns="0" tIns="0" rIns="0" bIns="0"/>
          <a:lstStyle>
            <a:lvl1pPr marL="0" indent="0">
              <a:lnSpc>
                <a:spcPct val="100000"/>
              </a:lnSpc>
              <a:spcBef>
                <a:spcPts val="0"/>
              </a:spcBef>
              <a:spcAft>
                <a:spcPts val="784"/>
              </a:spcAft>
              <a:buNone/>
              <a:defRPr sz="1568">
                <a:solidFill>
                  <a:schemeClr val="accent1"/>
                </a:solidFill>
                <a:latin typeface="+mj-lt"/>
              </a:defRPr>
            </a:lvl1pPr>
            <a:lvl2pPr marL="0" marR="0" indent="0" algn="l" defTabSz="914180"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02" indent="0">
              <a:buNone/>
              <a:defRPr/>
            </a:lvl3pPr>
            <a:lvl4pPr marL="672153" indent="0">
              <a:buNone/>
              <a:defRPr/>
            </a:lvl4pPr>
            <a:lvl5pPr marL="896203" indent="0">
              <a:buNone/>
              <a:defRPr/>
            </a:lvl5pPr>
          </a:lstStyle>
          <a:p>
            <a:pPr lvl="0"/>
            <a:r>
              <a:rPr lang="en-US"/>
              <a:t>Paragraph title Segoe UI bold 16</a:t>
            </a:r>
          </a:p>
          <a:p>
            <a:pPr lvl="1"/>
            <a:r>
              <a:rPr lang="en-US"/>
              <a:t>Body copy Segoe Regular 16. </a:t>
            </a:r>
            <a:r>
              <a:rPr lang="en-US" err="1"/>
              <a:t>Cavorest</a:t>
            </a:r>
            <a:r>
              <a:rPr lang="en-US"/>
              <a:t> a </a:t>
            </a:r>
            <a:r>
              <a:rPr lang="en-US" err="1"/>
              <a:t>aut</a:t>
            </a:r>
            <a:r>
              <a:rPr lang="en-US"/>
              <a:t> arum quam id eat ape </a:t>
            </a:r>
            <a:r>
              <a:rPr lang="en-US" err="1"/>
              <a:t>est</a:t>
            </a:r>
            <a:r>
              <a:rPr lang="en-US"/>
              <a:t>, qui </a:t>
            </a:r>
            <a:r>
              <a:rPr lang="en-US" err="1"/>
              <a:t>sinc</a:t>
            </a:r>
            <a:r>
              <a:rPr lang="en-US"/>
              <a:t>.</a:t>
            </a:r>
          </a:p>
        </p:txBody>
      </p:sp>
      <p:sp>
        <p:nvSpPr>
          <p:cNvPr id="13" name="Content Placeholder 15">
            <a:extLst>
              <a:ext uri="{FF2B5EF4-FFF2-40B4-BE49-F238E27FC236}">
                <a16:creationId xmlns:a16="http://schemas.microsoft.com/office/drawing/2014/main" id="{30602BFF-4B8C-D046-AD65-47970BC89DF5}"/>
              </a:ext>
            </a:extLst>
          </p:cNvPr>
          <p:cNvSpPr>
            <a:spLocks noGrp="1"/>
          </p:cNvSpPr>
          <p:nvPr>
            <p:ph sz="quarter" idx="19" hasCustomPrompt="1"/>
          </p:nvPr>
        </p:nvSpPr>
        <p:spPr>
          <a:xfrm>
            <a:off x="6741710" y="2135537"/>
            <a:ext cx="1595748" cy="2038660"/>
          </a:xfrm>
        </p:spPr>
        <p:txBody>
          <a:bodyPr anchor="ctr">
            <a:noAutofit/>
          </a:bodyPr>
          <a:lstStyle>
            <a:lvl1pPr marL="0" indent="0" algn="ctr">
              <a:buNone/>
              <a:defRPr sz="1960">
                <a:solidFill>
                  <a:schemeClr val="tx2"/>
                </a:solidFill>
                <a:latin typeface="+mj-lt"/>
              </a:defRPr>
            </a:lvl1pPr>
          </a:lstStyle>
          <a:p>
            <a:pPr lvl="0"/>
            <a:r>
              <a:rPr lang="en-US"/>
              <a:t> </a:t>
            </a:r>
          </a:p>
        </p:txBody>
      </p:sp>
      <p:sp>
        <p:nvSpPr>
          <p:cNvPr id="14" name="Content Placeholder 15">
            <a:extLst>
              <a:ext uri="{FF2B5EF4-FFF2-40B4-BE49-F238E27FC236}">
                <a16:creationId xmlns:a16="http://schemas.microsoft.com/office/drawing/2014/main" id="{88A8CB35-A244-544E-8BAE-53CB85074FBB}"/>
              </a:ext>
            </a:extLst>
          </p:cNvPr>
          <p:cNvSpPr>
            <a:spLocks noGrp="1"/>
          </p:cNvSpPr>
          <p:nvPr>
            <p:ph sz="quarter" idx="20" hasCustomPrompt="1"/>
          </p:nvPr>
        </p:nvSpPr>
        <p:spPr>
          <a:xfrm>
            <a:off x="9635163" y="2135537"/>
            <a:ext cx="1595748" cy="2038660"/>
          </a:xfrm>
        </p:spPr>
        <p:txBody>
          <a:bodyPr anchor="ctr">
            <a:noAutofit/>
          </a:bodyPr>
          <a:lstStyle>
            <a:lvl1pPr marL="0" indent="0" algn="ctr">
              <a:buNone/>
              <a:defRPr sz="1960">
                <a:solidFill>
                  <a:schemeClr val="tx2"/>
                </a:solidFill>
                <a:latin typeface="+mj-lt"/>
              </a:defRPr>
            </a:lvl1pPr>
          </a:lstStyle>
          <a:p>
            <a:pPr lvl="0"/>
            <a:r>
              <a:rPr lang="en-US"/>
              <a:t> </a:t>
            </a:r>
          </a:p>
        </p:txBody>
      </p:sp>
      <p:sp>
        <p:nvSpPr>
          <p:cNvPr id="15" name="Text Placeholder 4">
            <a:extLst>
              <a:ext uri="{FF2B5EF4-FFF2-40B4-BE49-F238E27FC236}">
                <a16:creationId xmlns:a16="http://schemas.microsoft.com/office/drawing/2014/main" id="{D8D35D15-66F4-4840-BA72-4B7AB5A24EFD}"/>
              </a:ext>
            </a:extLst>
          </p:cNvPr>
          <p:cNvSpPr>
            <a:spLocks noGrp="1"/>
          </p:cNvSpPr>
          <p:nvPr>
            <p:ph type="body" sz="quarter" idx="21" hasCustomPrompt="1"/>
          </p:nvPr>
        </p:nvSpPr>
        <p:spPr>
          <a:xfrm>
            <a:off x="9106674" y="4927922"/>
            <a:ext cx="2652726" cy="1307666"/>
          </a:xfrm>
        </p:spPr>
        <p:txBody>
          <a:bodyPr lIns="0" tIns="0" rIns="0" bIns="0"/>
          <a:lstStyle>
            <a:lvl1pPr marL="0" indent="0">
              <a:lnSpc>
                <a:spcPct val="100000"/>
              </a:lnSpc>
              <a:spcBef>
                <a:spcPts val="0"/>
              </a:spcBef>
              <a:spcAft>
                <a:spcPts val="784"/>
              </a:spcAft>
              <a:buNone/>
              <a:defRPr sz="1568">
                <a:solidFill>
                  <a:schemeClr val="accent1"/>
                </a:solidFill>
                <a:latin typeface="+mj-lt"/>
              </a:defRPr>
            </a:lvl1pPr>
            <a:lvl2pPr marL="0" marR="0" indent="0" algn="l" defTabSz="914180"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02" indent="0">
              <a:buNone/>
              <a:defRPr/>
            </a:lvl3pPr>
            <a:lvl4pPr marL="672153" indent="0">
              <a:buNone/>
              <a:defRPr/>
            </a:lvl4pPr>
            <a:lvl5pPr marL="896203" indent="0">
              <a:buNone/>
              <a:defRPr/>
            </a:lvl5pPr>
          </a:lstStyle>
          <a:p>
            <a:pPr lvl="0"/>
            <a:r>
              <a:rPr lang="en-US"/>
              <a:t>Paragraph title Segoe UI bold 16</a:t>
            </a:r>
          </a:p>
          <a:p>
            <a:pPr lvl="1"/>
            <a:r>
              <a:rPr lang="en-US"/>
              <a:t>Body copy Segoe Regular 16. </a:t>
            </a:r>
            <a:r>
              <a:rPr lang="en-US" err="1"/>
              <a:t>Cavorest</a:t>
            </a:r>
            <a:r>
              <a:rPr lang="en-US"/>
              <a:t> a </a:t>
            </a:r>
            <a:r>
              <a:rPr lang="en-US" err="1"/>
              <a:t>aut</a:t>
            </a:r>
            <a:r>
              <a:rPr lang="en-US"/>
              <a:t> arum quam id eat ape </a:t>
            </a:r>
            <a:r>
              <a:rPr lang="en-US" err="1"/>
              <a:t>est</a:t>
            </a:r>
            <a:r>
              <a:rPr lang="en-US"/>
              <a:t>, qui </a:t>
            </a:r>
            <a:r>
              <a:rPr lang="en-US" err="1"/>
              <a:t>sinc</a:t>
            </a:r>
            <a:r>
              <a:rPr lang="en-US"/>
              <a:t>.</a:t>
            </a:r>
          </a:p>
        </p:txBody>
      </p:sp>
    </p:spTree>
    <p:extLst>
      <p:ext uri="{BB962C8B-B14F-4D97-AF65-F5344CB8AC3E}">
        <p14:creationId xmlns:p14="http://schemas.microsoft.com/office/powerpoint/2010/main" val="997690665"/>
      </p:ext>
    </p:extLst>
  </p:cSld>
  <p:clrMapOvr>
    <a:masterClrMapping/>
  </p:clrMapOvr>
  <p:transition>
    <p:fade/>
  </p:transition>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4" name="Table Placeholder 3"/>
          <p:cNvSpPr>
            <a:spLocks noGrp="1"/>
          </p:cNvSpPr>
          <p:nvPr>
            <p:ph type="tbl" sz="quarter" idx="10"/>
          </p:nvPr>
        </p:nvSpPr>
        <p:spPr>
          <a:xfrm>
            <a:off x="426313" y="2135536"/>
            <a:ext cx="11333087" cy="4288197"/>
          </a:xfrm>
        </p:spPr>
        <p:txBody>
          <a:bodyPr bIns="1737360" anchor="ctr">
            <a:noAutofit/>
          </a:bodyPr>
          <a:lstStyle>
            <a:lvl1pPr algn="ctr">
              <a:defRPr sz="1960">
                <a:solidFill>
                  <a:srgbClr val="000000"/>
                </a:solidFill>
                <a:latin typeface="+mj-lt"/>
              </a:defRPr>
            </a:lvl1pPr>
          </a:lstStyle>
          <a:p>
            <a:r>
              <a:rPr lang="en-US"/>
              <a:t>Click icon to add table</a:t>
            </a:r>
          </a:p>
        </p:txBody>
      </p:sp>
      <p:sp>
        <p:nvSpPr>
          <p:cNvPr id="5" name="Title Placeholder 1">
            <a:extLst>
              <a:ext uri="{FF2B5EF4-FFF2-40B4-BE49-F238E27FC236}">
                <a16:creationId xmlns:a16="http://schemas.microsoft.com/office/drawing/2014/main" id="{4F997AC3-87B6-4E0B-88C2-A05069E413C4}"/>
              </a:ext>
            </a:extLst>
          </p:cNvPr>
          <p:cNvSpPr>
            <a:spLocks noGrp="1"/>
          </p:cNvSpPr>
          <p:nvPr>
            <p:ph type="title" hasCustomPrompt="1"/>
          </p:nvPr>
        </p:nvSpPr>
        <p:spPr>
          <a:xfrm>
            <a:off x="426313" y="440495"/>
            <a:ext cx="11333087" cy="739343"/>
          </a:xfrm>
          <a:prstGeom prst="rect">
            <a:avLst/>
          </a:prstGeom>
        </p:spPr>
        <p:txBody>
          <a:bodyPr vert="horz" wrap="square" lIns="0" tIns="164592" rIns="0" bIns="0" rtlCol="0" anchor="t">
            <a:noAutofit/>
          </a:bodyPr>
          <a:lstStyle>
            <a:lvl1pPr>
              <a:defRPr>
                <a:solidFill>
                  <a:srgbClr val="000000"/>
                </a:solidFill>
              </a:defRPr>
            </a:lvl1pPr>
          </a:lstStyle>
          <a:p>
            <a:r>
              <a:rPr lang="en-US"/>
              <a:t>Table layout</a:t>
            </a:r>
          </a:p>
        </p:txBody>
      </p:sp>
    </p:spTree>
    <p:extLst>
      <p:ext uri="{BB962C8B-B14F-4D97-AF65-F5344CB8AC3E}">
        <p14:creationId xmlns:p14="http://schemas.microsoft.com/office/powerpoint/2010/main" val="735820386"/>
      </p:ext>
    </p:extLst>
  </p:cSld>
  <p:clrMapOvr>
    <a:masterClrMapping/>
  </p:clrMapOvr>
  <p:transition>
    <p:fade/>
  </p:transition>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title white">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26314" y="1184319"/>
            <a:ext cx="7476041" cy="3535032"/>
          </a:xfrm>
          <a:noFill/>
        </p:spPr>
        <p:txBody>
          <a:bodyPr vert="horz" wrap="square" lIns="0" tIns="0" rIns="0" bIns="0" rtlCol="0" anchor="t" anchorCtr="0">
            <a:noAutofit/>
          </a:bodyPr>
          <a:lstStyle>
            <a:lvl1pPr>
              <a:lnSpc>
                <a:spcPct val="90000"/>
              </a:lnSpc>
              <a:defRPr lang="en-US" sz="5293" spc="-147" dirty="0">
                <a:solidFill>
                  <a:srgbClr val="000000"/>
                </a:solidFill>
              </a:defRPr>
            </a:lvl1pPr>
          </a:lstStyle>
          <a:p>
            <a:pPr marL="0" lvl="0">
              <a:lnSpc>
                <a:spcPts val="5489"/>
              </a:lnSpc>
            </a:pPr>
            <a:r>
              <a:rPr lang="en-US"/>
              <a:t>Section title</a:t>
            </a:r>
          </a:p>
        </p:txBody>
      </p:sp>
    </p:spTree>
    <p:extLst>
      <p:ext uri="{BB962C8B-B14F-4D97-AF65-F5344CB8AC3E}">
        <p14:creationId xmlns:p14="http://schemas.microsoft.com/office/powerpoint/2010/main" val="3303448536"/>
      </p:ext>
    </p:extLst>
  </p:cSld>
  <p:clrMapOvr>
    <a:overrideClrMapping bg1="lt1" tx1="dk1" bg2="lt2" tx2="dk2" accent1="accent1" accent2="accent2" accent3="accent3" accent4="accent4" accent5="accent5" accent6="accent6" hlink="hlink" folHlink="folHlink"/>
  </p:clrMapOvr>
  <p:transition>
    <p:fade/>
  </p:transition>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title blue">
    <p:bg>
      <p:bgPr>
        <a:solidFill>
          <a:srgbClr val="0278D4"/>
        </a:solidFill>
        <a:effectLst/>
      </p:bgPr>
    </p:bg>
    <p:spTree>
      <p:nvGrpSpPr>
        <p:cNvPr id="1" name=""/>
        <p:cNvGrpSpPr/>
        <p:nvPr/>
      </p:nvGrpSpPr>
      <p:grpSpPr>
        <a:xfrm>
          <a:off x="0" y="0"/>
          <a:ext cx="0" cy="0"/>
          <a:chOff x="0" y="0"/>
          <a:chExt cx="0" cy="0"/>
        </a:xfrm>
      </p:grpSpPr>
      <p:sp>
        <p:nvSpPr>
          <p:cNvPr id="3" name="Title 35">
            <a:extLst>
              <a:ext uri="{FF2B5EF4-FFF2-40B4-BE49-F238E27FC236}">
                <a16:creationId xmlns:a16="http://schemas.microsoft.com/office/drawing/2014/main" id="{51E9DCD3-357B-4AF7-BDD2-18E09F714F4A}"/>
              </a:ext>
            </a:extLst>
          </p:cNvPr>
          <p:cNvSpPr>
            <a:spLocks noGrp="1"/>
          </p:cNvSpPr>
          <p:nvPr>
            <p:ph type="title" hasCustomPrompt="1"/>
          </p:nvPr>
        </p:nvSpPr>
        <p:spPr>
          <a:xfrm>
            <a:off x="426314" y="1184319"/>
            <a:ext cx="7476041" cy="3535032"/>
          </a:xfrm>
          <a:noFill/>
        </p:spPr>
        <p:txBody>
          <a:bodyPr vert="horz" wrap="square" lIns="0" tIns="0" rIns="0" bIns="0" rtlCol="0" anchor="t" anchorCtr="0">
            <a:noAutofit/>
          </a:bodyPr>
          <a:lstStyle>
            <a:lvl1pPr>
              <a:lnSpc>
                <a:spcPct val="90000"/>
              </a:lnSpc>
              <a:defRPr lang="en-US" sz="5293" spc="-147" dirty="0">
                <a:solidFill>
                  <a:schemeClr val="tx2"/>
                </a:solidFill>
              </a:defRPr>
            </a:lvl1pPr>
          </a:lstStyle>
          <a:p>
            <a:pPr marL="0" lvl="0">
              <a:lnSpc>
                <a:spcPts val="5489"/>
              </a:lnSpc>
            </a:pPr>
            <a:r>
              <a:rPr lang="en-US"/>
              <a:t>Section title</a:t>
            </a:r>
          </a:p>
        </p:txBody>
      </p:sp>
    </p:spTree>
    <p:extLst>
      <p:ext uri="{BB962C8B-B14F-4D97-AF65-F5344CB8AC3E}">
        <p14:creationId xmlns:p14="http://schemas.microsoft.com/office/powerpoint/2010/main" val="3960368807"/>
      </p:ext>
    </p:extLst>
  </p:cSld>
  <p:clrMapOvr>
    <a:overrideClrMapping bg1="dk1" tx1="lt1" bg2="dk2" tx2="lt2" accent1="accent1" accent2="accent2" accent3="accent3" accent4="accent4" accent5="accent5" accent6="accent6" hlink="hlink" folHlink="folHlink"/>
  </p:clrMapOvr>
  <p:transition>
    <p:fade/>
  </p:transition>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photo">
    <p:spTree>
      <p:nvGrpSpPr>
        <p:cNvPr id="1" name=""/>
        <p:cNvGrpSpPr/>
        <p:nvPr/>
      </p:nvGrpSpPr>
      <p:grpSpPr>
        <a:xfrm>
          <a:off x="0" y="0"/>
          <a:ext cx="0" cy="0"/>
          <a:chOff x="0" y="0"/>
          <a:chExt cx="0" cy="0"/>
        </a:xfrm>
      </p:grpSpPr>
      <p:pic>
        <p:nvPicPr>
          <p:cNvPr id="7" name="Picture 6" descr="A person in a blue shirt&#10;&#10;Description generated with high confidence">
            <a:extLst>
              <a:ext uri="{FF2B5EF4-FFF2-40B4-BE49-F238E27FC236}">
                <a16:creationId xmlns:a16="http://schemas.microsoft.com/office/drawing/2014/main" id="{6ED214DD-0EEC-4ACC-A022-15CDD9C0AD0A}"/>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
            <a:ext cx="12187089" cy="6857996"/>
          </a:xfrm>
          <a:prstGeom prst="rect">
            <a:avLst/>
          </a:prstGeom>
        </p:spPr>
      </p:pic>
      <p:sp>
        <p:nvSpPr>
          <p:cNvPr id="5" name="Title 35">
            <a:extLst>
              <a:ext uri="{FF2B5EF4-FFF2-40B4-BE49-F238E27FC236}">
                <a16:creationId xmlns:a16="http://schemas.microsoft.com/office/drawing/2014/main" id="{8441881C-06B8-4CD2-ADC6-DFD3519E6A19}"/>
              </a:ext>
            </a:extLst>
          </p:cNvPr>
          <p:cNvSpPr>
            <a:spLocks noGrp="1"/>
          </p:cNvSpPr>
          <p:nvPr>
            <p:ph type="title" hasCustomPrompt="1"/>
          </p:nvPr>
        </p:nvSpPr>
        <p:spPr>
          <a:xfrm>
            <a:off x="426314" y="1184319"/>
            <a:ext cx="7476041" cy="3535032"/>
          </a:xfrm>
          <a:noFill/>
        </p:spPr>
        <p:txBody>
          <a:bodyPr vert="horz" wrap="square" lIns="0" tIns="0" rIns="0" bIns="0" rtlCol="0" anchor="t" anchorCtr="0">
            <a:noAutofit/>
          </a:bodyPr>
          <a:lstStyle>
            <a:lvl1pPr>
              <a:lnSpc>
                <a:spcPct val="90000"/>
              </a:lnSpc>
              <a:defRPr lang="en-US" sz="5293" spc="-147" dirty="0">
                <a:solidFill>
                  <a:srgbClr val="000000"/>
                </a:solidFill>
              </a:defRPr>
            </a:lvl1pPr>
          </a:lstStyle>
          <a:p>
            <a:pPr marL="0" lvl="0">
              <a:lnSpc>
                <a:spcPts val="5489"/>
              </a:lnSpc>
            </a:pPr>
            <a:r>
              <a:rPr lang="en-US"/>
              <a:t>Section title</a:t>
            </a:r>
          </a:p>
        </p:txBody>
      </p:sp>
    </p:spTree>
    <p:extLst>
      <p:ext uri="{BB962C8B-B14F-4D97-AF65-F5344CB8AC3E}">
        <p14:creationId xmlns:p14="http://schemas.microsoft.com/office/powerpoint/2010/main" val="2539127515"/>
      </p:ext>
    </p:extLst>
  </p:cSld>
  <p:clrMapOvr>
    <a:overrideClrMapping bg1="lt1" tx1="dk1" bg2="lt2" tx2="dk2" accent1="accent1" accent2="accent2" accent3="accent3" accent4="accent4" accent5="accent5" accent6="accent6" hlink="hlink" folHlink="folHlink"/>
  </p:clrMapOvr>
  <p:transition>
    <p:fade/>
  </p:transition>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9145053"/>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hank you whi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F07DE85-B70F-4309-8506-6C011BC20860}"/>
              </a:ext>
            </a:extLst>
          </p:cNvPr>
          <p:cNvSpPr>
            <a:spLocks noGrp="1"/>
          </p:cNvSpPr>
          <p:nvPr>
            <p:ph type="title" hasCustomPrompt="1"/>
          </p:nvPr>
        </p:nvSpPr>
        <p:spPr>
          <a:xfrm>
            <a:off x="426313" y="1829711"/>
            <a:ext cx="7476041" cy="1473396"/>
          </a:xfrm>
          <a:noFill/>
        </p:spPr>
        <p:txBody>
          <a:bodyPr lIns="0" tIns="0" rIns="0" bIns="0" anchor="t" anchorCtr="0"/>
          <a:lstStyle>
            <a:lvl1pPr>
              <a:lnSpc>
                <a:spcPct val="100000"/>
              </a:lnSpc>
              <a:spcAft>
                <a:spcPts val="1274"/>
              </a:spcAft>
              <a:defRPr sz="2548" spc="-147" baseline="0">
                <a:solidFill>
                  <a:schemeClr val="accent1"/>
                </a:solidFill>
              </a:defRPr>
            </a:lvl1pPr>
          </a:lstStyle>
          <a:p>
            <a:r>
              <a:rPr lang="en-US"/>
              <a:t>Thank you.</a:t>
            </a:r>
          </a:p>
        </p:txBody>
      </p:sp>
      <p:sp>
        <p:nvSpPr>
          <p:cNvPr id="7" name="Text Box 3">
            <a:extLst>
              <a:ext uri="{FF2B5EF4-FFF2-40B4-BE49-F238E27FC236}">
                <a16:creationId xmlns:a16="http://schemas.microsoft.com/office/drawing/2014/main" id="{F3523A4C-09FD-49AC-AA6D-1A6E7B7893EE}"/>
              </a:ext>
            </a:extLst>
          </p:cNvPr>
          <p:cNvSpPr txBox="1">
            <a:spLocks noChangeArrowheads="1"/>
          </p:cNvSpPr>
          <p:nvPr/>
        </p:nvSpPr>
        <p:spPr bwMode="blackWhite">
          <a:xfrm>
            <a:off x="428382" y="6318462"/>
            <a:ext cx="4480957"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737" eaLnBrk="0" hangingPunct="0"/>
            <a:r>
              <a:rPr lang="en-US" sz="686">
                <a:solidFill>
                  <a:srgbClr val="000000"/>
                </a:solidFill>
                <a:cs typeface="Segoe UI" pitchFamily="34" charset="0"/>
              </a:rPr>
              <a:t>© Copyright Finessefleet Foundation. All rights reserved. </a:t>
            </a:r>
          </a:p>
        </p:txBody>
      </p:sp>
      <p:grpSp>
        <p:nvGrpSpPr>
          <p:cNvPr id="11" name="Group 10">
            <a:extLst>
              <a:ext uri="{FF2B5EF4-FFF2-40B4-BE49-F238E27FC236}">
                <a16:creationId xmlns:a16="http://schemas.microsoft.com/office/drawing/2014/main" id="{11AF72CA-D926-D004-235B-A7A9AF91F3AB}"/>
              </a:ext>
            </a:extLst>
          </p:cNvPr>
          <p:cNvGrpSpPr/>
          <p:nvPr userDrawn="1"/>
        </p:nvGrpSpPr>
        <p:grpSpPr>
          <a:xfrm>
            <a:off x="621143" y="414879"/>
            <a:ext cx="1121932" cy="534434"/>
            <a:chOff x="419172" y="318670"/>
            <a:chExt cx="1525874" cy="726852"/>
          </a:xfrm>
        </p:grpSpPr>
        <p:pic>
          <p:nvPicPr>
            <p:cNvPr id="12" name="Picture 11">
              <a:extLst>
                <a:ext uri="{FF2B5EF4-FFF2-40B4-BE49-F238E27FC236}">
                  <a16:creationId xmlns:a16="http://schemas.microsoft.com/office/drawing/2014/main" id="{F5C25AF7-8071-1F6D-6CBC-EADA060B814C}"/>
                </a:ext>
              </a:extLst>
            </p:cNvPr>
            <p:cNvPicPr>
              <a:picLocks noChangeAspect="1"/>
            </p:cNvPicPr>
            <p:nvPr userDrawn="1"/>
          </p:nvPicPr>
          <p:blipFill>
            <a:blip r:embed="rId2"/>
            <a:stretch>
              <a:fillRect/>
            </a:stretch>
          </p:blipFill>
          <p:spPr>
            <a:xfrm>
              <a:off x="419172" y="324475"/>
              <a:ext cx="783360" cy="721047"/>
            </a:xfrm>
            <a:prstGeom prst="rect">
              <a:avLst/>
            </a:prstGeom>
          </p:spPr>
        </p:pic>
        <p:pic>
          <p:nvPicPr>
            <p:cNvPr id="13" name="Picture 12">
              <a:extLst>
                <a:ext uri="{FF2B5EF4-FFF2-40B4-BE49-F238E27FC236}">
                  <a16:creationId xmlns:a16="http://schemas.microsoft.com/office/drawing/2014/main" id="{05B6D893-B5B7-092E-54FA-5B841E439E2B}"/>
                </a:ext>
              </a:extLst>
            </p:cNvPr>
            <p:cNvPicPr>
              <a:picLocks noChangeAspect="1"/>
            </p:cNvPicPr>
            <p:nvPr userDrawn="1"/>
          </p:nvPicPr>
          <p:blipFill>
            <a:blip r:embed="rId3"/>
            <a:srcRect l="12882" t="12882" r="12882" b="12882"/>
            <a:stretch/>
          </p:blipFill>
          <p:spPr>
            <a:xfrm>
              <a:off x="1218194" y="318670"/>
              <a:ext cx="726852" cy="726852"/>
            </a:xfrm>
            <a:prstGeom prst="rect">
              <a:avLst/>
            </a:prstGeom>
          </p:spPr>
        </p:pic>
        <p:cxnSp>
          <p:nvCxnSpPr>
            <p:cNvPr id="14" name="Straight Connector 13">
              <a:extLst>
                <a:ext uri="{FF2B5EF4-FFF2-40B4-BE49-F238E27FC236}">
                  <a16:creationId xmlns:a16="http://schemas.microsoft.com/office/drawing/2014/main" id="{F2B08337-276E-F4F7-FA59-6047E27BACF2}"/>
                </a:ext>
              </a:extLst>
            </p:cNvPr>
            <p:cNvCxnSpPr/>
            <p:nvPr userDrawn="1"/>
          </p:nvCxnSpPr>
          <p:spPr>
            <a:xfrm>
              <a:off x="1209675" y="318670"/>
              <a:ext cx="0" cy="726852"/>
            </a:xfrm>
            <a:prstGeom prst="line">
              <a:avLst/>
            </a:prstGeom>
            <a:ln>
              <a:headEnd type="none"/>
              <a:tailEnd type="none"/>
            </a:ln>
          </p:spPr>
          <p:style>
            <a:lnRef idx="1">
              <a:schemeClr val="accent3"/>
            </a:lnRef>
            <a:fillRef idx="0">
              <a:schemeClr val="accent3"/>
            </a:fillRef>
            <a:effectRef idx="0">
              <a:schemeClr val="accent3"/>
            </a:effectRef>
            <a:fontRef idx="minor">
              <a:schemeClr val="tx1"/>
            </a:fontRef>
          </p:style>
        </p:cxnSp>
      </p:grpSp>
      <p:pic>
        <p:nvPicPr>
          <p:cNvPr id="2" name="Picture 1">
            <a:extLst>
              <a:ext uri="{FF2B5EF4-FFF2-40B4-BE49-F238E27FC236}">
                <a16:creationId xmlns:a16="http://schemas.microsoft.com/office/drawing/2014/main" id="{805009FB-2F57-8BCA-2CFB-4EA4E99D895C}"/>
              </a:ext>
            </a:extLst>
          </p:cNvPr>
          <p:cNvPicPr>
            <a:picLocks noChangeAspect="1"/>
          </p:cNvPicPr>
          <p:nvPr userDrawn="1"/>
        </p:nvPicPr>
        <p:blipFill>
          <a:blip r:embed="rId4"/>
          <a:stretch>
            <a:fillRect/>
          </a:stretch>
        </p:blipFill>
        <p:spPr>
          <a:xfrm>
            <a:off x="426315" y="271672"/>
            <a:ext cx="2558425" cy="677549"/>
          </a:xfrm>
          <a:prstGeom prst="rect">
            <a:avLst/>
          </a:prstGeom>
        </p:spPr>
      </p:pic>
    </p:spTree>
    <p:extLst>
      <p:ext uri="{BB962C8B-B14F-4D97-AF65-F5344CB8AC3E}">
        <p14:creationId xmlns:p14="http://schemas.microsoft.com/office/powerpoint/2010/main" val="102519571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hank you blue">
    <p:bg>
      <p:bgPr>
        <a:solidFill>
          <a:srgbClr val="0278D4"/>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26314" y="1829711"/>
            <a:ext cx="7476041" cy="1473396"/>
          </a:xfrm>
          <a:noFill/>
        </p:spPr>
        <p:txBody>
          <a:bodyPr lIns="0" tIns="0" rIns="0" bIns="0" anchor="t" anchorCtr="0"/>
          <a:lstStyle>
            <a:lvl1pPr>
              <a:lnSpc>
                <a:spcPct val="100000"/>
              </a:lnSpc>
              <a:spcAft>
                <a:spcPts val="1274"/>
              </a:spcAft>
              <a:defRPr sz="2548" spc="-147" baseline="0">
                <a:solidFill>
                  <a:schemeClr val="bg2"/>
                </a:solidFill>
              </a:defRPr>
            </a:lvl1pPr>
          </a:lstStyle>
          <a:p>
            <a:r>
              <a:rPr lang="en-US"/>
              <a:t>Thank you.</a:t>
            </a:r>
          </a:p>
        </p:txBody>
      </p:sp>
      <p:sp>
        <p:nvSpPr>
          <p:cNvPr id="4" name="Text Box 3">
            <a:extLst>
              <a:ext uri="{FF2B5EF4-FFF2-40B4-BE49-F238E27FC236}">
                <a16:creationId xmlns:a16="http://schemas.microsoft.com/office/drawing/2014/main" id="{1688BD8D-D2E4-4DFC-B39C-D55D84362354}"/>
              </a:ext>
            </a:extLst>
          </p:cNvPr>
          <p:cNvSpPr txBox="1">
            <a:spLocks noChangeArrowheads="1"/>
          </p:cNvSpPr>
          <p:nvPr/>
        </p:nvSpPr>
        <p:spPr bwMode="blackWhite">
          <a:xfrm>
            <a:off x="428382" y="6318462"/>
            <a:ext cx="4480957"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737" eaLnBrk="0" hangingPunct="0"/>
            <a:r>
              <a:rPr lang="en-US" sz="686">
                <a:solidFill>
                  <a:schemeClr val="bg2"/>
                </a:solidFill>
                <a:cs typeface="Segoe UI" pitchFamily="34" charset="0"/>
              </a:rPr>
              <a:t>© Copyright Finessefleet Foundation. All rights reserved. </a:t>
            </a:r>
          </a:p>
        </p:txBody>
      </p:sp>
    </p:spTree>
    <p:extLst>
      <p:ext uri="{BB962C8B-B14F-4D97-AF65-F5344CB8AC3E}">
        <p14:creationId xmlns:p14="http://schemas.microsoft.com/office/powerpoint/2010/main" val="5244378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blue">
    <p:bg>
      <p:bgPr>
        <a:solidFill>
          <a:srgbClr val="0278D4"/>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E73B716-5AC1-4E6F-99C0-F195B0C5870F}"/>
              </a:ext>
            </a:extLst>
          </p:cNvPr>
          <p:cNvSpPr>
            <a:spLocks noGrp="1"/>
          </p:cNvSpPr>
          <p:nvPr>
            <p:ph type="title" hasCustomPrompt="1"/>
          </p:nvPr>
        </p:nvSpPr>
        <p:spPr>
          <a:xfrm>
            <a:off x="429432" y="3029995"/>
            <a:ext cx="9399112" cy="1793104"/>
          </a:xfrm>
          <a:noFill/>
        </p:spPr>
        <p:txBody>
          <a:bodyPr lIns="0" tIns="0" rIns="0" bIns="182880" anchor="b" anchorCtr="0"/>
          <a:lstStyle>
            <a:lvl1pPr>
              <a:defRPr sz="5293" strike="noStrike" spc="-147" baseline="0">
                <a:solidFill>
                  <a:schemeClr val="bg2"/>
                </a:solidFill>
              </a:defRPr>
            </a:lvl1pPr>
          </a:lstStyle>
          <a:p>
            <a:r>
              <a:rPr lang="en-US"/>
              <a:t>Microsoft 365</a:t>
            </a:r>
            <a:br>
              <a:rPr lang="en-US"/>
            </a:br>
            <a:r>
              <a:rPr lang="en-US"/>
              <a:t>title or event name</a:t>
            </a:r>
          </a:p>
        </p:txBody>
      </p:sp>
      <p:sp>
        <p:nvSpPr>
          <p:cNvPr id="6" name="Text Placeholder 4">
            <a:extLst>
              <a:ext uri="{FF2B5EF4-FFF2-40B4-BE49-F238E27FC236}">
                <a16:creationId xmlns:a16="http://schemas.microsoft.com/office/drawing/2014/main" id="{E78FD896-9F6B-4251-9F12-35FEF1AF740F}"/>
              </a:ext>
            </a:extLst>
          </p:cNvPr>
          <p:cNvSpPr>
            <a:spLocks noGrp="1"/>
          </p:cNvSpPr>
          <p:nvPr>
            <p:ph type="body" sz="quarter" idx="12" hasCustomPrompt="1"/>
          </p:nvPr>
        </p:nvSpPr>
        <p:spPr>
          <a:xfrm>
            <a:off x="426315" y="4838790"/>
            <a:ext cx="9399112" cy="945435"/>
          </a:xfrm>
          <a:noFill/>
        </p:spPr>
        <p:txBody>
          <a:bodyPr lIns="0" tIns="0" rIns="0" bIns="0">
            <a:noAutofit/>
          </a:bodyPr>
          <a:lstStyle>
            <a:lvl1pPr marL="0" indent="0">
              <a:lnSpc>
                <a:spcPct val="100000"/>
              </a:lnSpc>
              <a:spcBef>
                <a:spcPts val="0"/>
              </a:spcBef>
              <a:buNone/>
              <a:defRPr sz="1568" spc="0" baseline="0">
                <a:solidFill>
                  <a:schemeClr val="bg2"/>
                </a:solidFill>
                <a:latin typeface="+mn-lt"/>
              </a:defRPr>
            </a:lvl1pPr>
          </a:lstStyle>
          <a:p>
            <a:pPr lvl="0"/>
            <a:r>
              <a:rPr lang="en-US"/>
              <a:t>Author name</a:t>
            </a:r>
          </a:p>
          <a:p>
            <a:pPr lvl="0"/>
            <a:r>
              <a:rPr lang="en-US"/>
              <a:t>Date</a:t>
            </a:r>
          </a:p>
        </p:txBody>
      </p:sp>
    </p:spTree>
    <p:extLst>
      <p:ext uri="{BB962C8B-B14F-4D97-AF65-F5344CB8AC3E}">
        <p14:creationId xmlns:p14="http://schemas.microsoft.com/office/powerpoint/2010/main" val="231766575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799"/>
            <a:ext cx="11149013" cy="1975926"/>
          </a:xfrm>
          <a:prstGeom prst="rect">
            <a:avLst/>
          </a:prstGeom>
        </p:spPr>
        <p:txBody>
          <a:bodyPr/>
          <a:lstStyle>
            <a:lvl1pPr marL="0" indent="0">
              <a:spcBef>
                <a:spcPts val="2399"/>
              </a:spcBef>
              <a:buNone/>
              <a:defRPr sz="3999">
                <a:gradFill>
                  <a:gsLst>
                    <a:gs pos="100000">
                      <a:schemeClr val="tx2"/>
                    </a:gs>
                    <a:gs pos="0">
                      <a:schemeClr val="tx2"/>
                    </a:gs>
                  </a:gsLst>
                  <a:lin ang="5400000" scaled="0"/>
                </a:gradFill>
                <a:latin typeface="+mj-lt"/>
              </a:defRPr>
            </a:lvl1pPr>
            <a:lvl2pPr marL="0" indent="0">
              <a:buNone/>
              <a:defRPr sz="1999">
                <a:gradFill>
                  <a:gsLst>
                    <a:gs pos="100000">
                      <a:schemeClr val="bg2"/>
                    </a:gs>
                    <a:gs pos="6000">
                      <a:schemeClr val="bg2"/>
                    </a:gs>
                  </a:gsLst>
                  <a:lin ang="5400000" scaled="0"/>
                </a:gradFill>
              </a:defRPr>
            </a:lvl2pPr>
            <a:lvl3pPr marL="231705" indent="0">
              <a:buNone/>
              <a:defRPr sz="1999">
                <a:gradFill>
                  <a:gsLst>
                    <a:gs pos="100000">
                      <a:schemeClr val="bg2"/>
                    </a:gs>
                    <a:gs pos="6000">
                      <a:schemeClr val="bg2"/>
                    </a:gs>
                  </a:gsLst>
                  <a:lin ang="5400000" scaled="0"/>
                </a:gradFill>
              </a:defRPr>
            </a:lvl3pPr>
            <a:lvl4pPr marL="457063" indent="0">
              <a:buNone/>
              <a:defRPr sz="1999">
                <a:gradFill>
                  <a:gsLst>
                    <a:gs pos="100000">
                      <a:schemeClr val="bg2"/>
                    </a:gs>
                    <a:gs pos="6000">
                      <a:schemeClr val="bg2"/>
                    </a:gs>
                  </a:gsLst>
                  <a:lin ang="5400000" scaled="0"/>
                </a:gradFill>
              </a:defRPr>
            </a:lvl4pPr>
            <a:lvl5pPr marL="693530" indent="0">
              <a:buNone/>
              <a:defRPr sz="1999">
                <a:gradFill>
                  <a:gsLst>
                    <a:gs pos="100000">
                      <a:schemeClr val="bg2"/>
                    </a:gs>
                    <a:gs pos="600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p>
        </p:txBody>
      </p:sp>
    </p:spTree>
    <p:extLst>
      <p:ext uri="{BB962C8B-B14F-4D97-AF65-F5344CB8AC3E}">
        <p14:creationId xmlns:p14="http://schemas.microsoft.com/office/powerpoint/2010/main" val="87264753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9170" y="294183"/>
            <a:ext cx="11652805" cy="853489"/>
          </a:xfrm>
        </p:spPr>
        <p:txBody>
          <a:bodyPr vert="horz" wrap="square" lIns="146304" tIns="91440" rIns="146304" bIns="91440" rtlCol="0" anchor="t">
            <a:noAutofit/>
          </a:bodyPr>
          <a:lstStyle>
            <a:lvl1pPr>
              <a:defRPr lang="en-US" sz="3527" dirty="0"/>
            </a:lvl1pPr>
          </a:lstStyle>
          <a:p>
            <a:pPr lvl="0"/>
            <a:r>
              <a:rPr lang="en-US"/>
              <a:t>Click to edit Master title style</a:t>
            </a:r>
          </a:p>
        </p:txBody>
      </p:sp>
      <p:sp>
        <p:nvSpPr>
          <p:cNvPr id="6" name="Text Placeholder 5"/>
          <p:cNvSpPr>
            <a:spLocks noGrp="1"/>
          </p:cNvSpPr>
          <p:nvPr>
            <p:ph type="body" sz="quarter" idx="10"/>
          </p:nvPr>
        </p:nvSpPr>
        <p:spPr>
          <a:xfrm>
            <a:off x="269171" y="1189178"/>
            <a:ext cx="11650488" cy="1352429"/>
          </a:xfrm>
        </p:spPr>
        <p:txBody>
          <a:bodyPr/>
          <a:lstStyle>
            <a:lvl1pPr marL="0" indent="0">
              <a:buNone/>
              <a:defRPr sz="3135">
                <a:gradFill>
                  <a:gsLst>
                    <a:gs pos="1250">
                      <a:schemeClr val="tx1"/>
                    </a:gs>
                    <a:gs pos="99000">
                      <a:schemeClr val="tx1"/>
                    </a:gs>
                  </a:gsLst>
                  <a:lin ang="5400000" scaled="0"/>
                </a:gradFill>
              </a:defRPr>
            </a:lvl1pPr>
            <a:lvl2pPr marL="0" indent="0">
              <a:buFontTx/>
              <a:buNone/>
              <a:defRPr sz="1920"/>
            </a:lvl2pPr>
            <a:lvl3pPr marL="219574" indent="0">
              <a:buNone/>
              <a:defRPr/>
            </a:lvl3pPr>
            <a:lvl4pPr marL="439147" indent="0">
              <a:buNone/>
              <a:defRPr/>
            </a:lvl4pPr>
            <a:lvl5pPr marL="658721"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3443494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Photo grid, blue border">
    <p:spTree>
      <p:nvGrpSpPr>
        <p:cNvPr id="1" name=""/>
        <p:cNvGrpSpPr/>
        <p:nvPr/>
      </p:nvGrpSpPr>
      <p:grpSpPr>
        <a:xfrm>
          <a:off x="0" y="0"/>
          <a:ext cx="0" cy="0"/>
          <a:chOff x="0" y="0"/>
          <a:chExt cx="0" cy="0"/>
        </a:xfrm>
      </p:grpSpPr>
      <p:sp>
        <p:nvSpPr>
          <p:cNvPr id="31" name="Freeform: Shape 30">
            <a:extLst>
              <a:ext uri="{FF2B5EF4-FFF2-40B4-BE49-F238E27FC236}">
                <a16:creationId xmlns:a16="http://schemas.microsoft.com/office/drawing/2014/main" id="{D8EF97D5-E670-4C93-BE21-3CC04C9A6134}"/>
              </a:ext>
            </a:extLst>
          </p:cNvPr>
          <p:cNvSpPr/>
          <p:nvPr userDrawn="1"/>
        </p:nvSpPr>
        <p:spPr>
          <a:xfrm>
            <a:off x="0" y="0"/>
            <a:ext cx="12188825" cy="6858000"/>
          </a:xfrm>
          <a:custGeom>
            <a:avLst/>
            <a:gdLst>
              <a:gd name="connsiteX0" fmla="*/ 323999 w 12192000"/>
              <a:gd name="connsiteY0" fmla="*/ 327560 h 6858000"/>
              <a:gd name="connsiteX1" fmla="*/ 323999 w 12192000"/>
              <a:gd name="connsiteY1" fmla="*/ 6530440 h 6858000"/>
              <a:gd name="connsiteX2" fmla="*/ 11868001 w 12192000"/>
              <a:gd name="connsiteY2" fmla="*/ 6530440 h 6858000"/>
              <a:gd name="connsiteX3" fmla="*/ 11868001 w 12192000"/>
              <a:gd name="connsiteY3" fmla="*/ 327560 h 6858000"/>
              <a:gd name="connsiteX4" fmla="*/ 11868001 w 12192000"/>
              <a:gd name="connsiteY4" fmla="*/ 0 h 6858000"/>
              <a:gd name="connsiteX5" fmla="*/ 12192000 w 12192000"/>
              <a:gd name="connsiteY5" fmla="*/ 0 h 6858000"/>
              <a:gd name="connsiteX6" fmla="*/ 12192000 w 12192000"/>
              <a:gd name="connsiteY6" fmla="*/ 0 h 6858000"/>
              <a:gd name="connsiteX7" fmla="*/ 12192000 w 12192000"/>
              <a:gd name="connsiteY7" fmla="*/ 327560 h 6858000"/>
              <a:gd name="connsiteX8" fmla="*/ 12192000 w 12192000"/>
              <a:gd name="connsiteY8" fmla="*/ 6530440 h 6858000"/>
              <a:gd name="connsiteX9" fmla="*/ 12192000 w 12192000"/>
              <a:gd name="connsiteY9" fmla="*/ 6852627 h 6858000"/>
              <a:gd name="connsiteX10" fmla="*/ 12192000 w 12192000"/>
              <a:gd name="connsiteY10" fmla="*/ 6858000 h 6858000"/>
              <a:gd name="connsiteX11" fmla="*/ 1 w 12192000"/>
              <a:gd name="connsiteY11" fmla="*/ 6858000 h 6858000"/>
              <a:gd name="connsiteX12" fmla="*/ 1 w 12192000"/>
              <a:gd name="connsiteY12" fmla="*/ 6852627 h 6858000"/>
              <a:gd name="connsiteX13" fmla="*/ 1 w 12192000"/>
              <a:gd name="connsiteY13" fmla="*/ 6530440 h 6858000"/>
              <a:gd name="connsiteX14" fmla="*/ 1 w 12192000"/>
              <a:gd name="connsiteY14" fmla="*/ 327560 h 6858000"/>
              <a:gd name="connsiteX15" fmla="*/ 0 w 12192000"/>
              <a:gd name="connsiteY15" fmla="*/ 327560 h 6858000"/>
              <a:gd name="connsiteX16" fmla="*/ 0 w 12192000"/>
              <a:gd name="connsiteY16" fmla="*/ 0 h 6858000"/>
              <a:gd name="connsiteX17" fmla="*/ 11868001 w 12192000"/>
              <a:gd name="connsiteY1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2000" h="6858000">
                <a:moveTo>
                  <a:pt x="323999" y="327560"/>
                </a:moveTo>
                <a:lnTo>
                  <a:pt x="323999" y="6530440"/>
                </a:lnTo>
                <a:lnTo>
                  <a:pt x="11868001" y="6530440"/>
                </a:lnTo>
                <a:lnTo>
                  <a:pt x="11868001" y="327560"/>
                </a:lnTo>
                <a:close/>
                <a:moveTo>
                  <a:pt x="11868001" y="0"/>
                </a:moveTo>
                <a:lnTo>
                  <a:pt x="12192000" y="0"/>
                </a:lnTo>
                <a:lnTo>
                  <a:pt x="12192000" y="0"/>
                </a:lnTo>
                <a:lnTo>
                  <a:pt x="12192000" y="327560"/>
                </a:lnTo>
                <a:lnTo>
                  <a:pt x="12192000" y="6530440"/>
                </a:lnTo>
                <a:lnTo>
                  <a:pt x="12192000" y="6852627"/>
                </a:lnTo>
                <a:lnTo>
                  <a:pt x="12192000" y="6858000"/>
                </a:lnTo>
                <a:lnTo>
                  <a:pt x="1" y="6858000"/>
                </a:lnTo>
                <a:lnTo>
                  <a:pt x="1" y="6852627"/>
                </a:lnTo>
                <a:lnTo>
                  <a:pt x="1" y="6530440"/>
                </a:lnTo>
                <a:lnTo>
                  <a:pt x="1" y="327560"/>
                </a:lnTo>
                <a:lnTo>
                  <a:pt x="0" y="327560"/>
                </a:lnTo>
                <a:lnTo>
                  <a:pt x="0" y="0"/>
                </a:lnTo>
                <a:lnTo>
                  <a:pt x="11868001"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a:p>
        </p:txBody>
      </p:sp>
      <p:sp>
        <p:nvSpPr>
          <p:cNvPr id="8" name="Rectangle 7">
            <a:extLst>
              <a:ext uri="{FF2B5EF4-FFF2-40B4-BE49-F238E27FC236}">
                <a16:creationId xmlns:a16="http://schemas.microsoft.com/office/drawing/2014/main" id="{113E38B2-8600-4D7B-A485-19415AFFBD75}"/>
              </a:ext>
            </a:extLst>
          </p:cNvPr>
          <p:cNvSpPr/>
          <p:nvPr userDrawn="1"/>
        </p:nvSpPr>
        <p:spPr>
          <a:xfrm>
            <a:off x="323915" y="324001"/>
            <a:ext cx="5142011" cy="62099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a:p>
        </p:txBody>
      </p:sp>
      <p:sp>
        <p:nvSpPr>
          <p:cNvPr id="9" name="Title 8">
            <a:extLst>
              <a:ext uri="{FF2B5EF4-FFF2-40B4-BE49-F238E27FC236}">
                <a16:creationId xmlns:a16="http://schemas.microsoft.com/office/drawing/2014/main" id="{BA5BB91B-DCAB-4DEA-BFB5-67E11ED7DDC5}"/>
              </a:ext>
            </a:extLst>
          </p:cNvPr>
          <p:cNvSpPr>
            <a:spLocks noGrp="1"/>
          </p:cNvSpPr>
          <p:nvPr>
            <p:ph type="title"/>
          </p:nvPr>
        </p:nvSpPr>
        <p:spPr>
          <a:xfrm>
            <a:off x="1023862" y="763524"/>
            <a:ext cx="4223047" cy="1135180"/>
          </a:xfrm>
        </p:spPr>
        <p:txBody>
          <a:bodyPr lIns="0" tIns="0" rIns="0" bIns="0" anchor="t">
            <a:noAutofit/>
          </a:bodyPr>
          <a:lstStyle/>
          <a:p>
            <a:r>
              <a:rPr lang="en-US" noProof="0"/>
              <a:t>Click to edit Master title style</a:t>
            </a:r>
          </a:p>
        </p:txBody>
      </p:sp>
      <p:sp>
        <p:nvSpPr>
          <p:cNvPr id="10" name="Date Placeholder 9">
            <a:extLst>
              <a:ext uri="{FF2B5EF4-FFF2-40B4-BE49-F238E27FC236}">
                <a16:creationId xmlns:a16="http://schemas.microsoft.com/office/drawing/2014/main" id="{5228397A-BBB6-439D-8871-397E1D2472D0}"/>
              </a:ext>
            </a:extLst>
          </p:cNvPr>
          <p:cNvSpPr>
            <a:spLocks noGrp="1"/>
          </p:cNvSpPr>
          <p:nvPr>
            <p:ph type="dt" sz="half" idx="10"/>
          </p:nvPr>
        </p:nvSpPr>
        <p:spPr/>
        <p:txBody>
          <a:bodyPr/>
          <a:lstStyle/>
          <a:p>
            <a:fld id="{805D958D-C95C-43BB-9F22-6D41B6A8D089}" type="datetimeFigureOut">
              <a:rPr lang="en-US" noProof="0" smtClean="0"/>
              <a:t>6/29/2025</a:t>
            </a:fld>
            <a:endParaRPr lang="en-US" noProof="0"/>
          </a:p>
        </p:txBody>
      </p:sp>
      <p:sp>
        <p:nvSpPr>
          <p:cNvPr id="11" name="Footer Placeholder 10">
            <a:extLst>
              <a:ext uri="{FF2B5EF4-FFF2-40B4-BE49-F238E27FC236}">
                <a16:creationId xmlns:a16="http://schemas.microsoft.com/office/drawing/2014/main" id="{FE2D4371-2279-4A55-A639-0BEC8F55E1C5}"/>
              </a:ext>
            </a:extLst>
          </p:cNvPr>
          <p:cNvSpPr>
            <a:spLocks noGrp="1"/>
          </p:cNvSpPr>
          <p:nvPr>
            <p:ph type="ftr" sz="quarter" idx="11"/>
          </p:nvPr>
        </p:nvSpPr>
        <p:spPr/>
        <p:txBody>
          <a:bodyPr/>
          <a:lstStyle/>
          <a:p>
            <a:endParaRPr lang="en-US" noProof="0"/>
          </a:p>
        </p:txBody>
      </p:sp>
      <p:sp>
        <p:nvSpPr>
          <p:cNvPr id="12" name="Slide Number Placeholder 11">
            <a:extLst>
              <a:ext uri="{FF2B5EF4-FFF2-40B4-BE49-F238E27FC236}">
                <a16:creationId xmlns:a16="http://schemas.microsoft.com/office/drawing/2014/main" id="{59318E41-FC20-4DC7-B290-F0C127607F89}"/>
              </a:ext>
            </a:extLst>
          </p:cNvPr>
          <p:cNvSpPr>
            <a:spLocks noGrp="1"/>
          </p:cNvSpPr>
          <p:nvPr>
            <p:ph type="sldNum" sz="quarter" idx="12"/>
          </p:nvPr>
        </p:nvSpPr>
        <p:spPr/>
        <p:txBody>
          <a:bodyPr/>
          <a:lstStyle/>
          <a:p>
            <a:fld id="{A6EB8919-01B3-4437-A6E1-131DAB78CB87}" type="slidenum">
              <a:rPr lang="en-US" noProof="0" smtClean="0"/>
              <a:t>‹#›</a:t>
            </a:fld>
            <a:endParaRPr lang="en-US" noProof="0"/>
          </a:p>
        </p:txBody>
      </p:sp>
      <p:cxnSp>
        <p:nvCxnSpPr>
          <p:cNvPr id="15" name="Straight Connector 14">
            <a:extLst>
              <a:ext uri="{FF2B5EF4-FFF2-40B4-BE49-F238E27FC236}">
                <a16:creationId xmlns:a16="http://schemas.microsoft.com/office/drawing/2014/main" id="{19F7B568-D8C6-44ED-98DA-ED99D1A6A557}"/>
              </a:ext>
            </a:extLst>
          </p:cNvPr>
          <p:cNvCxnSpPr/>
          <p:nvPr userDrawn="1"/>
        </p:nvCxnSpPr>
        <p:spPr>
          <a:xfrm>
            <a:off x="771324" y="832433"/>
            <a:ext cx="0" cy="9084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Picture Placeholder 16">
            <a:extLst>
              <a:ext uri="{FF2B5EF4-FFF2-40B4-BE49-F238E27FC236}">
                <a16:creationId xmlns:a16="http://schemas.microsoft.com/office/drawing/2014/main" id="{BC5D4CB3-1B0D-4426-B2CC-C032E0463A70}"/>
              </a:ext>
            </a:extLst>
          </p:cNvPr>
          <p:cNvSpPr>
            <a:spLocks noGrp="1"/>
          </p:cNvSpPr>
          <p:nvPr>
            <p:ph type="pic" sz="quarter" idx="13"/>
          </p:nvPr>
        </p:nvSpPr>
        <p:spPr>
          <a:xfrm>
            <a:off x="5627808" y="324001"/>
            <a:ext cx="3789738" cy="3657600"/>
          </a:xfrm>
          <a:solidFill>
            <a:schemeClr val="bg2"/>
          </a:solidFill>
        </p:spPr>
        <p:txBody>
          <a:bodyPr anchor="ctr">
            <a:normAutofit/>
          </a:bodyPr>
          <a:lstStyle>
            <a:lvl1pPr marL="0" indent="0" algn="ctr">
              <a:buNone/>
              <a:defRPr sz="1799" i="1"/>
            </a:lvl1pPr>
          </a:lstStyle>
          <a:p>
            <a:r>
              <a:rPr lang="en-US" noProof="0"/>
              <a:t>Click icon to add picture</a:t>
            </a:r>
          </a:p>
        </p:txBody>
      </p:sp>
      <p:sp>
        <p:nvSpPr>
          <p:cNvPr id="18" name="Picture Placeholder 16">
            <a:extLst>
              <a:ext uri="{FF2B5EF4-FFF2-40B4-BE49-F238E27FC236}">
                <a16:creationId xmlns:a16="http://schemas.microsoft.com/office/drawing/2014/main" id="{A59C88C3-43E4-45FB-B7CF-78B12F5CBE5C}"/>
              </a:ext>
            </a:extLst>
          </p:cNvPr>
          <p:cNvSpPr>
            <a:spLocks noGrp="1"/>
          </p:cNvSpPr>
          <p:nvPr>
            <p:ph type="pic" sz="quarter" idx="14"/>
          </p:nvPr>
        </p:nvSpPr>
        <p:spPr>
          <a:xfrm>
            <a:off x="9579427" y="2555331"/>
            <a:ext cx="2285482" cy="3978668"/>
          </a:xfrm>
          <a:solidFill>
            <a:schemeClr val="bg2"/>
          </a:solidFill>
        </p:spPr>
        <p:txBody>
          <a:bodyPr anchor="ctr">
            <a:normAutofit/>
          </a:bodyPr>
          <a:lstStyle>
            <a:lvl1pPr marL="0" indent="0" algn="ctr">
              <a:buNone/>
              <a:defRPr sz="1799" i="1"/>
            </a:lvl1pPr>
          </a:lstStyle>
          <a:p>
            <a:r>
              <a:rPr lang="en-US" noProof="0"/>
              <a:t>Click icon to add picture</a:t>
            </a:r>
          </a:p>
        </p:txBody>
      </p:sp>
      <p:sp>
        <p:nvSpPr>
          <p:cNvPr id="19" name="Picture Placeholder 16">
            <a:extLst>
              <a:ext uri="{FF2B5EF4-FFF2-40B4-BE49-F238E27FC236}">
                <a16:creationId xmlns:a16="http://schemas.microsoft.com/office/drawing/2014/main" id="{1DD0D5AE-1AF3-4404-8BB7-3C93BD4E4767}"/>
              </a:ext>
            </a:extLst>
          </p:cNvPr>
          <p:cNvSpPr>
            <a:spLocks noGrp="1"/>
          </p:cNvSpPr>
          <p:nvPr>
            <p:ph type="pic" sz="quarter" idx="15"/>
          </p:nvPr>
        </p:nvSpPr>
        <p:spPr>
          <a:xfrm>
            <a:off x="5627809" y="4147960"/>
            <a:ext cx="3789737" cy="2382481"/>
          </a:xfrm>
          <a:solidFill>
            <a:schemeClr val="bg2"/>
          </a:solidFill>
        </p:spPr>
        <p:txBody>
          <a:bodyPr anchor="ctr">
            <a:normAutofit/>
          </a:bodyPr>
          <a:lstStyle>
            <a:lvl1pPr marL="0" indent="0" algn="ctr">
              <a:buNone/>
              <a:defRPr sz="1799" i="1"/>
            </a:lvl1pPr>
          </a:lstStyle>
          <a:p>
            <a:r>
              <a:rPr lang="en-US" noProof="0"/>
              <a:t>Click icon to add picture</a:t>
            </a:r>
          </a:p>
        </p:txBody>
      </p:sp>
      <p:sp>
        <p:nvSpPr>
          <p:cNvPr id="20" name="Rectangle 19">
            <a:extLst>
              <a:ext uri="{FF2B5EF4-FFF2-40B4-BE49-F238E27FC236}">
                <a16:creationId xmlns:a16="http://schemas.microsoft.com/office/drawing/2014/main" id="{DB8CBC79-62F8-4BE2-B84B-47F85BFCB3B6}"/>
              </a:ext>
            </a:extLst>
          </p:cNvPr>
          <p:cNvSpPr/>
          <p:nvPr userDrawn="1"/>
        </p:nvSpPr>
        <p:spPr>
          <a:xfrm>
            <a:off x="9579505" y="322236"/>
            <a:ext cx="2285405" cy="20764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a:p>
        </p:txBody>
      </p:sp>
      <p:sp>
        <p:nvSpPr>
          <p:cNvPr id="32" name="Text Placeholder 28">
            <a:extLst>
              <a:ext uri="{FF2B5EF4-FFF2-40B4-BE49-F238E27FC236}">
                <a16:creationId xmlns:a16="http://schemas.microsoft.com/office/drawing/2014/main" id="{CB0D58C8-E0CA-4E24-8BD3-4DE5A5188A9A}"/>
              </a:ext>
            </a:extLst>
          </p:cNvPr>
          <p:cNvSpPr>
            <a:spLocks noGrp="1"/>
          </p:cNvSpPr>
          <p:nvPr>
            <p:ph type="body" sz="quarter" idx="16" hasCustomPrompt="1"/>
          </p:nvPr>
        </p:nvSpPr>
        <p:spPr>
          <a:xfrm>
            <a:off x="1023672" y="2038350"/>
            <a:ext cx="4223237" cy="4152900"/>
          </a:xfrm>
        </p:spPr>
        <p:txBody>
          <a:bodyPr>
            <a:normAutofit/>
          </a:bodyPr>
          <a:lstStyle>
            <a:lvl1pPr marL="0" indent="0">
              <a:buFontTx/>
              <a:buNone/>
              <a:defRPr sz="1799"/>
            </a:lvl1pPr>
            <a:lvl2pPr marL="127978" indent="0">
              <a:buFontTx/>
              <a:buNone/>
              <a:defRPr/>
            </a:lvl2pPr>
            <a:lvl3pPr marL="310803" indent="0">
              <a:buFontTx/>
              <a:buNone/>
              <a:defRPr/>
            </a:lvl3pPr>
            <a:lvl4pPr marL="457063" indent="0">
              <a:buFontTx/>
              <a:buNone/>
              <a:defRPr/>
            </a:lvl4pPr>
            <a:lvl5pPr marL="639888" indent="0">
              <a:buFontTx/>
              <a:buNone/>
              <a:defRPr/>
            </a:lvl5pPr>
          </a:lstStyle>
          <a:p>
            <a:pPr lvl="0"/>
            <a:r>
              <a:rPr lang="en-US" noProof="0"/>
              <a:t>Subtitle</a:t>
            </a:r>
          </a:p>
        </p:txBody>
      </p:sp>
    </p:spTree>
    <p:extLst>
      <p:ext uri="{BB962C8B-B14F-4D97-AF65-F5344CB8AC3E}">
        <p14:creationId xmlns:p14="http://schemas.microsoft.com/office/powerpoint/2010/main" val="1545252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hoto">
    <p:spTree>
      <p:nvGrpSpPr>
        <p:cNvPr id="1" name=""/>
        <p:cNvGrpSpPr/>
        <p:nvPr/>
      </p:nvGrpSpPr>
      <p:grpSpPr>
        <a:xfrm>
          <a:off x="0" y="0"/>
          <a:ext cx="0" cy="0"/>
          <a:chOff x="0" y="0"/>
          <a:chExt cx="0" cy="0"/>
        </a:xfrm>
      </p:grpSpPr>
      <p:pic>
        <p:nvPicPr>
          <p:cNvPr id="5" name="Picture 4" descr="A person sitting in a chair using a computer&#10;&#10;Description generated with very high confidence">
            <a:extLst>
              <a:ext uri="{FF2B5EF4-FFF2-40B4-BE49-F238E27FC236}">
                <a16:creationId xmlns:a16="http://schemas.microsoft.com/office/drawing/2014/main" id="{03D2BC42-713B-428D-8ED4-A1554F175C30}"/>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3505" y="0"/>
            <a:ext cx="12202331" cy="6858000"/>
          </a:xfrm>
          <a:prstGeom prst="rect">
            <a:avLst/>
          </a:prstGeom>
        </p:spPr>
      </p:pic>
      <p:sp>
        <p:nvSpPr>
          <p:cNvPr id="10" name="Title 1">
            <a:extLst>
              <a:ext uri="{FF2B5EF4-FFF2-40B4-BE49-F238E27FC236}">
                <a16:creationId xmlns:a16="http://schemas.microsoft.com/office/drawing/2014/main" id="{6918950D-BA52-4C37-9FC7-9B2441DABC4D}"/>
              </a:ext>
            </a:extLst>
          </p:cNvPr>
          <p:cNvSpPr>
            <a:spLocks noGrp="1"/>
          </p:cNvSpPr>
          <p:nvPr>
            <p:ph type="title" hasCustomPrompt="1"/>
          </p:nvPr>
        </p:nvSpPr>
        <p:spPr>
          <a:xfrm>
            <a:off x="429432" y="3029995"/>
            <a:ext cx="9399112" cy="1793104"/>
          </a:xfrm>
          <a:noFill/>
        </p:spPr>
        <p:txBody>
          <a:bodyPr lIns="0" tIns="0" rIns="0" bIns="182880" anchor="b" anchorCtr="0"/>
          <a:lstStyle>
            <a:lvl1pPr>
              <a:defRPr sz="5293" strike="noStrike" spc="-147" baseline="0">
                <a:solidFill>
                  <a:schemeClr val="bg2"/>
                </a:solidFill>
              </a:defRPr>
            </a:lvl1pPr>
          </a:lstStyle>
          <a:p>
            <a:r>
              <a:rPr lang="en-US"/>
              <a:t>Microsoft 365</a:t>
            </a:r>
            <a:br>
              <a:rPr lang="en-US"/>
            </a:br>
            <a:r>
              <a:rPr lang="en-US"/>
              <a:t>title or event name</a:t>
            </a:r>
          </a:p>
        </p:txBody>
      </p:sp>
      <p:sp>
        <p:nvSpPr>
          <p:cNvPr id="11" name="Text Placeholder 4">
            <a:extLst>
              <a:ext uri="{FF2B5EF4-FFF2-40B4-BE49-F238E27FC236}">
                <a16:creationId xmlns:a16="http://schemas.microsoft.com/office/drawing/2014/main" id="{4B7969DA-51E9-4FB3-BFCC-63C88E80862C}"/>
              </a:ext>
            </a:extLst>
          </p:cNvPr>
          <p:cNvSpPr>
            <a:spLocks noGrp="1"/>
          </p:cNvSpPr>
          <p:nvPr>
            <p:ph type="body" sz="quarter" idx="12" hasCustomPrompt="1"/>
          </p:nvPr>
        </p:nvSpPr>
        <p:spPr>
          <a:xfrm>
            <a:off x="426315" y="4838790"/>
            <a:ext cx="9399112" cy="945435"/>
          </a:xfrm>
          <a:noFill/>
        </p:spPr>
        <p:txBody>
          <a:bodyPr lIns="0" tIns="0" rIns="0" bIns="0">
            <a:noAutofit/>
          </a:bodyPr>
          <a:lstStyle>
            <a:lvl1pPr marL="0" indent="0">
              <a:lnSpc>
                <a:spcPct val="100000"/>
              </a:lnSpc>
              <a:spcBef>
                <a:spcPts val="0"/>
              </a:spcBef>
              <a:buNone/>
              <a:defRPr sz="1568" spc="0" baseline="0">
                <a:solidFill>
                  <a:schemeClr val="bg2"/>
                </a:solidFill>
                <a:latin typeface="+mn-lt"/>
              </a:defRPr>
            </a:lvl1pPr>
          </a:lstStyle>
          <a:p>
            <a:pPr lvl="0"/>
            <a:r>
              <a:rPr lang="en-US"/>
              <a:t>Author name</a:t>
            </a:r>
          </a:p>
          <a:p>
            <a:pPr lvl="0"/>
            <a:r>
              <a:rPr lang="en-US"/>
              <a:t>Date</a:t>
            </a:r>
          </a:p>
        </p:txBody>
      </p:sp>
    </p:spTree>
    <p:extLst>
      <p:ext uri="{BB962C8B-B14F-4D97-AF65-F5344CB8AC3E}">
        <p14:creationId xmlns:p14="http://schemas.microsoft.com/office/powerpoint/2010/main" val="326425145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6314" y="1202871"/>
            <a:ext cx="3631442" cy="1172553"/>
          </a:xfrm>
        </p:spPr>
        <p:txBody>
          <a:bodyPr lIns="0" tIns="0" rIns="0" bIns="0"/>
          <a:lstStyle>
            <a:lvl1pPr>
              <a:defRPr sz="1960" spc="0" baseline="0">
                <a:solidFill>
                  <a:srgbClr val="000000"/>
                </a:solidFill>
              </a:defRPr>
            </a:lvl1pPr>
          </a:lstStyle>
          <a:p>
            <a:r>
              <a:rPr lang="en-US"/>
              <a:t>Contents</a:t>
            </a:r>
          </a:p>
        </p:txBody>
      </p:sp>
      <p:sp>
        <p:nvSpPr>
          <p:cNvPr id="4" name="Text Placeholder 3"/>
          <p:cNvSpPr>
            <a:spLocks noGrp="1"/>
          </p:cNvSpPr>
          <p:nvPr>
            <p:ph type="body" sz="quarter" idx="10" hasCustomPrompt="1"/>
          </p:nvPr>
        </p:nvSpPr>
        <p:spPr>
          <a:xfrm>
            <a:off x="6211104" y="1202872"/>
            <a:ext cx="3617440" cy="3289228"/>
          </a:xfrm>
        </p:spPr>
        <p:txBody>
          <a:bodyPr wrap="square" lIns="0" tIns="0" rIns="0" bIns="0">
            <a:noAutofit/>
          </a:bodyPr>
          <a:lstStyle>
            <a:lvl1pPr marL="0" marR="0" indent="0" algn="l" defTabSz="507226" rtl="0" eaLnBrk="1" fontAlgn="auto" latinLnBrk="0" hangingPunct="1">
              <a:lnSpc>
                <a:spcPct val="100000"/>
              </a:lnSpc>
              <a:spcBef>
                <a:spcPts val="0"/>
              </a:spcBef>
              <a:spcAft>
                <a:spcPts val="490"/>
              </a:spcAft>
              <a:buClrTx/>
              <a:buSzPct val="90000"/>
              <a:buFont typeface="Wingdings" panose="05000000000000000000" pitchFamily="2" charset="2"/>
              <a:buNone/>
              <a:tabLst/>
              <a:defRPr sz="1960" spc="0" baseline="0">
                <a:solidFill>
                  <a:schemeClr val="accent1"/>
                </a:solidFill>
                <a:latin typeface="+mj-lt"/>
              </a:defRPr>
            </a:lvl1pPr>
            <a:lvl2pPr marL="224051" indent="0">
              <a:buNone/>
              <a:defRPr sz="1764"/>
            </a:lvl2pPr>
            <a:lvl3pPr marL="448102" indent="0">
              <a:buNone/>
              <a:defRPr sz="1764"/>
            </a:lvl3pPr>
            <a:lvl4pPr marL="672153" indent="0">
              <a:buNone/>
              <a:defRPr sz="1764"/>
            </a:lvl4pPr>
            <a:lvl5pPr marL="896203" indent="0">
              <a:buNone/>
              <a:defRPr sz="1764"/>
            </a:lvl5pPr>
          </a:lstStyle>
          <a:p>
            <a:pPr lvl="0"/>
            <a:r>
              <a:rPr lang="en-US"/>
              <a:t>##	Section title</a:t>
            </a:r>
          </a:p>
          <a:p>
            <a:pPr lvl="0"/>
            <a:r>
              <a:rPr lang="en-US"/>
              <a:t>##	Section title</a:t>
            </a:r>
          </a:p>
          <a:p>
            <a:pPr lvl="0"/>
            <a:r>
              <a:rPr lang="en-US"/>
              <a:t>##	Section title</a:t>
            </a:r>
          </a:p>
          <a:p>
            <a:pPr lvl="0"/>
            <a:r>
              <a:rPr lang="en-US"/>
              <a:t>##	Section title</a:t>
            </a:r>
          </a:p>
          <a:p>
            <a:pPr lvl="0"/>
            <a:r>
              <a:rPr lang="en-US"/>
              <a:t>##	Section title</a:t>
            </a:r>
          </a:p>
          <a:p>
            <a:pPr lvl="0"/>
            <a:r>
              <a:rPr lang="en-US"/>
              <a:t>##	Section title</a:t>
            </a:r>
          </a:p>
          <a:p>
            <a:pPr lvl="0"/>
            <a:r>
              <a:rPr lang="en-US"/>
              <a:t>##	Section title</a:t>
            </a:r>
          </a:p>
        </p:txBody>
      </p:sp>
    </p:spTree>
    <p:extLst>
      <p:ext uri="{BB962C8B-B14F-4D97-AF65-F5344CB8AC3E}">
        <p14:creationId xmlns:p14="http://schemas.microsoft.com/office/powerpoint/2010/main" val="2220023429"/>
      </p:ext>
    </p:extLst>
  </p:cSld>
  <p:clrMapOvr>
    <a:masterClrMapping/>
  </p:clrMapOvr>
  <p:transition>
    <p:fade/>
  </p:transition>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204" y="2139702"/>
            <a:ext cx="11336821" cy="1223171"/>
          </a:xfrm>
        </p:spPr>
        <p:txBody>
          <a:bodyPr wrap="square" lIns="0" tIns="0" rIns="0" bIns="0">
            <a:spAutoFit/>
          </a:bodyPr>
          <a:lstStyle>
            <a:lvl1pPr marL="0" indent="0">
              <a:lnSpc>
                <a:spcPct val="90000"/>
              </a:lnSpc>
              <a:spcBef>
                <a:spcPts val="0"/>
              </a:spcBef>
              <a:spcAft>
                <a:spcPts val="1274"/>
              </a:spcAft>
              <a:buNone/>
              <a:defRPr sz="2548" b="0" i="0">
                <a:solidFill>
                  <a:srgbClr val="000000"/>
                </a:solidFill>
                <a:latin typeface="+mn-lt"/>
              </a:defRPr>
            </a:lvl1pPr>
            <a:lvl2pPr marL="224051" indent="0">
              <a:lnSpc>
                <a:spcPct val="90000"/>
              </a:lnSpc>
              <a:spcBef>
                <a:spcPts val="0"/>
              </a:spcBef>
              <a:spcAft>
                <a:spcPts val="1274"/>
              </a:spcAft>
              <a:buNone/>
              <a:defRPr sz="1960">
                <a:solidFill>
                  <a:srgbClr val="000000"/>
                </a:solidFill>
              </a:defRPr>
            </a:lvl2pPr>
            <a:lvl3pPr marL="448102" indent="0">
              <a:spcBef>
                <a:spcPts val="0"/>
              </a:spcBef>
              <a:spcAft>
                <a:spcPts val="1274"/>
              </a:spcAft>
              <a:buNone/>
              <a:defRPr sz="1960">
                <a:solidFill>
                  <a:srgbClr val="000000"/>
                </a:solidFill>
              </a:defRPr>
            </a:lvl3pPr>
            <a:lvl4pPr marL="672153" indent="0">
              <a:spcBef>
                <a:spcPts val="0"/>
              </a:spcBef>
              <a:spcAft>
                <a:spcPts val="1274"/>
              </a:spcAft>
              <a:buNone/>
              <a:defRPr sz="1960"/>
            </a:lvl4pPr>
            <a:lvl5pPr marL="896203" indent="0">
              <a:buNone/>
              <a:defRPr/>
            </a:lvl5pPr>
          </a:lstStyle>
          <a:p>
            <a:pPr lvl="0"/>
            <a:r>
              <a:rPr lang="en-US"/>
              <a:t>First level Segoe UI 26pt</a:t>
            </a:r>
          </a:p>
          <a:p>
            <a:pPr lvl="1"/>
            <a:r>
              <a:rPr lang="en-US"/>
              <a:t>Second level Segoe UI 20pt</a:t>
            </a:r>
          </a:p>
          <a:p>
            <a:pPr lvl="2"/>
            <a:r>
              <a:rPr lang="en-US"/>
              <a:t>Third level Segoe UI 20pt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313" y="440495"/>
            <a:ext cx="11333087" cy="739343"/>
          </a:xfrm>
          <a:prstGeom prst="rect">
            <a:avLst/>
          </a:prstGeom>
        </p:spPr>
        <p:txBody>
          <a:bodyPr vert="horz" wrap="square" lIns="0" tIns="164592" rIns="0" bIns="0" rtlCol="0" anchor="t">
            <a:noAutofit/>
          </a:bodyPr>
          <a:lstStyle>
            <a:lvl1pPr>
              <a:defRPr>
                <a:solidFill>
                  <a:srgbClr val="000000"/>
                </a:solidFill>
              </a:defRPr>
            </a:lvl1pPr>
          </a:lstStyle>
          <a:p>
            <a:r>
              <a:rPr lang="en-US"/>
              <a:t>Heading Segoe UI </a:t>
            </a:r>
            <a:r>
              <a:rPr lang="en-US" err="1"/>
              <a:t>Semibold</a:t>
            </a:r>
            <a:r>
              <a:rPr lang="en-US"/>
              <a:t> 32pt</a:t>
            </a:r>
          </a:p>
        </p:txBody>
      </p:sp>
    </p:spTree>
    <p:extLst>
      <p:ext uri="{BB962C8B-B14F-4D97-AF65-F5344CB8AC3E}">
        <p14:creationId xmlns:p14="http://schemas.microsoft.com/office/powerpoint/2010/main" val="2943934569"/>
      </p:ext>
    </p:extLst>
  </p:cSld>
  <p:clrMapOvr>
    <a:masterClrMapping/>
  </p:clrMapOvr>
  <p:transition>
    <p:fade/>
  </p:transition>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body slide (with bullets)">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205" y="2141394"/>
            <a:ext cx="11336821" cy="1223171"/>
          </a:xfrm>
        </p:spPr>
        <p:txBody>
          <a:bodyPr wrap="square" lIns="0" tIns="0" rIns="0" bIns="0">
            <a:spAutoFit/>
          </a:bodyPr>
          <a:lstStyle>
            <a:lvl1pPr marL="268861" indent="-268861">
              <a:lnSpc>
                <a:spcPct val="90000"/>
              </a:lnSpc>
              <a:spcBef>
                <a:spcPts val="0"/>
              </a:spcBef>
              <a:spcAft>
                <a:spcPts val="1274"/>
              </a:spcAft>
              <a:buClr>
                <a:srgbClr val="000000"/>
              </a:buClr>
              <a:buSzPct val="77000"/>
              <a:buFont typeface="Arial" panose="020B0604020202020204" pitchFamily="34" charset="0"/>
              <a:buChar char="•"/>
              <a:defRPr sz="2548" b="0" i="0">
                <a:solidFill>
                  <a:srgbClr val="000000"/>
                </a:solidFill>
                <a:latin typeface="+mn-lt"/>
              </a:defRPr>
            </a:lvl1pPr>
            <a:lvl2pPr marL="537722" indent="-224051">
              <a:lnSpc>
                <a:spcPct val="90000"/>
              </a:lnSpc>
              <a:spcBef>
                <a:spcPts val="0"/>
              </a:spcBef>
              <a:spcAft>
                <a:spcPts val="1274"/>
              </a:spcAft>
              <a:buClr>
                <a:srgbClr val="000000"/>
              </a:buClr>
              <a:buSzPct val="77000"/>
              <a:buFont typeface="Arial" panose="020B0604020202020204" pitchFamily="34" charset="0"/>
              <a:buChar char="•"/>
              <a:defRPr sz="1960">
                <a:solidFill>
                  <a:srgbClr val="000000"/>
                </a:solidFill>
              </a:defRPr>
            </a:lvl2pPr>
            <a:lvl3pPr marL="806583" indent="-224051">
              <a:spcBef>
                <a:spcPts val="0"/>
              </a:spcBef>
              <a:spcAft>
                <a:spcPts val="1274"/>
              </a:spcAft>
              <a:buClr>
                <a:srgbClr val="000000"/>
              </a:buClr>
              <a:buSzPct val="77000"/>
              <a:buFont typeface="Arial" panose="020B0604020202020204" pitchFamily="34" charset="0"/>
              <a:buChar char="•"/>
              <a:defRPr sz="1960">
                <a:solidFill>
                  <a:srgbClr val="000000"/>
                </a:solidFill>
              </a:defRPr>
            </a:lvl3pPr>
            <a:lvl4pPr marL="672153" indent="0">
              <a:spcBef>
                <a:spcPts val="0"/>
              </a:spcBef>
              <a:spcAft>
                <a:spcPts val="1274"/>
              </a:spcAft>
              <a:buNone/>
              <a:defRPr sz="1960"/>
            </a:lvl4pPr>
            <a:lvl5pPr marL="896203" indent="0">
              <a:buNone/>
              <a:defRPr/>
            </a:lvl5pPr>
          </a:lstStyle>
          <a:p>
            <a:pPr lvl="0"/>
            <a:r>
              <a:rPr lang="en-US"/>
              <a:t>First level Segoe UI 26pt</a:t>
            </a:r>
          </a:p>
          <a:p>
            <a:pPr lvl="1"/>
            <a:r>
              <a:rPr lang="en-US"/>
              <a:t>Second level Segoe UI 20pt</a:t>
            </a:r>
          </a:p>
          <a:p>
            <a:pPr lvl="2"/>
            <a:r>
              <a:rPr lang="en-US"/>
              <a:t>Third level Segoe UI 20pt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313" y="440495"/>
            <a:ext cx="11333087" cy="758022"/>
          </a:xfrm>
          <a:prstGeom prst="rect">
            <a:avLst/>
          </a:prstGeom>
        </p:spPr>
        <p:txBody>
          <a:bodyPr vert="horz" wrap="square" lIns="0" tIns="164592" rIns="0" bIns="0" rtlCol="0" anchor="t">
            <a:noAutofit/>
          </a:bodyPr>
          <a:lstStyle>
            <a:lvl1pPr>
              <a:defRPr>
                <a:solidFill>
                  <a:srgbClr val="000000"/>
                </a:solidFill>
              </a:defRPr>
            </a:lvl1pPr>
          </a:lstStyle>
          <a:p>
            <a:r>
              <a:rPr lang="en-US"/>
              <a:t>Heading Segoe UI </a:t>
            </a:r>
            <a:r>
              <a:rPr lang="en-US" err="1"/>
              <a:t>Semibold</a:t>
            </a:r>
            <a:r>
              <a:rPr lang="en-US"/>
              <a:t> 32pt</a:t>
            </a:r>
          </a:p>
        </p:txBody>
      </p:sp>
      <p:sp>
        <p:nvSpPr>
          <p:cNvPr id="5" name="Text Placeholder 3">
            <a:extLst>
              <a:ext uri="{FF2B5EF4-FFF2-40B4-BE49-F238E27FC236}">
                <a16:creationId xmlns:a16="http://schemas.microsoft.com/office/drawing/2014/main" id="{BF94EA65-2CBF-4A04-9D22-169D8572F347}"/>
              </a:ext>
            </a:extLst>
          </p:cNvPr>
          <p:cNvSpPr>
            <a:spLocks noGrp="1"/>
          </p:cNvSpPr>
          <p:nvPr>
            <p:ph type="body" sz="quarter" idx="12" hasCustomPrompt="1"/>
          </p:nvPr>
        </p:nvSpPr>
        <p:spPr>
          <a:xfrm>
            <a:off x="426312" y="1083831"/>
            <a:ext cx="11336821" cy="353070"/>
          </a:xfrm>
        </p:spPr>
        <p:txBody>
          <a:bodyPr wrap="square" lIns="0" tIns="0" rIns="0" bIns="0">
            <a:spAutoFit/>
          </a:bodyPr>
          <a:lstStyle>
            <a:lvl1pPr marL="0" indent="0">
              <a:lnSpc>
                <a:spcPct val="90000"/>
              </a:lnSpc>
              <a:spcBef>
                <a:spcPts val="0"/>
              </a:spcBef>
              <a:spcAft>
                <a:spcPts val="1274"/>
              </a:spcAft>
              <a:buNone/>
              <a:defRPr sz="2548" b="0" i="0">
                <a:solidFill>
                  <a:srgbClr val="000000"/>
                </a:solidFill>
                <a:latin typeface="+mn-lt"/>
              </a:defRPr>
            </a:lvl1pPr>
            <a:lvl2pPr marL="224051" indent="0">
              <a:lnSpc>
                <a:spcPct val="90000"/>
              </a:lnSpc>
              <a:spcBef>
                <a:spcPts val="0"/>
              </a:spcBef>
              <a:spcAft>
                <a:spcPts val="1274"/>
              </a:spcAft>
              <a:buNone/>
              <a:defRPr sz="1960">
                <a:solidFill>
                  <a:schemeClr val="tx2"/>
                </a:solidFill>
              </a:defRPr>
            </a:lvl2pPr>
            <a:lvl3pPr marL="448102" indent="0">
              <a:spcBef>
                <a:spcPts val="0"/>
              </a:spcBef>
              <a:spcAft>
                <a:spcPts val="1274"/>
              </a:spcAft>
              <a:buNone/>
              <a:defRPr sz="1960"/>
            </a:lvl3pPr>
            <a:lvl4pPr marL="672153" indent="0">
              <a:spcBef>
                <a:spcPts val="0"/>
              </a:spcBef>
              <a:spcAft>
                <a:spcPts val="1274"/>
              </a:spcAft>
              <a:buNone/>
              <a:defRPr sz="1960"/>
            </a:lvl4pPr>
            <a:lvl5pPr marL="896203" indent="0">
              <a:buNone/>
              <a:defRPr/>
            </a:lvl5pPr>
          </a:lstStyle>
          <a:p>
            <a:pPr lvl="0"/>
            <a:r>
              <a:rPr lang="en-US"/>
              <a:t>Subtitle Segoe UI 26pt</a:t>
            </a:r>
          </a:p>
        </p:txBody>
      </p:sp>
    </p:spTree>
    <p:extLst>
      <p:ext uri="{BB962C8B-B14F-4D97-AF65-F5344CB8AC3E}">
        <p14:creationId xmlns:p14="http://schemas.microsoft.com/office/powerpoint/2010/main" val="203267226"/>
      </p:ext>
    </p:extLst>
  </p:cSld>
  <p:clrMapOvr>
    <a:masterClrMapping/>
  </p:clrMapOvr>
  <p:transition>
    <p:fade/>
  </p:transition>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313" y="440495"/>
            <a:ext cx="11333087" cy="758022"/>
          </a:xfrm>
          <a:prstGeom prst="rect">
            <a:avLst/>
          </a:prstGeom>
        </p:spPr>
        <p:txBody>
          <a:bodyPr vert="horz" wrap="square" lIns="0" tIns="164592" rIns="0" bIns="0" rtlCol="0" anchor="t">
            <a:noAutofit/>
          </a:bodyPr>
          <a:lstStyle>
            <a:lvl1pPr>
              <a:defRPr>
                <a:solidFill>
                  <a:srgbClr val="000000"/>
                </a:solidFill>
              </a:defRPr>
            </a:lvl1pPr>
          </a:lstStyle>
          <a:p>
            <a:r>
              <a:rPr lang="en-US"/>
              <a:t>Title</a:t>
            </a:r>
          </a:p>
        </p:txBody>
      </p:sp>
    </p:spTree>
    <p:extLst>
      <p:ext uri="{BB962C8B-B14F-4D97-AF65-F5344CB8AC3E}">
        <p14:creationId xmlns:p14="http://schemas.microsoft.com/office/powerpoint/2010/main" val="3270631369"/>
      </p:ext>
    </p:extLst>
  </p:cSld>
  <p:clrMapOvr>
    <a:masterClrMapping/>
  </p:clrMapOvr>
  <p:transition>
    <p:fade/>
  </p:transition>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Photo layout 1">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6207993" y="0"/>
            <a:ext cx="5980832" cy="6858000"/>
          </a:xfrm>
          <a:blipFill dpi="0" rotWithShape="1">
            <a:blip r:embed="rId2" cstate="screen">
              <a:extLst>
                <a:ext uri="{28A0092B-C50C-407E-A947-70E740481C1C}">
                  <a14:useLocalDpi xmlns:a14="http://schemas.microsoft.com/office/drawing/2010/main"/>
                </a:ext>
              </a:extLst>
            </a:blip>
            <a:srcRect/>
            <a:stretch>
              <a:fillRect/>
            </a:stretch>
          </a:blipFill>
        </p:spPr>
        <p:txBody>
          <a:bodyPr anchor="ctr">
            <a:noAutofit/>
          </a:bodyPr>
          <a:lstStyle>
            <a:lvl1pPr marL="0" indent="0" algn="ctr">
              <a:buNone/>
              <a:defRPr sz="1960">
                <a:solidFill>
                  <a:schemeClr val="bg2"/>
                </a:solidFill>
                <a:latin typeface="+mj-lt"/>
              </a:defRPr>
            </a:lvl1pPr>
          </a:lstStyle>
          <a:p>
            <a:r>
              <a:rPr lang="en-US"/>
              <a:t>Drop photo here</a:t>
            </a:r>
          </a:p>
        </p:txBody>
      </p:sp>
      <p:sp>
        <p:nvSpPr>
          <p:cNvPr id="5" name="Title Placeholder 1">
            <a:extLst>
              <a:ext uri="{FF2B5EF4-FFF2-40B4-BE49-F238E27FC236}">
                <a16:creationId xmlns:a16="http://schemas.microsoft.com/office/drawing/2014/main" id="{87B2D435-6763-4273-8B58-EEB87561755F}"/>
              </a:ext>
            </a:extLst>
          </p:cNvPr>
          <p:cNvSpPr>
            <a:spLocks noGrp="1"/>
          </p:cNvSpPr>
          <p:nvPr>
            <p:ph type="title" hasCustomPrompt="1"/>
          </p:nvPr>
        </p:nvSpPr>
        <p:spPr>
          <a:xfrm>
            <a:off x="426314" y="440495"/>
            <a:ext cx="5554519" cy="758022"/>
          </a:xfrm>
          <a:prstGeom prst="rect">
            <a:avLst/>
          </a:prstGeom>
        </p:spPr>
        <p:txBody>
          <a:bodyPr vert="horz" wrap="square" lIns="0" tIns="164592" rIns="0" bIns="0" rtlCol="0" anchor="t">
            <a:noAutofit/>
          </a:bodyPr>
          <a:lstStyle>
            <a:lvl1pPr>
              <a:defRPr/>
            </a:lvl1pPr>
          </a:lstStyle>
          <a:p>
            <a:r>
              <a:rPr lang="en-US"/>
              <a:t>Photo layout 1</a:t>
            </a:r>
          </a:p>
        </p:txBody>
      </p:sp>
      <p:sp>
        <p:nvSpPr>
          <p:cNvPr id="6" name="Text Placeholder 3">
            <a:extLst>
              <a:ext uri="{FF2B5EF4-FFF2-40B4-BE49-F238E27FC236}">
                <a16:creationId xmlns:a16="http://schemas.microsoft.com/office/drawing/2014/main" id="{71CE2F71-BF91-4E7B-BDE5-A747EFEFF88C}"/>
              </a:ext>
            </a:extLst>
          </p:cNvPr>
          <p:cNvSpPr>
            <a:spLocks noGrp="1"/>
          </p:cNvSpPr>
          <p:nvPr>
            <p:ph type="body" sz="quarter" idx="11" hasCustomPrompt="1"/>
          </p:nvPr>
        </p:nvSpPr>
        <p:spPr>
          <a:xfrm>
            <a:off x="426313" y="2145841"/>
            <a:ext cx="5554518" cy="2573509"/>
          </a:xfrm>
        </p:spPr>
        <p:txBody>
          <a:bodyPr wrap="square" lIns="0" tIns="0" rIns="0" bIns="0">
            <a:noAutofit/>
          </a:bodyPr>
          <a:lstStyle>
            <a:lvl1pPr marL="0" marR="0" indent="0" algn="l" defTabSz="914180" rtl="0" eaLnBrk="1" fontAlgn="auto" latinLnBrk="0" hangingPunct="1">
              <a:lnSpc>
                <a:spcPct val="90000"/>
              </a:lnSpc>
              <a:spcBef>
                <a:spcPts val="0"/>
              </a:spcBef>
              <a:spcAft>
                <a:spcPts val="2548"/>
              </a:spcAft>
              <a:buClrTx/>
              <a:buSzPct val="90000"/>
              <a:buFont typeface="Wingdings" panose="05000000000000000000" pitchFamily="2" charset="2"/>
              <a:buNone/>
              <a:tabLst/>
              <a:defRPr sz="2548" b="0" i="0">
                <a:solidFill>
                  <a:srgbClr val="000000"/>
                </a:solidFill>
                <a:latin typeface="+mn-lt"/>
              </a:defRPr>
            </a:lvl1pPr>
            <a:lvl2pPr marL="224051" marR="0" indent="0" algn="l" defTabSz="914180" rtl="0" eaLnBrk="1" fontAlgn="auto" latinLnBrk="0" hangingPunct="1">
              <a:lnSpc>
                <a:spcPct val="90000"/>
              </a:lnSpc>
              <a:spcBef>
                <a:spcPct val="20000"/>
              </a:spcBef>
              <a:spcAft>
                <a:spcPts val="0"/>
              </a:spcAft>
              <a:buClrTx/>
              <a:buSzPct val="90000"/>
              <a:buFont typeface="Wingdings" panose="05000000000000000000" pitchFamily="2" charset="2"/>
              <a:buNone/>
              <a:tabLst/>
              <a:defRPr/>
            </a:lvl2pPr>
            <a:lvl3pPr marL="448102" indent="0">
              <a:buNone/>
              <a:defRPr/>
            </a:lvl3pPr>
            <a:lvl4pPr marL="672153" indent="0">
              <a:buNone/>
              <a:defRPr/>
            </a:lvl4pPr>
            <a:lvl5pPr marL="896203" indent="0">
              <a:buNone/>
              <a:defRPr/>
            </a:lvl5pPr>
          </a:lstStyle>
          <a:p>
            <a:pPr lvl="0"/>
            <a:r>
              <a:rPr lang="pt-BR"/>
              <a:t>Subhead Segoe UI 26pt</a:t>
            </a:r>
          </a:p>
          <a:p>
            <a:pPr lvl="0"/>
            <a:r>
              <a:rPr lang="pt-BR"/>
              <a:t>Subhead Segoe UI 26pt</a:t>
            </a:r>
          </a:p>
          <a:p>
            <a:pPr lvl="0"/>
            <a:r>
              <a:rPr lang="pt-BR"/>
              <a:t>Subhead Segoe UI 26pt</a:t>
            </a:r>
          </a:p>
        </p:txBody>
      </p:sp>
    </p:spTree>
    <p:extLst>
      <p:ext uri="{BB962C8B-B14F-4D97-AF65-F5344CB8AC3E}">
        <p14:creationId xmlns:p14="http://schemas.microsoft.com/office/powerpoint/2010/main" val="3521077532"/>
      </p:ext>
    </p:extLst>
  </p:cSld>
  <p:clrMapOvr>
    <a:masterClrMapping/>
  </p:clrMapOvr>
  <p:transition>
    <p:fade/>
  </p:transition>
  <p:hf sldNum="0" hdr="0" ftr="0" dt="0"/>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hoto layout 2">
    <p:spTree>
      <p:nvGrpSpPr>
        <p:cNvPr id="1" name=""/>
        <p:cNvGrpSpPr/>
        <p:nvPr/>
      </p:nvGrpSpPr>
      <p:grpSpPr>
        <a:xfrm>
          <a:off x="0" y="0"/>
          <a:ext cx="0" cy="0"/>
          <a:chOff x="0" y="0"/>
          <a:chExt cx="0" cy="0"/>
        </a:xfrm>
      </p:grpSpPr>
      <p:sp>
        <p:nvSpPr>
          <p:cNvPr id="11" name="Picture Placeholder 10"/>
          <p:cNvSpPr>
            <a:spLocks noGrp="1"/>
          </p:cNvSpPr>
          <p:nvPr>
            <p:ph type="pic" sz="quarter" idx="14" hasCustomPrompt="1"/>
          </p:nvPr>
        </p:nvSpPr>
        <p:spPr>
          <a:xfrm>
            <a:off x="426313" y="2135537"/>
            <a:ext cx="3631442" cy="2583813"/>
          </a:xfrm>
          <a:blipFill>
            <a:blip r:embed="rId2" cstate="screen">
              <a:extLst>
                <a:ext uri="{28A0092B-C50C-407E-A947-70E740481C1C}">
                  <a14:useLocalDpi xmlns:a14="http://schemas.microsoft.com/office/drawing/2010/main"/>
                </a:ext>
              </a:extLst>
            </a:blip>
            <a:stretch>
              <a:fillRect/>
            </a:stretch>
          </a:blipFill>
        </p:spPr>
        <p:txBody>
          <a:bodyPr anchor="ctr">
            <a:noAutofit/>
          </a:bodyPr>
          <a:lstStyle>
            <a:lvl1pPr marL="0" indent="0" algn="ctr">
              <a:buNone/>
              <a:defRPr sz="1960">
                <a:solidFill>
                  <a:schemeClr val="bg2"/>
                </a:solidFill>
                <a:latin typeface="+mj-lt"/>
              </a:defRPr>
            </a:lvl1pPr>
          </a:lstStyle>
          <a:p>
            <a:r>
              <a:rPr lang="en-US"/>
              <a:t>Drop photo here</a:t>
            </a:r>
          </a:p>
        </p:txBody>
      </p:sp>
      <p:sp>
        <p:nvSpPr>
          <p:cNvPr id="12" name="Picture Placeholder 10"/>
          <p:cNvSpPr>
            <a:spLocks noGrp="1"/>
          </p:cNvSpPr>
          <p:nvPr>
            <p:ph type="pic" sz="quarter" idx="15" hasCustomPrompt="1"/>
          </p:nvPr>
        </p:nvSpPr>
        <p:spPr>
          <a:xfrm>
            <a:off x="4280249" y="2135537"/>
            <a:ext cx="3622107" cy="2583813"/>
          </a:xfrm>
          <a:blipFill>
            <a:blip r:embed="rId3"/>
            <a:stretch>
              <a:fillRect/>
            </a:stretch>
          </a:blipFill>
        </p:spPr>
        <p:txBody>
          <a:bodyPr anchor="ctr">
            <a:noAutofit/>
          </a:bodyPr>
          <a:lstStyle>
            <a:lvl1pPr marL="0" indent="0" algn="ctr">
              <a:buNone/>
              <a:defRPr sz="1960">
                <a:solidFill>
                  <a:schemeClr val="bg2"/>
                </a:solidFill>
                <a:latin typeface="+mj-lt"/>
              </a:defRPr>
            </a:lvl1pPr>
          </a:lstStyle>
          <a:p>
            <a:r>
              <a:rPr lang="en-US"/>
              <a:t>Drop photo here</a:t>
            </a:r>
          </a:p>
        </p:txBody>
      </p:sp>
      <p:sp>
        <p:nvSpPr>
          <p:cNvPr id="13" name="Picture Placeholder 10"/>
          <p:cNvSpPr>
            <a:spLocks noGrp="1"/>
          </p:cNvSpPr>
          <p:nvPr>
            <p:ph type="pic" sz="quarter" idx="16" hasCustomPrompt="1"/>
          </p:nvPr>
        </p:nvSpPr>
        <p:spPr>
          <a:xfrm>
            <a:off x="8124847" y="2135536"/>
            <a:ext cx="3633055" cy="2583814"/>
          </a:xfrm>
          <a:blipFill>
            <a:blip r:embed="rId4"/>
            <a:stretch>
              <a:fillRect/>
            </a:stretch>
          </a:blipFill>
        </p:spPr>
        <p:txBody>
          <a:bodyPr anchor="ctr">
            <a:noAutofit/>
          </a:bodyPr>
          <a:lstStyle>
            <a:lvl1pPr marL="0" indent="0" algn="ctr">
              <a:buNone/>
              <a:defRPr sz="1960">
                <a:solidFill>
                  <a:schemeClr val="bg2"/>
                </a:solidFill>
                <a:latin typeface="+mj-lt"/>
              </a:defRPr>
            </a:lvl1pPr>
          </a:lstStyle>
          <a:p>
            <a:r>
              <a:rPr lang="en-US"/>
              <a:t>Drop photo here</a:t>
            </a:r>
          </a:p>
        </p:txBody>
      </p:sp>
      <p:sp>
        <p:nvSpPr>
          <p:cNvPr id="5" name="Text Placeholder 4"/>
          <p:cNvSpPr>
            <a:spLocks noGrp="1"/>
          </p:cNvSpPr>
          <p:nvPr>
            <p:ph type="body" sz="quarter" idx="11" hasCustomPrompt="1"/>
          </p:nvPr>
        </p:nvSpPr>
        <p:spPr>
          <a:xfrm>
            <a:off x="426313" y="4927922"/>
            <a:ext cx="3629575" cy="1307666"/>
          </a:xfrm>
        </p:spPr>
        <p:txBody>
          <a:bodyPr lIns="0" tIns="0" rIns="0" bIns="0"/>
          <a:lstStyle>
            <a:lvl1pPr marL="0" indent="0">
              <a:lnSpc>
                <a:spcPct val="100000"/>
              </a:lnSpc>
              <a:spcBef>
                <a:spcPts val="0"/>
              </a:spcBef>
              <a:spcAft>
                <a:spcPts val="784"/>
              </a:spcAft>
              <a:buNone/>
              <a:defRPr sz="1568" b="1">
                <a:solidFill>
                  <a:schemeClr val="accent1"/>
                </a:solidFill>
                <a:latin typeface="+mj-lt"/>
              </a:defRPr>
            </a:lvl1pPr>
            <a:lvl2pPr marL="0" marR="0" indent="0" algn="l" defTabSz="914180"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02" indent="0">
              <a:buNone/>
              <a:defRPr/>
            </a:lvl3pPr>
            <a:lvl4pPr marL="672153" indent="0">
              <a:buNone/>
              <a:defRPr/>
            </a:lvl4pPr>
            <a:lvl5pPr marL="896203"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9" name="Text Placeholder 4"/>
          <p:cNvSpPr>
            <a:spLocks noGrp="1"/>
          </p:cNvSpPr>
          <p:nvPr>
            <p:ph type="body" sz="quarter" idx="12" hasCustomPrompt="1"/>
          </p:nvPr>
        </p:nvSpPr>
        <p:spPr>
          <a:xfrm>
            <a:off x="4280246" y="4927922"/>
            <a:ext cx="3622107" cy="1307666"/>
          </a:xfrm>
        </p:spPr>
        <p:txBody>
          <a:bodyPr lIns="0" tIns="0" rIns="0" bIns="0"/>
          <a:lstStyle>
            <a:lvl1pPr marL="0" indent="0">
              <a:lnSpc>
                <a:spcPct val="100000"/>
              </a:lnSpc>
              <a:spcBef>
                <a:spcPts val="0"/>
              </a:spcBef>
              <a:spcAft>
                <a:spcPts val="784"/>
              </a:spcAft>
              <a:buNone/>
              <a:defRPr sz="1568">
                <a:solidFill>
                  <a:schemeClr val="accent1"/>
                </a:solidFill>
                <a:latin typeface="+mj-lt"/>
              </a:defRPr>
            </a:lvl1pPr>
            <a:lvl2pPr marL="0" marR="0" indent="0" algn="l" defTabSz="914180"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02" indent="0">
              <a:buNone/>
              <a:defRPr/>
            </a:lvl3pPr>
            <a:lvl4pPr marL="672153" indent="0">
              <a:buNone/>
              <a:defRPr/>
            </a:lvl4pPr>
            <a:lvl5pPr marL="896203"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10" name="Text Placeholder 4"/>
          <p:cNvSpPr>
            <a:spLocks noGrp="1"/>
          </p:cNvSpPr>
          <p:nvPr>
            <p:ph type="body" sz="quarter" idx="13" hasCustomPrompt="1"/>
          </p:nvPr>
        </p:nvSpPr>
        <p:spPr>
          <a:xfrm>
            <a:off x="8124847" y="4927922"/>
            <a:ext cx="3629575" cy="1307666"/>
          </a:xfrm>
        </p:spPr>
        <p:txBody>
          <a:bodyPr lIns="0" tIns="0" rIns="0" bIns="0"/>
          <a:lstStyle>
            <a:lvl1pPr marL="0" indent="0">
              <a:lnSpc>
                <a:spcPct val="100000"/>
              </a:lnSpc>
              <a:spcBef>
                <a:spcPts val="0"/>
              </a:spcBef>
              <a:spcAft>
                <a:spcPts val="784"/>
              </a:spcAft>
              <a:buNone/>
              <a:defRPr sz="1568">
                <a:solidFill>
                  <a:schemeClr val="accent1"/>
                </a:solidFill>
                <a:latin typeface="+mj-lt"/>
              </a:defRPr>
            </a:lvl1pPr>
            <a:lvl2pPr marL="0" marR="0" indent="0" algn="l" defTabSz="914180"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02" indent="0">
              <a:buNone/>
              <a:defRPr/>
            </a:lvl3pPr>
            <a:lvl4pPr marL="672153" indent="0">
              <a:buNone/>
              <a:defRPr/>
            </a:lvl4pPr>
            <a:lvl5pPr marL="896203" indent="0">
              <a:buNone/>
              <a:defRPr/>
            </a:lvl5pPr>
          </a:lstStyle>
          <a:p>
            <a:pPr lvl="0"/>
            <a:r>
              <a:rPr lang="en-US"/>
              <a:t>Paragraph title Segoe UI bold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14" name="Title Placeholder 1">
            <a:extLst>
              <a:ext uri="{FF2B5EF4-FFF2-40B4-BE49-F238E27FC236}">
                <a16:creationId xmlns:a16="http://schemas.microsoft.com/office/drawing/2014/main" id="{54138D0E-FA08-493B-A3B5-1ED81872ADC9}"/>
              </a:ext>
            </a:extLst>
          </p:cNvPr>
          <p:cNvSpPr>
            <a:spLocks noGrp="1"/>
          </p:cNvSpPr>
          <p:nvPr>
            <p:ph type="title" hasCustomPrompt="1"/>
          </p:nvPr>
        </p:nvSpPr>
        <p:spPr>
          <a:xfrm>
            <a:off x="426313" y="440495"/>
            <a:ext cx="11333087" cy="739343"/>
          </a:xfrm>
          <a:prstGeom prst="rect">
            <a:avLst/>
          </a:prstGeom>
        </p:spPr>
        <p:txBody>
          <a:bodyPr vert="horz" wrap="square" lIns="0" tIns="164592" rIns="0" bIns="0" rtlCol="0" anchor="t">
            <a:noAutofit/>
          </a:bodyPr>
          <a:lstStyle>
            <a:lvl1pPr>
              <a:defRPr/>
            </a:lvl1pPr>
          </a:lstStyle>
          <a:p>
            <a:r>
              <a:rPr lang="en-US"/>
              <a:t>Photo layout 2</a:t>
            </a:r>
          </a:p>
        </p:txBody>
      </p:sp>
    </p:spTree>
    <p:extLst>
      <p:ext uri="{BB962C8B-B14F-4D97-AF65-F5344CB8AC3E}">
        <p14:creationId xmlns:p14="http://schemas.microsoft.com/office/powerpoint/2010/main" val="2850146132"/>
      </p:ext>
    </p:extLst>
  </p:cSld>
  <p:clrMapOvr>
    <a:masterClrMapping/>
  </p:clrMapOvr>
  <p:transition>
    <p:fade/>
  </p:transition>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26313" y="435824"/>
            <a:ext cx="11333087" cy="744014"/>
          </a:xfrm>
          <a:prstGeom prst="rect">
            <a:avLst/>
          </a:prstGeom>
        </p:spPr>
        <p:txBody>
          <a:bodyPr vert="horz" wrap="square" lIns="0" tIns="164592" rIns="0" bIns="0" rtlCol="0" anchor="t">
            <a:noAutofit/>
          </a:bodyPr>
          <a:lstStyle/>
          <a:p>
            <a:r>
              <a:rPr lang="en-US"/>
              <a:t>Click to edit Master title style</a:t>
            </a:r>
          </a:p>
        </p:txBody>
      </p:sp>
      <p:sp>
        <p:nvSpPr>
          <p:cNvPr id="4" name="Text Placeholder 3"/>
          <p:cNvSpPr>
            <a:spLocks noGrp="1"/>
          </p:cNvSpPr>
          <p:nvPr>
            <p:ph type="body" idx="1"/>
          </p:nvPr>
        </p:nvSpPr>
        <p:spPr>
          <a:xfrm>
            <a:off x="437205" y="1866615"/>
            <a:ext cx="11333087" cy="1276484"/>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p:nvPicPr>
        <p:blipFill>
          <a:blip r:embed="rId24" cstate="screen">
            <a:extLst>
              <a:ext uri="{28A0092B-C50C-407E-A947-70E740481C1C}">
                <a14:useLocalDpi xmlns:a14="http://schemas.microsoft.com/office/drawing/2010/main"/>
              </a:ext>
            </a:extLst>
          </a:blip>
          <a:stretch>
            <a:fillRect/>
          </a:stretch>
        </p:blipFill>
        <p:spPr>
          <a:xfrm rot="5400000">
            <a:off x="9685401" y="3012188"/>
            <a:ext cx="6858623" cy="833001"/>
          </a:xfrm>
          <a:prstGeom prst="rect">
            <a:avLst/>
          </a:prstGeom>
        </p:spPr>
      </p:pic>
      <p:pic>
        <p:nvPicPr>
          <p:cNvPr id="10" name="Picture 9">
            <a:extLst>
              <a:ext uri="{FF2B5EF4-FFF2-40B4-BE49-F238E27FC236}">
                <a16:creationId xmlns:a16="http://schemas.microsoft.com/office/drawing/2014/main" id="{5F66C9DB-A981-45BC-B811-A6F95811A81C}"/>
              </a:ext>
            </a:extLst>
          </p:cNvPr>
          <p:cNvPicPr>
            <a:picLocks noChangeAspect="1"/>
          </p:cNvPicPr>
          <p:nvPr/>
        </p:nvPicPr>
        <p:blipFill>
          <a:blip r:embed="rId25" cstate="screen">
            <a:extLst>
              <a:ext uri="{28A0092B-C50C-407E-A947-70E740481C1C}">
                <a14:useLocalDpi xmlns:a14="http://schemas.microsoft.com/office/drawing/2010/main"/>
              </a:ext>
            </a:extLst>
          </a:blip>
          <a:stretch>
            <a:fillRect/>
          </a:stretch>
        </p:blipFill>
        <p:spPr>
          <a:xfrm rot="5400000">
            <a:off x="9036631" y="3221648"/>
            <a:ext cx="6858000" cy="414704"/>
          </a:xfrm>
          <a:prstGeom prst="rect">
            <a:avLst/>
          </a:prstGeom>
        </p:spPr>
      </p:pic>
    </p:spTree>
    <p:extLst>
      <p:ext uri="{BB962C8B-B14F-4D97-AF65-F5344CB8AC3E}">
        <p14:creationId xmlns:p14="http://schemas.microsoft.com/office/powerpoint/2010/main" val="254829499"/>
      </p:ext>
    </p:extLst>
  </p:cSld>
  <p:clrMap bg1="lt1" tx1="dk1" bg2="lt2" tx2="dk2" accent1="accent1" accent2="accent2" accent3="accent3" accent4="accent4" accent5="accent5" accent6="accent6" hlink="hlink" folHlink="folHlink"/>
  <p:sldLayoutIdLst>
    <p:sldLayoutId id="2147485508" r:id="rId1"/>
    <p:sldLayoutId id="2147485509" r:id="rId2"/>
    <p:sldLayoutId id="2147485510" r:id="rId3"/>
    <p:sldLayoutId id="2147485511" r:id="rId4"/>
    <p:sldLayoutId id="2147485512" r:id="rId5"/>
    <p:sldLayoutId id="2147485513" r:id="rId6"/>
    <p:sldLayoutId id="2147485514" r:id="rId7"/>
    <p:sldLayoutId id="2147485515" r:id="rId8"/>
    <p:sldLayoutId id="2147485516" r:id="rId9"/>
    <p:sldLayoutId id="2147485517" r:id="rId10"/>
    <p:sldLayoutId id="2147485518" r:id="rId11"/>
    <p:sldLayoutId id="2147485519" r:id="rId12"/>
    <p:sldLayoutId id="2147485520" r:id="rId13"/>
    <p:sldLayoutId id="2147485521" r:id="rId14"/>
    <p:sldLayoutId id="2147485522" r:id="rId15"/>
    <p:sldLayoutId id="2147485523" r:id="rId16"/>
    <p:sldLayoutId id="2147485524" r:id="rId17"/>
    <p:sldLayoutId id="2147485525" r:id="rId18"/>
    <p:sldLayoutId id="2147485526" r:id="rId19"/>
    <p:sldLayoutId id="2147485553" r:id="rId20"/>
    <p:sldLayoutId id="2147485555" r:id="rId21"/>
    <p:sldLayoutId id="2147485556" r:id="rId22"/>
  </p:sldLayoutIdLst>
  <p:transition>
    <p:fade/>
  </p:transition>
  <p:hf sldNum="0" hdr="0" ftr="0" dt="0"/>
  <p:txStyles>
    <p:titleStyle>
      <a:lvl1pPr algn="l" defTabSz="914180" rtl="0" eaLnBrk="1" latinLnBrk="0" hangingPunct="1">
        <a:lnSpc>
          <a:spcPct val="90000"/>
        </a:lnSpc>
        <a:spcBef>
          <a:spcPct val="0"/>
        </a:spcBef>
        <a:buNone/>
        <a:defRPr lang="en-US" sz="3136" b="0" kern="1200" cap="none" spc="-147" baseline="0" dirty="0" smtClean="0">
          <a:ln w="3175">
            <a:noFill/>
          </a:ln>
          <a:solidFill>
            <a:srgbClr val="000000"/>
          </a:solidFill>
          <a:effectLst/>
          <a:latin typeface="+mj-lt"/>
          <a:ea typeface="+mn-ea"/>
          <a:cs typeface="Segoe UI" pitchFamily="34" charset="0"/>
        </a:defRPr>
      </a:lvl1pPr>
    </p:titleStyle>
    <p:bodyStyle>
      <a:lvl1pPr marL="0" marR="0" indent="0" algn="l" defTabSz="914180" rtl="0" eaLnBrk="1" fontAlgn="auto" latinLnBrk="0" hangingPunct="1">
        <a:lnSpc>
          <a:spcPct val="90000"/>
        </a:lnSpc>
        <a:spcBef>
          <a:spcPts val="0"/>
        </a:spcBef>
        <a:spcAft>
          <a:spcPts val="0"/>
        </a:spcAft>
        <a:buClrTx/>
        <a:buSzPct val="90000"/>
        <a:buFont typeface="Wingdings" panose="05000000000000000000" pitchFamily="2" charset="2"/>
        <a:buNone/>
        <a:tabLst/>
        <a:defRPr sz="2548" kern="1200" spc="0" baseline="0">
          <a:solidFill>
            <a:srgbClr val="000000"/>
          </a:solidFill>
          <a:latin typeface="+mn-lt"/>
          <a:ea typeface="+mn-ea"/>
          <a:cs typeface="+mn-cs"/>
        </a:defRPr>
      </a:lvl1pPr>
      <a:lvl2pPr marL="224051" marR="0" indent="0" algn="l" defTabSz="914180" rtl="0" eaLnBrk="1" fontAlgn="auto" latinLnBrk="0" hangingPunct="1">
        <a:lnSpc>
          <a:spcPct val="90000"/>
        </a:lnSpc>
        <a:spcBef>
          <a:spcPts val="0"/>
        </a:spcBef>
        <a:spcAft>
          <a:spcPts val="0"/>
        </a:spcAft>
        <a:buClrTx/>
        <a:buSzPct val="90000"/>
        <a:buFont typeface="Wingdings" panose="05000000000000000000" pitchFamily="2" charset="2"/>
        <a:buNone/>
        <a:tabLst/>
        <a:defRPr sz="1960" kern="1200" spc="0" baseline="0">
          <a:solidFill>
            <a:srgbClr val="000000"/>
          </a:solidFill>
          <a:latin typeface="+mn-lt"/>
          <a:ea typeface="+mn-ea"/>
          <a:cs typeface="+mn-cs"/>
        </a:defRPr>
      </a:lvl2pPr>
      <a:lvl3pPr marL="448102" marR="0" indent="0" algn="l" defTabSz="914180"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3pPr>
      <a:lvl4pPr marL="672153" marR="0" indent="0" algn="l" defTabSz="914180"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4pPr>
      <a:lvl5pPr marL="896203" marR="0" indent="0" algn="l" defTabSz="914180"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180" rtl="0" eaLnBrk="1" latinLnBrk="0" hangingPunct="1">
        <a:defRPr sz="1764" kern="1200">
          <a:solidFill>
            <a:schemeClr val="tx1"/>
          </a:solidFill>
          <a:latin typeface="+mn-lt"/>
          <a:ea typeface="+mn-ea"/>
          <a:cs typeface="+mn-cs"/>
        </a:defRPr>
      </a:lvl1pPr>
      <a:lvl2pPr marL="457090" algn="l" defTabSz="914180" rtl="0" eaLnBrk="1" latinLnBrk="0" hangingPunct="1">
        <a:defRPr sz="1764" kern="1200">
          <a:solidFill>
            <a:schemeClr val="tx1"/>
          </a:solidFill>
          <a:latin typeface="+mn-lt"/>
          <a:ea typeface="+mn-ea"/>
          <a:cs typeface="+mn-cs"/>
        </a:defRPr>
      </a:lvl2pPr>
      <a:lvl3pPr marL="914180" algn="l" defTabSz="914180" rtl="0" eaLnBrk="1" latinLnBrk="0" hangingPunct="1">
        <a:defRPr sz="1764" kern="1200">
          <a:solidFill>
            <a:schemeClr val="tx1"/>
          </a:solidFill>
          <a:latin typeface="+mn-lt"/>
          <a:ea typeface="+mn-ea"/>
          <a:cs typeface="+mn-cs"/>
        </a:defRPr>
      </a:lvl3pPr>
      <a:lvl4pPr marL="1371271" algn="l" defTabSz="914180" rtl="0" eaLnBrk="1" latinLnBrk="0" hangingPunct="1">
        <a:defRPr sz="1764" kern="1200">
          <a:solidFill>
            <a:schemeClr val="tx1"/>
          </a:solidFill>
          <a:latin typeface="+mn-lt"/>
          <a:ea typeface="+mn-ea"/>
          <a:cs typeface="+mn-cs"/>
        </a:defRPr>
      </a:lvl4pPr>
      <a:lvl5pPr marL="1828361" algn="l" defTabSz="914180" rtl="0" eaLnBrk="1" latinLnBrk="0" hangingPunct="1">
        <a:defRPr sz="1764" kern="1200">
          <a:solidFill>
            <a:schemeClr val="tx1"/>
          </a:solidFill>
          <a:latin typeface="+mn-lt"/>
          <a:ea typeface="+mn-ea"/>
          <a:cs typeface="+mn-cs"/>
        </a:defRPr>
      </a:lvl5pPr>
      <a:lvl6pPr marL="2285452" algn="l" defTabSz="914180" rtl="0" eaLnBrk="1" latinLnBrk="0" hangingPunct="1">
        <a:defRPr sz="1764" kern="1200">
          <a:solidFill>
            <a:schemeClr val="tx1"/>
          </a:solidFill>
          <a:latin typeface="+mn-lt"/>
          <a:ea typeface="+mn-ea"/>
          <a:cs typeface="+mn-cs"/>
        </a:defRPr>
      </a:lvl6pPr>
      <a:lvl7pPr marL="2742541" algn="l" defTabSz="914180" rtl="0" eaLnBrk="1" latinLnBrk="0" hangingPunct="1">
        <a:defRPr sz="1764" kern="1200">
          <a:solidFill>
            <a:schemeClr val="tx1"/>
          </a:solidFill>
          <a:latin typeface="+mn-lt"/>
          <a:ea typeface="+mn-ea"/>
          <a:cs typeface="+mn-cs"/>
        </a:defRPr>
      </a:lvl7pPr>
      <a:lvl8pPr marL="3199632" algn="l" defTabSz="914180" rtl="0" eaLnBrk="1" latinLnBrk="0" hangingPunct="1">
        <a:defRPr sz="1764" kern="1200">
          <a:solidFill>
            <a:schemeClr val="tx1"/>
          </a:solidFill>
          <a:latin typeface="+mn-lt"/>
          <a:ea typeface="+mn-ea"/>
          <a:cs typeface="+mn-cs"/>
        </a:defRPr>
      </a:lvl8pPr>
      <a:lvl9pPr marL="3656723" algn="l" defTabSz="914180" rtl="0" eaLnBrk="1" latinLnBrk="0" hangingPunct="1">
        <a:defRPr sz="1764"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73">
          <p15:clr>
            <a:srgbClr val="C35EA4"/>
          </p15:clr>
        </p15:guide>
        <p15:guide id="4" pos="1517">
          <p15:clr>
            <a:srgbClr val="C35EA4"/>
          </p15:clr>
        </p15:guide>
        <p15:guide id="5" pos="2608">
          <p15:clr>
            <a:srgbClr val="C35EA4"/>
          </p15:clr>
        </p15:guide>
        <p15:guide id="6" pos="2751">
          <p15:clr>
            <a:srgbClr val="C35EA4"/>
          </p15:clr>
        </p15:guide>
        <p15:guide id="7" pos="3844">
          <p15:clr>
            <a:srgbClr val="C35EA4"/>
          </p15:clr>
        </p15:guide>
        <p15:guide id="8" pos="3989">
          <p15:clr>
            <a:srgbClr val="C35EA4"/>
          </p15:clr>
        </p15:guide>
        <p15:guide id="9" pos="5079">
          <p15:clr>
            <a:srgbClr val="C35EA4"/>
          </p15:clr>
        </p15:guide>
        <p15:guide id="10" pos="5222">
          <p15:clr>
            <a:srgbClr val="C35EA4"/>
          </p15:clr>
        </p15:guide>
        <p15:guide id="11" pos="6317">
          <p15:clr>
            <a:srgbClr val="C35EA4"/>
          </p15:clr>
        </p15:guide>
        <p15:guide id="12" pos="6460">
          <p15:clr>
            <a:srgbClr val="C35EA4"/>
          </p15:clr>
        </p15:guide>
        <p15:guide id="16" pos="274">
          <p15:clr>
            <a:srgbClr val="F26B43"/>
          </p15:clr>
        </p15:guide>
        <p15:guide id="17" pos="7558">
          <p15:clr>
            <a:srgbClr val="F26B43"/>
          </p15:clr>
        </p15:guide>
        <p15:guide id="18" orient="horz" pos="758">
          <p15:clr>
            <a:srgbClr val="5ACBF0"/>
          </p15:clr>
        </p15:guide>
        <p15:guide id="19" orient="horz" pos="1372">
          <p15:clr>
            <a:srgbClr val="5ACBF0"/>
          </p15:clr>
        </p15:guide>
        <p15:guide id="20" orient="horz" pos="612">
          <p15:clr>
            <a:srgbClr val="5ACBF0"/>
          </p15:clr>
        </p15:guide>
        <p15:guide id="21" orient="horz" pos="1515">
          <p15:clr>
            <a:srgbClr val="5ACBF0"/>
          </p15:clr>
        </p15:guide>
        <p15:guide id="22" orient="horz" pos="2127">
          <p15:clr>
            <a:srgbClr val="5ACBF0"/>
          </p15:clr>
        </p15:guide>
        <p15:guide id="23" orient="horz" pos="2275">
          <p15:clr>
            <a:srgbClr val="5ACBF0"/>
          </p15:clr>
        </p15:guide>
        <p15:guide id="25" orient="horz" pos="280">
          <p15:clr>
            <a:srgbClr val="F26B43"/>
          </p15:clr>
        </p15:guide>
        <p15:guide id="26" orient="horz" pos="4127">
          <p15:clr>
            <a:srgbClr val="F26B43"/>
          </p15:clr>
        </p15:guide>
        <p15:guide id="27" orient="horz" pos="2889">
          <p15:clr>
            <a:srgbClr val="5ACBF0"/>
          </p15:clr>
        </p15:guide>
        <p15:guide id="28" orient="horz" pos="3032">
          <p15:clr>
            <a:srgbClr val="5ACBF0"/>
          </p15:clr>
        </p15:guide>
        <p15:guide id="29" orient="horz" pos="3648">
          <p15:clr>
            <a:srgbClr val="5ACBF0"/>
          </p15:clr>
        </p15:guide>
        <p15:guide id="30" orient="horz" pos="3792">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9432" y="3029995"/>
            <a:ext cx="9835694" cy="1800322"/>
          </a:xfrm>
        </p:spPr>
        <p:txBody>
          <a:bodyPr/>
          <a:lstStyle/>
          <a:p>
            <a:r>
              <a:rPr lang="en-US" sz="3200" dirty="0">
                <a:solidFill>
                  <a:srgbClr val="0078D7"/>
                </a:solidFill>
                <a:latin typeface="Segoe UI Semibold"/>
                <a:cs typeface="Segoe UI Semibold"/>
              </a:rPr>
              <a:t>CS 1010: Introduction to Programming with Python</a:t>
            </a:r>
            <a:br>
              <a:rPr lang="en-US" sz="5250" dirty="0">
                <a:latin typeface="Segoe UI Semibold" panose="020B0702040204020203" pitchFamily="34" charset="0"/>
                <a:cs typeface="Segoe UI Semibold" panose="020B0702040204020203" pitchFamily="34" charset="0"/>
              </a:rPr>
            </a:br>
            <a:r>
              <a:rPr lang="en-US" sz="4400" dirty="0">
                <a:latin typeface="Segoe UI Semibold"/>
                <a:cs typeface="Segoe UI Semibold"/>
              </a:rPr>
              <a:t>Lec 14: </a:t>
            </a:r>
            <a:r>
              <a:rPr lang="en-US" sz="4400" dirty="0">
                <a:ea typeface="+mj-lt"/>
                <a:cs typeface="+mj-lt"/>
              </a:rPr>
              <a:t>Files, Exceptions, OOP, Modules, Libraries &amp; Debugging</a:t>
            </a:r>
            <a:endParaRPr lang="en-US" sz="4400" dirty="0">
              <a:solidFill>
                <a:srgbClr val="0078D7"/>
              </a:solidFill>
              <a:latin typeface="Segoe UI Semibold"/>
              <a:cs typeface="Segoe UI Semibold"/>
            </a:endParaRPr>
          </a:p>
        </p:txBody>
      </p:sp>
      <p:sp>
        <p:nvSpPr>
          <p:cNvPr id="3" name="Text Placeholder 2">
            <a:extLst>
              <a:ext uri="{FF2B5EF4-FFF2-40B4-BE49-F238E27FC236}">
                <a16:creationId xmlns:a16="http://schemas.microsoft.com/office/drawing/2014/main" id="{E6DEC481-E629-4518-8DA6-454DEBAE1709}"/>
              </a:ext>
            </a:extLst>
          </p:cNvPr>
          <p:cNvSpPr>
            <a:spLocks noGrp="1"/>
          </p:cNvSpPr>
          <p:nvPr>
            <p:ph type="body" sz="quarter" idx="12"/>
          </p:nvPr>
        </p:nvSpPr>
        <p:spPr>
          <a:xfrm>
            <a:off x="426315" y="4838790"/>
            <a:ext cx="5286227" cy="945435"/>
          </a:xfrm>
        </p:spPr>
        <p:txBody>
          <a:bodyPr/>
          <a:lstStyle/>
          <a:p>
            <a:r>
              <a:rPr lang="en-US" b="1"/>
              <a:t>Dr. Madhavi Vaidya</a:t>
            </a:r>
          </a:p>
          <a:p>
            <a:r>
              <a:rPr lang="en-US"/>
              <a:t>Instructor</a:t>
            </a:r>
          </a:p>
          <a:p>
            <a:r>
              <a:rPr lang="en-US"/>
              <a:t>Department of Electrical Engineering &amp; Computer Sciences </a:t>
            </a:r>
          </a:p>
          <a:p>
            <a:r>
              <a:rPr lang="en-US"/>
              <a:t>Finessefleet Foundation, Bangalore</a:t>
            </a:r>
          </a:p>
        </p:txBody>
      </p:sp>
      <p:sp>
        <p:nvSpPr>
          <p:cNvPr id="2" name="TextBox 1">
            <a:extLst>
              <a:ext uri="{FF2B5EF4-FFF2-40B4-BE49-F238E27FC236}">
                <a16:creationId xmlns:a16="http://schemas.microsoft.com/office/drawing/2014/main" id="{84E2D390-5219-3803-2BBE-0D0A01DCF1BD}"/>
              </a:ext>
            </a:extLst>
          </p:cNvPr>
          <p:cNvSpPr txBox="1"/>
          <p:nvPr/>
        </p:nvSpPr>
        <p:spPr>
          <a:xfrm>
            <a:off x="7443019" y="4710971"/>
            <a:ext cx="3717058" cy="1154162"/>
          </a:xfrm>
          <a:prstGeom prst="rect">
            <a:avLst/>
          </a:prstGeom>
          <a:noFill/>
        </p:spPr>
        <p:txBody>
          <a:bodyPr wrap="square" lIns="182880" tIns="146304" rIns="182880" bIns="146304" rtlCol="0" anchor="t">
            <a:spAutoFit/>
          </a:bodyPr>
          <a:lstStyle/>
          <a:p>
            <a:pPr>
              <a:lnSpc>
                <a:spcPct val="90000"/>
              </a:lnSpc>
              <a:spcAft>
                <a:spcPts val="600"/>
              </a:spcAft>
            </a:pPr>
            <a:r>
              <a:rPr lang="en-US" sz="1550" b="1">
                <a:gradFill>
                  <a:gsLst>
                    <a:gs pos="2917">
                      <a:schemeClr val="tx1"/>
                    </a:gs>
                    <a:gs pos="30000">
                      <a:schemeClr val="tx1"/>
                    </a:gs>
                  </a:gsLst>
                  <a:lin ang="5400000" scaled="0"/>
                </a:gradFill>
              </a:rPr>
              <a:t>Ms. Syeda Faaiza Afreen </a:t>
            </a:r>
            <a:r>
              <a:rPr lang="en-US" sz="1550">
                <a:gradFill>
                  <a:gsLst>
                    <a:gs pos="2917">
                      <a:schemeClr val="tx1"/>
                    </a:gs>
                    <a:gs pos="30000">
                      <a:schemeClr val="tx1"/>
                    </a:gs>
                  </a:gsLst>
                  <a:lin ang="5400000" scaled="0"/>
                </a:gradFill>
              </a:rPr>
              <a:t>(EE2502102)</a:t>
            </a:r>
            <a:br>
              <a:rPr lang="en-US" sz="1550"/>
            </a:br>
            <a:r>
              <a:rPr lang="en-US" sz="1550">
                <a:gradFill>
                  <a:gsLst>
                    <a:gs pos="2917">
                      <a:schemeClr val="tx1"/>
                    </a:gs>
                    <a:gs pos="30000">
                      <a:schemeClr val="tx1"/>
                    </a:gs>
                  </a:gsLst>
                  <a:lin ang="5400000" scaled="0"/>
                </a:gradFill>
              </a:rPr>
              <a:t>TA</a:t>
            </a:r>
            <a:br>
              <a:rPr lang="en-IN" sz="1550"/>
            </a:br>
            <a:r>
              <a:rPr lang="en-IN" sz="1550">
                <a:gradFill>
                  <a:gsLst>
                    <a:gs pos="2917">
                      <a:schemeClr val="tx1"/>
                    </a:gs>
                    <a:gs pos="30000">
                      <a:schemeClr val="tx1"/>
                    </a:gs>
                  </a:gsLst>
                  <a:lin ang="5400000" scaled="0"/>
                </a:gradFill>
              </a:rPr>
              <a:t>Department of EECS</a:t>
            </a:r>
            <a:br>
              <a:rPr lang="en-IN" sz="1550"/>
            </a:br>
            <a:r>
              <a:rPr lang="en-IN" sz="1550" err="1">
                <a:gradFill>
                  <a:gsLst>
                    <a:gs pos="2917">
                      <a:schemeClr val="tx1"/>
                    </a:gs>
                    <a:gs pos="30000">
                      <a:schemeClr val="tx1"/>
                    </a:gs>
                  </a:gsLst>
                  <a:lin ang="5400000" scaled="0"/>
                </a:gradFill>
              </a:rPr>
              <a:t>Finessefleet</a:t>
            </a:r>
            <a:r>
              <a:rPr lang="en-IN" sz="1550">
                <a:gradFill>
                  <a:gsLst>
                    <a:gs pos="2917">
                      <a:schemeClr val="tx1"/>
                    </a:gs>
                    <a:gs pos="30000">
                      <a:schemeClr val="tx1"/>
                    </a:gs>
                  </a:gsLst>
                  <a:lin ang="5400000" scaled="0"/>
                </a:gradFill>
              </a:rPr>
              <a:t> Foundation, Bangalore</a:t>
            </a:r>
            <a:endParaRPr lang="en-US" sz="1550">
              <a:gradFill>
                <a:gsLst>
                  <a:gs pos="2917">
                    <a:srgbClr val="282828"/>
                  </a:gs>
                  <a:gs pos="30000">
                    <a:srgbClr val="282828"/>
                  </a:gs>
                </a:gsLst>
                <a:lin ang="5400000" scaled="0"/>
              </a:gradFill>
              <a:cs typeface="Segoe UI"/>
            </a:endParaRPr>
          </a:p>
        </p:txBody>
      </p:sp>
    </p:spTree>
    <p:custDataLst>
      <p:tags r:id="rId1"/>
    </p:custDataLst>
    <p:extLst>
      <p:ext uri="{BB962C8B-B14F-4D97-AF65-F5344CB8AC3E}">
        <p14:creationId xmlns:p14="http://schemas.microsoft.com/office/powerpoint/2010/main" val="3791138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FA43E1D-64C8-6AEF-3C37-ABBAF9CAECEF}"/>
              </a:ext>
            </a:extLst>
          </p:cNvPr>
          <p:cNvSpPr>
            <a:spLocks noGrp="1"/>
          </p:cNvSpPr>
          <p:nvPr>
            <p:ph type="title"/>
          </p:nvPr>
        </p:nvSpPr>
        <p:spPr/>
        <p:txBody>
          <a:bodyPr/>
          <a:lstStyle/>
          <a:p>
            <a:r>
              <a:rPr lang="en-US" sz="3100" dirty="0">
                <a:ea typeface="+mj-lt"/>
                <a:cs typeface="+mj-lt"/>
              </a:rPr>
              <a:t>Binary Files and </a:t>
            </a:r>
            <a:r>
              <a:rPr lang="en-US" sz="3100" dirty="0">
                <a:latin typeface="Consolas"/>
                <a:cs typeface="Segoe UI"/>
              </a:rPr>
              <a:t>with open()</a:t>
            </a:r>
            <a:r>
              <a:rPr lang="en-US" sz="3100" dirty="0">
                <a:ea typeface="+mj-lt"/>
                <a:cs typeface="+mj-lt"/>
              </a:rPr>
              <a:t> Context Manager</a:t>
            </a:r>
          </a:p>
        </p:txBody>
      </p:sp>
      <p:sp>
        <p:nvSpPr>
          <p:cNvPr id="4" name="TextBox 3">
            <a:extLst>
              <a:ext uri="{FF2B5EF4-FFF2-40B4-BE49-F238E27FC236}">
                <a16:creationId xmlns:a16="http://schemas.microsoft.com/office/drawing/2014/main" id="{8110DE8C-EA22-3042-0889-4147124E2EF4}"/>
              </a:ext>
            </a:extLst>
          </p:cNvPr>
          <p:cNvSpPr txBox="1"/>
          <p:nvPr/>
        </p:nvSpPr>
        <p:spPr>
          <a:xfrm>
            <a:off x="424337" y="1178337"/>
            <a:ext cx="5896722" cy="2099036"/>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marL="228600" indent="-228600">
              <a:lnSpc>
                <a:spcPct val="90000"/>
              </a:lnSpc>
              <a:spcAft>
                <a:spcPts val="600"/>
              </a:spcAft>
              <a:buFont typeface=""/>
              <a:buChar char="•"/>
            </a:pPr>
            <a:r>
              <a:rPr lang="en-US" dirty="0"/>
              <a:t>Binary files store </a:t>
            </a:r>
            <a:r>
              <a:rPr lang="en-US" b="1" dirty="0"/>
              <a:t>non-text data</a:t>
            </a:r>
            <a:r>
              <a:rPr lang="en-US" dirty="0"/>
              <a:t>: images, executables, serialized objects.</a:t>
            </a:r>
          </a:p>
          <a:p>
            <a:pPr marL="228600" indent="-228600">
              <a:lnSpc>
                <a:spcPct val="90000"/>
              </a:lnSpc>
              <a:spcAft>
                <a:spcPts val="600"/>
              </a:spcAft>
              <a:buFont typeface=""/>
              <a:buChar char="•"/>
            </a:pPr>
            <a:r>
              <a:rPr lang="en-US" dirty="0"/>
              <a:t>Use binary modes:</a:t>
            </a:r>
            <a:endParaRPr lang="en-US" dirty="0">
              <a:cs typeface="Segoe UI"/>
            </a:endParaRPr>
          </a:p>
          <a:p>
            <a:pPr marL="685800" lvl="2" indent="-228600">
              <a:lnSpc>
                <a:spcPct val="90000"/>
              </a:lnSpc>
              <a:spcAft>
                <a:spcPts val="600"/>
              </a:spcAft>
              <a:buFont typeface="Wingdings"/>
              <a:buChar char="§"/>
            </a:pPr>
            <a:r>
              <a:rPr lang="en-US" dirty="0">
                <a:latin typeface="Consolas"/>
              </a:rPr>
              <a:t>'</a:t>
            </a:r>
            <a:r>
              <a:rPr lang="en-US" err="1">
                <a:latin typeface="Consolas"/>
              </a:rPr>
              <a:t>rb</a:t>
            </a:r>
            <a:r>
              <a:rPr lang="en-US" dirty="0">
                <a:latin typeface="Consolas"/>
              </a:rPr>
              <a:t>'</a:t>
            </a:r>
            <a:r>
              <a:rPr lang="en-US" dirty="0"/>
              <a:t>: read binary</a:t>
            </a:r>
            <a:endParaRPr lang="en-US" dirty="0">
              <a:cs typeface="Segoe UI"/>
            </a:endParaRPr>
          </a:p>
          <a:p>
            <a:pPr marL="685800" lvl="2" indent="-228600">
              <a:lnSpc>
                <a:spcPct val="90000"/>
              </a:lnSpc>
              <a:spcAft>
                <a:spcPts val="600"/>
              </a:spcAft>
              <a:buFont typeface="Wingdings"/>
              <a:buChar char="§"/>
            </a:pPr>
            <a:r>
              <a:rPr lang="en-US" dirty="0">
                <a:latin typeface="Consolas"/>
              </a:rPr>
              <a:t>'</a:t>
            </a:r>
            <a:r>
              <a:rPr lang="en-US" dirty="0" err="1">
                <a:latin typeface="Consolas"/>
              </a:rPr>
              <a:t>wb</a:t>
            </a:r>
            <a:r>
              <a:rPr lang="en-US" dirty="0">
                <a:latin typeface="Consolas"/>
              </a:rPr>
              <a:t>'</a:t>
            </a:r>
            <a:r>
              <a:rPr lang="en-US" dirty="0"/>
              <a:t>: write binary</a:t>
            </a:r>
            <a:endParaRPr lang="en-US" dirty="0">
              <a:cs typeface="Segoe UI"/>
            </a:endParaRPr>
          </a:p>
          <a:p>
            <a:pPr marL="685800" lvl="2" indent="-228600">
              <a:lnSpc>
                <a:spcPct val="90000"/>
              </a:lnSpc>
              <a:spcAft>
                <a:spcPts val="600"/>
              </a:spcAft>
              <a:buFont typeface="Wingdings"/>
              <a:buChar char="§"/>
            </a:pPr>
            <a:r>
              <a:rPr lang="en-US" dirty="0">
                <a:latin typeface="Consolas"/>
              </a:rPr>
              <a:t>'ab'</a:t>
            </a:r>
            <a:r>
              <a:rPr lang="en-US" dirty="0"/>
              <a:t>: append binary</a:t>
            </a:r>
            <a:endParaRPr lang="en-US" dirty="0">
              <a:cs typeface="Segoe UI"/>
            </a:endParaRPr>
          </a:p>
        </p:txBody>
      </p:sp>
      <p:sp>
        <p:nvSpPr>
          <p:cNvPr id="5" name="TextBox 4">
            <a:extLst>
              <a:ext uri="{FF2B5EF4-FFF2-40B4-BE49-F238E27FC236}">
                <a16:creationId xmlns:a16="http://schemas.microsoft.com/office/drawing/2014/main" id="{EE4CF99D-5BF9-7B71-2D69-E7EA3B931624}"/>
              </a:ext>
            </a:extLst>
          </p:cNvPr>
          <p:cNvSpPr txBox="1"/>
          <p:nvPr/>
        </p:nvSpPr>
        <p:spPr>
          <a:xfrm>
            <a:off x="411252" y="3449068"/>
            <a:ext cx="5674275" cy="1034129"/>
          </a:xfrm>
          <a:prstGeom prst="rect">
            <a:avLst/>
          </a:prstGeom>
          <a:solidFill>
            <a:schemeClr val="bg1">
              <a:lumMod val="95000"/>
            </a:schemeClr>
          </a:solid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r>
              <a:rPr lang="en-US" sz="1600" dirty="0">
                <a:latin typeface="Consolas"/>
                <a:ea typeface="+mn-lt"/>
                <a:cs typeface="+mn-lt"/>
              </a:rPr>
              <a:t># Example: Reading a Binary File</a:t>
            </a:r>
            <a:endParaRPr lang="en-US" sz="1600" dirty="0">
              <a:latin typeface="Consolas"/>
            </a:endParaRPr>
          </a:p>
          <a:p>
            <a:r>
              <a:rPr lang="en-US" sz="1600" dirty="0">
                <a:latin typeface="Consolas"/>
                <a:ea typeface="+mn-lt"/>
                <a:cs typeface="+mn-lt"/>
              </a:rPr>
              <a:t>with open('image.png', '</a:t>
            </a:r>
            <a:r>
              <a:rPr lang="en-US" sz="1600" err="1">
                <a:latin typeface="Consolas"/>
                <a:ea typeface="+mn-lt"/>
                <a:cs typeface="+mn-lt"/>
              </a:rPr>
              <a:t>rb</a:t>
            </a:r>
            <a:r>
              <a:rPr lang="en-US" sz="1600" dirty="0">
                <a:latin typeface="Consolas"/>
                <a:ea typeface="+mn-lt"/>
                <a:cs typeface="+mn-lt"/>
              </a:rPr>
              <a:t>') as file:</a:t>
            </a:r>
          </a:p>
          <a:p>
            <a:r>
              <a:rPr lang="en-US" sz="1600" dirty="0">
                <a:latin typeface="Consolas"/>
                <a:ea typeface="+mn-lt"/>
                <a:cs typeface="+mn-lt"/>
              </a:rPr>
              <a:t>    data = </a:t>
            </a:r>
            <a:r>
              <a:rPr lang="en-US" sz="1600" err="1">
                <a:latin typeface="Consolas"/>
                <a:ea typeface="+mn-lt"/>
                <a:cs typeface="+mn-lt"/>
              </a:rPr>
              <a:t>file.read</a:t>
            </a:r>
            <a:r>
              <a:rPr lang="en-US" sz="1600" dirty="0">
                <a:latin typeface="Consolas"/>
                <a:ea typeface="+mn-lt"/>
                <a:cs typeface="+mn-lt"/>
              </a:rPr>
              <a:t>()</a:t>
            </a:r>
          </a:p>
        </p:txBody>
      </p:sp>
      <p:sp>
        <p:nvSpPr>
          <p:cNvPr id="6" name="TextBox 5">
            <a:extLst>
              <a:ext uri="{FF2B5EF4-FFF2-40B4-BE49-F238E27FC236}">
                <a16:creationId xmlns:a16="http://schemas.microsoft.com/office/drawing/2014/main" id="{B52FD7DB-DE59-A175-1866-75E08157A769}"/>
              </a:ext>
            </a:extLst>
          </p:cNvPr>
          <p:cNvSpPr txBox="1"/>
          <p:nvPr/>
        </p:nvSpPr>
        <p:spPr>
          <a:xfrm>
            <a:off x="1418809" y="4483002"/>
            <a:ext cx="3659161" cy="517065"/>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sz="1600"/>
              <a:t>data is a bytes object — not a string.</a:t>
            </a:r>
            <a:endParaRPr lang="en-US" sz="1600">
              <a:cs typeface="Segoe UI"/>
            </a:endParaRPr>
          </a:p>
        </p:txBody>
      </p:sp>
      <p:sp>
        <p:nvSpPr>
          <p:cNvPr id="7" name="TextBox 6">
            <a:extLst>
              <a:ext uri="{FF2B5EF4-FFF2-40B4-BE49-F238E27FC236}">
                <a16:creationId xmlns:a16="http://schemas.microsoft.com/office/drawing/2014/main" id="{6F4F62FF-1BD5-8836-7A5D-9A0623CA408B}"/>
              </a:ext>
            </a:extLst>
          </p:cNvPr>
          <p:cNvSpPr txBox="1"/>
          <p:nvPr/>
        </p:nvSpPr>
        <p:spPr>
          <a:xfrm>
            <a:off x="6090210" y="1178337"/>
            <a:ext cx="5667733" cy="1446550"/>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b="1" dirty="0"/>
              <a:t>Why Use Binary Mode?</a:t>
            </a:r>
          </a:p>
          <a:p>
            <a:pPr marL="228600" indent="-228600">
              <a:lnSpc>
                <a:spcPct val="90000"/>
              </a:lnSpc>
              <a:spcAft>
                <a:spcPts val="600"/>
              </a:spcAft>
              <a:buFont typeface=""/>
              <a:buChar char="•"/>
            </a:pPr>
            <a:r>
              <a:rPr lang="en-US" dirty="0"/>
              <a:t>Prevents unwanted character encoding/decoding.</a:t>
            </a:r>
            <a:endParaRPr lang="en-US" dirty="0">
              <a:cs typeface="Segoe UI"/>
            </a:endParaRPr>
          </a:p>
          <a:p>
            <a:pPr marL="228600" indent="-228600">
              <a:lnSpc>
                <a:spcPct val="90000"/>
              </a:lnSpc>
              <a:spcAft>
                <a:spcPts val="600"/>
              </a:spcAft>
              <a:buFont typeface=""/>
              <a:buChar char="•"/>
            </a:pPr>
            <a:r>
              <a:rPr lang="en-US" dirty="0"/>
              <a:t>Essential for files with structured binary formats (e.g., </a:t>
            </a:r>
            <a:r>
              <a:rPr lang="en-US" dirty="0">
                <a:latin typeface="Consolas"/>
              </a:rPr>
              <a:t>.jpg, .pdf, .zip</a:t>
            </a:r>
            <a:r>
              <a:rPr lang="en-US" dirty="0"/>
              <a:t>).</a:t>
            </a:r>
            <a:endParaRPr lang="en-US" dirty="0">
              <a:cs typeface="Segoe UI"/>
            </a:endParaRPr>
          </a:p>
        </p:txBody>
      </p:sp>
      <p:sp>
        <p:nvSpPr>
          <p:cNvPr id="8" name="TextBox 7">
            <a:extLst>
              <a:ext uri="{FF2B5EF4-FFF2-40B4-BE49-F238E27FC236}">
                <a16:creationId xmlns:a16="http://schemas.microsoft.com/office/drawing/2014/main" id="{5CADD1BB-E115-447C-DDD0-36FDF5872F4D}"/>
              </a:ext>
            </a:extLst>
          </p:cNvPr>
          <p:cNvSpPr txBox="1"/>
          <p:nvPr/>
        </p:nvSpPr>
        <p:spPr>
          <a:xfrm>
            <a:off x="6096754" y="2689976"/>
            <a:ext cx="5098528" cy="1523494"/>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b="1" dirty="0">
                <a:latin typeface="Consolas"/>
              </a:rPr>
              <a:t>with </a:t>
            </a:r>
            <a:r>
              <a:rPr lang="en-US" b="1" dirty="0"/>
              <a:t>Context Manager</a:t>
            </a:r>
          </a:p>
          <a:p>
            <a:pPr marL="228600" indent="-228600">
              <a:lnSpc>
                <a:spcPct val="90000"/>
              </a:lnSpc>
              <a:spcAft>
                <a:spcPts val="600"/>
              </a:spcAft>
              <a:buFont typeface=""/>
              <a:buChar char="•"/>
            </a:pPr>
            <a:r>
              <a:rPr lang="en-US" dirty="0"/>
              <a:t>Preferred pattern for file operations:</a:t>
            </a:r>
            <a:endParaRPr lang="en-US" dirty="0">
              <a:cs typeface="Segoe UI"/>
            </a:endParaRPr>
          </a:p>
          <a:p>
            <a:pPr marL="228600" lvl="1" indent="-228600">
              <a:lnSpc>
                <a:spcPct val="90000"/>
              </a:lnSpc>
              <a:spcAft>
                <a:spcPts val="600"/>
              </a:spcAft>
              <a:buFont typeface=""/>
              <a:buChar char="•"/>
            </a:pPr>
            <a:r>
              <a:rPr lang="en-US" dirty="0"/>
              <a:t>Automatically handles </a:t>
            </a:r>
            <a:r>
              <a:rPr lang="en-US" err="1">
                <a:latin typeface="Consolas"/>
              </a:rPr>
              <a:t>file.close</a:t>
            </a:r>
            <a:r>
              <a:rPr lang="en-US" dirty="0">
                <a:latin typeface="Consolas"/>
              </a:rPr>
              <a:t>()</a:t>
            </a:r>
          </a:p>
          <a:p>
            <a:pPr marL="228600" lvl="1" indent="-228600">
              <a:lnSpc>
                <a:spcPct val="90000"/>
              </a:lnSpc>
              <a:spcAft>
                <a:spcPts val="600"/>
              </a:spcAft>
              <a:buFont typeface=""/>
              <a:buChar char="•"/>
            </a:pPr>
            <a:r>
              <a:rPr lang="en-US" dirty="0"/>
              <a:t>Prevents file corruption or resource leaks</a:t>
            </a:r>
            <a:endParaRPr lang="en-US" dirty="0">
              <a:cs typeface="Segoe UI"/>
            </a:endParaRPr>
          </a:p>
        </p:txBody>
      </p:sp>
      <p:sp>
        <p:nvSpPr>
          <p:cNvPr id="9" name="TextBox 8">
            <a:extLst>
              <a:ext uri="{FF2B5EF4-FFF2-40B4-BE49-F238E27FC236}">
                <a16:creationId xmlns:a16="http://schemas.microsoft.com/office/drawing/2014/main" id="{D6E3BA20-CC49-1196-7D14-F79C7995C7D7}"/>
              </a:ext>
            </a:extLst>
          </p:cNvPr>
          <p:cNvSpPr txBox="1"/>
          <p:nvPr/>
        </p:nvSpPr>
        <p:spPr>
          <a:xfrm>
            <a:off x="6319312" y="4214704"/>
            <a:ext cx="4666718" cy="787908"/>
          </a:xfrm>
          <a:prstGeom prst="rect">
            <a:avLst/>
          </a:prstGeom>
          <a:solidFill>
            <a:schemeClr val="bg1">
              <a:lumMod val="95000"/>
            </a:schemeClr>
          </a:solid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r>
              <a:rPr lang="en-US" sz="1600" dirty="0">
                <a:latin typeface="Consolas"/>
                <a:ea typeface="+mn-lt"/>
                <a:cs typeface="+mn-lt"/>
              </a:rPr>
              <a:t>with open('</a:t>
            </a:r>
            <a:r>
              <a:rPr lang="en-US" sz="1600" err="1">
                <a:latin typeface="Consolas"/>
                <a:ea typeface="+mn-lt"/>
                <a:cs typeface="+mn-lt"/>
              </a:rPr>
              <a:t>log.bin</a:t>
            </a:r>
            <a:r>
              <a:rPr lang="en-US" sz="1600" dirty="0">
                <a:latin typeface="Consolas"/>
                <a:ea typeface="+mn-lt"/>
                <a:cs typeface="+mn-lt"/>
              </a:rPr>
              <a:t>', '</a:t>
            </a:r>
            <a:r>
              <a:rPr lang="en-US" sz="1600" err="1">
                <a:latin typeface="Consolas"/>
                <a:ea typeface="+mn-lt"/>
                <a:cs typeface="+mn-lt"/>
              </a:rPr>
              <a:t>wb</a:t>
            </a:r>
            <a:r>
              <a:rPr lang="en-US" sz="1600" dirty="0">
                <a:latin typeface="Consolas"/>
                <a:ea typeface="+mn-lt"/>
                <a:cs typeface="+mn-lt"/>
              </a:rPr>
              <a:t>') as f:</a:t>
            </a:r>
          </a:p>
          <a:p>
            <a:r>
              <a:rPr lang="en-US" sz="1600" dirty="0">
                <a:latin typeface="Consolas"/>
                <a:ea typeface="+mn-lt"/>
                <a:cs typeface="+mn-lt"/>
              </a:rPr>
              <a:t>    </a:t>
            </a:r>
            <a:r>
              <a:rPr lang="en-US" sz="1600" err="1">
                <a:latin typeface="Consolas"/>
                <a:ea typeface="+mn-lt"/>
                <a:cs typeface="+mn-lt"/>
              </a:rPr>
              <a:t>f.write</a:t>
            </a:r>
            <a:r>
              <a:rPr lang="en-US" sz="1600" dirty="0">
                <a:latin typeface="Consolas"/>
                <a:ea typeface="+mn-lt"/>
                <a:cs typeface="+mn-lt"/>
              </a:rPr>
              <a:t>(b'\x42\x43\x44')</a:t>
            </a:r>
            <a:endParaRPr lang="en-US" sz="1600">
              <a:latin typeface="Consolas"/>
            </a:endParaRPr>
          </a:p>
        </p:txBody>
      </p:sp>
      <p:sp>
        <p:nvSpPr>
          <p:cNvPr id="10" name="TextBox 9">
            <a:extLst>
              <a:ext uri="{FF2B5EF4-FFF2-40B4-BE49-F238E27FC236}">
                <a16:creationId xmlns:a16="http://schemas.microsoft.com/office/drawing/2014/main" id="{03595FF7-92FA-33AA-59D5-216C7B74AA57}"/>
              </a:ext>
            </a:extLst>
          </p:cNvPr>
          <p:cNvSpPr txBox="1"/>
          <p:nvPr/>
        </p:nvSpPr>
        <p:spPr>
          <a:xfrm>
            <a:off x="1026255" y="5386061"/>
            <a:ext cx="10116686" cy="794064"/>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gn="ctr">
              <a:lnSpc>
                <a:spcPct val="90000"/>
              </a:lnSpc>
              <a:spcAft>
                <a:spcPts val="600"/>
              </a:spcAft>
            </a:pPr>
            <a:r>
              <a:rPr lang="en-US" dirty="0"/>
              <a:t>Use binary mode when dealing with </a:t>
            </a:r>
            <a:r>
              <a:rPr lang="en-US" b="1" dirty="0"/>
              <a:t>non-textual data</a:t>
            </a:r>
            <a:r>
              <a:rPr lang="en-US" dirty="0"/>
              <a:t> and always prefer the </a:t>
            </a:r>
            <a:r>
              <a:rPr lang="en-US" dirty="0">
                <a:latin typeface="Consolas"/>
              </a:rPr>
              <a:t>with </a:t>
            </a:r>
            <a:r>
              <a:rPr lang="en-US" dirty="0"/>
              <a:t>statement for safe and clean file handling.</a:t>
            </a:r>
          </a:p>
        </p:txBody>
      </p:sp>
    </p:spTree>
    <p:extLst>
      <p:ext uri="{BB962C8B-B14F-4D97-AF65-F5344CB8AC3E}">
        <p14:creationId xmlns:p14="http://schemas.microsoft.com/office/powerpoint/2010/main" val="336185174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6A4A3A4-0504-935F-D57A-E0B1E9896B64}"/>
              </a:ext>
            </a:extLst>
          </p:cNvPr>
          <p:cNvSpPr>
            <a:spLocks noGrp="1"/>
          </p:cNvSpPr>
          <p:nvPr>
            <p:ph type="title"/>
          </p:nvPr>
        </p:nvSpPr>
        <p:spPr/>
        <p:txBody>
          <a:bodyPr/>
          <a:lstStyle/>
          <a:p>
            <a:r>
              <a:rPr lang="en-US" sz="5250">
                <a:cs typeface="Segoe UI"/>
              </a:rPr>
              <a:t>Exception Handling</a:t>
            </a:r>
            <a:endParaRPr lang="en-US"/>
          </a:p>
        </p:txBody>
      </p:sp>
    </p:spTree>
    <p:extLst>
      <p:ext uri="{BB962C8B-B14F-4D97-AF65-F5344CB8AC3E}">
        <p14:creationId xmlns:p14="http://schemas.microsoft.com/office/powerpoint/2010/main" val="248987995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67008-B92A-C5C8-7B4B-54144CBD1BFD}"/>
              </a:ext>
            </a:extLst>
          </p:cNvPr>
          <p:cNvSpPr>
            <a:spLocks noGrp="1"/>
          </p:cNvSpPr>
          <p:nvPr>
            <p:ph type="title"/>
          </p:nvPr>
        </p:nvSpPr>
        <p:spPr/>
        <p:txBody>
          <a:bodyPr/>
          <a:lstStyle/>
          <a:p>
            <a:r>
              <a:rPr lang="en-US" dirty="0"/>
              <a:t>What Are Exceptions? Try-Except Basics</a:t>
            </a:r>
            <a:endParaRPr lang="en-US"/>
          </a:p>
          <a:p>
            <a:endParaRPr lang="en-US" sz="3100" dirty="0"/>
          </a:p>
        </p:txBody>
      </p:sp>
      <p:sp>
        <p:nvSpPr>
          <p:cNvPr id="4" name="TextBox 3">
            <a:extLst>
              <a:ext uri="{FF2B5EF4-FFF2-40B4-BE49-F238E27FC236}">
                <a16:creationId xmlns:a16="http://schemas.microsoft.com/office/drawing/2014/main" id="{BA81216F-BF99-476B-EC48-B6097961AD12}"/>
              </a:ext>
            </a:extLst>
          </p:cNvPr>
          <p:cNvSpPr txBox="1"/>
          <p:nvPr/>
        </p:nvSpPr>
        <p:spPr>
          <a:xfrm>
            <a:off x="424337" y="1178337"/>
            <a:ext cx="6295820" cy="1541961"/>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b="1" dirty="0"/>
              <a:t>Formal Definition. </a:t>
            </a:r>
            <a:r>
              <a:rPr lang="en-US" dirty="0"/>
              <a:t>An </a:t>
            </a:r>
            <a:r>
              <a:rPr lang="en-US" b="1" dirty="0"/>
              <a:t>exception</a:t>
            </a:r>
            <a:r>
              <a:rPr lang="en-US" dirty="0"/>
              <a:t> is a runtime event that interrupts the normal flow of a program due to an </a:t>
            </a:r>
            <a:r>
              <a:rPr lang="en-US" b="1" dirty="0"/>
              <a:t>error or unexpected condition</a:t>
            </a:r>
            <a:r>
              <a:rPr lang="en-US" dirty="0"/>
              <a:t>. Python raises exceptions when it encounters situations such as invalid operations, missing files, or type mismatches.</a:t>
            </a:r>
          </a:p>
        </p:txBody>
      </p:sp>
      <p:sp>
        <p:nvSpPr>
          <p:cNvPr id="5" name="TextBox 4">
            <a:extLst>
              <a:ext uri="{FF2B5EF4-FFF2-40B4-BE49-F238E27FC236}">
                <a16:creationId xmlns:a16="http://schemas.microsoft.com/office/drawing/2014/main" id="{73961826-94B3-F2F5-AF19-EED8D15D752E}"/>
              </a:ext>
            </a:extLst>
          </p:cNvPr>
          <p:cNvSpPr txBox="1"/>
          <p:nvPr/>
        </p:nvSpPr>
        <p:spPr>
          <a:xfrm>
            <a:off x="424337" y="2722696"/>
            <a:ext cx="6027574" cy="1523494"/>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b="1"/>
              <a:t>Purpose of Exception Handling</a:t>
            </a:r>
          </a:p>
          <a:p>
            <a:pPr marL="228600" indent="-228600">
              <a:lnSpc>
                <a:spcPct val="90000"/>
              </a:lnSpc>
              <a:spcAft>
                <a:spcPts val="600"/>
              </a:spcAft>
              <a:buFont typeface=""/>
              <a:buChar char="•"/>
            </a:pPr>
            <a:r>
              <a:rPr lang="en-US"/>
              <a:t>Ensures </a:t>
            </a:r>
            <a:r>
              <a:rPr lang="en-US" b="1"/>
              <a:t>graceful recovery</a:t>
            </a:r>
            <a:r>
              <a:rPr lang="en-US"/>
              <a:t> from errors.</a:t>
            </a:r>
          </a:p>
          <a:p>
            <a:pPr marL="228600" indent="-228600">
              <a:lnSpc>
                <a:spcPct val="90000"/>
              </a:lnSpc>
              <a:spcAft>
                <a:spcPts val="600"/>
              </a:spcAft>
              <a:buFont typeface=""/>
              <a:buChar char="•"/>
            </a:pPr>
            <a:r>
              <a:rPr lang="en-US"/>
              <a:t>Prevents abrupt termination of the program.</a:t>
            </a:r>
          </a:p>
          <a:p>
            <a:pPr marL="228600" indent="-228600">
              <a:lnSpc>
                <a:spcPct val="90000"/>
              </a:lnSpc>
              <a:spcAft>
                <a:spcPts val="600"/>
              </a:spcAft>
              <a:buFont typeface=""/>
              <a:buChar char="•"/>
            </a:pPr>
            <a:r>
              <a:rPr lang="en-US"/>
              <a:t>Enables </a:t>
            </a:r>
            <a:r>
              <a:rPr lang="en-US" b="1"/>
              <a:t>custom error responses</a:t>
            </a:r>
            <a:r>
              <a:rPr lang="en-US"/>
              <a:t> and logging.</a:t>
            </a:r>
          </a:p>
        </p:txBody>
      </p:sp>
      <p:sp>
        <p:nvSpPr>
          <p:cNvPr id="3" name="TextBox 2">
            <a:extLst>
              <a:ext uri="{FF2B5EF4-FFF2-40B4-BE49-F238E27FC236}">
                <a16:creationId xmlns:a16="http://schemas.microsoft.com/office/drawing/2014/main" id="{23351129-1637-3DD6-2754-33B8330E7AC7}"/>
              </a:ext>
            </a:extLst>
          </p:cNvPr>
          <p:cNvSpPr txBox="1"/>
          <p:nvPr/>
        </p:nvSpPr>
        <p:spPr>
          <a:xfrm>
            <a:off x="427543" y="4132737"/>
            <a:ext cx="6277629" cy="1729704"/>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b="1" dirty="0"/>
              <a:t>Basic Syntax: </a:t>
            </a:r>
            <a:r>
              <a:rPr lang="en-US" dirty="0">
                <a:latin typeface="Consolas"/>
              </a:rPr>
              <a:t>try–except</a:t>
            </a:r>
            <a:r>
              <a:rPr lang="en-US" b="1" dirty="0"/>
              <a:t> Block</a:t>
            </a:r>
          </a:p>
          <a:p>
            <a:r>
              <a:rPr lang="en-US" dirty="0">
                <a:latin typeface="Consolas"/>
                <a:ea typeface="+mn-lt"/>
                <a:cs typeface="+mn-lt"/>
              </a:rPr>
              <a:t>try:</a:t>
            </a:r>
            <a:endParaRPr lang="en-US">
              <a:latin typeface="Consolas"/>
            </a:endParaRPr>
          </a:p>
          <a:p>
            <a:r>
              <a:rPr lang="en-US" dirty="0">
                <a:latin typeface="Consolas"/>
                <a:ea typeface="+mn-lt"/>
                <a:cs typeface="+mn-lt"/>
              </a:rPr>
              <a:t>    result = 10 / 0</a:t>
            </a:r>
            <a:endParaRPr lang="en-US">
              <a:latin typeface="Consolas"/>
            </a:endParaRPr>
          </a:p>
          <a:p>
            <a:r>
              <a:rPr lang="en-US" dirty="0">
                <a:latin typeface="Consolas"/>
                <a:ea typeface="+mn-lt"/>
                <a:cs typeface="+mn-lt"/>
              </a:rPr>
              <a:t>except </a:t>
            </a:r>
            <a:r>
              <a:rPr lang="en-US" err="1">
                <a:latin typeface="Consolas"/>
                <a:ea typeface="+mn-lt"/>
                <a:cs typeface="+mn-lt"/>
              </a:rPr>
              <a:t>ZeroDivisionError</a:t>
            </a:r>
            <a:r>
              <a:rPr lang="en-US" dirty="0">
                <a:latin typeface="Consolas"/>
                <a:ea typeface="+mn-lt"/>
                <a:cs typeface="+mn-lt"/>
              </a:rPr>
              <a:t>:</a:t>
            </a:r>
            <a:endParaRPr lang="en-US">
              <a:latin typeface="Consolas"/>
            </a:endParaRPr>
          </a:p>
          <a:p>
            <a:r>
              <a:rPr lang="en-US" dirty="0">
                <a:latin typeface="Consolas"/>
                <a:ea typeface="+mn-lt"/>
                <a:cs typeface="+mn-lt"/>
              </a:rPr>
              <a:t>    print("Division by zero is not allowed.")</a:t>
            </a:r>
            <a:endParaRPr lang="en-US" dirty="0">
              <a:latin typeface="Consolas"/>
            </a:endParaRPr>
          </a:p>
        </p:txBody>
      </p:sp>
      <p:sp>
        <p:nvSpPr>
          <p:cNvPr id="6" name="TextBox 5">
            <a:extLst>
              <a:ext uri="{FF2B5EF4-FFF2-40B4-BE49-F238E27FC236}">
                <a16:creationId xmlns:a16="http://schemas.microsoft.com/office/drawing/2014/main" id="{391CF841-FA2E-5277-F594-4C7D502645A9}"/>
              </a:ext>
            </a:extLst>
          </p:cNvPr>
          <p:cNvSpPr txBox="1"/>
          <p:nvPr/>
        </p:nvSpPr>
        <p:spPr>
          <a:xfrm>
            <a:off x="6879552" y="3864551"/>
            <a:ext cx="4725123" cy="1945148"/>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marL="228600" indent="-228600">
              <a:lnSpc>
                <a:spcPct val="90000"/>
              </a:lnSpc>
              <a:spcAft>
                <a:spcPts val="600"/>
              </a:spcAft>
              <a:buFont typeface=""/>
              <a:buChar char="•"/>
            </a:pPr>
            <a:r>
              <a:rPr lang="en-US" dirty="0"/>
              <a:t>Code in </a:t>
            </a:r>
            <a:r>
              <a:rPr lang="en-US" dirty="0">
                <a:latin typeface="Consolas"/>
              </a:rPr>
              <a:t>try </a:t>
            </a:r>
            <a:r>
              <a:rPr lang="en-US" dirty="0"/>
              <a:t>block is executed normally.</a:t>
            </a:r>
          </a:p>
          <a:p>
            <a:pPr marL="228600" indent="-228600">
              <a:lnSpc>
                <a:spcPct val="90000"/>
              </a:lnSpc>
              <a:spcAft>
                <a:spcPts val="600"/>
              </a:spcAft>
              <a:buFont typeface=""/>
              <a:buChar char="•"/>
            </a:pPr>
            <a:r>
              <a:rPr lang="en-US" dirty="0"/>
              <a:t>If an exception occurs, control jumps to the </a:t>
            </a:r>
            <a:r>
              <a:rPr lang="en-US" dirty="0">
                <a:latin typeface="Consolas"/>
              </a:rPr>
              <a:t>except </a:t>
            </a:r>
            <a:r>
              <a:rPr lang="en-US" dirty="0"/>
              <a:t>block.</a:t>
            </a:r>
            <a:endParaRPr lang="en-US" dirty="0">
              <a:cs typeface="Segoe UI"/>
            </a:endParaRPr>
          </a:p>
          <a:p>
            <a:pPr marL="228600" indent="-228600">
              <a:lnSpc>
                <a:spcPct val="90000"/>
              </a:lnSpc>
              <a:spcAft>
                <a:spcPts val="600"/>
              </a:spcAft>
              <a:buFont typeface=""/>
              <a:buChar char="•"/>
            </a:pPr>
            <a:r>
              <a:rPr lang="en-US" dirty="0"/>
              <a:t>Specific exception types (e.g., </a:t>
            </a:r>
            <a:r>
              <a:rPr lang="en-US" err="1">
                <a:latin typeface="Consolas"/>
              </a:rPr>
              <a:t>ZeroDivisionError</a:t>
            </a:r>
            <a:r>
              <a:rPr lang="en-US" dirty="0"/>
              <a:t>) allow targeted handling.</a:t>
            </a:r>
            <a:endParaRPr lang="en-US" dirty="0">
              <a:cs typeface="Segoe UI"/>
            </a:endParaRPr>
          </a:p>
        </p:txBody>
      </p:sp>
      <p:sp>
        <p:nvSpPr>
          <p:cNvPr id="7" name="TextBox 6">
            <a:extLst>
              <a:ext uri="{FF2B5EF4-FFF2-40B4-BE49-F238E27FC236}">
                <a16:creationId xmlns:a16="http://schemas.microsoft.com/office/drawing/2014/main" id="{0297944B-9F29-5654-6AF3-E484C20EAC07}"/>
              </a:ext>
            </a:extLst>
          </p:cNvPr>
          <p:cNvSpPr txBox="1"/>
          <p:nvPr/>
        </p:nvSpPr>
        <p:spPr>
          <a:xfrm>
            <a:off x="6950911" y="1272882"/>
            <a:ext cx="3965385" cy="1849737"/>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b="1" dirty="0"/>
              <a:t>Common Exception Types</a:t>
            </a:r>
          </a:p>
          <a:p>
            <a:pPr marL="228600" indent="-228600">
              <a:lnSpc>
                <a:spcPct val="90000"/>
              </a:lnSpc>
              <a:spcAft>
                <a:spcPts val="600"/>
              </a:spcAft>
              <a:buFont typeface=""/>
              <a:buChar char="•"/>
            </a:pPr>
            <a:r>
              <a:rPr lang="en-US" err="1">
                <a:latin typeface="Consolas"/>
              </a:rPr>
              <a:t>FileNotFoundError</a:t>
            </a:r>
            <a:endParaRPr lang="en-US">
              <a:latin typeface="Consolas"/>
            </a:endParaRPr>
          </a:p>
          <a:p>
            <a:pPr marL="228600" indent="-228600">
              <a:lnSpc>
                <a:spcPct val="90000"/>
              </a:lnSpc>
              <a:spcAft>
                <a:spcPts val="600"/>
              </a:spcAft>
              <a:buFont typeface=""/>
              <a:buChar char="•"/>
            </a:pPr>
            <a:r>
              <a:rPr lang="en-US" err="1">
                <a:latin typeface="Consolas"/>
              </a:rPr>
              <a:t>ZeroDivisionError</a:t>
            </a:r>
            <a:endParaRPr lang="en-US">
              <a:latin typeface="Consolas"/>
            </a:endParaRPr>
          </a:p>
          <a:p>
            <a:pPr marL="228600" indent="-228600">
              <a:lnSpc>
                <a:spcPct val="90000"/>
              </a:lnSpc>
              <a:spcAft>
                <a:spcPts val="600"/>
              </a:spcAft>
              <a:buFont typeface=""/>
              <a:buChar char="•"/>
            </a:pPr>
            <a:r>
              <a:rPr lang="en-US" err="1">
                <a:latin typeface="Consolas"/>
              </a:rPr>
              <a:t>ValueError</a:t>
            </a:r>
            <a:endParaRPr lang="en-US">
              <a:latin typeface="Consolas"/>
            </a:endParaRPr>
          </a:p>
          <a:p>
            <a:pPr marL="228600" indent="-228600">
              <a:lnSpc>
                <a:spcPct val="90000"/>
              </a:lnSpc>
              <a:spcAft>
                <a:spcPts val="600"/>
              </a:spcAft>
              <a:buFont typeface=""/>
              <a:buChar char="•"/>
            </a:pPr>
            <a:r>
              <a:rPr lang="en-US" err="1">
                <a:latin typeface="Consolas"/>
              </a:rPr>
              <a:t>TypeError</a:t>
            </a:r>
            <a:endParaRPr lang="en-US">
              <a:latin typeface="Consolas"/>
            </a:endParaRPr>
          </a:p>
        </p:txBody>
      </p:sp>
    </p:spTree>
    <p:extLst>
      <p:ext uri="{BB962C8B-B14F-4D97-AF65-F5344CB8AC3E}">
        <p14:creationId xmlns:p14="http://schemas.microsoft.com/office/powerpoint/2010/main" val="292572710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5418929-CB98-5BC8-7B24-DBD6C879E799}"/>
              </a:ext>
            </a:extLst>
          </p:cNvPr>
          <p:cNvSpPr>
            <a:spLocks noGrp="1"/>
          </p:cNvSpPr>
          <p:nvPr>
            <p:ph type="title"/>
          </p:nvPr>
        </p:nvSpPr>
        <p:spPr/>
        <p:txBody>
          <a:bodyPr/>
          <a:lstStyle/>
          <a:p>
            <a:r>
              <a:rPr lang="en-US" sz="3100" dirty="0">
                <a:cs typeface="Segoe UI"/>
              </a:rPr>
              <a:t>Raising Exceptions and Using </a:t>
            </a:r>
            <a:r>
              <a:rPr lang="en-US" sz="3100" dirty="0">
                <a:latin typeface="Consolas"/>
                <a:cs typeface="Segoe UI"/>
              </a:rPr>
              <a:t>finally</a:t>
            </a:r>
            <a:endParaRPr lang="en-US" dirty="0"/>
          </a:p>
        </p:txBody>
      </p:sp>
      <p:sp>
        <p:nvSpPr>
          <p:cNvPr id="4" name="TextBox 3">
            <a:extLst>
              <a:ext uri="{FF2B5EF4-FFF2-40B4-BE49-F238E27FC236}">
                <a16:creationId xmlns:a16="http://schemas.microsoft.com/office/drawing/2014/main" id="{3CE9827F-02EC-6755-DA89-3EBD5E813753}"/>
              </a:ext>
            </a:extLst>
          </p:cNvPr>
          <p:cNvSpPr txBox="1"/>
          <p:nvPr/>
        </p:nvSpPr>
        <p:spPr>
          <a:xfrm>
            <a:off x="428646" y="1174924"/>
            <a:ext cx="8578861" cy="5521512"/>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b="1" dirty="0"/>
              <a:t>Raising Exceptions Manually</a:t>
            </a:r>
          </a:p>
          <a:p>
            <a:pPr marL="228600" indent="-228600">
              <a:lnSpc>
                <a:spcPct val="90000"/>
              </a:lnSpc>
              <a:spcAft>
                <a:spcPts val="600"/>
              </a:spcAft>
              <a:buFont typeface="Arial"/>
              <a:buChar char="•"/>
            </a:pPr>
            <a:r>
              <a:rPr lang="en-US" dirty="0"/>
              <a:t>Use the raise statement to </a:t>
            </a:r>
            <a:r>
              <a:rPr lang="en-US" b="1" dirty="0"/>
              <a:t>intentionally trigger</a:t>
            </a:r>
            <a:r>
              <a:rPr lang="en-US" dirty="0"/>
              <a:t> an exception when a specific condition is violated.</a:t>
            </a:r>
            <a:endParaRPr lang="en-US" dirty="0">
              <a:cs typeface="Segoe UI"/>
            </a:endParaRPr>
          </a:p>
          <a:p>
            <a:r>
              <a:rPr lang="en-US" dirty="0">
                <a:latin typeface="Consolas"/>
                <a:ea typeface="+mn-lt"/>
                <a:cs typeface="+mn-lt"/>
              </a:rPr>
              <a:t>def withdraw(amount):</a:t>
            </a:r>
            <a:endParaRPr lang="en-US" dirty="0">
              <a:latin typeface="Consolas"/>
            </a:endParaRPr>
          </a:p>
          <a:p>
            <a:r>
              <a:rPr lang="en-US" dirty="0">
                <a:latin typeface="Consolas"/>
                <a:ea typeface="+mn-lt"/>
                <a:cs typeface="+mn-lt"/>
              </a:rPr>
              <a:t>    if amount &lt; 0:</a:t>
            </a:r>
            <a:endParaRPr lang="en-US" dirty="0">
              <a:latin typeface="Consolas"/>
            </a:endParaRPr>
          </a:p>
          <a:p>
            <a:r>
              <a:rPr lang="en-US" dirty="0">
                <a:latin typeface="Consolas"/>
                <a:ea typeface="+mn-lt"/>
                <a:cs typeface="+mn-lt"/>
              </a:rPr>
              <a:t>        raise </a:t>
            </a:r>
            <a:r>
              <a:rPr lang="en-US" err="1">
                <a:latin typeface="Consolas"/>
                <a:ea typeface="+mn-lt"/>
                <a:cs typeface="+mn-lt"/>
              </a:rPr>
              <a:t>ValueError</a:t>
            </a:r>
            <a:r>
              <a:rPr lang="en-US" dirty="0">
                <a:latin typeface="Consolas"/>
                <a:ea typeface="+mn-lt"/>
                <a:cs typeface="+mn-lt"/>
              </a:rPr>
              <a:t>("Withdrawal amount cannot be negative.")</a:t>
            </a:r>
            <a:endParaRPr lang="en-US" dirty="0">
              <a:latin typeface="Consolas"/>
            </a:endParaRPr>
          </a:p>
          <a:p>
            <a:pPr marL="285750" indent="-285750">
              <a:lnSpc>
                <a:spcPct val="90000"/>
              </a:lnSpc>
              <a:spcAft>
                <a:spcPts val="600"/>
              </a:spcAft>
              <a:buFont typeface="Arial"/>
              <a:buChar char="•"/>
            </a:pPr>
            <a:r>
              <a:rPr lang="en-US" dirty="0">
                <a:ea typeface="+mn-lt"/>
                <a:cs typeface="+mn-lt"/>
              </a:rPr>
              <a:t>Promotes </a:t>
            </a:r>
            <a:r>
              <a:rPr lang="en-US" b="1" dirty="0">
                <a:ea typeface="+mn-lt"/>
                <a:cs typeface="+mn-lt"/>
              </a:rPr>
              <a:t>defensive programming</a:t>
            </a:r>
            <a:r>
              <a:rPr lang="en-US" dirty="0">
                <a:ea typeface="+mn-lt"/>
                <a:cs typeface="+mn-lt"/>
              </a:rPr>
              <a:t> by enforcing constraints.</a:t>
            </a:r>
          </a:p>
          <a:p>
            <a:pPr marL="285750" indent="-285750">
              <a:lnSpc>
                <a:spcPct val="90000"/>
              </a:lnSpc>
              <a:spcAft>
                <a:spcPts val="600"/>
              </a:spcAft>
              <a:buFont typeface="Arial"/>
              <a:buChar char="•"/>
            </a:pPr>
            <a:endParaRPr lang="en-US" b="1" dirty="0">
              <a:cs typeface="Segoe UI"/>
            </a:endParaRPr>
          </a:p>
          <a:p>
            <a:pPr>
              <a:lnSpc>
                <a:spcPct val="90000"/>
              </a:lnSpc>
              <a:spcAft>
                <a:spcPts val="600"/>
              </a:spcAft>
            </a:pPr>
            <a:r>
              <a:rPr lang="en-US" b="1" dirty="0">
                <a:ea typeface="+mn-lt"/>
                <a:cs typeface="+mn-lt"/>
              </a:rPr>
              <a:t>The </a:t>
            </a:r>
            <a:r>
              <a:rPr lang="en-US" b="1" dirty="0">
                <a:latin typeface="Consolas"/>
                <a:cs typeface="Segoe UI"/>
              </a:rPr>
              <a:t>finally</a:t>
            </a:r>
            <a:r>
              <a:rPr lang="en-US" b="1" dirty="0">
                <a:ea typeface="+mn-lt"/>
                <a:cs typeface="+mn-lt"/>
              </a:rPr>
              <a:t> Block</a:t>
            </a:r>
          </a:p>
          <a:p>
            <a:pPr marL="285750" indent="-285750">
              <a:lnSpc>
                <a:spcPct val="90000"/>
              </a:lnSpc>
              <a:spcAft>
                <a:spcPts val="600"/>
              </a:spcAft>
              <a:buFont typeface="Arial"/>
              <a:buChar char="•"/>
            </a:pPr>
            <a:r>
              <a:rPr lang="en-US" dirty="0">
                <a:ea typeface="+mn-lt"/>
                <a:cs typeface="+mn-lt"/>
              </a:rPr>
              <a:t>The </a:t>
            </a:r>
            <a:r>
              <a:rPr lang="en-US" dirty="0">
                <a:latin typeface="Consolas"/>
                <a:cs typeface="Segoe UI"/>
              </a:rPr>
              <a:t>finally</a:t>
            </a:r>
            <a:r>
              <a:rPr lang="en-US" dirty="0">
                <a:ea typeface="+mn-lt"/>
                <a:cs typeface="+mn-lt"/>
              </a:rPr>
              <a:t> clause is used to define </a:t>
            </a:r>
            <a:r>
              <a:rPr lang="en-US" b="1" dirty="0">
                <a:ea typeface="+mn-lt"/>
                <a:cs typeface="+mn-lt"/>
              </a:rPr>
              <a:t>cleanup actions</a:t>
            </a:r>
            <a:r>
              <a:rPr lang="en-US" dirty="0">
                <a:ea typeface="+mn-lt"/>
                <a:cs typeface="+mn-lt"/>
              </a:rPr>
              <a:t> that must execute </a:t>
            </a:r>
            <a:r>
              <a:rPr lang="en-US" b="1" dirty="0">
                <a:ea typeface="+mn-lt"/>
                <a:cs typeface="+mn-lt"/>
              </a:rPr>
              <a:t>regardless of whether an exception was raised</a:t>
            </a:r>
            <a:r>
              <a:rPr lang="en-US" dirty="0">
                <a:ea typeface="+mn-lt"/>
                <a:cs typeface="+mn-lt"/>
              </a:rPr>
              <a:t> or not.</a:t>
            </a:r>
          </a:p>
          <a:p>
            <a:r>
              <a:rPr lang="en-US" dirty="0">
                <a:latin typeface="Consolas"/>
                <a:ea typeface="+mn-lt"/>
                <a:cs typeface="+mn-lt"/>
              </a:rPr>
              <a:t>try:</a:t>
            </a:r>
            <a:endParaRPr lang="en-US">
              <a:latin typeface="Consolas"/>
            </a:endParaRPr>
          </a:p>
          <a:p>
            <a:r>
              <a:rPr lang="en-US" dirty="0">
                <a:latin typeface="Consolas"/>
                <a:ea typeface="+mn-lt"/>
                <a:cs typeface="+mn-lt"/>
              </a:rPr>
              <a:t>    f = open("data.txt")</a:t>
            </a:r>
            <a:endParaRPr lang="en-US">
              <a:latin typeface="Consolas"/>
            </a:endParaRPr>
          </a:p>
          <a:p>
            <a:r>
              <a:rPr lang="en-US" dirty="0">
                <a:latin typeface="Consolas"/>
                <a:ea typeface="+mn-lt"/>
                <a:cs typeface="+mn-lt"/>
              </a:rPr>
              <a:t>    # Perform operations</a:t>
            </a:r>
            <a:endParaRPr lang="en-US">
              <a:latin typeface="Consolas"/>
            </a:endParaRPr>
          </a:p>
          <a:p>
            <a:r>
              <a:rPr lang="en-US" dirty="0">
                <a:latin typeface="Consolas"/>
                <a:ea typeface="+mn-lt"/>
                <a:cs typeface="+mn-lt"/>
              </a:rPr>
              <a:t>except </a:t>
            </a:r>
            <a:r>
              <a:rPr lang="en-US" err="1">
                <a:latin typeface="Consolas"/>
                <a:ea typeface="+mn-lt"/>
                <a:cs typeface="+mn-lt"/>
              </a:rPr>
              <a:t>FileNotFoundError</a:t>
            </a:r>
            <a:r>
              <a:rPr lang="en-US" dirty="0">
                <a:latin typeface="Consolas"/>
                <a:ea typeface="+mn-lt"/>
                <a:cs typeface="+mn-lt"/>
              </a:rPr>
              <a:t>:</a:t>
            </a:r>
            <a:endParaRPr lang="en-US">
              <a:latin typeface="Consolas"/>
              <a:cs typeface="Segoe UI"/>
            </a:endParaRPr>
          </a:p>
          <a:p>
            <a:r>
              <a:rPr lang="en-US" dirty="0">
                <a:latin typeface="Consolas"/>
                <a:ea typeface="+mn-lt"/>
                <a:cs typeface="+mn-lt"/>
              </a:rPr>
              <a:t>    print("File not found.")</a:t>
            </a:r>
            <a:endParaRPr lang="en-US">
              <a:latin typeface="Consolas"/>
              <a:cs typeface="Segoe UI"/>
            </a:endParaRPr>
          </a:p>
          <a:p>
            <a:r>
              <a:rPr lang="en-US" dirty="0">
                <a:latin typeface="Consolas"/>
                <a:ea typeface="+mn-lt"/>
                <a:cs typeface="+mn-lt"/>
              </a:rPr>
              <a:t>finally:</a:t>
            </a:r>
            <a:endParaRPr lang="en-US">
              <a:latin typeface="Consolas"/>
              <a:cs typeface="Segoe UI"/>
            </a:endParaRPr>
          </a:p>
          <a:p>
            <a:r>
              <a:rPr lang="en-US" dirty="0">
                <a:latin typeface="Consolas"/>
                <a:ea typeface="+mn-lt"/>
                <a:cs typeface="+mn-lt"/>
              </a:rPr>
              <a:t>    </a:t>
            </a:r>
            <a:r>
              <a:rPr lang="en-US" err="1">
                <a:latin typeface="Consolas"/>
                <a:ea typeface="+mn-lt"/>
                <a:cs typeface="+mn-lt"/>
              </a:rPr>
              <a:t>f.close</a:t>
            </a:r>
            <a:r>
              <a:rPr lang="en-US" dirty="0">
                <a:latin typeface="Consolas"/>
                <a:ea typeface="+mn-lt"/>
                <a:cs typeface="+mn-lt"/>
              </a:rPr>
              <a:t>()</a:t>
            </a:r>
            <a:endParaRPr lang="en-US" dirty="0">
              <a:latin typeface="Consolas"/>
            </a:endParaRPr>
          </a:p>
        </p:txBody>
      </p:sp>
      <p:sp>
        <p:nvSpPr>
          <p:cNvPr id="5" name="TextBox 4">
            <a:extLst>
              <a:ext uri="{FF2B5EF4-FFF2-40B4-BE49-F238E27FC236}">
                <a16:creationId xmlns:a16="http://schemas.microsoft.com/office/drawing/2014/main" id="{B2B63503-AE0A-2627-A63D-5AEDAD367E2C}"/>
              </a:ext>
            </a:extLst>
          </p:cNvPr>
          <p:cNvSpPr txBox="1"/>
          <p:nvPr/>
        </p:nvSpPr>
        <p:spPr>
          <a:xfrm>
            <a:off x="4722812" y="4708499"/>
            <a:ext cx="3712140" cy="1043363"/>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b="1" dirty="0">
                <a:ea typeface="+mn-lt"/>
                <a:cs typeface="+mn-lt"/>
              </a:rPr>
              <a:t>Typical use cases:</a:t>
            </a:r>
            <a:r>
              <a:rPr lang="en-US" dirty="0">
                <a:ea typeface="+mn-lt"/>
                <a:cs typeface="+mn-lt"/>
              </a:rPr>
              <a:t> </a:t>
            </a:r>
            <a:r>
              <a:rPr lang="en-US" b="1" dirty="0">
                <a:ea typeface="+mn-lt"/>
                <a:cs typeface="+mn-lt"/>
              </a:rPr>
              <a:t>closing files</a:t>
            </a:r>
            <a:r>
              <a:rPr lang="en-US" dirty="0">
                <a:ea typeface="+mn-lt"/>
                <a:cs typeface="+mn-lt"/>
              </a:rPr>
              <a:t>, releasing resources, network disconnections</a:t>
            </a:r>
            <a:r>
              <a:rPr lang="en-US" dirty="0"/>
              <a:t>.</a:t>
            </a:r>
          </a:p>
        </p:txBody>
      </p:sp>
      <p:sp>
        <p:nvSpPr>
          <p:cNvPr id="6" name="TextBox 5">
            <a:extLst>
              <a:ext uri="{FF2B5EF4-FFF2-40B4-BE49-F238E27FC236}">
                <a16:creationId xmlns:a16="http://schemas.microsoft.com/office/drawing/2014/main" id="{52CA55A6-D133-FB41-1B0C-DE6C58371493}"/>
              </a:ext>
            </a:extLst>
          </p:cNvPr>
          <p:cNvSpPr txBox="1"/>
          <p:nvPr/>
        </p:nvSpPr>
        <p:spPr>
          <a:xfrm>
            <a:off x="8675647" y="3596689"/>
            <a:ext cx="2743200" cy="2616101"/>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b="1" dirty="0"/>
              <a:t>Best Practice</a:t>
            </a:r>
          </a:p>
          <a:p>
            <a:pPr marL="228600" indent="-228600">
              <a:lnSpc>
                <a:spcPct val="90000"/>
              </a:lnSpc>
              <a:spcAft>
                <a:spcPts val="600"/>
              </a:spcAft>
              <a:buFont typeface=""/>
              <a:buChar char="•"/>
            </a:pPr>
            <a:r>
              <a:rPr lang="en-US" dirty="0"/>
              <a:t>Always ensure that critical cleanup operations (e.g., closing files, releasing locks) are enclosed in </a:t>
            </a:r>
            <a:r>
              <a:rPr lang="en-US" dirty="0">
                <a:latin typeface="Consolas"/>
              </a:rPr>
              <a:t>finally </a:t>
            </a:r>
            <a:r>
              <a:rPr lang="en-US" dirty="0"/>
              <a:t>blocks to guarantee their execution.</a:t>
            </a:r>
            <a:endParaRPr lang="en-US" dirty="0">
              <a:cs typeface="Segoe UI"/>
            </a:endParaRPr>
          </a:p>
        </p:txBody>
      </p:sp>
    </p:spTree>
    <p:extLst>
      <p:ext uri="{BB962C8B-B14F-4D97-AF65-F5344CB8AC3E}">
        <p14:creationId xmlns:p14="http://schemas.microsoft.com/office/powerpoint/2010/main" val="399470182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6987B24-5D8E-1C37-35E8-04312C4895E8}"/>
              </a:ext>
            </a:extLst>
          </p:cNvPr>
          <p:cNvSpPr>
            <a:spLocks noGrp="1"/>
          </p:cNvSpPr>
          <p:nvPr>
            <p:ph type="title"/>
          </p:nvPr>
        </p:nvSpPr>
        <p:spPr/>
        <p:txBody>
          <a:bodyPr/>
          <a:lstStyle/>
          <a:p>
            <a:r>
              <a:rPr lang="en-US" sz="3100" dirty="0">
                <a:cs typeface="Segoe UI"/>
              </a:rPr>
              <a:t>Creating Custom Exception Classes</a:t>
            </a:r>
          </a:p>
        </p:txBody>
      </p:sp>
      <p:sp>
        <p:nvSpPr>
          <p:cNvPr id="4" name="TextBox 3">
            <a:extLst>
              <a:ext uri="{FF2B5EF4-FFF2-40B4-BE49-F238E27FC236}">
                <a16:creationId xmlns:a16="http://schemas.microsoft.com/office/drawing/2014/main" id="{E54BF287-8627-A519-461E-94153FF1EB06}"/>
              </a:ext>
            </a:extLst>
          </p:cNvPr>
          <p:cNvSpPr txBox="1"/>
          <p:nvPr/>
        </p:nvSpPr>
        <p:spPr>
          <a:xfrm>
            <a:off x="329550" y="998795"/>
            <a:ext cx="11661852" cy="1197251"/>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b="1"/>
              <a:t>Why Define Custom Exceptions?</a:t>
            </a:r>
          </a:p>
          <a:p>
            <a:pPr marL="228600" indent="-228600">
              <a:lnSpc>
                <a:spcPct val="90000"/>
              </a:lnSpc>
              <a:spcAft>
                <a:spcPts val="600"/>
              </a:spcAft>
              <a:buFont typeface=""/>
              <a:buChar char="•"/>
            </a:pPr>
            <a:r>
              <a:rPr lang="en-US"/>
              <a:t>Built-in exceptions may not capture </a:t>
            </a:r>
            <a:r>
              <a:rPr lang="en-US" b="1"/>
              <a:t>domain-specific error semantics</a:t>
            </a:r>
            <a:r>
              <a:rPr lang="en-US"/>
              <a:t>.</a:t>
            </a:r>
          </a:p>
          <a:p>
            <a:pPr marL="228600" indent="-228600">
              <a:lnSpc>
                <a:spcPct val="90000"/>
              </a:lnSpc>
              <a:spcAft>
                <a:spcPts val="600"/>
              </a:spcAft>
              <a:buFont typeface=""/>
              <a:buChar char="•"/>
            </a:pPr>
            <a:r>
              <a:rPr lang="en-US"/>
              <a:t>Custom exceptions improve </a:t>
            </a:r>
            <a:r>
              <a:rPr lang="en-US" b="1"/>
              <a:t>code readability</a:t>
            </a:r>
            <a:r>
              <a:rPr lang="en-US"/>
              <a:t>, </a:t>
            </a:r>
            <a:r>
              <a:rPr lang="en-US" b="1"/>
              <a:t>error traceability</a:t>
            </a:r>
            <a:r>
              <a:rPr lang="en-US"/>
              <a:t>, and </a:t>
            </a:r>
            <a:r>
              <a:rPr lang="en-US" b="1"/>
              <a:t>clarity of intent</a:t>
            </a:r>
            <a:r>
              <a:rPr lang="en-US"/>
              <a:t> in large applications.</a:t>
            </a:r>
          </a:p>
        </p:txBody>
      </p:sp>
      <p:sp>
        <p:nvSpPr>
          <p:cNvPr id="5" name="TextBox 4">
            <a:extLst>
              <a:ext uri="{FF2B5EF4-FFF2-40B4-BE49-F238E27FC236}">
                <a16:creationId xmlns:a16="http://schemas.microsoft.com/office/drawing/2014/main" id="{9EB9F3A6-6DFD-39D9-88CD-3803121C7C1D}"/>
              </a:ext>
            </a:extLst>
          </p:cNvPr>
          <p:cNvSpPr txBox="1"/>
          <p:nvPr/>
        </p:nvSpPr>
        <p:spPr>
          <a:xfrm>
            <a:off x="340561" y="2000527"/>
            <a:ext cx="7951252" cy="2028248"/>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b="1" dirty="0"/>
              <a:t>Defining a Custom Exception</a:t>
            </a:r>
          </a:p>
          <a:p>
            <a:pPr marL="228600" indent="-228600">
              <a:lnSpc>
                <a:spcPct val="90000"/>
              </a:lnSpc>
              <a:spcAft>
                <a:spcPts val="600"/>
              </a:spcAft>
              <a:buFont typeface="Arial"/>
              <a:buChar char="•"/>
            </a:pPr>
            <a:r>
              <a:rPr lang="en-US" dirty="0"/>
              <a:t>Inherit from Python’s base Exception class.</a:t>
            </a:r>
            <a:endParaRPr lang="en-US" dirty="0">
              <a:cs typeface="Segoe UI"/>
            </a:endParaRPr>
          </a:p>
          <a:p>
            <a:r>
              <a:rPr lang="en-US" dirty="0">
                <a:latin typeface="Consolas"/>
                <a:ea typeface="+mn-lt"/>
                <a:cs typeface="+mn-lt"/>
              </a:rPr>
              <a:t>class </a:t>
            </a:r>
            <a:r>
              <a:rPr lang="en-US" err="1">
                <a:latin typeface="Consolas"/>
                <a:ea typeface="+mn-lt"/>
                <a:cs typeface="+mn-lt"/>
              </a:rPr>
              <a:t>InvalidGradeError</a:t>
            </a:r>
            <a:r>
              <a:rPr lang="en-US" dirty="0">
                <a:latin typeface="Consolas"/>
                <a:ea typeface="+mn-lt"/>
                <a:cs typeface="+mn-lt"/>
              </a:rPr>
              <a:t>(Exception):</a:t>
            </a:r>
            <a:endParaRPr lang="en-US" dirty="0">
              <a:latin typeface="Consolas"/>
            </a:endParaRPr>
          </a:p>
          <a:p>
            <a:r>
              <a:rPr lang="en-US" dirty="0">
                <a:latin typeface="Consolas"/>
                <a:ea typeface="+mn-lt"/>
                <a:cs typeface="+mn-lt"/>
              </a:rPr>
              <a:t>    """Raised when a grade is not within the valid range."""</a:t>
            </a:r>
            <a:endParaRPr lang="en-US" dirty="0">
              <a:latin typeface="Consolas"/>
            </a:endParaRPr>
          </a:p>
          <a:p>
            <a:r>
              <a:rPr lang="en-US" dirty="0">
                <a:latin typeface="Consolas"/>
                <a:ea typeface="+mn-lt"/>
                <a:cs typeface="+mn-lt"/>
              </a:rPr>
              <a:t>    pass</a:t>
            </a:r>
            <a:endParaRPr lang="en-US" dirty="0">
              <a:latin typeface="Consolas"/>
            </a:endParaRPr>
          </a:p>
          <a:p>
            <a:pPr marL="285750" indent="-285750">
              <a:lnSpc>
                <a:spcPct val="90000"/>
              </a:lnSpc>
              <a:spcAft>
                <a:spcPts val="600"/>
              </a:spcAft>
              <a:buFont typeface="Arial"/>
              <a:buChar char="•"/>
            </a:pPr>
            <a:r>
              <a:rPr lang="en-US" dirty="0">
                <a:ea typeface="+mn-lt"/>
                <a:cs typeface="+mn-lt"/>
              </a:rPr>
              <a:t>Can be extended with attributes or methods for richer context.</a:t>
            </a:r>
            <a:endParaRPr lang="en-US" dirty="0">
              <a:cs typeface="Segoe UI"/>
            </a:endParaRPr>
          </a:p>
        </p:txBody>
      </p:sp>
      <p:sp>
        <p:nvSpPr>
          <p:cNvPr id="7" name="TextBox 6">
            <a:extLst>
              <a:ext uri="{FF2B5EF4-FFF2-40B4-BE49-F238E27FC236}">
                <a16:creationId xmlns:a16="http://schemas.microsoft.com/office/drawing/2014/main" id="{ADFDB65C-FC8B-2D69-83ED-32E30ACA1E21}"/>
              </a:ext>
            </a:extLst>
          </p:cNvPr>
          <p:cNvSpPr txBox="1"/>
          <p:nvPr/>
        </p:nvSpPr>
        <p:spPr>
          <a:xfrm>
            <a:off x="522317" y="3892657"/>
            <a:ext cx="7959709" cy="1280351"/>
          </a:xfrm>
          <a:prstGeom prst="rect">
            <a:avLst/>
          </a:prstGeom>
          <a:solidFill>
            <a:schemeClr val="bg1">
              <a:lumMod val="95000"/>
            </a:schemeClr>
          </a:solid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r>
              <a:rPr lang="en-US" sz="1600" dirty="0">
                <a:latin typeface="Consolas"/>
                <a:ea typeface="Calibri"/>
                <a:cs typeface="Calibri"/>
              </a:rPr>
              <a:t># Usage Example</a:t>
            </a:r>
            <a:br>
              <a:rPr lang="en-US" sz="1600" dirty="0">
                <a:latin typeface="Consolas"/>
                <a:ea typeface="Calibri"/>
                <a:cs typeface="Calibri"/>
              </a:rPr>
            </a:br>
            <a:r>
              <a:rPr lang="en-US" sz="1600" dirty="0">
                <a:latin typeface="Consolas"/>
                <a:ea typeface="Calibri"/>
                <a:cs typeface="Calibri"/>
              </a:rPr>
              <a:t>def </a:t>
            </a:r>
            <a:r>
              <a:rPr lang="en-US" sz="1600" dirty="0" err="1">
                <a:latin typeface="Consolas"/>
                <a:ea typeface="Calibri"/>
                <a:cs typeface="Calibri"/>
              </a:rPr>
              <a:t>assign_grade</a:t>
            </a:r>
            <a:r>
              <a:rPr lang="en-US" sz="1600" dirty="0">
                <a:latin typeface="Consolas"/>
                <a:ea typeface="Calibri"/>
                <a:cs typeface="Calibri"/>
              </a:rPr>
              <a:t>(score):</a:t>
            </a:r>
            <a:endParaRPr lang="en-US" dirty="0">
              <a:latin typeface="Consolas"/>
              <a:ea typeface="Calibri"/>
              <a:cs typeface="Calibri"/>
            </a:endParaRPr>
          </a:p>
          <a:p>
            <a:r>
              <a:rPr lang="en-US" sz="1600" dirty="0">
                <a:latin typeface="Consolas"/>
                <a:ea typeface="Calibri"/>
                <a:cs typeface="Calibri"/>
              </a:rPr>
              <a:t>    if score &lt; 0 or score &gt; 100:</a:t>
            </a:r>
            <a:endParaRPr lang="en-US" dirty="0">
              <a:latin typeface="Consolas"/>
              <a:ea typeface="Calibri"/>
              <a:cs typeface="Calibri"/>
            </a:endParaRPr>
          </a:p>
          <a:p>
            <a:r>
              <a:rPr lang="en-US" sz="1600" dirty="0">
                <a:latin typeface="Consolas"/>
                <a:ea typeface="Calibri"/>
                <a:cs typeface="Calibri"/>
              </a:rPr>
              <a:t>        raise </a:t>
            </a:r>
            <a:r>
              <a:rPr lang="en-US" sz="1600" dirty="0" err="1">
                <a:latin typeface="Consolas"/>
                <a:ea typeface="Calibri"/>
                <a:cs typeface="Calibri"/>
              </a:rPr>
              <a:t>InvalidGradeError</a:t>
            </a:r>
            <a:r>
              <a:rPr lang="en-US" sz="1600" dirty="0">
                <a:latin typeface="Consolas"/>
                <a:ea typeface="Calibri"/>
                <a:cs typeface="Calibri"/>
              </a:rPr>
              <a:t>("Score must be between 0 and 100.")</a:t>
            </a:r>
            <a:endParaRPr lang="en-US" dirty="0">
              <a:latin typeface="Consolas"/>
              <a:ea typeface="Calibri"/>
              <a:cs typeface="Calibri"/>
            </a:endParaRPr>
          </a:p>
        </p:txBody>
      </p:sp>
      <p:sp>
        <p:nvSpPr>
          <p:cNvPr id="8" name="TextBox 7">
            <a:extLst>
              <a:ext uri="{FF2B5EF4-FFF2-40B4-BE49-F238E27FC236}">
                <a16:creationId xmlns:a16="http://schemas.microsoft.com/office/drawing/2014/main" id="{8C525322-E200-7175-6E10-2C695A9A4D1D}"/>
              </a:ext>
            </a:extLst>
          </p:cNvPr>
          <p:cNvSpPr txBox="1"/>
          <p:nvPr/>
        </p:nvSpPr>
        <p:spPr>
          <a:xfrm>
            <a:off x="522156" y="5026483"/>
            <a:ext cx="7959709" cy="1526572"/>
          </a:xfrm>
          <a:prstGeom prst="rect">
            <a:avLst/>
          </a:prstGeom>
          <a:solidFill>
            <a:schemeClr val="bg1">
              <a:lumMod val="95000"/>
            </a:schemeClr>
          </a:solid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r>
              <a:rPr lang="en-US" sz="1600" dirty="0">
                <a:latin typeface="Consolas"/>
                <a:ea typeface="+mn-lt"/>
                <a:cs typeface="+mn-lt"/>
              </a:rPr>
              <a:t># Integrates seamlessly with try–except blocks:</a:t>
            </a:r>
            <a:endParaRPr lang="en-US" dirty="0">
              <a:latin typeface="Consolas"/>
            </a:endParaRPr>
          </a:p>
          <a:p>
            <a:r>
              <a:rPr lang="en-US" sz="1600" dirty="0">
                <a:latin typeface="Consolas"/>
                <a:ea typeface="+mn-lt"/>
                <a:cs typeface="+mn-lt"/>
              </a:rPr>
              <a:t>try:</a:t>
            </a:r>
            <a:endParaRPr lang="en-US" dirty="0">
              <a:latin typeface="Consolas"/>
            </a:endParaRPr>
          </a:p>
          <a:p>
            <a:r>
              <a:rPr lang="en-US" sz="1600" dirty="0">
                <a:latin typeface="Consolas"/>
                <a:ea typeface="+mn-lt"/>
                <a:cs typeface="+mn-lt"/>
              </a:rPr>
              <a:t>    </a:t>
            </a:r>
            <a:r>
              <a:rPr lang="en-US" sz="1600" err="1">
                <a:latin typeface="Consolas"/>
                <a:ea typeface="+mn-lt"/>
                <a:cs typeface="+mn-lt"/>
              </a:rPr>
              <a:t>assign_grade</a:t>
            </a:r>
            <a:r>
              <a:rPr lang="en-US" sz="1600">
                <a:latin typeface="Consolas"/>
                <a:ea typeface="+mn-lt"/>
                <a:cs typeface="+mn-lt"/>
              </a:rPr>
              <a:t>(150)</a:t>
            </a:r>
            <a:endParaRPr lang="en-US">
              <a:latin typeface="Consolas"/>
            </a:endParaRPr>
          </a:p>
          <a:p>
            <a:r>
              <a:rPr lang="en-US" sz="1600" dirty="0">
                <a:latin typeface="Consolas"/>
                <a:ea typeface="+mn-lt"/>
                <a:cs typeface="+mn-lt"/>
              </a:rPr>
              <a:t>except </a:t>
            </a:r>
            <a:r>
              <a:rPr lang="en-US" sz="1600" dirty="0" err="1">
                <a:latin typeface="Consolas"/>
                <a:ea typeface="+mn-lt"/>
                <a:cs typeface="+mn-lt"/>
              </a:rPr>
              <a:t>InvalidGradeError</a:t>
            </a:r>
            <a:r>
              <a:rPr lang="en-US" sz="1600" dirty="0">
                <a:latin typeface="Consolas"/>
                <a:ea typeface="+mn-lt"/>
                <a:cs typeface="+mn-lt"/>
              </a:rPr>
              <a:t> as e:</a:t>
            </a:r>
            <a:endParaRPr lang="en-US" dirty="0">
              <a:latin typeface="Consolas"/>
              <a:ea typeface="+mn-lt"/>
              <a:cs typeface="+mn-lt"/>
            </a:endParaRPr>
          </a:p>
          <a:p>
            <a:r>
              <a:rPr lang="en-US" sz="1600" dirty="0">
                <a:latin typeface="Consolas"/>
                <a:ea typeface="+mn-lt"/>
                <a:cs typeface="+mn-lt"/>
              </a:rPr>
              <a:t>    print(e)</a:t>
            </a:r>
            <a:endParaRPr lang="en-US" dirty="0">
              <a:latin typeface="Consolas"/>
            </a:endParaRPr>
          </a:p>
        </p:txBody>
      </p:sp>
    </p:spTree>
    <p:extLst>
      <p:ext uri="{BB962C8B-B14F-4D97-AF65-F5344CB8AC3E}">
        <p14:creationId xmlns:p14="http://schemas.microsoft.com/office/powerpoint/2010/main" val="124563158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9663AC6-432F-4F47-F720-E65E739978EE}"/>
              </a:ext>
            </a:extLst>
          </p:cNvPr>
          <p:cNvSpPr>
            <a:spLocks noGrp="1"/>
          </p:cNvSpPr>
          <p:nvPr>
            <p:ph type="title"/>
          </p:nvPr>
        </p:nvSpPr>
        <p:spPr/>
        <p:txBody>
          <a:bodyPr/>
          <a:lstStyle/>
          <a:p>
            <a:r>
              <a:rPr lang="en-US" sz="5250">
                <a:ea typeface="+mj-lt"/>
                <a:cs typeface="+mj-lt"/>
              </a:rPr>
              <a:t>Modules and Packages</a:t>
            </a:r>
            <a:endParaRPr lang="en-US"/>
          </a:p>
        </p:txBody>
      </p:sp>
    </p:spTree>
    <p:extLst>
      <p:ext uri="{BB962C8B-B14F-4D97-AF65-F5344CB8AC3E}">
        <p14:creationId xmlns:p14="http://schemas.microsoft.com/office/powerpoint/2010/main" val="49396239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D626F-9F99-DCA2-6E0A-56FE99B140B9}"/>
              </a:ext>
            </a:extLst>
          </p:cNvPr>
          <p:cNvSpPr>
            <a:spLocks noGrp="1"/>
          </p:cNvSpPr>
          <p:nvPr>
            <p:ph type="title"/>
          </p:nvPr>
        </p:nvSpPr>
        <p:spPr/>
        <p:txBody>
          <a:bodyPr/>
          <a:lstStyle/>
          <a:p>
            <a:r>
              <a:rPr lang="en-US" sz="3100" dirty="0">
                <a:ea typeface="+mj-lt"/>
                <a:cs typeface="+mj-lt"/>
              </a:rPr>
              <a:t>Using Built-in Modules (</a:t>
            </a:r>
            <a:r>
              <a:rPr lang="en-US" sz="3100" dirty="0">
                <a:latin typeface="Consolas"/>
              </a:rPr>
              <a:t>math</a:t>
            </a:r>
            <a:r>
              <a:rPr lang="en-US" sz="3100" dirty="0">
                <a:ea typeface="+mj-lt"/>
                <a:cs typeface="+mj-lt"/>
              </a:rPr>
              <a:t>, </a:t>
            </a:r>
            <a:r>
              <a:rPr lang="en-US" sz="3100" dirty="0">
                <a:latin typeface="Consolas"/>
              </a:rPr>
              <a:t>sys</a:t>
            </a:r>
            <a:r>
              <a:rPr lang="en-US" sz="3100" dirty="0">
                <a:ea typeface="+mj-lt"/>
                <a:cs typeface="+mj-lt"/>
              </a:rPr>
              <a:t>, </a:t>
            </a:r>
            <a:r>
              <a:rPr lang="en-US" sz="3100" dirty="0" err="1">
                <a:latin typeface="Consolas"/>
              </a:rPr>
              <a:t>os</a:t>
            </a:r>
            <a:r>
              <a:rPr lang="en-US" sz="3100" dirty="0">
                <a:ea typeface="+mj-lt"/>
                <a:cs typeface="+mj-lt"/>
              </a:rPr>
              <a:t>)</a:t>
            </a:r>
            <a:endParaRPr lang="en-US" dirty="0">
              <a:ea typeface="+mj-lt"/>
              <a:cs typeface="+mj-lt"/>
            </a:endParaRPr>
          </a:p>
        </p:txBody>
      </p:sp>
      <p:sp>
        <p:nvSpPr>
          <p:cNvPr id="4" name="TextBox 3">
            <a:extLst>
              <a:ext uri="{FF2B5EF4-FFF2-40B4-BE49-F238E27FC236}">
                <a16:creationId xmlns:a16="http://schemas.microsoft.com/office/drawing/2014/main" id="{DB10DC95-4742-9B1A-4801-C577D2403DCA}"/>
              </a:ext>
            </a:extLst>
          </p:cNvPr>
          <p:cNvSpPr txBox="1"/>
          <p:nvPr/>
        </p:nvSpPr>
        <p:spPr>
          <a:xfrm>
            <a:off x="307528" y="1174923"/>
            <a:ext cx="11331531" cy="1446550"/>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b="1" dirty="0"/>
              <a:t>What Are Modules?</a:t>
            </a:r>
          </a:p>
          <a:p>
            <a:pPr marL="228600" indent="-228600">
              <a:lnSpc>
                <a:spcPct val="90000"/>
              </a:lnSpc>
              <a:spcAft>
                <a:spcPts val="600"/>
              </a:spcAft>
              <a:buFont typeface=""/>
              <a:buChar char="•"/>
            </a:pPr>
            <a:r>
              <a:rPr lang="en-US" dirty="0"/>
              <a:t>A module is a file containing Python definitions and functions, allowing code reuse and logical organization.</a:t>
            </a:r>
            <a:endParaRPr lang="en-US" dirty="0">
              <a:cs typeface="Segoe UI"/>
            </a:endParaRPr>
          </a:p>
          <a:p>
            <a:pPr marL="228600" indent="-228600">
              <a:lnSpc>
                <a:spcPct val="90000"/>
              </a:lnSpc>
              <a:spcAft>
                <a:spcPts val="600"/>
              </a:spcAft>
              <a:buFont typeface=""/>
              <a:buChar char="•"/>
            </a:pPr>
            <a:r>
              <a:rPr lang="en-US" dirty="0"/>
              <a:t>Python provides a rich set of built-in modules for common tasks.</a:t>
            </a:r>
            <a:endParaRPr lang="en-US" dirty="0">
              <a:cs typeface="Segoe UI"/>
            </a:endParaRPr>
          </a:p>
        </p:txBody>
      </p:sp>
      <p:sp>
        <p:nvSpPr>
          <p:cNvPr id="6" name="TextBox 5">
            <a:extLst>
              <a:ext uri="{FF2B5EF4-FFF2-40B4-BE49-F238E27FC236}">
                <a16:creationId xmlns:a16="http://schemas.microsoft.com/office/drawing/2014/main" id="{C5ACEBD8-B056-9947-504A-A22C655312C4}"/>
              </a:ext>
            </a:extLst>
          </p:cNvPr>
          <p:cNvSpPr txBox="1"/>
          <p:nvPr/>
        </p:nvSpPr>
        <p:spPr>
          <a:xfrm>
            <a:off x="428646" y="2605967"/>
            <a:ext cx="3447884" cy="2840778"/>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b="1" dirty="0">
                <a:latin typeface="Consolas"/>
              </a:rPr>
              <a:t>math </a:t>
            </a:r>
            <a:r>
              <a:rPr lang="en-US" b="1" dirty="0"/>
              <a:t>Module – Mathematical Utilities</a:t>
            </a:r>
          </a:p>
          <a:p>
            <a:r>
              <a:rPr lang="en-US" sz="1600" dirty="0">
                <a:latin typeface="Consolas"/>
                <a:ea typeface="+mn-lt"/>
                <a:cs typeface="+mn-lt"/>
              </a:rPr>
              <a:t>import math</a:t>
            </a:r>
            <a:endParaRPr lang="en-US" sz="1600" dirty="0">
              <a:latin typeface="Consolas"/>
            </a:endParaRPr>
          </a:p>
          <a:p>
            <a:endParaRPr lang="en-US" sz="1600" dirty="0">
              <a:latin typeface="Consolas"/>
            </a:endParaRPr>
          </a:p>
          <a:p>
            <a:r>
              <a:rPr lang="en-US" sz="1600" dirty="0">
                <a:latin typeface="Consolas"/>
                <a:ea typeface="+mn-lt"/>
                <a:cs typeface="+mn-lt"/>
              </a:rPr>
              <a:t>print(</a:t>
            </a:r>
            <a:r>
              <a:rPr lang="en-US" sz="1600" dirty="0" err="1">
                <a:latin typeface="Consolas"/>
                <a:ea typeface="+mn-lt"/>
                <a:cs typeface="+mn-lt"/>
              </a:rPr>
              <a:t>math.sqrt</a:t>
            </a:r>
            <a:r>
              <a:rPr lang="en-US" sz="1600" dirty="0">
                <a:latin typeface="Consolas"/>
                <a:ea typeface="+mn-lt"/>
                <a:cs typeface="+mn-lt"/>
              </a:rPr>
              <a:t>(16)) # 4.0</a:t>
            </a:r>
            <a:endParaRPr lang="en-US" sz="1600" dirty="0">
              <a:latin typeface="Consolas"/>
            </a:endParaRPr>
          </a:p>
          <a:p>
            <a:r>
              <a:rPr lang="en-US" sz="1600" dirty="0">
                <a:latin typeface="Consolas"/>
                <a:ea typeface="+mn-lt"/>
                <a:cs typeface="+mn-lt"/>
              </a:rPr>
              <a:t>print(</a:t>
            </a:r>
            <a:r>
              <a:rPr lang="en-US" sz="1600" dirty="0" err="1">
                <a:latin typeface="Consolas"/>
                <a:ea typeface="+mn-lt"/>
                <a:cs typeface="+mn-lt"/>
              </a:rPr>
              <a:t>math.pi</a:t>
            </a:r>
            <a:r>
              <a:rPr lang="en-US" sz="1600" dirty="0">
                <a:latin typeface="Consolas"/>
                <a:ea typeface="+mn-lt"/>
                <a:cs typeface="+mn-lt"/>
              </a:rPr>
              <a:t>) # 3.1415926535...</a:t>
            </a:r>
          </a:p>
          <a:p>
            <a:endParaRPr lang="en-US" sz="1600" dirty="0">
              <a:latin typeface="Consolas"/>
              <a:ea typeface="+mn-lt"/>
              <a:cs typeface="+mn-lt"/>
            </a:endParaRPr>
          </a:p>
          <a:p>
            <a:r>
              <a:rPr lang="en-US" sz="1600" b="1" dirty="0">
                <a:ea typeface="+mn-lt"/>
                <a:cs typeface="+mn-lt"/>
              </a:rPr>
              <a:t>Functions:</a:t>
            </a:r>
            <a:r>
              <a:rPr lang="en-US" sz="1600" dirty="0">
                <a:ea typeface="+mn-lt"/>
                <a:cs typeface="+mn-lt"/>
              </a:rPr>
              <a:t> </a:t>
            </a:r>
            <a:r>
              <a:rPr lang="en-US" sz="1600" dirty="0">
                <a:latin typeface="Consolas"/>
                <a:cs typeface="Segoe UI"/>
              </a:rPr>
              <a:t>sqrt()</a:t>
            </a:r>
            <a:r>
              <a:rPr lang="en-US" sz="1600" dirty="0">
                <a:ea typeface="+mn-lt"/>
                <a:cs typeface="+mn-lt"/>
              </a:rPr>
              <a:t>, </a:t>
            </a:r>
            <a:r>
              <a:rPr lang="en-US" sz="1600" dirty="0">
                <a:latin typeface="Consolas"/>
                <a:cs typeface="Segoe UI"/>
              </a:rPr>
              <a:t>pow()</a:t>
            </a:r>
            <a:r>
              <a:rPr lang="en-US" sz="1600" dirty="0">
                <a:ea typeface="+mn-lt"/>
                <a:cs typeface="+mn-lt"/>
              </a:rPr>
              <a:t>, </a:t>
            </a:r>
            <a:r>
              <a:rPr lang="en-US" sz="1600" dirty="0">
                <a:latin typeface="Consolas"/>
                <a:cs typeface="Segoe UI"/>
              </a:rPr>
              <a:t>floor()</a:t>
            </a:r>
            <a:r>
              <a:rPr lang="en-US" sz="1600" dirty="0">
                <a:ea typeface="+mn-lt"/>
                <a:cs typeface="+mn-lt"/>
              </a:rPr>
              <a:t>, </a:t>
            </a:r>
            <a:r>
              <a:rPr lang="en-US" sz="1600" dirty="0">
                <a:latin typeface="Consolas"/>
                <a:cs typeface="Segoe UI"/>
              </a:rPr>
              <a:t>ceil()</a:t>
            </a:r>
            <a:r>
              <a:rPr lang="en-US" sz="1600" dirty="0">
                <a:ea typeface="+mn-lt"/>
                <a:cs typeface="+mn-lt"/>
              </a:rPr>
              <a:t>, </a:t>
            </a:r>
            <a:r>
              <a:rPr lang="en-US" sz="1600" dirty="0">
                <a:latin typeface="Consolas"/>
                <a:cs typeface="Segoe UI"/>
              </a:rPr>
              <a:t>log()</a:t>
            </a:r>
            <a:endParaRPr lang="en-US" dirty="0">
              <a:cs typeface="Segoe UI"/>
            </a:endParaRPr>
          </a:p>
        </p:txBody>
      </p:sp>
      <p:sp>
        <p:nvSpPr>
          <p:cNvPr id="7" name="TextBox 6">
            <a:extLst>
              <a:ext uri="{FF2B5EF4-FFF2-40B4-BE49-F238E27FC236}">
                <a16:creationId xmlns:a16="http://schemas.microsoft.com/office/drawing/2014/main" id="{BFED7089-FA72-C351-2DEB-7A8D0AAF07A4}"/>
              </a:ext>
            </a:extLst>
          </p:cNvPr>
          <p:cNvSpPr txBox="1"/>
          <p:nvPr/>
        </p:nvSpPr>
        <p:spPr>
          <a:xfrm>
            <a:off x="3874989" y="2616975"/>
            <a:ext cx="3447884" cy="3037755"/>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b="1" dirty="0">
                <a:latin typeface="Consolas"/>
              </a:rPr>
              <a:t>sys</a:t>
            </a:r>
            <a:r>
              <a:rPr lang="en-US" b="1" dirty="0"/>
              <a:t> Module</a:t>
            </a:r>
            <a:r>
              <a:rPr lang="en-US" dirty="0"/>
              <a:t> – System-Specific Parameters</a:t>
            </a:r>
          </a:p>
          <a:p>
            <a:r>
              <a:rPr lang="en-US" sz="1600" dirty="0">
                <a:latin typeface="Consolas"/>
                <a:cs typeface="Segoe UI"/>
              </a:rPr>
              <a:t>import sys</a:t>
            </a:r>
          </a:p>
          <a:p>
            <a:endParaRPr lang="en-US" sz="1600" dirty="0">
              <a:latin typeface="Consolas"/>
              <a:cs typeface="Segoe UI"/>
            </a:endParaRPr>
          </a:p>
          <a:p>
            <a:r>
              <a:rPr lang="en-US" sz="1600" dirty="0">
                <a:latin typeface="Consolas"/>
                <a:cs typeface="Segoe UI"/>
              </a:rPr>
              <a:t>print(</a:t>
            </a:r>
            <a:r>
              <a:rPr lang="en-US" sz="1600" dirty="0" err="1">
                <a:latin typeface="Consolas"/>
                <a:cs typeface="Segoe UI"/>
              </a:rPr>
              <a:t>sys.argv</a:t>
            </a:r>
            <a:r>
              <a:rPr lang="en-US" sz="1600" dirty="0">
                <a:latin typeface="Consolas"/>
                <a:cs typeface="Segoe UI"/>
              </a:rPr>
              <a:t>) # Command-line arguments</a:t>
            </a:r>
          </a:p>
          <a:p>
            <a:r>
              <a:rPr lang="en-US" sz="1600" dirty="0">
                <a:latin typeface="Consolas"/>
                <a:cs typeface="Segoe UI"/>
              </a:rPr>
              <a:t>print(</a:t>
            </a:r>
            <a:r>
              <a:rPr lang="en-US" sz="1600" dirty="0" err="1">
                <a:latin typeface="Consolas"/>
                <a:cs typeface="Segoe UI"/>
              </a:rPr>
              <a:t>sys.version</a:t>
            </a:r>
            <a:r>
              <a:rPr lang="en-US" sz="1600" dirty="0">
                <a:latin typeface="Consolas"/>
                <a:cs typeface="Segoe UI"/>
              </a:rPr>
              <a:t>) # Python interpreter version</a:t>
            </a:r>
          </a:p>
          <a:p>
            <a:endParaRPr lang="en-US" sz="1600" dirty="0">
              <a:latin typeface="Consolas"/>
              <a:ea typeface="+mn-lt"/>
              <a:cs typeface="+mn-lt"/>
            </a:endParaRPr>
          </a:p>
          <a:p>
            <a:pPr>
              <a:lnSpc>
                <a:spcPct val="90000"/>
              </a:lnSpc>
              <a:spcAft>
                <a:spcPts val="600"/>
              </a:spcAft>
            </a:pPr>
            <a:r>
              <a:rPr lang="en-US" sz="1600" dirty="0">
                <a:ea typeface="+mn-lt"/>
                <a:cs typeface="+mn-lt"/>
              </a:rPr>
              <a:t>Used for scripting, interpreter control, path management.</a:t>
            </a:r>
            <a:endParaRPr lang="en-US" sz="1600" dirty="0"/>
          </a:p>
        </p:txBody>
      </p:sp>
      <p:sp>
        <p:nvSpPr>
          <p:cNvPr id="9" name="TextBox 8">
            <a:extLst>
              <a:ext uri="{FF2B5EF4-FFF2-40B4-BE49-F238E27FC236}">
                <a16:creationId xmlns:a16="http://schemas.microsoft.com/office/drawing/2014/main" id="{C1188CFC-3671-9524-2D12-43D4AF1CC1C0}"/>
              </a:ext>
            </a:extLst>
          </p:cNvPr>
          <p:cNvSpPr txBox="1"/>
          <p:nvPr/>
        </p:nvSpPr>
        <p:spPr>
          <a:xfrm>
            <a:off x="7442450" y="2495886"/>
            <a:ext cx="3778203" cy="3333220"/>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b="1" dirty="0" err="1">
                <a:latin typeface="Consolas"/>
              </a:rPr>
              <a:t>os</a:t>
            </a:r>
            <a:r>
              <a:rPr lang="en-US" b="1" dirty="0"/>
              <a:t> Module</a:t>
            </a:r>
            <a:r>
              <a:rPr lang="en-US" dirty="0"/>
              <a:t> – Operating System Interface</a:t>
            </a:r>
          </a:p>
          <a:p>
            <a:r>
              <a:rPr lang="en-US" sz="1600" dirty="0">
                <a:latin typeface="Consolas"/>
                <a:ea typeface="+mn-lt"/>
                <a:cs typeface="+mn-lt"/>
              </a:rPr>
              <a:t>import </a:t>
            </a:r>
            <a:r>
              <a:rPr lang="en-US" sz="1600" err="1">
                <a:latin typeface="Consolas"/>
                <a:ea typeface="+mn-lt"/>
                <a:cs typeface="+mn-lt"/>
              </a:rPr>
              <a:t>os</a:t>
            </a:r>
            <a:endParaRPr lang="en-US" sz="1600">
              <a:latin typeface="Consolas"/>
              <a:cs typeface="Segoe UI"/>
            </a:endParaRPr>
          </a:p>
          <a:p>
            <a:endParaRPr lang="en-US" sz="1600" dirty="0">
              <a:latin typeface="Consolas"/>
              <a:cs typeface="Segoe UI"/>
            </a:endParaRPr>
          </a:p>
          <a:p>
            <a:r>
              <a:rPr lang="en-US" sz="1600" dirty="0">
                <a:latin typeface="Consolas"/>
                <a:ea typeface="+mn-lt"/>
                <a:cs typeface="+mn-lt"/>
              </a:rPr>
              <a:t>print(</a:t>
            </a:r>
            <a:r>
              <a:rPr lang="en-US" sz="1600" dirty="0" err="1">
                <a:latin typeface="Consolas"/>
                <a:ea typeface="+mn-lt"/>
                <a:cs typeface="+mn-lt"/>
              </a:rPr>
              <a:t>os.getcwd</a:t>
            </a:r>
            <a:r>
              <a:rPr lang="en-US" sz="1600" dirty="0">
                <a:latin typeface="Consolas"/>
                <a:ea typeface="+mn-lt"/>
                <a:cs typeface="+mn-lt"/>
              </a:rPr>
              <a:t>()) # Current working directory</a:t>
            </a:r>
            <a:endParaRPr lang="en-US" sz="1600">
              <a:latin typeface="Consolas"/>
              <a:cs typeface="Segoe UI"/>
            </a:endParaRPr>
          </a:p>
          <a:p>
            <a:r>
              <a:rPr lang="en-US" sz="1600" dirty="0" err="1">
                <a:latin typeface="Consolas"/>
                <a:ea typeface="+mn-lt"/>
                <a:cs typeface="+mn-lt"/>
              </a:rPr>
              <a:t>os.mkdir</a:t>
            </a:r>
            <a:r>
              <a:rPr lang="en-US" sz="1600" dirty="0">
                <a:latin typeface="Consolas"/>
                <a:ea typeface="+mn-lt"/>
                <a:cs typeface="+mn-lt"/>
              </a:rPr>
              <a:t>("</a:t>
            </a:r>
            <a:r>
              <a:rPr lang="en-US" sz="1600" dirty="0" err="1">
                <a:latin typeface="Consolas"/>
                <a:ea typeface="+mn-lt"/>
                <a:cs typeface="+mn-lt"/>
              </a:rPr>
              <a:t>new_folder</a:t>
            </a:r>
            <a:r>
              <a:rPr lang="en-US" sz="1600" dirty="0">
                <a:latin typeface="Consolas"/>
                <a:ea typeface="+mn-lt"/>
                <a:cs typeface="+mn-lt"/>
              </a:rPr>
              <a:t>") </a:t>
            </a:r>
            <a:br>
              <a:rPr lang="en-US" dirty="0"/>
            </a:br>
            <a:r>
              <a:rPr lang="en-US" sz="1600" dirty="0">
                <a:latin typeface="Consolas"/>
                <a:ea typeface="+mn-lt"/>
                <a:cs typeface="+mn-lt"/>
              </a:rPr>
              <a:t># Create new directory</a:t>
            </a:r>
          </a:p>
          <a:p>
            <a:endParaRPr lang="en-US" sz="1600" dirty="0">
              <a:latin typeface="Consolas"/>
              <a:ea typeface="+mn-lt"/>
              <a:cs typeface="+mn-lt"/>
            </a:endParaRPr>
          </a:p>
          <a:p>
            <a:r>
              <a:rPr lang="en-US" sz="1600" dirty="0">
                <a:ea typeface="+mn-lt"/>
                <a:cs typeface="+mn-lt"/>
              </a:rPr>
              <a:t>Facilitates file handling, directory navigation, and environment variables.</a:t>
            </a:r>
            <a:endParaRPr lang="en-US" dirty="0"/>
          </a:p>
        </p:txBody>
      </p:sp>
    </p:spTree>
    <p:extLst>
      <p:ext uri="{BB962C8B-B14F-4D97-AF65-F5344CB8AC3E}">
        <p14:creationId xmlns:p14="http://schemas.microsoft.com/office/powerpoint/2010/main" val="159043851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1D03C9B-BD63-3CFC-2DF0-C9A5EA54A285}"/>
              </a:ext>
            </a:extLst>
          </p:cNvPr>
          <p:cNvSpPr>
            <a:spLocks noGrp="1"/>
          </p:cNvSpPr>
          <p:nvPr>
            <p:ph type="title"/>
          </p:nvPr>
        </p:nvSpPr>
        <p:spPr/>
        <p:txBody>
          <a:bodyPr/>
          <a:lstStyle/>
          <a:p>
            <a:r>
              <a:rPr lang="en-US" sz="3100" dirty="0">
                <a:ea typeface="+mj-lt"/>
                <a:cs typeface="+mj-lt"/>
              </a:rPr>
              <a:t>Creating and Importing Custom Modules</a:t>
            </a:r>
            <a:endParaRPr lang="en-US" dirty="0"/>
          </a:p>
        </p:txBody>
      </p:sp>
      <p:sp>
        <p:nvSpPr>
          <p:cNvPr id="4" name="TextBox 3">
            <a:extLst>
              <a:ext uri="{FF2B5EF4-FFF2-40B4-BE49-F238E27FC236}">
                <a16:creationId xmlns:a16="http://schemas.microsoft.com/office/drawing/2014/main" id="{EC349BBD-132E-BCD1-3992-FEB60424A2ED}"/>
              </a:ext>
            </a:extLst>
          </p:cNvPr>
          <p:cNvSpPr txBox="1"/>
          <p:nvPr/>
        </p:nvSpPr>
        <p:spPr>
          <a:xfrm>
            <a:off x="307528" y="1174923"/>
            <a:ext cx="5517891" cy="2425279"/>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b="1" dirty="0"/>
              <a:t>Creating a Custom Module</a:t>
            </a:r>
          </a:p>
          <a:p>
            <a:pPr>
              <a:lnSpc>
                <a:spcPct val="90000"/>
              </a:lnSpc>
              <a:spcAft>
                <a:spcPts val="600"/>
              </a:spcAft>
            </a:pPr>
            <a:r>
              <a:rPr lang="en-US" dirty="0"/>
              <a:t>Suppose we create a file named </a:t>
            </a:r>
            <a:r>
              <a:rPr lang="en-US" dirty="0">
                <a:latin typeface="Consolas"/>
              </a:rPr>
              <a:t>math_utils.py</a:t>
            </a:r>
            <a:r>
              <a:rPr lang="en-US" dirty="0"/>
              <a:t>:</a:t>
            </a:r>
            <a:endParaRPr lang="en-US" dirty="0">
              <a:cs typeface="Segoe UI"/>
            </a:endParaRPr>
          </a:p>
          <a:p>
            <a:r>
              <a:rPr lang="en-US" sz="1600">
                <a:latin typeface="Consolas"/>
                <a:ea typeface="+mn-lt"/>
                <a:cs typeface="+mn-lt"/>
              </a:rPr>
              <a:t># math_utils.py</a:t>
            </a:r>
            <a:endParaRPr lang="en-US" sz="1600" dirty="0">
              <a:latin typeface="Consolas"/>
            </a:endParaRPr>
          </a:p>
          <a:p>
            <a:r>
              <a:rPr lang="en-US" sz="1600">
                <a:latin typeface="Consolas"/>
                <a:ea typeface="+mn-lt"/>
                <a:cs typeface="+mn-lt"/>
              </a:rPr>
              <a:t>def square(x):</a:t>
            </a:r>
            <a:endParaRPr lang="en-US" sz="1600" dirty="0">
              <a:latin typeface="Consolas"/>
            </a:endParaRPr>
          </a:p>
          <a:p>
            <a:r>
              <a:rPr lang="en-US" sz="1600">
                <a:latin typeface="Consolas"/>
                <a:ea typeface="+mn-lt"/>
                <a:cs typeface="+mn-lt"/>
              </a:rPr>
              <a:t>    return x * x</a:t>
            </a:r>
            <a:endParaRPr lang="en-US" sz="1600" dirty="0">
              <a:latin typeface="Consolas"/>
            </a:endParaRPr>
          </a:p>
          <a:p>
            <a:endParaRPr lang="en-US" sz="1600" dirty="0">
              <a:latin typeface="Consolas"/>
            </a:endParaRPr>
          </a:p>
          <a:p>
            <a:r>
              <a:rPr lang="en-US" sz="1600">
                <a:latin typeface="Consolas"/>
                <a:ea typeface="+mn-lt"/>
                <a:cs typeface="+mn-lt"/>
              </a:rPr>
              <a:t>def cube(x):</a:t>
            </a:r>
            <a:endParaRPr lang="en-US" sz="1600" dirty="0">
              <a:latin typeface="Consolas"/>
            </a:endParaRPr>
          </a:p>
          <a:p>
            <a:r>
              <a:rPr lang="en-US" sz="1600">
                <a:latin typeface="Consolas"/>
                <a:ea typeface="+mn-lt"/>
                <a:cs typeface="+mn-lt"/>
              </a:rPr>
              <a:t>    return x ** 3</a:t>
            </a:r>
            <a:endParaRPr lang="en-US" sz="1600">
              <a:latin typeface="Consolas"/>
            </a:endParaRPr>
          </a:p>
        </p:txBody>
      </p:sp>
      <p:sp>
        <p:nvSpPr>
          <p:cNvPr id="5" name="TextBox 4">
            <a:extLst>
              <a:ext uri="{FF2B5EF4-FFF2-40B4-BE49-F238E27FC236}">
                <a16:creationId xmlns:a16="http://schemas.microsoft.com/office/drawing/2014/main" id="{E6EC23B3-9C24-AAE9-EC97-2921040C40B5}"/>
              </a:ext>
            </a:extLst>
          </p:cNvPr>
          <p:cNvSpPr txBox="1"/>
          <p:nvPr/>
        </p:nvSpPr>
        <p:spPr>
          <a:xfrm>
            <a:off x="6088137" y="1174923"/>
            <a:ext cx="5176560" cy="1360372"/>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b="1" dirty="0"/>
              <a:t>Importing the Module in Another File</a:t>
            </a:r>
          </a:p>
          <a:p>
            <a:r>
              <a:rPr lang="en-US" sz="1600" dirty="0">
                <a:latin typeface="Consolas"/>
                <a:ea typeface="+mn-lt"/>
                <a:cs typeface="+mn-lt"/>
              </a:rPr>
              <a:t>import </a:t>
            </a:r>
            <a:r>
              <a:rPr lang="en-US" sz="1600" err="1">
                <a:latin typeface="Consolas"/>
                <a:ea typeface="+mn-lt"/>
                <a:cs typeface="+mn-lt"/>
              </a:rPr>
              <a:t>math_utils</a:t>
            </a:r>
            <a:endParaRPr lang="en-US" sz="1600">
              <a:latin typeface="Consolas"/>
              <a:cs typeface="Segoe UI"/>
            </a:endParaRPr>
          </a:p>
          <a:p>
            <a:endParaRPr lang="en-US" sz="1600" dirty="0">
              <a:latin typeface="Consolas"/>
              <a:cs typeface="Segoe UI"/>
            </a:endParaRPr>
          </a:p>
          <a:p>
            <a:r>
              <a:rPr lang="en-US" sz="1600" dirty="0">
                <a:latin typeface="Consolas"/>
                <a:ea typeface="+mn-lt"/>
                <a:cs typeface="+mn-lt"/>
              </a:rPr>
              <a:t>print(</a:t>
            </a:r>
            <a:r>
              <a:rPr lang="en-US" sz="1600" err="1">
                <a:latin typeface="Consolas"/>
                <a:ea typeface="+mn-lt"/>
                <a:cs typeface="+mn-lt"/>
              </a:rPr>
              <a:t>math_utils.square</a:t>
            </a:r>
            <a:r>
              <a:rPr lang="en-US" sz="1600" dirty="0">
                <a:latin typeface="Consolas"/>
                <a:ea typeface="+mn-lt"/>
                <a:cs typeface="+mn-lt"/>
              </a:rPr>
              <a:t>(4))  # Output: 16</a:t>
            </a:r>
            <a:endParaRPr lang="en-US" sz="1600" dirty="0">
              <a:latin typeface="Consolas"/>
            </a:endParaRPr>
          </a:p>
        </p:txBody>
      </p:sp>
      <p:sp>
        <p:nvSpPr>
          <p:cNvPr id="6" name="TextBox 5">
            <a:extLst>
              <a:ext uri="{FF2B5EF4-FFF2-40B4-BE49-F238E27FC236}">
                <a16:creationId xmlns:a16="http://schemas.microsoft.com/office/drawing/2014/main" id="{106D7EBA-5260-9FCA-9A9D-DE1505D2675D}"/>
              </a:ext>
            </a:extLst>
          </p:cNvPr>
          <p:cNvSpPr txBox="1"/>
          <p:nvPr/>
        </p:nvSpPr>
        <p:spPr>
          <a:xfrm>
            <a:off x="6088137" y="2848143"/>
            <a:ext cx="4802197" cy="1849737"/>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b="1" dirty="0"/>
              <a:t>Module Search Path</a:t>
            </a:r>
          </a:p>
          <a:p>
            <a:pPr marL="228600" indent="-228600">
              <a:lnSpc>
                <a:spcPct val="90000"/>
              </a:lnSpc>
              <a:spcAft>
                <a:spcPts val="600"/>
              </a:spcAft>
              <a:buFont typeface=""/>
              <a:buChar char="•"/>
            </a:pPr>
            <a:r>
              <a:rPr lang="en-US" dirty="0"/>
              <a:t>Python searches for modules in:</a:t>
            </a:r>
            <a:endParaRPr lang="en-US" dirty="0">
              <a:cs typeface="Segoe UI"/>
            </a:endParaRPr>
          </a:p>
          <a:p>
            <a:pPr marL="685800" lvl="2" indent="-228600">
              <a:lnSpc>
                <a:spcPct val="90000"/>
              </a:lnSpc>
              <a:spcAft>
                <a:spcPts val="600"/>
              </a:spcAft>
              <a:buFont typeface="Wingdings"/>
              <a:buChar char="§"/>
            </a:pPr>
            <a:r>
              <a:rPr lang="en-US" dirty="0"/>
              <a:t>Current directory</a:t>
            </a:r>
            <a:endParaRPr lang="en-US" dirty="0">
              <a:cs typeface="Segoe UI"/>
            </a:endParaRPr>
          </a:p>
          <a:p>
            <a:pPr marL="685800" lvl="2" indent="-228600">
              <a:lnSpc>
                <a:spcPct val="90000"/>
              </a:lnSpc>
              <a:spcAft>
                <a:spcPts val="600"/>
              </a:spcAft>
              <a:buFont typeface="Wingdings"/>
              <a:buChar char="§"/>
            </a:pPr>
            <a:r>
              <a:rPr lang="en-US" dirty="0"/>
              <a:t>Environment paths (</a:t>
            </a:r>
            <a:r>
              <a:rPr lang="en-US" dirty="0" err="1"/>
              <a:t>sys.path</a:t>
            </a:r>
            <a:r>
              <a:rPr lang="en-US" dirty="0"/>
              <a:t>)</a:t>
            </a:r>
            <a:endParaRPr lang="en-US" dirty="0">
              <a:cs typeface="Segoe UI"/>
            </a:endParaRPr>
          </a:p>
          <a:p>
            <a:pPr marL="685800" lvl="2" indent="-228600">
              <a:lnSpc>
                <a:spcPct val="90000"/>
              </a:lnSpc>
              <a:spcAft>
                <a:spcPts val="600"/>
              </a:spcAft>
              <a:buFont typeface="Wingdings"/>
              <a:buChar char="§"/>
            </a:pPr>
            <a:r>
              <a:rPr lang="en-US" dirty="0"/>
              <a:t>Installed packages</a:t>
            </a:r>
            <a:endParaRPr lang="en-US" dirty="0">
              <a:cs typeface="Segoe UI"/>
            </a:endParaRPr>
          </a:p>
        </p:txBody>
      </p:sp>
    </p:spTree>
    <p:extLst>
      <p:ext uri="{BB962C8B-B14F-4D97-AF65-F5344CB8AC3E}">
        <p14:creationId xmlns:p14="http://schemas.microsoft.com/office/powerpoint/2010/main" val="313382832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1DEBF1-0905-1ECB-24DC-E05C6199FB5A}"/>
              </a:ext>
            </a:extLst>
          </p:cNvPr>
          <p:cNvSpPr>
            <a:spLocks noGrp="1"/>
          </p:cNvSpPr>
          <p:nvPr>
            <p:ph type="title"/>
          </p:nvPr>
        </p:nvSpPr>
        <p:spPr/>
        <p:txBody>
          <a:bodyPr/>
          <a:lstStyle/>
          <a:p>
            <a:r>
              <a:rPr lang="en-US" sz="3100" dirty="0">
                <a:ea typeface="+mj-lt"/>
                <a:cs typeface="+mj-lt"/>
              </a:rPr>
              <a:t>Packages – Directory Structure and </a:t>
            </a:r>
            <a:r>
              <a:rPr lang="en-US" sz="3100" dirty="0">
                <a:latin typeface="Consolas"/>
                <a:cs typeface="Segoe UI"/>
              </a:rPr>
              <a:t>__init__.py</a:t>
            </a:r>
            <a:endParaRPr lang="en-US" dirty="0">
              <a:cs typeface="Segoe UI"/>
            </a:endParaRPr>
          </a:p>
        </p:txBody>
      </p:sp>
      <p:sp>
        <p:nvSpPr>
          <p:cNvPr id="4" name="TextBox 3">
            <a:extLst>
              <a:ext uri="{FF2B5EF4-FFF2-40B4-BE49-F238E27FC236}">
                <a16:creationId xmlns:a16="http://schemas.microsoft.com/office/drawing/2014/main" id="{3C5EF1DB-93B6-54B0-1FE4-1A055FBE2B17}"/>
              </a:ext>
            </a:extLst>
          </p:cNvPr>
          <p:cNvSpPr txBox="1"/>
          <p:nvPr/>
        </p:nvSpPr>
        <p:spPr>
          <a:xfrm>
            <a:off x="428646" y="1174923"/>
            <a:ext cx="5066454" cy="1695849"/>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b="1" dirty="0"/>
              <a:t>What Is a Package?</a:t>
            </a:r>
          </a:p>
          <a:p>
            <a:pPr marL="228600" indent="-228600">
              <a:lnSpc>
                <a:spcPct val="90000"/>
              </a:lnSpc>
              <a:spcAft>
                <a:spcPts val="600"/>
              </a:spcAft>
              <a:buFont typeface=""/>
              <a:buChar char="•"/>
            </a:pPr>
            <a:r>
              <a:rPr lang="en-US" dirty="0"/>
              <a:t>A package is a directory containing a collection of related Python modules.</a:t>
            </a:r>
            <a:endParaRPr lang="en-US" dirty="0">
              <a:cs typeface="Segoe UI"/>
            </a:endParaRPr>
          </a:p>
          <a:p>
            <a:pPr marL="228600" indent="-228600">
              <a:lnSpc>
                <a:spcPct val="90000"/>
              </a:lnSpc>
              <a:spcAft>
                <a:spcPts val="600"/>
              </a:spcAft>
              <a:buFont typeface=""/>
              <a:buChar char="•"/>
            </a:pPr>
            <a:r>
              <a:rPr lang="en-US" dirty="0"/>
              <a:t>Facilitates the organization of large codebases into hierarchical namespaces.</a:t>
            </a:r>
            <a:endParaRPr lang="en-US" dirty="0">
              <a:cs typeface="Segoe UI"/>
            </a:endParaRPr>
          </a:p>
        </p:txBody>
      </p:sp>
      <p:sp>
        <p:nvSpPr>
          <p:cNvPr id="5" name="TextBox 4">
            <a:extLst>
              <a:ext uri="{FF2B5EF4-FFF2-40B4-BE49-F238E27FC236}">
                <a16:creationId xmlns:a16="http://schemas.microsoft.com/office/drawing/2014/main" id="{638342C1-6280-DA6A-39D6-925CD644C47E}"/>
              </a:ext>
            </a:extLst>
          </p:cNvPr>
          <p:cNvSpPr txBox="1"/>
          <p:nvPr/>
        </p:nvSpPr>
        <p:spPr>
          <a:xfrm>
            <a:off x="428647" y="2870160"/>
            <a:ext cx="3580011" cy="2634567"/>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r>
              <a:rPr lang="en-US" b="1" dirty="0">
                <a:latin typeface="Segoe UI"/>
                <a:ea typeface="+mn-lt"/>
                <a:cs typeface="+mn-lt"/>
              </a:rPr>
              <a:t>Basic Directory Structure</a:t>
            </a:r>
          </a:p>
          <a:p>
            <a:r>
              <a:rPr lang="en-US" sz="1600" dirty="0" err="1">
                <a:latin typeface="Consolas"/>
                <a:ea typeface="+mn-lt"/>
                <a:cs typeface="+mn-lt"/>
              </a:rPr>
              <a:t>my_package</a:t>
            </a:r>
            <a:r>
              <a:rPr lang="en-US" sz="1600" dirty="0">
                <a:latin typeface="Consolas"/>
                <a:ea typeface="+mn-lt"/>
                <a:cs typeface="+mn-lt"/>
              </a:rPr>
              <a:t>/</a:t>
            </a:r>
          </a:p>
          <a:p>
            <a:r>
              <a:rPr lang="en-US" sz="1600" dirty="0">
                <a:latin typeface="Consolas"/>
                <a:ea typeface="+mn-lt"/>
                <a:cs typeface="+mn-lt"/>
              </a:rPr>
              <a:t>├── __init__.py</a:t>
            </a:r>
          </a:p>
          <a:p>
            <a:r>
              <a:rPr lang="en-US" sz="1600" dirty="0">
                <a:latin typeface="Consolas"/>
                <a:ea typeface="+mn-lt"/>
                <a:cs typeface="+mn-lt"/>
              </a:rPr>
              <a:t>├── module1.py</a:t>
            </a:r>
          </a:p>
          <a:p>
            <a:r>
              <a:rPr lang="en-US" sz="1600" dirty="0">
                <a:latin typeface="Consolas"/>
                <a:ea typeface="+mn-lt"/>
                <a:cs typeface="+mn-lt"/>
              </a:rPr>
              <a:t>└── module2.py</a:t>
            </a:r>
          </a:p>
          <a:p>
            <a:endParaRPr lang="en-US" sz="1600" dirty="0">
              <a:latin typeface="Consolas"/>
              <a:ea typeface="+mn-lt"/>
              <a:cs typeface="+mn-lt"/>
            </a:endParaRPr>
          </a:p>
          <a:p>
            <a:r>
              <a:rPr lang="en-US" dirty="0">
                <a:ea typeface="+mn-lt"/>
                <a:cs typeface="+mn-lt"/>
              </a:rPr>
              <a:t>The presence of </a:t>
            </a:r>
            <a:r>
              <a:rPr lang="en-US" dirty="0">
                <a:latin typeface="Consolas"/>
                <a:ea typeface="+mn-lt"/>
                <a:cs typeface="+mn-lt"/>
              </a:rPr>
              <a:t>__init__.py</a:t>
            </a:r>
            <a:r>
              <a:rPr lang="en-US" dirty="0">
                <a:ea typeface="+mn-lt"/>
                <a:cs typeface="+mn-lt"/>
              </a:rPr>
              <a:t> indicates to Python that the directory is a package.</a:t>
            </a:r>
            <a:endParaRPr lang="en-US" dirty="0"/>
          </a:p>
        </p:txBody>
      </p:sp>
      <p:sp>
        <p:nvSpPr>
          <p:cNvPr id="6" name="TextBox 5">
            <a:extLst>
              <a:ext uri="{FF2B5EF4-FFF2-40B4-BE49-F238E27FC236}">
                <a16:creationId xmlns:a16="http://schemas.microsoft.com/office/drawing/2014/main" id="{BEAAC4BF-CA57-7615-1F1C-5165D8F5871E}"/>
              </a:ext>
            </a:extLst>
          </p:cNvPr>
          <p:cNvSpPr txBox="1"/>
          <p:nvPr/>
        </p:nvSpPr>
        <p:spPr>
          <a:xfrm>
            <a:off x="6099147" y="1174923"/>
            <a:ext cx="5341721" cy="2015936"/>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b="1" dirty="0"/>
              <a:t>Role of __init__.py</a:t>
            </a:r>
          </a:p>
          <a:p>
            <a:pPr marL="228600" indent="-228600">
              <a:lnSpc>
                <a:spcPct val="90000"/>
              </a:lnSpc>
              <a:spcAft>
                <a:spcPts val="600"/>
              </a:spcAft>
              <a:buFont typeface=""/>
              <a:buChar char="•"/>
            </a:pPr>
            <a:r>
              <a:rPr lang="en-US" dirty="0"/>
              <a:t>Initializes the package when imported.</a:t>
            </a:r>
            <a:endParaRPr lang="en-US" dirty="0">
              <a:cs typeface="Segoe UI"/>
            </a:endParaRPr>
          </a:p>
          <a:p>
            <a:pPr marL="228600" indent="-228600">
              <a:lnSpc>
                <a:spcPct val="90000"/>
              </a:lnSpc>
              <a:spcAft>
                <a:spcPts val="600"/>
              </a:spcAft>
              <a:buFont typeface=""/>
              <a:buChar char="•"/>
            </a:pPr>
            <a:r>
              <a:rPr lang="en-US" dirty="0"/>
              <a:t>May be empty or used to define package-level variables, aliases, or initialization logic.</a:t>
            </a:r>
            <a:endParaRPr lang="en-US" dirty="0">
              <a:cs typeface="Segoe UI"/>
            </a:endParaRPr>
          </a:p>
          <a:p>
            <a:r>
              <a:rPr lang="en-US" sz="1600" dirty="0">
                <a:latin typeface="Consolas"/>
                <a:ea typeface="+mn-lt"/>
                <a:cs typeface="+mn-lt"/>
              </a:rPr>
              <a:t># my_package/__init__.py</a:t>
            </a:r>
            <a:endParaRPr lang="en-US" sz="1600" dirty="0">
              <a:latin typeface="Consolas"/>
            </a:endParaRPr>
          </a:p>
          <a:p>
            <a:r>
              <a:rPr lang="en-US" sz="1600" dirty="0">
                <a:latin typeface="Consolas"/>
                <a:ea typeface="+mn-lt"/>
                <a:cs typeface="+mn-lt"/>
              </a:rPr>
              <a:t>from .module1 import func1</a:t>
            </a:r>
            <a:endParaRPr lang="en-US" sz="1600" dirty="0">
              <a:latin typeface="Consolas"/>
            </a:endParaRPr>
          </a:p>
        </p:txBody>
      </p:sp>
      <p:sp>
        <p:nvSpPr>
          <p:cNvPr id="7" name="TextBox 6">
            <a:extLst>
              <a:ext uri="{FF2B5EF4-FFF2-40B4-BE49-F238E27FC236}">
                <a16:creationId xmlns:a16="http://schemas.microsoft.com/office/drawing/2014/main" id="{79218C77-6C82-AAA1-1317-B46A08259663}"/>
              </a:ext>
            </a:extLst>
          </p:cNvPr>
          <p:cNvSpPr txBox="1"/>
          <p:nvPr/>
        </p:nvSpPr>
        <p:spPr>
          <a:xfrm>
            <a:off x="6099147" y="3189392"/>
            <a:ext cx="4648047" cy="1686616"/>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b="1" dirty="0"/>
              <a:t>Importing from a Package</a:t>
            </a:r>
          </a:p>
          <a:p>
            <a:r>
              <a:rPr lang="en-US" sz="1600" dirty="0">
                <a:latin typeface="Consolas"/>
                <a:ea typeface="+mn-lt"/>
                <a:cs typeface="+mn-lt"/>
              </a:rPr>
              <a:t>from </a:t>
            </a:r>
            <a:r>
              <a:rPr lang="en-US" sz="1600" dirty="0" err="1">
                <a:latin typeface="Consolas"/>
                <a:ea typeface="+mn-lt"/>
                <a:cs typeface="+mn-lt"/>
              </a:rPr>
              <a:t>my_package</a:t>
            </a:r>
            <a:r>
              <a:rPr lang="en-US" sz="1600" dirty="0">
                <a:latin typeface="Consolas"/>
                <a:ea typeface="+mn-lt"/>
                <a:cs typeface="+mn-lt"/>
              </a:rPr>
              <a:t> import module1</a:t>
            </a:r>
            <a:endParaRPr lang="en-US" sz="1600" dirty="0">
              <a:latin typeface="Consolas"/>
            </a:endParaRPr>
          </a:p>
          <a:p>
            <a:r>
              <a:rPr lang="en-US" sz="1600" dirty="0">
                <a:latin typeface="Consolas"/>
                <a:ea typeface="+mn-lt"/>
                <a:cs typeface="+mn-lt"/>
              </a:rPr>
              <a:t>module1.func1()</a:t>
            </a:r>
            <a:endParaRPr lang="en-US" sz="1600" dirty="0">
              <a:latin typeface="Consolas"/>
            </a:endParaRPr>
          </a:p>
          <a:p>
            <a:pPr>
              <a:lnSpc>
                <a:spcPct val="90000"/>
              </a:lnSpc>
              <a:spcAft>
                <a:spcPts val="600"/>
              </a:spcAft>
            </a:pPr>
            <a:endParaRPr lang="en-US" b="1" dirty="0">
              <a:cs typeface="Segoe UI"/>
            </a:endParaRPr>
          </a:p>
          <a:p>
            <a:r>
              <a:rPr lang="en-US" sz="1600" dirty="0">
                <a:latin typeface="Consolas"/>
                <a:ea typeface="+mn-lt"/>
                <a:cs typeface="+mn-lt"/>
              </a:rPr>
              <a:t>from my_package.module2 import func2</a:t>
            </a:r>
            <a:endParaRPr lang="en-US" sz="1600" dirty="0">
              <a:latin typeface="Consolas"/>
              <a:cs typeface="Segoe UI"/>
            </a:endParaRPr>
          </a:p>
        </p:txBody>
      </p:sp>
    </p:spTree>
    <p:extLst>
      <p:ext uri="{BB962C8B-B14F-4D97-AF65-F5344CB8AC3E}">
        <p14:creationId xmlns:p14="http://schemas.microsoft.com/office/powerpoint/2010/main" val="95149062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C46B3B-C46A-65BC-545F-8E8836178EC2}"/>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7445EF7C-938D-0577-0EE6-E5C30F9EECF9}"/>
              </a:ext>
            </a:extLst>
          </p:cNvPr>
          <p:cNvSpPr>
            <a:spLocks noGrp="1"/>
          </p:cNvSpPr>
          <p:nvPr>
            <p:ph type="title"/>
          </p:nvPr>
        </p:nvSpPr>
        <p:spPr/>
        <p:txBody>
          <a:bodyPr/>
          <a:lstStyle/>
          <a:p>
            <a:r>
              <a:rPr lang="en-US" sz="5250">
                <a:cs typeface="Segoe UI"/>
              </a:rPr>
              <a:t>Object-Oriented Programming</a:t>
            </a:r>
            <a:endParaRPr lang="en-US"/>
          </a:p>
        </p:txBody>
      </p:sp>
    </p:spTree>
    <p:extLst>
      <p:ext uri="{BB962C8B-B14F-4D97-AF65-F5344CB8AC3E}">
        <p14:creationId xmlns:p14="http://schemas.microsoft.com/office/powerpoint/2010/main" val="412511112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6E481E9-E020-C27E-48A5-2F9B079640BF}"/>
              </a:ext>
            </a:extLst>
          </p:cNvPr>
          <p:cNvSpPr>
            <a:spLocks noGrp="1"/>
          </p:cNvSpPr>
          <p:nvPr>
            <p:ph type="title"/>
          </p:nvPr>
        </p:nvSpPr>
        <p:spPr>
          <a:xfrm>
            <a:off x="775651" y="1202871"/>
            <a:ext cx="3631442" cy="1172553"/>
          </a:xfrm>
        </p:spPr>
        <p:txBody>
          <a:bodyPr/>
          <a:lstStyle/>
          <a:p>
            <a:r>
              <a:rPr lang="en-US" sz="2400"/>
              <a:t>Today, we’ll cover</a:t>
            </a:r>
          </a:p>
        </p:txBody>
      </p:sp>
      <p:sp>
        <p:nvSpPr>
          <p:cNvPr id="7" name="Text Placeholder 6">
            <a:extLst>
              <a:ext uri="{FF2B5EF4-FFF2-40B4-BE49-F238E27FC236}">
                <a16:creationId xmlns:a16="http://schemas.microsoft.com/office/drawing/2014/main" id="{A88CA623-3E47-2725-0FEF-6220474D5CD3}"/>
              </a:ext>
            </a:extLst>
          </p:cNvPr>
          <p:cNvSpPr>
            <a:spLocks noGrp="1"/>
          </p:cNvSpPr>
          <p:nvPr>
            <p:ph type="body" sz="quarter" idx="10"/>
          </p:nvPr>
        </p:nvSpPr>
        <p:spPr>
          <a:xfrm>
            <a:off x="5604377" y="1202871"/>
            <a:ext cx="4843254" cy="3289228"/>
          </a:xfrm>
        </p:spPr>
        <p:txBody>
          <a:bodyPr vert="horz" wrap="square" lIns="0" tIns="0" rIns="0" bIns="0" rtlCol="0" anchor="t">
            <a:noAutofit/>
          </a:bodyPr>
          <a:lstStyle/>
          <a:p>
            <a:r>
              <a:rPr lang="en-US" sz="2400" dirty="0"/>
              <a:t>Files</a:t>
            </a:r>
            <a:endParaRPr lang="en-US" sz="1950" dirty="0"/>
          </a:p>
          <a:p>
            <a:r>
              <a:rPr lang="en-US" sz="2400" dirty="0"/>
              <a:t>Exceptions</a:t>
            </a:r>
            <a:br>
              <a:rPr lang="en-US" sz="2400" dirty="0"/>
            </a:br>
            <a:r>
              <a:rPr lang="en-US" sz="2400" dirty="0"/>
              <a:t>Modules</a:t>
            </a:r>
            <a:endParaRPr lang="en-US" sz="2400" dirty="0">
              <a:cs typeface="Segoe UI Semibold"/>
            </a:endParaRPr>
          </a:p>
          <a:p>
            <a:r>
              <a:rPr lang="en-US" sz="2400" dirty="0"/>
              <a:t>OOP</a:t>
            </a:r>
            <a:endParaRPr lang="en-US" sz="2400" dirty="0">
              <a:cs typeface="Segoe UI Semibold"/>
            </a:endParaRPr>
          </a:p>
          <a:p>
            <a:r>
              <a:rPr lang="en-US" sz="2400" dirty="0"/>
              <a:t>Libraries &amp; Debugging</a:t>
            </a:r>
            <a:endParaRPr lang="en-US" sz="2400" dirty="0">
              <a:cs typeface="Segoe UI Semibold"/>
            </a:endParaRPr>
          </a:p>
          <a:p>
            <a:endParaRPr lang="en-US" sz="2800">
              <a:cs typeface="Segoe UI Semibold"/>
            </a:endParaRPr>
          </a:p>
        </p:txBody>
      </p:sp>
    </p:spTree>
    <p:extLst>
      <p:ext uri="{BB962C8B-B14F-4D97-AF65-F5344CB8AC3E}">
        <p14:creationId xmlns:p14="http://schemas.microsoft.com/office/powerpoint/2010/main" val="2309058414"/>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3DF696-DFD5-A190-1DFB-4F72A3E8278C}"/>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43E6145-18FD-47D2-57B7-0ECBDDACAA68}"/>
              </a:ext>
            </a:extLst>
          </p:cNvPr>
          <p:cNvSpPr>
            <a:spLocks noGrp="1"/>
          </p:cNvSpPr>
          <p:nvPr>
            <p:ph type="title"/>
          </p:nvPr>
        </p:nvSpPr>
        <p:spPr/>
        <p:txBody>
          <a:bodyPr/>
          <a:lstStyle/>
          <a:p>
            <a:r>
              <a:rPr lang="en-US" sz="3100" dirty="0">
                <a:cs typeface="Segoe UI"/>
              </a:rPr>
              <a:t>Introduction to OOP – Why Objects Matter</a:t>
            </a:r>
          </a:p>
          <a:p>
            <a:endParaRPr lang="en-US" sz="3100" dirty="0"/>
          </a:p>
        </p:txBody>
      </p:sp>
      <p:sp>
        <p:nvSpPr>
          <p:cNvPr id="4" name="TextBox 3">
            <a:extLst>
              <a:ext uri="{FF2B5EF4-FFF2-40B4-BE49-F238E27FC236}">
                <a16:creationId xmlns:a16="http://schemas.microsoft.com/office/drawing/2014/main" id="{E2D26A06-B8F9-7AE7-B3C7-1ADB2538238A}"/>
              </a:ext>
            </a:extLst>
          </p:cNvPr>
          <p:cNvSpPr txBox="1"/>
          <p:nvPr/>
        </p:nvSpPr>
        <p:spPr>
          <a:xfrm>
            <a:off x="263486" y="1174923"/>
            <a:ext cx="11331531" cy="1043363"/>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b="1" dirty="0"/>
              <a:t>Formal Definition. </a:t>
            </a:r>
            <a:r>
              <a:rPr lang="en-US" dirty="0"/>
              <a:t>Object-Oriented Programming (OOP) is a paradigm that models real-world entities as objects—data structures encapsulating both state (attributes) and behavior (methods). It promotes modular, reusable, and logically organized code.</a:t>
            </a:r>
            <a:endParaRPr lang="en-US" dirty="0">
              <a:cs typeface="Segoe UI"/>
            </a:endParaRPr>
          </a:p>
        </p:txBody>
      </p:sp>
      <p:sp>
        <p:nvSpPr>
          <p:cNvPr id="5" name="TextBox 4">
            <a:extLst>
              <a:ext uri="{FF2B5EF4-FFF2-40B4-BE49-F238E27FC236}">
                <a16:creationId xmlns:a16="http://schemas.microsoft.com/office/drawing/2014/main" id="{7FE14E57-34AE-62C7-50E4-8CC71F61397D}"/>
              </a:ext>
            </a:extLst>
          </p:cNvPr>
          <p:cNvSpPr txBox="1"/>
          <p:nvPr/>
        </p:nvSpPr>
        <p:spPr>
          <a:xfrm>
            <a:off x="263486" y="2055566"/>
            <a:ext cx="10461687" cy="1849737"/>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b="1"/>
              <a:t>Why OOP Is Important</a:t>
            </a:r>
          </a:p>
          <a:p>
            <a:pPr marL="228600" indent="-228600">
              <a:lnSpc>
                <a:spcPct val="90000"/>
              </a:lnSpc>
              <a:spcAft>
                <a:spcPts val="600"/>
              </a:spcAft>
              <a:buFont typeface=""/>
              <a:buChar char="•"/>
            </a:pPr>
            <a:r>
              <a:rPr lang="en-US" b="1"/>
              <a:t>Abstraction</a:t>
            </a:r>
            <a:r>
              <a:rPr lang="en-US"/>
              <a:t>: Hides internal implementation details, exposing only relevant functionality.</a:t>
            </a:r>
          </a:p>
          <a:p>
            <a:pPr marL="228600" indent="-228600">
              <a:lnSpc>
                <a:spcPct val="90000"/>
              </a:lnSpc>
              <a:spcAft>
                <a:spcPts val="600"/>
              </a:spcAft>
              <a:buFont typeface=""/>
              <a:buChar char="•"/>
            </a:pPr>
            <a:r>
              <a:rPr lang="en-US" b="1"/>
              <a:t>Modularity</a:t>
            </a:r>
            <a:r>
              <a:rPr lang="en-US"/>
              <a:t>: Decomposes complex systems into manageable, self-contained units (objects).</a:t>
            </a:r>
          </a:p>
          <a:p>
            <a:pPr marL="228600" indent="-228600">
              <a:lnSpc>
                <a:spcPct val="90000"/>
              </a:lnSpc>
              <a:spcAft>
                <a:spcPts val="600"/>
              </a:spcAft>
              <a:buFont typeface=""/>
              <a:buChar char="•"/>
            </a:pPr>
            <a:r>
              <a:rPr lang="en-US" b="1"/>
              <a:t>Reusability</a:t>
            </a:r>
            <a:r>
              <a:rPr lang="en-US"/>
              <a:t>: Encourages reuse of existing classes through inheritance.</a:t>
            </a:r>
          </a:p>
          <a:p>
            <a:pPr marL="228600" indent="-228600">
              <a:lnSpc>
                <a:spcPct val="90000"/>
              </a:lnSpc>
              <a:spcAft>
                <a:spcPts val="600"/>
              </a:spcAft>
              <a:buFont typeface=""/>
              <a:buChar char="•"/>
            </a:pPr>
            <a:r>
              <a:rPr lang="en-US" b="1"/>
              <a:t>Maintainability</a:t>
            </a:r>
            <a:r>
              <a:rPr lang="en-US"/>
              <a:t>: Easier to update and debug large-scale systems.</a:t>
            </a:r>
          </a:p>
        </p:txBody>
      </p:sp>
      <p:sp>
        <p:nvSpPr>
          <p:cNvPr id="6" name="TextBox 5">
            <a:extLst>
              <a:ext uri="{FF2B5EF4-FFF2-40B4-BE49-F238E27FC236}">
                <a16:creationId xmlns:a16="http://schemas.microsoft.com/office/drawing/2014/main" id="{25AB2B2C-D893-D7C8-1B10-8B82A3D3025D}"/>
              </a:ext>
            </a:extLst>
          </p:cNvPr>
          <p:cNvSpPr txBox="1"/>
          <p:nvPr/>
        </p:nvSpPr>
        <p:spPr>
          <a:xfrm>
            <a:off x="2928070" y="3761810"/>
            <a:ext cx="2049528" cy="544765"/>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b="1"/>
              <a:t>Object vs. Class</a:t>
            </a:r>
            <a:endParaRPr lang="en-US"/>
          </a:p>
        </p:txBody>
      </p:sp>
      <p:graphicFrame>
        <p:nvGraphicFramePr>
          <p:cNvPr id="8" name="Table 7">
            <a:extLst>
              <a:ext uri="{FF2B5EF4-FFF2-40B4-BE49-F238E27FC236}">
                <a16:creationId xmlns:a16="http://schemas.microsoft.com/office/drawing/2014/main" id="{ADBAC73B-4388-5875-DCB0-2A3BC5EDD4F4}"/>
              </a:ext>
            </a:extLst>
          </p:cNvPr>
          <p:cNvGraphicFramePr>
            <a:graphicFrameLocks noGrp="1"/>
          </p:cNvGraphicFramePr>
          <p:nvPr>
            <p:extLst>
              <p:ext uri="{D42A27DB-BD31-4B8C-83A1-F6EECF244321}">
                <p14:modId xmlns:p14="http://schemas.microsoft.com/office/powerpoint/2010/main" val="953902486"/>
              </p:ext>
            </p:extLst>
          </p:nvPr>
        </p:nvGraphicFramePr>
        <p:xfrm>
          <a:off x="429416" y="4238089"/>
          <a:ext cx="7039205" cy="1080897"/>
        </p:xfrm>
        <a:graphic>
          <a:graphicData uri="http://schemas.openxmlformats.org/drawingml/2006/table">
            <a:tbl>
              <a:tblPr bandRow="1">
                <a:tableStyleId>{5C22544A-7EE6-4342-B048-85BDC9FD1C3A}</a:tableStyleId>
              </a:tblPr>
              <a:tblGrid>
                <a:gridCol w="933913">
                  <a:extLst>
                    <a:ext uri="{9D8B030D-6E8A-4147-A177-3AD203B41FA5}">
                      <a16:colId xmlns:a16="http://schemas.microsoft.com/office/drawing/2014/main" val="334068602"/>
                    </a:ext>
                  </a:extLst>
                </a:gridCol>
                <a:gridCol w="6105292">
                  <a:extLst>
                    <a:ext uri="{9D8B030D-6E8A-4147-A177-3AD203B41FA5}">
                      <a16:colId xmlns:a16="http://schemas.microsoft.com/office/drawing/2014/main" val="132447233"/>
                    </a:ext>
                  </a:extLst>
                </a:gridCol>
              </a:tblGrid>
              <a:tr h="0">
                <a:tc>
                  <a:txBody>
                    <a:bodyPr/>
                    <a:lstStyle/>
                    <a:p>
                      <a:pPr algn="ctr">
                        <a:buNone/>
                      </a:pPr>
                      <a:r>
                        <a:rPr lang="en-US" b="1" dirty="0">
                          <a:solidFill>
                            <a:schemeClr val="bg1"/>
                          </a:solidFill>
                        </a:rPr>
                        <a:t>Term</a:t>
                      </a:r>
                    </a:p>
                  </a:txBody>
                  <a:tcPr anchor="ctr">
                    <a:solidFill>
                      <a:schemeClr val="accent2">
                        <a:lumMod val="50000"/>
                        <a:lumOff val="50000"/>
                      </a:schemeClr>
                    </a:solidFill>
                  </a:tcPr>
                </a:tc>
                <a:tc>
                  <a:txBody>
                    <a:bodyPr/>
                    <a:lstStyle/>
                    <a:p>
                      <a:pPr algn="ctr">
                        <a:buNone/>
                      </a:pPr>
                      <a:r>
                        <a:rPr lang="en-US" b="1" dirty="0">
                          <a:solidFill>
                            <a:schemeClr val="bg1"/>
                          </a:solidFill>
                        </a:rPr>
                        <a:t>Definition</a:t>
                      </a:r>
                    </a:p>
                  </a:txBody>
                  <a:tcPr anchor="ctr">
                    <a:solidFill>
                      <a:schemeClr val="accent2">
                        <a:lumMod val="50000"/>
                        <a:lumOff val="50000"/>
                      </a:schemeClr>
                    </a:solidFill>
                  </a:tcPr>
                </a:tc>
                <a:extLst>
                  <a:ext uri="{0D108BD9-81ED-4DB2-BD59-A6C34878D82A}">
                    <a16:rowId xmlns:a16="http://schemas.microsoft.com/office/drawing/2014/main" val="2307485736"/>
                  </a:ext>
                </a:extLst>
              </a:tr>
              <a:tr h="0">
                <a:tc>
                  <a:txBody>
                    <a:bodyPr/>
                    <a:lstStyle/>
                    <a:p>
                      <a:pPr>
                        <a:buNone/>
                      </a:pPr>
                      <a:r>
                        <a:rPr lang="en-US" dirty="0"/>
                        <a:t>Class</a:t>
                      </a:r>
                    </a:p>
                  </a:txBody>
                  <a:tcPr anchor="ctr"/>
                </a:tc>
                <a:tc>
                  <a:txBody>
                    <a:bodyPr/>
                    <a:lstStyle/>
                    <a:p>
                      <a:pPr>
                        <a:buNone/>
                      </a:pPr>
                      <a:r>
                        <a:rPr lang="en-US" dirty="0"/>
                        <a:t>Blueprint or template that defines attributes and methods</a:t>
                      </a:r>
                    </a:p>
                  </a:txBody>
                  <a:tcPr anchor="ctr"/>
                </a:tc>
                <a:extLst>
                  <a:ext uri="{0D108BD9-81ED-4DB2-BD59-A6C34878D82A}">
                    <a16:rowId xmlns:a16="http://schemas.microsoft.com/office/drawing/2014/main" val="598475882"/>
                  </a:ext>
                </a:extLst>
              </a:tr>
              <a:tr h="0">
                <a:tc>
                  <a:txBody>
                    <a:bodyPr/>
                    <a:lstStyle/>
                    <a:p>
                      <a:pPr>
                        <a:buNone/>
                      </a:pPr>
                      <a:r>
                        <a:rPr lang="en-US" dirty="0"/>
                        <a:t>Object</a:t>
                      </a:r>
                    </a:p>
                  </a:txBody>
                  <a:tcPr anchor="ctr"/>
                </a:tc>
                <a:tc>
                  <a:txBody>
                    <a:bodyPr/>
                    <a:lstStyle/>
                    <a:p>
                      <a:pPr>
                        <a:buNone/>
                      </a:pPr>
                      <a:r>
                        <a:rPr lang="en-US" dirty="0"/>
                        <a:t>Runtime instance of a class with concrete data</a:t>
                      </a:r>
                    </a:p>
                  </a:txBody>
                  <a:tcPr anchor="ctr"/>
                </a:tc>
                <a:extLst>
                  <a:ext uri="{0D108BD9-81ED-4DB2-BD59-A6C34878D82A}">
                    <a16:rowId xmlns:a16="http://schemas.microsoft.com/office/drawing/2014/main" val="3020995969"/>
                  </a:ext>
                </a:extLst>
              </a:tr>
            </a:tbl>
          </a:graphicData>
        </a:graphic>
      </p:graphicFrame>
      <p:sp>
        <p:nvSpPr>
          <p:cNvPr id="9" name="TextBox 8">
            <a:extLst>
              <a:ext uri="{FF2B5EF4-FFF2-40B4-BE49-F238E27FC236}">
                <a16:creationId xmlns:a16="http://schemas.microsoft.com/office/drawing/2014/main" id="{A6039278-D7DE-DADF-23C7-C8259E0AC6DC}"/>
              </a:ext>
            </a:extLst>
          </p:cNvPr>
          <p:cNvSpPr txBox="1"/>
          <p:nvPr/>
        </p:nvSpPr>
        <p:spPr>
          <a:xfrm>
            <a:off x="263485" y="5820310"/>
            <a:ext cx="11331531" cy="544765"/>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a:t>A </a:t>
            </a:r>
            <a:r>
              <a:rPr lang="en-US" b="1"/>
              <a:t>class</a:t>
            </a:r>
            <a:r>
              <a:rPr lang="en-US"/>
              <a:t> is like an architectural blueprint of a house; an </a:t>
            </a:r>
            <a:r>
              <a:rPr lang="en-US" b="1"/>
              <a:t>object</a:t>
            </a:r>
            <a:r>
              <a:rPr lang="en-US"/>
              <a:t> is the actual house built using that blueprint.</a:t>
            </a:r>
          </a:p>
        </p:txBody>
      </p:sp>
      <p:sp>
        <p:nvSpPr>
          <p:cNvPr id="10" name="TextBox 9">
            <a:extLst>
              <a:ext uri="{FF2B5EF4-FFF2-40B4-BE49-F238E27FC236}">
                <a16:creationId xmlns:a16="http://schemas.microsoft.com/office/drawing/2014/main" id="{93D86CCA-47B2-A35B-0DD4-F4AD36A12AC5}"/>
              </a:ext>
            </a:extLst>
          </p:cNvPr>
          <p:cNvSpPr txBox="1"/>
          <p:nvPr/>
        </p:nvSpPr>
        <p:spPr>
          <a:xfrm>
            <a:off x="7662665" y="3530641"/>
            <a:ext cx="4251664" cy="2040559"/>
          </a:xfrm>
          <a:prstGeom prst="rect">
            <a:avLst/>
          </a:prstGeom>
          <a:solidFill>
            <a:srgbClr val="FAE3E7"/>
          </a:solid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dirty="0"/>
              <a:t>OOP is the foundation for </a:t>
            </a:r>
            <a:r>
              <a:rPr lang="en-US" b="1" dirty="0"/>
              <a:t>software design patterns</a:t>
            </a:r>
            <a:r>
              <a:rPr lang="en-US" dirty="0"/>
              <a:t>, </a:t>
            </a:r>
            <a:r>
              <a:rPr lang="en-US" b="1" dirty="0"/>
              <a:t>GUI frameworks</a:t>
            </a:r>
            <a:r>
              <a:rPr lang="en-US" dirty="0"/>
              <a:t>, and </a:t>
            </a:r>
            <a:r>
              <a:rPr lang="en-US" b="1" dirty="0"/>
              <a:t>enterprise applications</a:t>
            </a:r>
            <a:r>
              <a:rPr lang="en-US" dirty="0"/>
              <a:t>. In Python, it seamlessly blends procedural and object-oriented constructs, making it ideal for both scripting and system design.</a:t>
            </a:r>
          </a:p>
        </p:txBody>
      </p:sp>
    </p:spTree>
    <p:extLst>
      <p:ext uri="{BB962C8B-B14F-4D97-AF65-F5344CB8AC3E}">
        <p14:creationId xmlns:p14="http://schemas.microsoft.com/office/powerpoint/2010/main" val="156250687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C6E1189-9BC3-C93D-C2C8-79EF803408F0}"/>
              </a:ext>
            </a:extLst>
          </p:cNvPr>
          <p:cNvSpPr>
            <a:spLocks noGrp="1"/>
          </p:cNvSpPr>
          <p:nvPr>
            <p:ph type="title"/>
          </p:nvPr>
        </p:nvSpPr>
        <p:spPr/>
        <p:txBody>
          <a:bodyPr/>
          <a:lstStyle/>
          <a:p>
            <a:r>
              <a:rPr lang="en-US" sz="3100" dirty="0">
                <a:ea typeface="+mj-lt"/>
                <a:cs typeface="+mj-lt"/>
              </a:rPr>
              <a:t>Classes and Object Creation Syntax</a:t>
            </a:r>
            <a:endParaRPr lang="en-US" dirty="0"/>
          </a:p>
        </p:txBody>
      </p:sp>
      <p:sp>
        <p:nvSpPr>
          <p:cNvPr id="4" name="TextBox 3">
            <a:extLst>
              <a:ext uri="{FF2B5EF4-FFF2-40B4-BE49-F238E27FC236}">
                <a16:creationId xmlns:a16="http://schemas.microsoft.com/office/drawing/2014/main" id="{9A442C0E-96C6-91C2-2D73-66DBAD6D02A2}"/>
              </a:ext>
            </a:extLst>
          </p:cNvPr>
          <p:cNvSpPr txBox="1"/>
          <p:nvPr/>
        </p:nvSpPr>
        <p:spPr>
          <a:xfrm>
            <a:off x="428646" y="1075851"/>
            <a:ext cx="11331531" cy="794064"/>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b="1" dirty="0"/>
              <a:t>Formal Definition. </a:t>
            </a:r>
            <a:r>
              <a:rPr lang="en-US" dirty="0"/>
              <a:t>A class in Python is a user-defined blueprint that encapsulates data (attributes) and functions (methods) associated with a specific type of object.</a:t>
            </a:r>
          </a:p>
        </p:txBody>
      </p:sp>
      <p:sp>
        <p:nvSpPr>
          <p:cNvPr id="5" name="TextBox 4">
            <a:extLst>
              <a:ext uri="{FF2B5EF4-FFF2-40B4-BE49-F238E27FC236}">
                <a16:creationId xmlns:a16="http://schemas.microsoft.com/office/drawing/2014/main" id="{82C4AE3E-F822-48B6-E1B0-96CFF5923B77}"/>
              </a:ext>
            </a:extLst>
          </p:cNvPr>
          <p:cNvSpPr txBox="1"/>
          <p:nvPr/>
        </p:nvSpPr>
        <p:spPr>
          <a:xfrm>
            <a:off x="428646" y="1868429"/>
            <a:ext cx="4879272" cy="4499693"/>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b="1" dirty="0"/>
              <a:t>Defining a Class</a:t>
            </a:r>
          </a:p>
          <a:p>
            <a:r>
              <a:rPr lang="en-US" dirty="0">
                <a:latin typeface="Consolas"/>
                <a:ea typeface="+mn-lt"/>
                <a:cs typeface="+mn-lt"/>
              </a:rPr>
              <a:t>class Student:</a:t>
            </a:r>
          </a:p>
          <a:p>
            <a:r>
              <a:rPr lang="en-US" dirty="0">
                <a:latin typeface="Consolas"/>
                <a:ea typeface="+mn-lt"/>
                <a:cs typeface="+mn-lt"/>
              </a:rPr>
              <a:t>    def __</a:t>
            </a:r>
            <a:r>
              <a:rPr lang="en-US" dirty="0" err="1">
                <a:latin typeface="Consolas"/>
                <a:ea typeface="+mn-lt"/>
                <a:cs typeface="+mn-lt"/>
              </a:rPr>
              <a:t>init</a:t>
            </a:r>
            <a:r>
              <a:rPr lang="en-US" dirty="0">
                <a:latin typeface="Consolas"/>
                <a:ea typeface="+mn-lt"/>
                <a:cs typeface="+mn-lt"/>
              </a:rPr>
              <a:t>__(self, name, roll):</a:t>
            </a:r>
          </a:p>
          <a:p>
            <a:r>
              <a:rPr lang="en-US" dirty="0">
                <a:latin typeface="Consolas"/>
                <a:ea typeface="+mn-lt"/>
                <a:cs typeface="+mn-lt"/>
              </a:rPr>
              <a:t>        self.name = name</a:t>
            </a:r>
          </a:p>
          <a:p>
            <a:r>
              <a:rPr lang="en-US" dirty="0">
                <a:latin typeface="Consolas"/>
                <a:ea typeface="+mn-lt"/>
                <a:cs typeface="+mn-lt"/>
              </a:rPr>
              <a:t>        </a:t>
            </a:r>
            <a:r>
              <a:rPr lang="en-US" dirty="0" err="1">
                <a:latin typeface="Consolas"/>
                <a:ea typeface="+mn-lt"/>
                <a:cs typeface="+mn-lt"/>
              </a:rPr>
              <a:t>self.roll</a:t>
            </a:r>
            <a:r>
              <a:rPr lang="en-US" dirty="0">
                <a:latin typeface="Consolas"/>
                <a:ea typeface="+mn-lt"/>
                <a:cs typeface="+mn-lt"/>
              </a:rPr>
              <a:t> = roll</a:t>
            </a:r>
          </a:p>
          <a:p>
            <a:endParaRPr lang="en-US" dirty="0">
              <a:latin typeface="Consolas"/>
            </a:endParaRPr>
          </a:p>
          <a:p>
            <a:r>
              <a:rPr lang="en-US" dirty="0">
                <a:latin typeface="Consolas"/>
                <a:ea typeface="+mn-lt"/>
                <a:cs typeface="+mn-lt"/>
              </a:rPr>
              <a:t>    def display(self):</a:t>
            </a:r>
          </a:p>
          <a:p>
            <a:r>
              <a:rPr lang="en-US" dirty="0">
                <a:latin typeface="Consolas"/>
                <a:ea typeface="+mn-lt"/>
                <a:cs typeface="+mn-lt"/>
              </a:rPr>
              <a:t>        print(</a:t>
            </a:r>
            <a:r>
              <a:rPr lang="en-US" err="1">
                <a:latin typeface="Consolas"/>
                <a:ea typeface="+mn-lt"/>
                <a:cs typeface="+mn-lt"/>
              </a:rPr>
              <a:t>f"Name</a:t>
            </a:r>
            <a:r>
              <a:rPr lang="en-US" dirty="0">
                <a:latin typeface="Consolas"/>
                <a:ea typeface="+mn-lt"/>
                <a:cs typeface="+mn-lt"/>
              </a:rPr>
              <a:t>: {self.name}, Roll: {</a:t>
            </a:r>
            <a:r>
              <a:rPr lang="en-US" err="1">
                <a:latin typeface="Consolas"/>
                <a:ea typeface="+mn-lt"/>
                <a:cs typeface="+mn-lt"/>
              </a:rPr>
              <a:t>self.roll</a:t>
            </a:r>
            <a:r>
              <a:rPr lang="en-US" dirty="0">
                <a:latin typeface="Consolas"/>
                <a:ea typeface="+mn-lt"/>
                <a:cs typeface="+mn-lt"/>
              </a:rPr>
              <a:t>}")</a:t>
            </a:r>
          </a:p>
          <a:p>
            <a:endParaRPr lang="en-US" dirty="0">
              <a:latin typeface="Consolas"/>
              <a:ea typeface="+mn-lt"/>
              <a:cs typeface="+mn-lt"/>
            </a:endParaRPr>
          </a:p>
          <a:p>
            <a:pPr marL="285750" indent="-285750">
              <a:buFont typeface="Arial"/>
              <a:buChar char="•"/>
            </a:pPr>
            <a:r>
              <a:rPr lang="en-US" dirty="0">
                <a:latin typeface="Consolas"/>
                <a:ea typeface="+mn-lt"/>
                <a:cs typeface="+mn-lt"/>
              </a:rPr>
              <a:t>__</a:t>
            </a:r>
            <a:r>
              <a:rPr lang="en-US" dirty="0" err="1">
                <a:latin typeface="Consolas"/>
                <a:ea typeface="+mn-lt"/>
                <a:cs typeface="+mn-lt"/>
              </a:rPr>
              <a:t>init</a:t>
            </a:r>
            <a:r>
              <a:rPr lang="en-US" dirty="0">
                <a:latin typeface="Consolas"/>
                <a:ea typeface="+mn-lt"/>
                <a:cs typeface="+mn-lt"/>
              </a:rPr>
              <a:t>__</a:t>
            </a:r>
            <a:r>
              <a:rPr lang="en-US" dirty="0">
                <a:ea typeface="+mn-lt"/>
                <a:cs typeface="+mn-lt"/>
              </a:rPr>
              <a:t> is the </a:t>
            </a:r>
            <a:r>
              <a:rPr lang="en-US" b="1" dirty="0">
                <a:ea typeface="+mn-lt"/>
                <a:cs typeface="+mn-lt"/>
              </a:rPr>
              <a:t>constructor</a:t>
            </a:r>
            <a:r>
              <a:rPr lang="en-US" dirty="0">
                <a:ea typeface="+mn-lt"/>
                <a:cs typeface="+mn-lt"/>
              </a:rPr>
              <a:t>, automatically invoked during object instantiation.</a:t>
            </a:r>
            <a:endParaRPr lang="en-US" dirty="0">
              <a:latin typeface="Consolas"/>
              <a:ea typeface="+mn-lt"/>
              <a:cs typeface="+mn-lt"/>
            </a:endParaRPr>
          </a:p>
          <a:p>
            <a:pPr marL="285750" indent="-285750">
              <a:buFont typeface="Arial"/>
              <a:buChar char="•"/>
            </a:pPr>
            <a:r>
              <a:rPr lang="en-US" dirty="0">
                <a:latin typeface="Consolas"/>
                <a:ea typeface="+mn-lt"/>
                <a:cs typeface="+mn-lt"/>
              </a:rPr>
              <a:t>self</a:t>
            </a:r>
            <a:r>
              <a:rPr lang="en-US" dirty="0">
                <a:ea typeface="+mn-lt"/>
                <a:cs typeface="+mn-lt"/>
              </a:rPr>
              <a:t> refers to the instance on which the method is called.</a:t>
            </a:r>
            <a:endParaRPr lang="en-US" dirty="0">
              <a:cs typeface="Segoe UI"/>
            </a:endParaRPr>
          </a:p>
        </p:txBody>
      </p:sp>
      <p:sp>
        <p:nvSpPr>
          <p:cNvPr id="6" name="TextBox 5">
            <a:extLst>
              <a:ext uri="{FF2B5EF4-FFF2-40B4-BE49-F238E27FC236}">
                <a16:creationId xmlns:a16="http://schemas.microsoft.com/office/drawing/2014/main" id="{EFAC082F-039C-206B-D0F2-B83521B0F486}"/>
              </a:ext>
            </a:extLst>
          </p:cNvPr>
          <p:cNvSpPr txBox="1"/>
          <p:nvPr/>
        </p:nvSpPr>
        <p:spPr>
          <a:xfrm>
            <a:off x="5592655" y="1868429"/>
            <a:ext cx="5980339" cy="2609945"/>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b="1" dirty="0"/>
              <a:t>Creating an Object (Instance)</a:t>
            </a:r>
            <a:endParaRPr lang="en-US" dirty="0">
              <a:cs typeface="Segoe UI"/>
            </a:endParaRPr>
          </a:p>
          <a:p>
            <a:pPr>
              <a:lnSpc>
                <a:spcPct val="90000"/>
              </a:lnSpc>
              <a:spcAft>
                <a:spcPts val="600"/>
              </a:spcAft>
            </a:pPr>
            <a:endParaRPr lang="en-US" b="1" dirty="0">
              <a:latin typeface="Consolas"/>
              <a:cs typeface="Segoe UI"/>
            </a:endParaRPr>
          </a:p>
          <a:p>
            <a:r>
              <a:rPr lang="en-US" dirty="0">
                <a:latin typeface="Consolas"/>
                <a:ea typeface="+mn-lt"/>
                <a:cs typeface="+mn-lt"/>
              </a:rPr>
              <a:t>s1 = Student("Arohi", 101)</a:t>
            </a:r>
            <a:endParaRPr lang="en-US">
              <a:latin typeface="Consolas"/>
            </a:endParaRPr>
          </a:p>
          <a:p>
            <a:r>
              <a:rPr lang="en-US" dirty="0">
                <a:latin typeface="Consolas"/>
                <a:ea typeface="+mn-lt"/>
                <a:cs typeface="+mn-lt"/>
              </a:rPr>
              <a:t>s1.display()</a:t>
            </a:r>
          </a:p>
          <a:p>
            <a:endParaRPr lang="en-US" dirty="0">
              <a:latin typeface="Consolas"/>
              <a:cs typeface="Segoe UI"/>
            </a:endParaRPr>
          </a:p>
          <a:p>
            <a:pPr marL="285750" indent="-285750">
              <a:buFont typeface="Arial"/>
              <a:buChar char="•"/>
            </a:pPr>
            <a:r>
              <a:rPr lang="en-US">
                <a:latin typeface="Consolas"/>
                <a:cs typeface="Segoe UI"/>
              </a:rPr>
              <a:t>s1</a:t>
            </a:r>
            <a:r>
              <a:rPr lang="en-US">
                <a:ea typeface="+mn-lt"/>
                <a:cs typeface="+mn-lt"/>
              </a:rPr>
              <a:t> is an instance of the </a:t>
            </a:r>
            <a:r>
              <a:rPr lang="en-US">
                <a:latin typeface="Consolas"/>
                <a:cs typeface="Segoe UI"/>
              </a:rPr>
              <a:t>Student</a:t>
            </a:r>
            <a:r>
              <a:rPr lang="en-US">
                <a:ea typeface="+mn-lt"/>
                <a:cs typeface="+mn-lt"/>
              </a:rPr>
              <a:t> class.</a:t>
            </a:r>
            <a:endParaRPr lang="en-US"/>
          </a:p>
          <a:p>
            <a:pPr marL="285750" indent="-285750">
              <a:buFont typeface="Arial"/>
              <a:buChar char="•"/>
            </a:pPr>
            <a:r>
              <a:rPr lang="en-US" dirty="0">
                <a:ea typeface="+mn-lt"/>
                <a:cs typeface="+mn-lt"/>
              </a:rPr>
              <a:t>Invokes the class constructor, allocates memory, and binds attributes.</a:t>
            </a:r>
            <a:endParaRPr lang="en-US" dirty="0"/>
          </a:p>
        </p:txBody>
      </p:sp>
      <p:sp>
        <p:nvSpPr>
          <p:cNvPr id="7" name="TextBox 6">
            <a:extLst>
              <a:ext uri="{FF2B5EF4-FFF2-40B4-BE49-F238E27FC236}">
                <a16:creationId xmlns:a16="http://schemas.microsoft.com/office/drawing/2014/main" id="{8BF6ED1E-65A2-8780-F660-25B16579B35F}"/>
              </a:ext>
            </a:extLst>
          </p:cNvPr>
          <p:cNvSpPr txBox="1"/>
          <p:nvPr/>
        </p:nvSpPr>
        <p:spPr>
          <a:xfrm>
            <a:off x="5592656" y="4477331"/>
            <a:ext cx="5980340" cy="1695849"/>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b="1" dirty="0"/>
              <a:t>Key Concepts</a:t>
            </a:r>
          </a:p>
          <a:p>
            <a:pPr marL="285750" indent="-285750">
              <a:lnSpc>
                <a:spcPct val="90000"/>
              </a:lnSpc>
              <a:spcAft>
                <a:spcPts val="600"/>
              </a:spcAft>
              <a:buFont typeface="Arial"/>
              <a:buChar char="•"/>
            </a:pPr>
            <a:r>
              <a:rPr lang="en-US" dirty="0"/>
              <a:t>A class defines a </a:t>
            </a:r>
            <a:r>
              <a:rPr lang="en-US" b="1" dirty="0"/>
              <a:t>type</a:t>
            </a:r>
            <a:r>
              <a:rPr lang="en-US" dirty="0"/>
              <a:t>, and objects are </a:t>
            </a:r>
            <a:r>
              <a:rPr lang="en-US" b="1" dirty="0"/>
              <a:t>instances</a:t>
            </a:r>
            <a:r>
              <a:rPr lang="en-US" dirty="0"/>
              <a:t> of that type.</a:t>
            </a:r>
            <a:endParaRPr lang="en-US" dirty="0">
              <a:cs typeface="Segoe UI"/>
            </a:endParaRPr>
          </a:p>
          <a:p>
            <a:pPr marL="285750" indent="-285750">
              <a:lnSpc>
                <a:spcPct val="90000"/>
              </a:lnSpc>
              <a:spcAft>
                <a:spcPts val="600"/>
              </a:spcAft>
              <a:buFont typeface="Arial"/>
              <a:buChar char="•"/>
            </a:pPr>
            <a:r>
              <a:rPr lang="en-US" dirty="0"/>
              <a:t>Methods operate on the data associated with a particular object.</a:t>
            </a:r>
            <a:endParaRPr lang="en-US" dirty="0">
              <a:cs typeface="Segoe UI"/>
            </a:endParaRPr>
          </a:p>
        </p:txBody>
      </p:sp>
    </p:spTree>
    <p:extLst>
      <p:ext uri="{BB962C8B-B14F-4D97-AF65-F5344CB8AC3E}">
        <p14:creationId xmlns:p14="http://schemas.microsoft.com/office/powerpoint/2010/main" val="223799251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D1B3DB9-F874-19CE-84F5-31F1EF986302}"/>
              </a:ext>
            </a:extLst>
          </p:cNvPr>
          <p:cNvSpPr>
            <a:spLocks noGrp="1"/>
          </p:cNvSpPr>
          <p:nvPr>
            <p:ph type="title"/>
          </p:nvPr>
        </p:nvSpPr>
        <p:spPr/>
        <p:txBody>
          <a:bodyPr/>
          <a:lstStyle/>
          <a:p>
            <a:r>
              <a:rPr lang="en-US" sz="3100" dirty="0">
                <a:cs typeface="Segoe UI"/>
              </a:rPr>
              <a:t>Methods and </a:t>
            </a:r>
            <a:r>
              <a:rPr lang="en-US" sz="3100" dirty="0">
                <a:latin typeface="Consolas"/>
                <a:cs typeface="Segoe UI"/>
              </a:rPr>
              <a:t>__</a:t>
            </a:r>
            <a:r>
              <a:rPr lang="en-US" sz="3100" dirty="0" err="1">
                <a:latin typeface="Consolas"/>
                <a:cs typeface="Segoe UI"/>
              </a:rPr>
              <a:t>init</a:t>
            </a:r>
            <a:r>
              <a:rPr lang="en-US" sz="3100" dirty="0">
                <a:latin typeface="Consolas"/>
                <a:cs typeface="Segoe UI"/>
              </a:rPr>
              <a:t>__()</a:t>
            </a:r>
            <a:r>
              <a:rPr lang="en-US" sz="3100" dirty="0">
                <a:cs typeface="Segoe UI"/>
              </a:rPr>
              <a:t> Constructor</a:t>
            </a:r>
          </a:p>
        </p:txBody>
      </p:sp>
      <p:sp>
        <p:nvSpPr>
          <p:cNvPr id="4" name="TextBox 3">
            <a:extLst>
              <a:ext uri="{FF2B5EF4-FFF2-40B4-BE49-F238E27FC236}">
                <a16:creationId xmlns:a16="http://schemas.microsoft.com/office/drawing/2014/main" id="{8A328282-313A-12CD-6126-6BF8BC359B9B}"/>
              </a:ext>
            </a:extLst>
          </p:cNvPr>
          <p:cNvSpPr txBox="1"/>
          <p:nvPr/>
        </p:nvSpPr>
        <p:spPr>
          <a:xfrm>
            <a:off x="428646" y="1174923"/>
            <a:ext cx="6200553" cy="5373779"/>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b="1" dirty="0"/>
              <a:t>What Are Methods?</a:t>
            </a:r>
          </a:p>
          <a:p>
            <a:pPr marL="228600" indent="-228600">
              <a:lnSpc>
                <a:spcPct val="90000"/>
              </a:lnSpc>
              <a:spcAft>
                <a:spcPts val="600"/>
              </a:spcAft>
              <a:buFont typeface=""/>
              <a:buChar char="•"/>
            </a:pPr>
            <a:r>
              <a:rPr lang="en-US" dirty="0"/>
              <a:t>A </a:t>
            </a:r>
            <a:r>
              <a:rPr lang="en-US" b="1" dirty="0"/>
              <a:t>method</a:t>
            </a:r>
            <a:r>
              <a:rPr lang="en-US" dirty="0"/>
              <a:t> is a function defined </a:t>
            </a:r>
            <a:r>
              <a:rPr lang="en-US" b="1" dirty="0"/>
              <a:t>within a class</a:t>
            </a:r>
            <a:r>
              <a:rPr lang="en-US" dirty="0"/>
              <a:t>, designed to operate on instances of that class.</a:t>
            </a:r>
            <a:endParaRPr lang="en-US" dirty="0">
              <a:cs typeface="Segoe UI"/>
            </a:endParaRPr>
          </a:p>
          <a:p>
            <a:pPr marL="228600" indent="-228600">
              <a:lnSpc>
                <a:spcPct val="90000"/>
              </a:lnSpc>
              <a:spcAft>
                <a:spcPts val="600"/>
              </a:spcAft>
              <a:buFont typeface=""/>
              <a:buChar char="•"/>
            </a:pPr>
            <a:r>
              <a:rPr lang="en-US" dirty="0"/>
              <a:t>Methods always take self as the </a:t>
            </a:r>
            <a:r>
              <a:rPr lang="en-US" b="1" dirty="0"/>
              <a:t>first parameter</a:t>
            </a:r>
            <a:r>
              <a:rPr lang="en-US" dirty="0"/>
              <a:t>, referring to the invoking object.</a:t>
            </a:r>
            <a:endParaRPr lang="en-US" dirty="0">
              <a:cs typeface="Segoe UI"/>
            </a:endParaRPr>
          </a:p>
          <a:p>
            <a:r>
              <a:rPr lang="en-US" dirty="0">
                <a:latin typeface="Consolas"/>
                <a:ea typeface="+mn-lt"/>
                <a:cs typeface="+mn-lt"/>
              </a:rPr>
              <a:t>class Circle:</a:t>
            </a:r>
            <a:endParaRPr lang="en-US">
              <a:latin typeface="Consolas"/>
              <a:cs typeface="Segoe UI"/>
            </a:endParaRPr>
          </a:p>
          <a:p>
            <a:r>
              <a:rPr lang="en-US" dirty="0">
                <a:latin typeface="Consolas"/>
                <a:ea typeface="+mn-lt"/>
                <a:cs typeface="+mn-lt"/>
              </a:rPr>
              <a:t>    def area(self):</a:t>
            </a:r>
            <a:endParaRPr lang="en-US">
              <a:latin typeface="Consolas"/>
              <a:cs typeface="Segoe UI"/>
            </a:endParaRPr>
          </a:p>
          <a:p>
            <a:r>
              <a:rPr lang="en-US" dirty="0">
                <a:latin typeface="Consolas"/>
                <a:ea typeface="+mn-lt"/>
                <a:cs typeface="+mn-lt"/>
              </a:rPr>
              <a:t>        return 3.14 * </a:t>
            </a:r>
            <a:r>
              <a:rPr lang="en-US" err="1">
                <a:latin typeface="Consolas"/>
                <a:ea typeface="+mn-lt"/>
                <a:cs typeface="+mn-lt"/>
              </a:rPr>
              <a:t>self.radius</a:t>
            </a:r>
            <a:r>
              <a:rPr lang="en-US" dirty="0">
                <a:latin typeface="Consolas"/>
                <a:ea typeface="+mn-lt"/>
                <a:cs typeface="+mn-lt"/>
              </a:rPr>
              <a:t> ** 2</a:t>
            </a:r>
          </a:p>
          <a:p>
            <a:endParaRPr lang="en-US" dirty="0">
              <a:latin typeface="Consolas"/>
              <a:cs typeface="Segoe UI"/>
            </a:endParaRPr>
          </a:p>
          <a:p>
            <a:r>
              <a:rPr lang="en-US" b="1" dirty="0"/>
              <a:t>Purpose of </a:t>
            </a:r>
            <a:r>
              <a:rPr lang="en-US" b="1" dirty="0">
                <a:latin typeface="Consolas"/>
                <a:cs typeface="Segoe UI"/>
              </a:rPr>
              <a:t>__</a:t>
            </a:r>
            <a:r>
              <a:rPr lang="en-US" b="1" dirty="0" err="1">
                <a:latin typeface="Consolas"/>
                <a:cs typeface="Segoe UI"/>
              </a:rPr>
              <a:t>init</a:t>
            </a:r>
            <a:r>
              <a:rPr lang="en-US" b="1" dirty="0">
                <a:latin typeface="Consolas"/>
                <a:cs typeface="Segoe UI"/>
              </a:rPr>
              <a:t>__()</a:t>
            </a:r>
            <a:r>
              <a:rPr lang="en-US" b="1" dirty="0"/>
              <a:t> Constructor</a:t>
            </a:r>
            <a:endParaRPr lang="en-US" dirty="0"/>
          </a:p>
          <a:p>
            <a:pPr marL="285750" indent="-285750">
              <a:buFont typeface="Arial"/>
              <a:buChar char="•"/>
            </a:pPr>
            <a:r>
              <a:rPr lang="en-US" dirty="0">
                <a:ea typeface="+mn-lt"/>
                <a:cs typeface="+mn-lt"/>
              </a:rPr>
              <a:t>The </a:t>
            </a:r>
            <a:r>
              <a:rPr lang="en-US" dirty="0">
                <a:latin typeface="Consolas"/>
                <a:cs typeface="Segoe UI"/>
              </a:rPr>
              <a:t>__</a:t>
            </a:r>
            <a:r>
              <a:rPr lang="en-US" dirty="0" err="1">
                <a:latin typeface="Consolas"/>
                <a:cs typeface="Segoe UI"/>
              </a:rPr>
              <a:t>init</a:t>
            </a:r>
            <a:r>
              <a:rPr lang="en-US" dirty="0">
                <a:latin typeface="Consolas"/>
                <a:cs typeface="Segoe UI"/>
              </a:rPr>
              <a:t>__()</a:t>
            </a:r>
            <a:r>
              <a:rPr lang="en-US" dirty="0">
                <a:ea typeface="+mn-lt"/>
                <a:cs typeface="+mn-lt"/>
              </a:rPr>
              <a:t> method is a </a:t>
            </a:r>
            <a:r>
              <a:rPr lang="en-US" b="1" dirty="0">
                <a:ea typeface="+mn-lt"/>
                <a:cs typeface="+mn-lt"/>
              </a:rPr>
              <a:t>special initializer</a:t>
            </a:r>
            <a:r>
              <a:rPr lang="en-US" dirty="0">
                <a:ea typeface="+mn-lt"/>
                <a:cs typeface="+mn-lt"/>
              </a:rPr>
              <a:t> automatically executed when a new object is created.</a:t>
            </a:r>
            <a:endParaRPr lang="en-US" dirty="0"/>
          </a:p>
          <a:p>
            <a:pPr marL="285750" indent="-285750">
              <a:buFont typeface="Arial"/>
              <a:buChar char="•"/>
            </a:pPr>
            <a:r>
              <a:rPr lang="en-US" dirty="0">
                <a:ea typeface="+mn-lt"/>
                <a:cs typeface="+mn-lt"/>
              </a:rPr>
              <a:t>Used to </a:t>
            </a:r>
            <a:r>
              <a:rPr lang="en-US" b="1" dirty="0">
                <a:ea typeface="+mn-lt"/>
                <a:cs typeface="+mn-lt"/>
              </a:rPr>
              <a:t>initialize instance attributes</a:t>
            </a:r>
            <a:r>
              <a:rPr lang="en-US" dirty="0">
                <a:ea typeface="+mn-lt"/>
                <a:cs typeface="+mn-lt"/>
              </a:rPr>
              <a:t>.</a:t>
            </a:r>
            <a:endParaRPr lang="en-US" dirty="0"/>
          </a:p>
          <a:p>
            <a:r>
              <a:rPr lang="en-US" dirty="0">
                <a:latin typeface="Consolas"/>
                <a:ea typeface="+mn-lt"/>
                <a:cs typeface="+mn-lt"/>
              </a:rPr>
              <a:t>class Circle:</a:t>
            </a:r>
            <a:endParaRPr lang="en-US" dirty="0">
              <a:latin typeface="Consolas"/>
            </a:endParaRPr>
          </a:p>
          <a:p>
            <a:r>
              <a:rPr lang="en-US" dirty="0">
                <a:latin typeface="Consolas"/>
                <a:ea typeface="+mn-lt"/>
                <a:cs typeface="+mn-lt"/>
              </a:rPr>
              <a:t>    def __</a:t>
            </a:r>
            <a:r>
              <a:rPr lang="en-US" dirty="0" err="1">
                <a:latin typeface="Consolas"/>
                <a:ea typeface="+mn-lt"/>
                <a:cs typeface="+mn-lt"/>
              </a:rPr>
              <a:t>init</a:t>
            </a:r>
            <a:r>
              <a:rPr lang="en-US" dirty="0">
                <a:latin typeface="Consolas"/>
                <a:ea typeface="+mn-lt"/>
                <a:cs typeface="+mn-lt"/>
              </a:rPr>
              <a:t>__(self, r):</a:t>
            </a:r>
            <a:endParaRPr lang="en-US" dirty="0">
              <a:latin typeface="Consolas"/>
            </a:endParaRPr>
          </a:p>
          <a:p>
            <a:r>
              <a:rPr lang="en-US" dirty="0">
                <a:latin typeface="Consolas"/>
                <a:ea typeface="+mn-lt"/>
                <a:cs typeface="+mn-lt"/>
              </a:rPr>
              <a:t>        </a:t>
            </a:r>
            <a:r>
              <a:rPr lang="en-US" dirty="0" err="1">
                <a:latin typeface="Consolas"/>
                <a:ea typeface="+mn-lt"/>
                <a:cs typeface="+mn-lt"/>
              </a:rPr>
              <a:t>self.radius</a:t>
            </a:r>
            <a:r>
              <a:rPr lang="en-US" dirty="0">
                <a:latin typeface="Consolas"/>
                <a:ea typeface="+mn-lt"/>
                <a:cs typeface="+mn-lt"/>
              </a:rPr>
              <a:t> = r</a:t>
            </a:r>
            <a:endParaRPr lang="en-US" dirty="0">
              <a:latin typeface="Consolas"/>
            </a:endParaRPr>
          </a:p>
          <a:p>
            <a:r>
              <a:rPr lang="en-US" dirty="0">
                <a:latin typeface="Consolas"/>
                <a:ea typeface="+mn-lt"/>
                <a:cs typeface="+mn-lt"/>
              </a:rPr>
              <a:t>c1 = Circle(5)  # Automatically calls __</a:t>
            </a:r>
            <a:r>
              <a:rPr lang="en-US" err="1">
                <a:latin typeface="Consolas"/>
                <a:ea typeface="+mn-lt"/>
                <a:cs typeface="+mn-lt"/>
              </a:rPr>
              <a:t>init</a:t>
            </a:r>
            <a:r>
              <a:rPr lang="en-US" dirty="0">
                <a:latin typeface="Consolas"/>
                <a:ea typeface="+mn-lt"/>
                <a:cs typeface="+mn-lt"/>
              </a:rPr>
              <a:t>__()</a:t>
            </a:r>
            <a:endParaRPr lang="en-US" dirty="0">
              <a:latin typeface="Consolas"/>
            </a:endParaRPr>
          </a:p>
        </p:txBody>
      </p:sp>
      <p:sp>
        <p:nvSpPr>
          <p:cNvPr id="6" name="TextBox 5">
            <a:extLst>
              <a:ext uri="{FF2B5EF4-FFF2-40B4-BE49-F238E27FC236}">
                <a16:creationId xmlns:a16="http://schemas.microsoft.com/office/drawing/2014/main" id="{73A41A12-214C-045D-F823-4737201ABFF3}"/>
              </a:ext>
            </a:extLst>
          </p:cNvPr>
          <p:cNvSpPr txBox="1"/>
          <p:nvPr/>
        </p:nvSpPr>
        <p:spPr>
          <a:xfrm>
            <a:off x="6511170" y="1335527"/>
            <a:ext cx="5024645" cy="2573012"/>
          </a:xfrm>
          <a:prstGeom prst="rect">
            <a:avLst/>
          </a:prstGeom>
          <a:solidFill>
            <a:schemeClr val="bg1">
              <a:lumMod val="95000"/>
            </a:schemeClr>
          </a:solid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r>
              <a:rPr lang="en-US" sz="1600" dirty="0">
                <a:latin typeface="Consolas"/>
                <a:ea typeface="+mn-lt"/>
                <a:cs typeface="+mn-lt"/>
              </a:rPr>
              <a:t>class Circle:</a:t>
            </a:r>
            <a:endParaRPr lang="en-US" dirty="0">
              <a:latin typeface="Consolas"/>
              <a:ea typeface="+mn-lt"/>
              <a:cs typeface="+mn-lt"/>
            </a:endParaRPr>
          </a:p>
          <a:p>
            <a:r>
              <a:rPr lang="en-US" sz="1600" dirty="0">
                <a:latin typeface="Consolas"/>
                <a:ea typeface="+mn-lt"/>
                <a:cs typeface="+mn-lt"/>
              </a:rPr>
              <a:t>    def __</a:t>
            </a:r>
            <a:r>
              <a:rPr lang="en-US" sz="1600" dirty="0" err="1">
                <a:latin typeface="Consolas"/>
                <a:ea typeface="+mn-lt"/>
                <a:cs typeface="+mn-lt"/>
              </a:rPr>
              <a:t>init</a:t>
            </a:r>
            <a:r>
              <a:rPr lang="en-US" sz="1600" dirty="0">
                <a:latin typeface="Consolas"/>
                <a:ea typeface="+mn-lt"/>
                <a:cs typeface="+mn-lt"/>
              </a:rPr>
              <a:t>__(self, r):</a:t>
            </a:r>
            <a:endParaRPr lang="en-US" dirty="0">
              <a:latin typeface="Consolas"/>
            </a:endParaRPr>
          </a:p>
          <a:p>
            <a:r>
              <a:rPr lang="en-US" sz="1600" dirty="0">
                <a:latin typeface="Consolas"/>
                <a:ea typeface="+mn-lt"/>
                <a:cs typeface="+mn-lt"/>
              </a:rPr>
              <a:t>        </a:t>
            </a:r>
            <a:r>
              <a:rPr lang="en-US" sz="1600" dirty="0" err="1">
                <a:latin typeface="Consolas"/>
                <a:ea typeface="+mn-lt"/>
                <a:cs typeface="+mn-lt"/>
              </a:rPr>
              <a:t>self.radius</a:t>
            </a:r>
            <a:r>
              <a:rPr lang="en-US" sz="1600" dirty="0">
                <a:latin typeface="Consolas"/>
                <a:ea typeface="+mn-lt"/>
                <a:cs typeface="+mn-lt"/>
              </a:rPr>
              <a:t> = r</a:t>
            </a:r>
            <a:endParaRPr lang="en-US">
              <a:latin typeface="Consolas"/>
            </a:endParaRPr>
          </a:p>
          <a:p>
            <a:endParaRPr lang="en-US" dirty="0">
              <a:latin typeface="Consolas"/>
            </a:endParaRPr>
          </a:p>
          <a:p>
            <a:r>
              <a:rPr lang="en-US" sz="1600" dirty="0">
                <a:latin typeface="Consolas"/>
                <a:ea typeface="+mn-lt"/>
                <a:cs typeface="+mn-lt"/>
              </a:rPr>
              <a:t>    def area(self):</a:t>
            </a:r>
            <a:endParaRPr lang="en-US" dirty="0">
              <a:latin typeface="Consolas"/>
            </a:endParaRPr>
          </a:p>
          <a:p>
            <a:r>
              <a:rPr lang="en-US" sz="1600" dirty="0">
                <a:latin typeface="Consolas"/>
                <a:ea typeface="+mn-lt"/>
                <a:cs typeface="+mn-lt"/>
              </a:rPr>
              <a:t>        return 3.14 * </a:t>
            </a:r>
            <a:r>
              <a:rPr lang="en-US" sz="1600" dirty="0" err="1">
                <a:latin typeface="Consolas"/>
                <a:ea typeface="+mn-lt"/>
                <a:cs typeface="+mn-lt"/>
              </a:rPr>
              <a:t>self.radius</a:t>
            </a:r>
            <a:r>
              <a:rPr lang="en-US" sz="1600" dirty="0">
                <a:latin typeface="Consolas"/>
                <a:ea typeface="+mn-lt"/>
                <a:cs typeface="+mn-lt"/>
              </a:rPr>
              <a:t> ** 2</a:t>
            </a:r>
            <a:endParaRPr lang="en-US">
              <a:latin typeface="Consolas"/>
            </a:endParaRPr>
          </a:p>
          <a:p>
            <a:endParaRPr lang="en-US" dirty="0">
              <a:latin typeface="Consolas"/>
              <a:ea typeface="+mn-lt"/>
              <a:cs typeface="+mn-lt"/>
            </a:endParaRPr>
          </a:p>
          <a:p>
            <a:r>
              <a:rPr lang="en-US" sz="1600" dirty="0">
                <a:latin typeface="Consolas"/>
                <a:ea typeface="+mn-lt"/>
                <a:cs typeface="+mn-lt"/>
              </a:rPr>
              <a:t>c = Circle(7)</a:t>
            </a:r>
            <a:endParaRPr lang="en-US">
              <a:latin typeface="Consolas"/>
            </a:endParaRPr>
          </a:p>
          <a:p>
            <a:r>
              <a:rPr lang="en-US" sz="1600" dirty="0">
                <a:latin typeface="Consolas"/>
                <a:ea typeface="+mn-lt"/>
                <a:cs typeface="+mn-lt"/>
              </a:rPr>
              <a:t>print(</a:t>
            </a:r>
            <a:r>
              <a:rPr lang="en-US" sz="1600" dirty="0" err="1">
                <a:latin typeface="Consolas"/>
                <a:ea typeface="+mn-lt"/>
                <a:cs typeface="+mn-lt"/>
              </a:rPr>
              <a:t>c.area</a:t>
            </a:r>
            <a:r>
              <a:rPr lang="en-US" sz="1600" dirty="0">
                <a:latin typeface="Consolas"/>
                <a:ea typeface="+mn-lt"/>
                <a:cs typeface="+mn-lt"/>
              </a:rPr>
              <a:t>())</a:t>
            </a:r>
            <a:endParaRPr lang="en-US" dirty="0">
              <a:latin typeface="Consolas"/>
            </a:endParaRPr>
          </a:p>
        </p:txBody>
      </p:sp>
      <p:sp>
        <p:nvSpPr>
          <p:cNvPr id="7" name="TextBox 6">
            <a:extLst>
              <a:ext uri="{FF2B5EF4-FFF2-40B4-BE49-F238E27FC236}">
                <a16:creationId xmlns:a16="http://schemas.microsoft.com/office/drawing/2014/main" id="{36E99F0E-E29C-0697-BA1A-876E70506B14}"/>
              </a:ext>
            </a:extLst>
          </p:cNvPr>
          <p:cNvSpPr txBox="1"/>
          <p:nvPr/>
        </p:nvSpPr>
        <p:spPr>
          <a:xfrm>
            <a:off x="6275318" y="4367251"/>
            <a:ext cx="5495870" cy="1369606"/>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marL="228600" indent="-228600">
              <a:lnSpc>
                <a:spcPct val="90000"/>
              </a:lnSpc>
              <a:spcAft>
                <a:spcPts val="600"/>
              </a:spcAft>
              <a:buFont typeface=""/>
              <a:buChar char="•"/>
            </a:pPr>
            <a:r>
              <a:rPr lang="en-US" dirty="0">
                <a:latin typeface="Consolas"/>
              </a:rPr>
              <a:t>__</a:t>
            </a:r>
            <a:r>
              <a:rPr lang="en-US" dirty="0" err="1">
                <a:latin typeface="Consolas"/>
              </a:rPr>
              <a:t>init</a:t>
            </a:r>
            <a:r>
              <a:rPr lang="en-US" dirty="0">
                <a:latin typeface="Consolas"/>
              </a:rPr>
              <a:t>__()</a:t>
            </a:r>
            <a:r>
              <a:rPr lang="en-US" dirty="0"/>
              <a:t> is not mandatory, but is a best practice for clean initialization.</a:t>
            </a:r>
          </a:p>
          <a:p>
            <a:pPr marL="228600" indent="-228600">
              <a:lnSpc>
                <a:spcPct val="90000"/>
              </a:lnSpc>
              <a:spcAft>
                <a:spcPts val="600"/>
              </a:spcAft>
              <a:buFont typeface=""/>
              <a:buChar char="•"/>
            </a:pPr>
            <a:r>
              <a:rPr lang="en-US" dirty="0"/>
              <a:t>Methods provide functionality </a:t>
            </a:r>
            <a:r>
              <a:rPr lang="en-US" b="1" dirty="0"/>
              <a:t>bound to object state</a:t>
            </a:r>
            <a:r>
              <a:rPr lang="en-US" dirty="0"/>
              <a:t>.</a:t>
            </a:r>
            <a:endParaRPr lang="en-US" dirty="0">
              <a:cs typeface="Segoe UI"/>
            </a:endParaRPr>
          </a:p>
        </p:txBody>
      </p:sp>
    </p:spTree>
    <p:extLst>
      <p:ext uri="{BB962C8B-B14F-4D97-AF65-F5344CB8AC3E}">
        <p14:creationId xmlns:p14="http://schemas.microsoft.com/office/powerpoint/2010/main" val="284186235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65FF315-A73C-1134-B7CC-5DA1D2EC1F5B}"/>
              </a:ext>
            </a:extLst>
          </p:cNvPr>
          <p:cNvSpPr>
            <a:spLocks noGrp="1"/>
          </p:cNvSpPr>
          <p:nvPr>
            <p:ph type="title"/>
          </p:nvPr>
        </p:nvSpPr>
        <p:spPr/>
        <p:txBody>
          <a:bodyPr/>
          <a:lstStyle/>
          <a:p>
            <a:r>
              <a:rPr lang="en-US" sz="3100" dirty="0">
                <a:cs typeface="Segoe UI"/>
              </a:rPr>
              <a:t>Inheritance, Encapsulation, and Polymorphism (Simplified)</a:t>
            </a:r>
          </a:p>
        </p:txBody>
      </p:sp>
      <p:sp>
        <p:nvSpPr>
          <p:cNvPr id="5" name="TextBox 4">
            <a:extLst>
              <a:ext uri="{FF2B5EF4-FFF2-40B4-BE49-F238E27FC236}">
                <a16:creationId xmlns:a16="http://schemas.microsoft.com/office/drawing/2014/main" id="{4FEC0656-223B-4438-B51D-DDBA8622D799}"/>
              </a:ext>
            </a:extLst>
          </p:cNvPr>
          <p:cNvSpPr txBox="1"/>
          <p:nvPr/>
        </p:nvSpPr>
        <p:spPr>
          <a:xfrm>
            <a:off x="428647" y="1174923"/>
            <a:ext cx="3580011" cy="5469190"/>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r>
              <a:rPr lang="en-US" b="1" dirty="0"/>
              <a:t>Inheritance</a:t>
            </a:r>
            <a:endParaRPr lang="en-US" dirty="0"/>
          </a:p>
          <a:p>
            <a:pPr marL="285750" indent="-285750">
              <a:buFont typeface="Arial"/>
              <a:buChar char="•"/>
            </a:pPr>
            <a:r>
              <a:rPr lang="en-US" dirty="0">
                <a:ea typeface="+mn-lt"/>
                <a:cs typeface="+mn-lt"/>
              </a:rPr>
              <a:t>Enables a class (child) to derive properties and behaviors from another class (parent).</a:t>
            </a:r>
          </a:p>
          <a:p>
            <a:pPr marL="285750" indent="-285750">
              <a:buFont typeface="Arial"/>
              <a:buChar char="•"/>
            </a:pPr>
            <a:r>
              <a:rPr lang="en-US" dirty="0">
                <a:ea typeface="+mn-lt"/>
                <a:cs typeface="+mn-lt"/>
              </a:rPr>
              <a:t>Promotes code reuse and logical hierarchy.</a:t>
            </a:r>
          </a:p>
          <a:p>
            <a:pPr marL="285750" indent="-285750">
              <a:buFont typeface="Arial"/>
              <a:buChar char="•"/>
            </a:pPr>
            <a:endParaRPr lang="en-US" dirty="0">
              <a:cs typeface="Segoe UI"/>
            </a:endParaRPr>
          </a:p>
          <a:p>
            <a:r>
              <a:rPr lang="en-US" sz="1600" dirty="0">
                <a:latin typeface="Consolas"/>
                <a:ea typeface="+mn-lt"/>
                <a:cs typeface="+mn-lt"/>
              </a:rPr>
              <a:t>class Vehicle:</a:t>
            </a:r>
            <a:endParaRPr lang="en-US" sz="1600" dirty="0">
              <a:latin typeface="Consolas"/>
            </a:endParaRPr>
          </a:p>
          <a:p>
            <a:r>
              <a:rPr lang="en-US" sz="1600" dirty="0">
                <a:latin typeface="Consolas"/>
                <a:ea typeface="+mn-lt"/>
                <a:cs typeface="+mn-lt"/>
              </a:rPr>
              <a:t>    def start(self):</a:t>
            </a:r>
            <a:endParaRPr lang="en-US" sz="1600" dirty="0">
              <a:latin typeface="Consolas"/>
            </a:endParaRPr>
          </a:p>
          <a:p>
            <a:r>
              <a:rPr lang="en-US" sz="1600" dirty="0">
                <a:latin typeface="Consolas"/>
                <a:ea typeface="+mn-lt"/>
                <a:cs typeface="+mn-lt"/>
              </a:rPr>
              <a:t>        print("Starting engine")</a:t>
            </a:r>
            <a:endParaRPr lang="en-US" sz="1600" dirty="0">
              <a:latin typeface="Consolas"/>
            </a:endParaRPr>
          </a:p>
          <a:p>
            <a:endParaRPr lang="en-US" sz="1600" dirty="0">
              <a:latin typeface="Consolas"/>
            </a:endParaRPr>
          </a:p>
          <a:p>
            <a:r>
              <a:rPr lang="en-US" sz="1600" dirty="0">
                <a:latin typeface="Consolas"/>
                <a:ea typeface="+mn-lt"/>
                <a:cs typeface="+mn-lt"/>
              </a:rPr>
              <a:t>class Car(Vehicle):</a:t>
            </a:r>
            <a:endParaRPr lang="en-US" sz="1600" dirty="0">
              <a:latin typeface="Consolas"/>
            </a:endParaRPr>
          </a:p>
          <a:p>
            <a:r>
              <a:rPr lang="en-US" sz="1600" dirty="0">
                <a:latin typeface="Consolas"/>
                <a:ea typeface="+mn-lt"/>
                <a:cs typeface="+mn-lt"/>
              </a:rPr>
              <a:t>    pass</a:t>
            </a:r>
            <a:endParaRPr lang="en-US" sz="1600" dirty="0">
              <a:latin typeface="Consolas"/>
            </a:endParaRPr>
          </a:p>
          <a:p>
            <a:endParaRPr lang="en-US" sz="1600" dirty="0">
              <a:latin typeface="Consolas"/>
            </a:endParaRPr>
          </a:p>
          <a:p>
            <a:r>
              <a:rPr lang="en-US" sz="1600" dirty="0">
                <a:latin typeface="Consolas"/>
                <a:ea typeface="+mn-lt"/>
                <a:cs typeface="+mn-lt"/>
              </a:rPr>
              <a:t>c = Car()</a:t>
            </a:r>
            <a:endParaRPr lang="en-US" sz="1600" dirty="0">
              <a:latin typeface="Consolas"/>
            </a:endParaRPr>
          </a:p>
          <a:p>
            <a:r>
              <a:rPr lang="en-US" sz="1600" err="1">
                <a:latin typeface="Consolas"/>
                <a:ea typeface="+mn-lt"/>
                <a:cs typeface="+mn-lt"/>
              </a:rPr>
              <a:t>c.start</a:t>
            </a:r>
            <a:r>
              <a:rPr lang="en-US" sz="1600" dirty="0">
                <a:latin typeface="Consolas"/>
                <a:ea typeface="+mn-lt"/>
                <a:cs typeface="+mn-lt"/>
              </a:rPr>
              <a:t>()  # Inherited from Vehicle</a:t>
            </a:r>
            <a:endParaRPr lang="en-US" sz="1600" dirty="0">
              <a:latin typeface="Consolas"/>
            </a:endParaRPr>
          </a:p>
          <a:p>
            <a:pPr>
              <a:lnSpc>
                <a:spcPct val="90000"/>
              </a:lnSpc>
              <a:spcAft>
                <a:spcPts val="600"/>
              </a:spcAft>
            </a:pPr>
            <a:endParaRPr lang="en-US" b="1" dirty="0">
              <a:cs typeface="Segoe UI"/>
            </a:endParaRPr>
          </a:p>
        </p:txBody>
      </p:sp>
      <p:sp>
        <p:nvSpPr>
          <p:cNvPr id="7" name="TextBox 6">
            <a:extLst>
              <a:ext uri="{FF2B5EF4-FFF2-40B4-BE49-F238E27FC236}">
                <a16:creationId xmlns:a16="http://schemas.microsoft.com/office/drawing/2014/main" id="{2807CDDB-A954-8BF1-BCD0-1859D20B8A2C}"/>
              </a:ext>
            </a:extLst>
          </p:cNvPr>
          <p:cNvSpPr txBox="1"/>
          <p:nvPr/>
        </p:nvSpPr>
        <p:spPr>
          <a:xfrm>
            <a:off x="4007118" y="1174923"/>
            <a:ext cx="3866289" cy="4567404"/>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b="1" dirty="0"/>
              <a:t>Encapsulation</a:t>
            </a:r>
          </a:p>
          <a:p>
            <a:pPr marL="228600" indent="-228600">
              <a:lnSpc>
                <a:spcPct val="90000"/>
              </a:lnSpc>
              <a:spcAft>
                <a:spcPts val="600"/>
              </a:spcAft>
              <a:buFont typeface=""/>
              <a:buChar char="•"/>
            </a:pPr>
            <a:r>
              <a:rPr lang="en-US" dirty="0"/>
              <a:t>Refers to binding data and methods within a class and restricting direct access to internal state.</a:t>
            </a:r>
            <a:endParaRPr lang="en-US">
              <a:cs typeface="Segoe UI"/>
            </a:endParaRPr>
          </a:p>
          <a:p>
            <a:pPr marL="228600" indent="-228600">
              <a:lnSpc>
                <a:spcPct val="90000"/>
              </a:lnSpc>
              <a:spcAft>
                <a:spcPts val="600"/>
              </a:spcAft>
              <a:buFont typeface=""/>
              <a:buChar char="•"/>
            </a:pPr>
            <a:r>
              <a:rPr lang="en-US" dirty="0"/>
              <a:t>Achieved via access modifiers:</a:t>
            </a:r>
            <a:endParaRPr lang="en-US">
              <a:cs typeface="Segoe UI"/>
            </a:endParaRPr>
          </a:p>
          <a:p>
            <a:pPr marL="228600" lvl="1" indent="-228600">
              <a:lnSpc>
                <a:spcPct val="90000"/>
              </a:lnSpc>
              <a:spcAft>
                <a:spcPts val="600"/>
              </a:spcAft>
              <a:buFont typeface=""/>
              <a:buChar char="•"/>
            </a:pPr>
            <a:r>
              <a:rPr lang="en-US" dirty="0">
                <a:latin typeface="Consolas"/>
              </a:rPr>
              <a:t>_protected</a:t>
            </a:r>
            <a:r>
              <a:rPr lang="en-US" dirty="0"/>
              <a:t>, </a:t>
            </a:r>
            <a:r>
              <a:rPr lang="en-US" dirty="0">
                <a:latin typeface="Consolas"/>
              </a:rPr>
              <a:t>__private</a:t>
            </a:r>
            <a:r>
              <a:rPr lang="en-US" dirty="0"/>
              <a:t> (naming conventions)</a:t>
            </a:r>
            <a:endParaRPr lang="en-US" dirty="0">
              <a:cs typeface="Segoe UI"/>
            </a:endParaRPr>
          </a:p>
          <a:p>
            <a:r>
              <a:rPr lang="en-US" sz="1600" dirty="0">
                <a:latin typeface="Consolas"/>
                <a:ea typeface="+mn-lt"/>
                <a:cs typeface="+mn-lt"/>
              </a:rPr>
              <a:t>class </a:t>
            </a:r>
            <a:r>
              <a:rPr lang="en-US" sz="1600" err="1">
                <a:latin typeface="Consolas"/>
                <a:ea typeface="+mn-lt"/>
                <a:cs typeface="+mn-lt"/>
              </a:rPr>
              <a:t>BankAccount</a:t>
            </a:r>
            <a:r>
              <a:rPr lang="en-US" sz="1600" dirty="0">
                <a:latin typeface="Consolas"/>
                <a:ea typeface="+mn-lt"/>
                <a:cs typeface="+mn-lt"/>
              </a:rPr>
              <a:t>:</a:t>
            </a:r>
            <a:endParaRPr lang="en-US" sz="1600" dirty="0">
              <a:latin typeface="Consolas"/>
            </a:endParaRPr>
          </a:p>
          <a:p>
            <a:r>
              <a:rPr lang="en-US" sz="1600" dirty="0">
                <a:latin typeface="Consolas"/>
                <a:ea typeface="+mn-lt"/>
                <a:cs typeface="+mn-lt"/>
              </a:rPr>
              <a:t>    def __</a:t>
            </a:r>
            <a:r>
              <a:rPr lang="en-US" sz="1600" err="1">
                <a:latin typeface="Consolas"/>
                <a:ea typeface="+mn-lt"/>
                <a:cs typeface="+mn-lt"/>
              </a:rPr>
              <a:t>init</a:t>
            </a:r>
            <a:r>
              <a:rPr lang="en-US" sz="1600" dirty="0">
                <a:latin typeface="Consolas"/>
                <a:ea typeface="+mn-lt"/>
                <a:cs typeface="+mn-lt"/>
              </a:rPr>
              <a:t>__(self, balance):</a:t>
            </a:r>
            <a:endParaRPr lang="en-US" sz="1600" dirty="0">
              <a:latin typeface="Consolas"/>
            </a:endParaRPr>
          </a:p>
          <a:p>
            <a:r>
              <a:rPr lang="en-US" sz="1600" dirty="0">
                <a:latin typeface="Consolas"/>
                <a:ea typeface="+mn-lt"/>
                <a:cs typeface="+mn-lt"/>
              </a:rPr>
              <a:t>        </a:t>
            </a:r>
            <a:r>
              <a:rPr lang="en-US" sz="1600" err="1">
                <a:latin typeface="Consolas"/>
                <a:ea typeface="+mn-lt"/>
                <a:cs typeface="+mn-lt"/>
              </a:rPr>
              <a:t>self.__balance</a:t>
            </a:r>
            <a:r>
              <a:rPr lang="en-US" sz="1600" dirty="0">
                <a:latin typeface="Consolas"/>
                <a:ea typeface="+mn-lt"/>
                <a:cs typeface="+mn-lt"/>
              </a:rPr>
              <a:t> = balance  # private</a:t>
            </a:r>
            <a:endParaRPr lang="en-US" sz="1600" dirty="0">
              <a:latin typeface="Consolas"/>
            </a:endParaRPr>
          </a:p>
          <a:p>
            <a:endParaRPr lang="en-US" sz="1600" dirty="0">
              <a:latin typeface="Consolas"/>
            </a:endParaRPr>
          </a:p>
          <a:p>
            <a:r>
              <a:rPr lang="en-US" sz="1600" dirty="0">
                <a:latin typeface="Consolas"/>
                <a:ea typeface="+mn-lt"/>
                <a:cs typeface="+mn-lt"/>
              </a:rPr>
              <a:t>    def </a:t>
            </a:r>
            <a:r>
              <a:rPr lang="en-US" sz="1600" err="1">
                <a:latin typeface="Consolas"/>
                <a:ea typeface="+mn-lt"/>
                <a:cs typeface="+mn-lt"/>
              </a:rPr>
              <a:t>get_balance</a:t>
            </a:r>
            <a:r>
              <a:rPr lang="en-US" sz="1600" dirty="0">
                <a:latin typeface="Consolas"/>
                <a:ea typeface="+mn-lt"/>
                <a:cs typeface="+mn-lt"/>
              </a:rPr>
              <a:t>(self):</a:t>
            </a:r>
            <a:endParaRPr lang="en-US" sz="1600" dirty="0">
              <a:latin typeface="Consolas"/>
            </a:endParaRPr>
          </a:p>
          <a:p>
            <a:r>
              <a:rPr lang="en-US" sz="1600" dirty="0">
                <a:latin typeface="Consolas"/>
                <a:ea typeface="+mn-lt"/>
                <a:cs typeface="+mn-lt"/>
              </a:rPr>
              <a:t>        return </a:t>
            </a:r>
            <a:r>
              <a:rPr lang="en-US" sz="1600" err="1">
                <a:latin typeface="Consolas"/>
                <a:ea typeface="+mn-lt"/>
                <a:cs typeface="+mn-lt"/>
              </a:rPr>
              <a:t>self.__balance</a:t>
            </a:r>
            <a:endParaRPr lang="en-US" sz="1600" err="1">
              <a:latin typeface="Consolas"/>
            </a:endParaRPr>
          </a:p>
        </p:txBody>
      </p:sp>
      <p:sp>
        <p:nvSpPr>
          <p:cNvPr id="8" name="TextBox 7">
            <a:extLst>
              <a:ext uri="{FF2B5EF4-FFF2-40B4-BE49-F238E27FC236}">
                <a16:creationId xmlns:a16="http://schemas.microsoft.com/office/drawing/2014/main" id="{C9768590-7F40-595C-D899-7EC17A79ED86}"/>
              </a:ext>
            </a:extLst>
          </p:cNvPr>
          <p:cNvSpPr txBox="1"/>
          <p:nvPr/>
        </p:nvSpPr>
        <p:spPr>
          <a:xfrm>
            <a:off x="7739739" y="1174923"/>
            <a:ext cx="3888310" cy="5056769"/>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b="1" dirty="0"/>
              <a:t>Polymorphism</a:t>
            </a:r>
          </a:p>
          <a:p>
            <a:pPr marL="228600" indent="-228600">
              <a:lnSpc>
                <a:spcPct val="90000"/>
              </a:lnSpc>
              <a:spcAft>
                <a:spcPts val="600"/>
              </a:spcAft>
              <a:buFont typeface=""/>
              <a:buChar char="•"/>
            </a:pPr>
            <a:r>
              <a:rPr lang="en-US" dirty="0"/>
              <a:t>Allows the same interface to behave differently for different classes.</a:t>
            </a:r>
            <a:endParaRPr lang="en-US" dirty="0">
              <a:cs typeface="Segoe UI"/>
            </a:endParaRPr>
          </a:p>
          <a:p>
            <a:pPr marL="228600" indent="-228600">
              <a:lnSpc>
                <a:spcPct val="90000"/>
              </a:lnSpc>
              <a:spcAft>
                <a:spcPts val="600"/>
              </a:spcAft>
              <a:buFont typeface=""/>
              <a:buChar char="•"/>
            </a:pPr>
            <a:r>
              <a:rPr lang="en-US" dirty="0"/>
              <a:t>Achieved via method overriding or duck typing.</a:t>
            </a:r>
          </a:p>
          <a:p>
            <a:pPr marL="228600" indent="-228600">
              <a:lnSpc>
                <a:spcPct val="90000"/>
              </a:lnSpc>
              <a:spcAft>
                <a:spcPts val="600"/>
              </a:spcAft>
              <a:buFont typeface=""/>
              <a:buChar char="•"/>
            </a:pPr>
            <a:endParaRPr lang="en-US" dirty="0">
              <a:cs typeface="Segoe UI"/>
            </a:endParaRPr>
          </a:p>
          <a:p>
            <a:r>
              <a:rPr lang="en-US" sz="1600">
                <a:latin typeface="Consolas"/>
                <a:ea typeface="+mn-lt"/>
                <a:cs typeface="+mn-lt"/>
              </a:rPr>
              <a:t>class Dog:</a:t>
            </a:r>
            <a:endParaRPr lang="en-US" sz="1600">
              <a:latin typeface="Consolas"/>
              <a:cs typeface="Segoe UI"/>
            </a:endParaRPr>
          </a:p>
          <a:p>
            <a:r>
              <a:rPr lang="en-US" sz="1600">
                <a:latin typeface="Consolas"/>
                <a:ea typeface="+mn-lt"/>
                <a:cs typeface="+mn-lt"/>
              </a:rPr>
              <a:t>    def speak(self): print("Bark")</a:t>
            </a:r>
            <a:endParaRPr lang="en-US" sz="1600">
              <a:latin typeface="Consolas"/>
              <a:cs typeface="Segoe UI"/>
            </a:endParaRPr>
          </a:p>
          <a:p>
            <a:endParaRPr lang="en-US" sz="1600" dirty="0">
              <a:latin typeface="Consolas"/>
              <a:cs typeface="Segoe UI"/>
            </a:endParaRPr>
          </a:p>
          <a:p>
            <a:r>
              <a:rPr lang="en-US" sz="1600">
                <a:latin typeface="Consolas"/>
                <a:ea typeface="+mn-lt"/>
                <a:cs typeface="+mn-lt"/>
              </a:rPr>
              <a:t>class Cat:</a:t>
            </a:r>
            <a:endParaRPr lang="en-US" sz="1600">
              <a:latin typeface="Consolas"/>
              <a:cs typeface="Segoe UI"/>
            </a:endParaRPr>
          </a:p>
          <a:p>
            <a:r>
              <a:rPr lang="en-US" sz="1600">
                <a:latin typeface="Consolas"/>
                <a:ea typeface="+mn-lt"/>
                <a:cs typeface="+mn-lt"/>
              </a:rPr>
              <a:t>    def speak(self): print("Meow")</a:t>
            </a:r>
            <a:endParaRPr lang="en-US" sz="1600">
              <a:latin typeface="Consolas"/>
              <a:cs typeface="Segoe UI"/>
            </a:endParaRPr>
          </a:p>
          <a:p>
            <a:endParaRPr lang="en-US" sz="1600" dirty="0">
              <a:latin typeface="Consolas"/>
              <a:cs typeface="Segoe UI"/>
            </a:endParaRPr>
          </a:p>
          <a:p>
            <a:r>
              <a:rPr lang="en-US" sz="1600" dirty="0">
                <a:latin typeface="Consolas"/>
                <a:ea typeface="+mn-lt"/>
                <a:cs typeface="+mn-lt"/>
              </a:rPr>
              <a:t>def </a:t>
            </a:r>
            <a:r>
              <a:rPr lang="en-US" sz="1600" err="1">
                <a:latin typeface="Consolas"/>
                <a:ea typeface="+mn-lt"/>
                <a:cs typeface="+mn-lt"/>
              </a:rPr>
              <a:t>animal_sound</a:t>
            </a:r>
            <a:r>
              <a:rPr lang="en-US" sz="1600" dirty="0">
                <a:latin typeface="Consolas"/>
                <a:ea typeface="+mn-lt"/>
                <a:cs typeface="+mn-lt"/>
              </a:rPr>
              <a:t>(animal):</a:t>
            </a:r>
            <a:endParaRPr lang="en-US" sz="1600">
              <a:latin typeface="Consolas"/>
              <a:cs typeface="Segoe UI"/>
            </a:endParaRPr>
          </a:p>
          <a:p>
            <a:r>
              <a:rPr lang="en-US" sz="1600" dirty="0">
                <a:latin typeface="Consolas"/>
                <a:ea typeface="+mn-lt"/>
                <a:cs typeface="+mn-lt"/>
              </a:rPr>
              <a:t>    </a:t>
            </a:r>
            <a:r>
              <a:rPr lang="en-US" sz="1600" err="1">
                <a:latin typeface="Consolas"/>
                <a:ea typeface="+mn-lt"/>
                <a:cs typeface="+mn-lt"/>
              </a:rPr>
              <a:t>animal.speak</a:t>
            </a:r>
            <a:r>
              <a:rPr lang="en-US" sz="1600" dirty="0">
                <a:latin typeface="Consolas"/>
                <a:ea typeface="+mn-lt"/>
                <a:cs typeface="+mn-lt"/>
              </a:rPr>
              <a:t>()  # Works for both </a:t>
            </a:r>
            <a:r>
              <a:rPr lang="en-US" sz="1600">
                <a:latin typeface="Consolas"/>
                <a:ea typeface="+mn-lt"/>
                <a:cs typeface="+mn-lt"/>
              </a:rPr>
              <a:t>Dog and Cat</a:t>
            </a:r>
            <a:endParaRPr lang="en-US" sz="1600">
              <a:latin typeface="Consolas"/>
            </a:endParaRPr>
          </a:p>
        </p:txBody>
      </p:sp>
    </p:spTree>
    <p:extLst>
      <p:ext uri="{BB962C8B-B14F-4D97-AF65-F5344CB8AC3E}">
        <p14:creationId xmlns:p14="http://schemas.microsoft.com/office/powerpoint/2010/main" val="248871514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A030FB-DF11-BCE6-52C8-74B08AE4D4AE}"/>
              </a:ext>
            </a:extLst>
          </p:cNvPr>
          <p:cNvSpPr>
            <a:spLocks noGrp="1"/>
          </p:cNvSpPr>
          <p:nvPr>
            <p:ph type="title"/>
          </p:nvPr>
        </p:nvSpPr>
        <p:spPr/>
        <p:txBody>
          <a:bodyPr/>
          <a:lstStyle/>
          <a:p>
            <a:r>
              <a:rPr lang="en-US" sz="5250">
                <a:cs typeface="Segoe UI"/>
              </a:rPr>
              <a:t>Python Libraries</a:t>
            </a:r>
            <a:endParaRPr lang="en-US"/>
          </a:p>
        </p:txBody>
      </p:sp>
    </p:spTree>
    <p:extLst>
      <p:ext uri="{BB962C8B-B14F-4D97-AF65-F5344CB8AC3E}">
        <p14:creationId xmlns:p14="http://schemas.microsoft.com/office/powerpoint/2010/main" val="114404394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987F6-38D5-4537-E95F-7D7694C99199}"/>
              </a:ext>
            </a:extLst>
          </p:cNvPr>
          <p:cNvSpPr>
            <a:spLocks noGrp="1"/>
          </p:cNvSpPr>
          <p:nvPr>
            <p:ph type="title"/>
          </p:nvPr>
        </p:nvSpPr>
        <p:spPr/>
        <p:txBody>
          <a:bodyPr/>
          <a:lstStyle/>
          <a:p>
            <a:r>
              <a:rPr lang="en-US" sz="3100" dirty="0">
                <a:ea typeface="+mj-lt"/>
                <a:cs typeface="+mj-lt"/>
              </a:rPr>
              <a:t>Why Use Libraries?</a:t>
            </a:r>
            <a:endParaRPr lang="en-US" dirty="0"/>
          </a:p>
        </p:txBody>
      </p:sp>
      <p:sp>
        <p:nvSpPr>
          <p:cNvPr id="4" name="TextBox 3">
            <a:extLst>
              <a:ext uri="{FF2B5EF4-FFF2-40B4-BE49-F238E27FC236}">
                <a16:creationId xmlns:a16="http://schemas.microsoft.com/office/drawing/2014/main" id="{E41E23CF-2775-A03B-35B4-78807A13B7DB}"/>
              </a:ext>
            </a:extLst>
          </p:cNvPr>
          <p:cNvSpPr txBox="1"/>
          <p:nvPr/>
        </p:nvSpPr>
        <p:spPr>
          <a:xfrm>
            <a:off x="428646" y="1174923"/>
            <a:ext cx="6134491" cy="1967164"/>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b="1" dirty="0">
                <a:cs typeface="Segoe UI"/>
              </a:rPr>
              <a:t>Formal Definition.</a:t>
            </a:r>
          </a:p>
          <a:p>
            <a:pPr marL="228600" indent="-228600">
              <a:lnSpc>
                <a:spcPct val="90000"/>
              </a:lnSpc>
              <a:spcAft>
                <a:spcPts val="600"/>
              </a:spcAft>
              <a:buFont typeface=""/>
              <a:buChar char="•"/>
            </a:pPr>
            <a:r>
              <a:rPr lang="en-US" dirty="0"/>
              <a:t>A library is a collection of pre-written modules and functions that provide ready-made solutions to common programming tasks.</a:t>
            </a:r>
            <a:endParaRPr lang="en-US" dirty="0">
              <a:cs typeface="Segoe UI"/>
            </a:endParaRPr>
          </a:p>
          <a:p>
            <a:pPr marL="228600" indent="-228600">
              <a:lnSpc>
                <a:spcPct val="90000"/>
              </a:lnSpc>
              <a:spcAft>
                <a:spcPts val="600"/>
              </a:spcAft>
              <a:buFont typeface=""/>
              <a:buChar char="•"/>
            </a:pPr>
            <a:r>
              <a:rPr lang="en-US" dirty="0"/>
              <a:t>Libraries extend Python’s capabilities without requiring you to build everything from scratch.</a:t>
            </a:r>
            <a:endParaRPr lang="en-US" dirty="0">
              <a:cs typeface="Segoe UI"/>
            </a:endParaRPr>
          </a:p>
        </p:txBody>
      </p:sp>
      <p:sp>
        <p:nvSpPr>
          <p:cNvPr id="5" name="TextBox 4">
            <a:extLst>
              <a:ext uri="{FF2B5EF4-FFF2-40B4-BE49-F238E27FC236}">
                <a16:creationId xmlns:a16="http://schemas.microsoft.com/office/drawing/2014/main" id="{05C3EC7C-950D-05C8-BE1C-D22CF5998C9F}"/>
              </a:ext>
            </a:extLst>
          </p:cNvPr>
          <p:cNvSpPr txBox="1"/>
          <p:nvPr/>
        </p:nvSpPr>
        <p:spPr>
          <a:xfrm>
            <a:off x="5207282" y="3134352"/>
            <a:ext cx="1763250" cy="544765"/>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b="1"/>
              <a:t>Key Benefits</a:t>
            </a:r>
            <a:endParaRPr lang="en-US"/>
          </a:p>
        </p:txBody>
      </p:sp>
      <p:graphicFrame>
        <p:nvGraphicFramePr>
          <p:cNvPr id="7" name="Table 6">
            <a:extLst>
              <a:ext uri="{FF2B5EF4-FFF2-40B4-BE49-F238E27FC236}">
                <a16:creationId xmlns:a16="http://schemas.microsoft.com/office/drawing/2014/main" id="{3C8B9BE3-B208-F98D-9122-928CA42A6646}"/>
              </a:ext>
            </a:extLst>
          </p:cNvPr>
          <p:cNvGraphicFramePr>
            <a:graphicFrameLocks noGrp="1"/>
          </p:cNvGraphicFramePr>
          <p:nvPr>
            <p:extLst>
              <p:ext uri="{D42A27DB-BD31-4B8C-83A1-F6EECF244321}">
                <p14:modId xmlns:p14="http://schemas.microsoft.com/office/powerpoint/2010/main" val="911457776"/>
              </p:ext>
            </p:extLst>
          </p:nvPr>
        </p:nvGraphicFramePr>
        <p:xfrm>
          <a:off x="715695" y="3672204"/>
          <a:ext cx="10759716" cy="2070354"/>
        </p:xfrm>
        <a:graphic>
          <a:graphicData uri="http://schemas.openxmlformats.org/drawingml/2006/table">
            <a:tbl>
              <a:tblPr bandRow="1">
                <a:tableStyleId>{5C22544A-7EE6-4342-B048-85BDC9FD1C3A}</a:tableStyleId>
              </a:tblPr>
              <a:tblGrid>
                <a:gridCol w="2141018">
                  <a:extLst>
                    <a:ext uri="{9D8B030D-6E8A-4147-A177-3AD203B41FA5}">
                      <a16:colId xmlns:a16="http://schemas.microsoft.com/office/drawing/2014/main" val="1716361242"/>
                    </a:ext>
                  </a:extLst>
                </a:gridCol>
                <a:gridCol w="8618698">
                  <a:extLst>
                    <a:ext uri="{9D8B030D-6E8A-4147-A177-3AD203B41FA5}">
                      <a16:colId xmlns:a16="http://schemas.microsoft.com/office/drawing/2014/main" val="417745193"/>
                    </a:ext>
                  </a:extLst>
                </a:gridCol>
              </a:tblGrid>
              <a:tr h="0">
                <a:tc>
                  <a:txBody>
                    <a:bodyPr/>
                    <a:lstStyle/>
                    <a:p>
                      <a:pPr algn="ctr">
                        <a:buNone/>
                      </a:pPr>
                      <a:r>
                        <a:rPr lang="en-US" b="1" dirty="0">
                          <a:solidFill>
                            <a:schemeClr val="bg1"/>
                          </a:solidFill>
                        </a:rPr>
                        <a:t>Benefit</a:t>
                      </a:r>
                    </a:p>
                  </a:txBody>
                  <a:tcPr anchor="ctr">
                    <a:solidFill>
                      <a:schemeClr val="accent2">
                        <a:lumMod val="50000"/>
                        <a:lumOff val="50000"/>
                      </a:schemeClr>
                    </a:solidFill>
                  </a:tcPr>
                </a:tc>
                <a:tc>
                  <a:txBody>
                    <a:bodyPr/>
                    <a:lstStyle/>
                    <a:p>
                      <a:pPr algn="ctr">
                        <a:buNone/>
                      </a:pPr>
                      <a:r>
                        <a:rPr lang="en-US" b="1" dirty="0">
                          <a:solidFill>
                            <a:schemeClr val="bg1"/>
                          </a:solidFill>
                        </a:rPr>
                        <a:t>Description</a:t>
                      </a:r>
                    </a:p>
                  </a:txBody>
                  <a:tcPr anchor="ctr">
                    <a:solidFill>
                      <a:schemeClr val="accent2">
                        <a:lumMod val="50000"/>
                        <a:lumOff val="50000"/>
                      </a:schemeClr>
                    </a:solidFill>
                  </a:tcPr>
                </a:tc>
                <a:extLst>
                  <a:ext uri="{0D108BD9-81ED-4DB2-BD59-A6C34878D82A}">
                    <a16:rowId xmlns:a16="http://schemas.microsoft.com/office/drawing/2014/main" val="1796685633"/>
                  </a:ext>
                </a:extLst>
              </a:tr>
              <a:tr h="0">
                <a:tc>
                  <a:txBody>
                    <a:bodyPr/>
                    <a:lstStyle/>
                    <a:p>
                      <a:pPr>
                        <a:buNone/>
                      </a:pPr>
                      <a:r>
                        <a:rPr lang="en-US" dirty="0"/>
                        <a:t>Productivity</a:t>
                      </a:r>
                    </a:p>
                  </a:txBody>
                  <a:tcPr anchor="ctr"/>
                </a:tc>
                <a:tc>
                  <a:txBody>
                    <a:bodyPr/>
                    <a:lstStyle/>
                    <a:p>
                      <a:pPr>
                        <a:buNone/>
                      </a:pPr>
                      <a:r>
                        <a:rPr lang="en-US" dirty="0"/>
                        <a:t>Reduces development time by providing tested, reusable code</a:t>
                      </a:r>
                    </a:p>
                  </a:txBody>
                  <a:tcPr anchor="ctr"/>
                </a:tc>
                <a:extLst>
                  <a:ext uri="{0D108BD9-81ED-4DB2-BD59-A6C34878D82A}">
                    <a16:rowId xmlns:a16="http://schemas.microsoft.com/office/drawing/2014/main" val="4042821127"/>
                  </a:ext>
                </a:extLst>
              </a:tr>
              <a:tr h="0">
                <a:tc>
                  <a:txBody>
                    <a:bodyPr/>
                    <a:lstStyle/>
                    <a:p>
                      <a:pPr>
                        <a:buNone/>
                      </a:pPr>
                      <a:r>
                        <a:rPr lang="en-US" dirty="0"/>
                        <a:t>Efficiency</a:t>
                      </a:r>
                    </a:p>
                  </a:txBody>
                  <a:tcPr anchor="ctr"/>
                </a:tc>
                <a:tc>
                  <a:txBody>
                    <a:bodyPr/>
                    <a:lstStyle/>
                    <a:p>
                      <a:pPr>
                        <a:buNone/>
                      </a:pPr>
                      <a:r>
                        <a:rPr lang="en-US" dirty="0"/>
                        <a:t>Libraries like NumPy and Pandas are optimized in C/C++ under the hood</a:t>
                      </a:r>
                    </a:p>
                  </a:txBody>
                  <a:tcPr anchor="ctr"/>
                </a:tc>
                <a:extLst>
                  <a:ext uri="{0D108BD9-81ED-4DB2-BD59-A6C34878D82A}">
                    <a16:rowId xmlns:a16="http://schemas.microsoft.com/office/drawing/2014/main" val="1064707574"/>
                  </a:ext>
                </a:extLst>
              </a:tr>
              <a:tr h="0">
                <a:tc>
                  <a:txBody>
                    <a:bodyPr/>
                    <a:lstStyle/>
                    <a:p>
                      <a:pPr>
                        <a:buNone/>
                      </a:pPr>
                      <a:r>
                        <a:rPr lang="en-US" dirty="0"/>
                        <a:t>Scalability</a:t>
                      </a:r>
                    </a:p>
                  </a:txBody>
                  <a:tcPr anchor="ctr"/>
                </a:tc>
                <a:tc>
                  <a:txBody>
                    <a:bodyPr/>
                    <a:lstStyle/>
                    <a:p>
                      <a:pPr>
                        <a:buNone/>
                      </a:pPr>
                      <a:r>
                        <a:rPr lang="en-US" dirty="0"/>
                        <a:t>Ideal for large-scale data processing, scientific computing, and real-time systems</a:t>
                      </a:r>
                    </a:p>
                  </a:txBody>
                  <a:tcPr anchor="ctr"/>
                </a:tc>
                <a:extLst>
                  <a:ext uri="{0D108BD9-81ED-4DB2-BD59-A6C34878D82A}">
                    <a16:rowId xmlns:a16="http://schemas.microsoft.com/office/drawing/2014/main" val="3248027695"/>
                  </a:ext>
                </a:extLst>
              </a:tr>
              <a:tr h="0">
                <a:tc>
                  <a:txBody>
                    <a:bodyPr/>
                    <a:lstStyle/>
                    <a:p>
                      <a:pPr>
                        <a:buNone/>
                      </a:pPr>
                      <a:r>
                        <a:rPr lang="en-US" dirty="0"/>
                        <a:t>Community Support</a:t>
                      </a:r>
                    </a:p>
                  </a:txBody>
                  <a:tcPr anchor="ctr"/>
                </a:tc>
                <a:tc>
                  <a:txBody>
                    <a:bodyPr/>
                    <a:lstStyle/>
                    <a:p>
                      <a:pPr>
                        <a:buNone/>
                      </a:pPr>
                      <a:r>
                        <a:rPr lang="en-US"/>
                        <a:t>Extensive documentation, examples, and ongoing updates from open-source contributors</a:t>
                      </a:r>
                    </a:p>
                  </a:txBody>
                  <a:tcPr anchor="ctr"/>
                </a:tc>
                <a:extLst>
                  <a:ext uri="{0D108BD9-81ED-4DB2-BD59-A6C34878D82A}">
                    <a16:rowId xmlns:a16="http://schemas.microsoft.com/office/drawing/2014/main" val="1199780294"/>
                  </a:ext>
                </a:extLst>
              </a:tr>
            </a:tbl>
          </a:graphicData>
        </a:graphic>
      </p:graphicFrame>
      <p:sp>
        <p:nvSpPr>
          <p:cNvPr id="8" name="TextBox 7">
            <a:extLst>
              <a:ext uri="{FF2B5EF4-FFF2-40B4-BE49-F238E27FC236}">
                <a16:creationId xmlns:a16="http://schemas.microsoft.com/office/drawing/2014/main" id="{AF3AAC61-C74F-B497-E8C6-D2200C5E5484}"/>
              </a:ext>
            </a:extLst>
          </p:cNvPr>
          <p:cNvSpPr txBox="1"/>
          <p:nvPr/>
        </p:nvSpPr>
        <p:spPr>
          <a:xfrm>
            <a:off x="6968991" y="943755"/>
            <a:ext cx="5077464" cy="2037481"/>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b="1" dirty="0"/>
              <a:t>Real-World Use Cases</a:t>
            </a:r>
          </a:p>
          <a:p>
            <a:pPr marL="228600" indent="-228600">
              <a:lnSpc>
                <a:spcPct val="90000"/>
              </a:lnSpc>
              <a:spcAft>
                <a:spcPts val="600"/>
              </a:spcAft>
              <a:buFont typeface=""/>
              <a:buChar char="•"/>
            </a:pPr>
            <a:r>
              <a:rPr lang="en-US" sz="1600" b="1" dirty="0"/>
              <a:t>Data Science</a:t>
            </a:r>
            <a:r>
              <a:rPr lang="en-US" sz="1600" dirty="0"/>
              <a:t>: </a:t>
            </a:r>
            <a:r>
              <a:rPr lang="en-US" sz="1600" dirty="0">
                <a:latin typeface="Consolas"/>
              </a:rPr>
              <a:t>pandas, </a:t>
            </a:r>
            <a:r>
              <a:rPr lang="en-US" sz="1600" err="1">
                <a:latin typeface="Consolas"/>
              </a:rPr>
              <a:t>numpy</a:t>
            </a:r>
            <a:r>
              <a:rPr lang="en-US" sz="1600" dirty="0">
                <a:latin typeface="Consolas"/>
              </a:rPr>
              <a:t>, matplotlib</a:t>
            </a:r>
          </a:p>
          <a:p>
            <a:pPr marL="228600" indent="-228600">
              <a:lnSpc>
                <a:spcPct val="90000"/>
              </a:lnSpc>
              <a:spcAft>
                <a:spcPts val="600"/>
              </a:spcAft>
              <a:buFont typeface=""/>
              <a:buChar char="•"/>
            </a:pPr>
            <a:r>
              <a:rPr lang="en-US" sz="1600" b="1" dirty="0"/>
              <a:t>Machine Learning</a:t>
            </a:r>
            <a:r>
              <a:rPr lang="en-US" sz="1600" dirty="0"/>
              <a:t>: </a:t>
            </a:r>
            <a:r>
              <a:rPr lang="en-US" sz="1600" dirty="0">
                <a:latin typeface="Consolas"/>
              </a:rPr>
              <a:t>scikit-learn, </a:t>
            </a:r>
            <a:r>
              <a:rPr lang="en-US" sz="1600" err="1">
                <a:latin typeface="Consolas"/>
              </a:rPr>
              <a:t>tensorflow</a:t>
            </a:r>
            <a:endParaRPr lang="en-US" sz="1600">
              <a:latin typeface="Consolas"/>
              <a:cs typeface="Segoe UI"/>
            </a:endParaRPr>
          </a:p>
          <a:p>
            <a:pPr marL="228600" indent="-228600">
              <a:lnSpc>
                <a:spcPct val="90000"/>
              </a:lnSpc>
              <a:spcAft>
                <a:spcPts val="600"/>
              </a:spcAft>
              <a:buFont typeface=""/>
              <a:buChar char="•"/>
            </a:pPr>
            <a:r>
              <a:rPr lang="en-US" sz="1600" b="1" dirty="0"/>
              <a:t>Web Development</a:t>
            </a:r>
            <a:r>
              <a:rPr lang="en-US" sz="1600" dirty="0"/>
              <a:t>: </a:t>
            </a:r>
            <a:r>
              <a:rPr lang="en-US" sz="1600" dirty="0">
                <a:latin typeface="Consolas"/>
              </a:rPr>
              <a:t>flask, </a:t>
            </a:r>
            <a:r>
              <a:rPr lang="en-US" sz="1600" err="1">
                <a:latin typeface="Consolas"/>
              </a:rPr>
              <a:t>django</a:t>
            </a:r>
            <a:endParaRPr lang="en-US" sz="1600">
              <a:latin typeface="Consolas"/>
              <a:cs typeface="Segoe UI"/>
            </a:endParaRPr>
          </a:p>
          <a:p>
            <a:pPr marL="228600" indent="-228600">
              <a:lnSpc>
                <a:spcPct val="90000"/>
              </a:lnSpc>
              <a:spcAft>
                <a:spcPts val="600"/>
              </a:spcAft>
              <a:buFont typeface=""/>
              <a:buChar char="•"/>
            </a:pPr>
            <a:r>
              <a:rPr lang="en-US" sz="1600" b="1" dirty="0"/>
              <a:t>Automation</a:t>
            </a:r>
            <a:r>
              <a:rPr lang="en-US" sz="1600" dirty="0"/>
              <a:t>: </a:t>
            </a:r>
            <a:r>
              <a:rPr lang="en-US" sz="1600" dirty="0">
                <a:latin typeface="Consolas"/>
              </a:rPr>
              <a:t>selenium, requests</a:t>
            </a:r>
            <a:endParaRPr lang="en-US" sz="1600">
              <a:latin typeface="Consolas"/>
              <a:cs typeface="Segoe UI"/>
            </a:endParaRPr>
          </a:p>
          <a:p>
            <a:pPr marL="228600" indent="-228600">
              <a:lnSpc>
                <a:spcPct val="90000"/>
              </a:lnSpc>
              <a:spcAft>
                <a:spcPts val="600"/>
              </a:spcAft>
              <a:buFont typeface=""/>
              <a:buChar char="•"/>
            </a:pPr>
            <a:r>
              <a:rPr lang="en-US" sz="1600" b="1" dirty="0"/>
              <a:t>Visualization</a:t>
            </a:r>
            <a:r>
              <a:rPr lang="en-US" sz="1600" dirty="0"/>
              <a:t>: </a:t>
            </a:r>
            <a:r>
              <a:rPr lang="en-US" sz="1600" dirty="0">
                <a:latin typeface="Consolas"/>
              </a:rPr>
              <a:t>matplotlib, seaborn, </a:t>
            </a:r>
            <a:r>
              <a:rPr lang="en-US" sz="1600" err="1">
                <a:latin typeface="Consolas"/>
              </a:rPr>
              <a:t>plotly</a:t>
            </a:r>
            <a:endParaRPr lang="en-US" sz="1600">
              <a:latin typeface="Consolas"/>
              <a:cs typeface="Segoe UI"/>
            </a:endParaRPr>
          </a:p>
        </p:txBody>
      </p:sp>
    </p:spTree>
    <p:extLst>
      <p:ext uri="{BB962C8B-B14F-4D97-AF65-F5344CB8AC3E}">
        <p14:creationId xmlns:p14="http://schemas.microsoft.com/office/powerpoint/2010/main" val="212874731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492C90-9518-0A70-A288-886347EE7C74}"/>
              </a:ext>
            </a:extLst>
          </p:cNvPr>
          <p:cNvSpPr>
            <a:spLocks noGrp="1"/>
          </p:cNvSpPr>
          <p:nvPr>
            <p:ph type="title"/>
          </p:nvPr>
        </p:nvSpPr>
        <p:spPr/>
        <p:txBody>
          <a:bodyPr/>
          <a:lstStyle/>
          <a:p>
            <a:r>
              <a:rPr lang="en-US" sz="3100" dirty="0">
                <a:cs typeface="Segoe UI"/>
              </a:rPr>
              <a:t>NumPy – Arrays and Vectorized Operations</a:t>
            </a:r>
          </a:p>
        </p:txBody>
      </p:sp>
      <p:sp>
        <p:nvSpPr>
          <p:cNvPr id="4" name="TextBox 3">
            <a:extLst>
              <a:ext uri="{FF2B5EF4-FFF2-40B4-BE49-F238E27FC236}">
                <a16:creationId xmlns:a16="http://schemas.microsoft.com/office/drawing/2014/main" id="{CD481DFF-59DD-7B25-9858-90D6781F3603}"/>
              </a:ext>
            </a:extLst>
          </p:cNvPr>
          <p:cNvSpPr txBox="1"/>
          <p:nvPr/>
        </p:nvSpPr>
        <p:spPr>
          <a:xfrm>
            <a:off x="307528" y="1174923"/>
            <a:ext cx="5132518" cy="4890570"/>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b="1" dirty="0"/>
              <a:t>What is NumPy?</a:t>
            </a:r>
          </a:p>
          <a:p>
            <a:pPr marL="228600" indent="-228600">
              <a:lnSpc>
                <a:spcPct val="90000"/>
              </a:lnSpc>
              <a:spcAft>
                <a:spcPts val="600"/>
              </a:spcAft>
              <a:buFont typeface="Arial"/>
              <a:buChar char="•"/>
            </a:pPr>
            <a:r>
              <a:rPr lang="en-US" dirty="0">
                <a:ea typeface="+mn-lt"/>
                <a:cs typeface="+mn-lt"/>
              </a:rPr>
              <a:t>NumPy (Numerical Python) is a foundational library for efficient numerical computation.</a:t>
            </a:r>
          </a:p>
          <a:p>
            <a:pPr marL="228600" indent="-228600">
              <a:lnSpc>
                <a:spcPct val="90000"/>
              </a:lnSpc>
              <a:spcAft>
                <a:spcPts val="600"/>
              </a:spcAft>
              <a:buFont typeface=""/>
              <a:buChar char="•"/>
            </a:pPr>
            <a:r>
              <a:rPr lang="en-US" dirty="0">
                <a:ea typeface="+mn-lt"/>
                <a:cs typeface="+mn-lt"/>
              </a:rPr>
              <a:t>Provides support for multi-dimensional arrays, mathematical functions, and linear algebra operations.</a:t>
            </a:r>
          </a:p>
          <a:p>
            <a:pPr marL="228600" indent="-228600">
              <a:lnSpc>
                <a:spcPct val="90000"/>
              </a:lnSpc>
              <a:spcAft>
                <a:spcPts val="600"/>
              </a:spcAft>
              <a:buFont typeface=""/>
              <a:buChar char="•"/>
            </a:pPr>
            <a:endParaRPr lang="en-US" dirty="0">
              <a:cs typeface="Segoe UI"/>
            </a:endParaRPr>
          </a:p>
          <a:p>
            <a:pPr>
              <a:lnSpc>
                <a:spcPct val="90000"/>
              </a:lnSpc>
              <a:spcAft>
                <a:spcPts val="600"/>
              </a:spcAft>
            </a:pPr>
            <a:r>
              <a:rPr lang="en-US" b="1" dirty="0">
                <a:ea typeface="+mn-lt"/>
                <a:cs typeface="+mn-lt"/>
              </a:rPr>
              <a:t>Core Data Structure: </a:t>
            </a:r>
            <a:r>
              <a:rPr lang="en-US" b="1" err="1">
                <a:latin typeface="Consolas"/>
                <a:cs typeface="Segoe UI"/>
              </a:rPr>
              <a:t>ndarray</a:t>
            </a:r>
            <a:endParaRPr lang="en-US" b="1">
              <a:latin typeface="Segoe UI"/>
              <a:cs typeface="Segoe UI"/>
            </a:endParaRPr>
          </a:p>
          <a:p>
            <a:r>
              <a:rPr lang="en-US" dirty="0">
                <a:latin typeface="Consolas"/>
                <a:ea typeface="+mn-lt"/>
                <a:cs typeface="+mn-lt"/>
              </a:rPr>
              <a:t>import </a:t>
            </a:r>
            <a:r>
              <a:rPr lang="en-US" err="1">
                <a:latin typeface="Consolas"/>
                <a:ea typeface="+mn-lt"/>
                <a:cs typeface="+mn-lt"/>
              </a:rPr>
              <a:t>numpy</a:t>
            </a:r>
            <a:r>
              <a:rPr lang="en-US" dirty="0">
                <a:latin typeface="Consolas"/>
                <a:ea typeface="+mn-lt"/>
                <a:cs typeface="+mn-lt"/>
              </a:rPr>
              <a:t> as np</a:t>
            </a:r>
            <a:endParaRPr lang="en-US" dirty="0">
              <a:latin typeface="Consolas"/>
            </a:endParaRPr>
          </a:p>
          <a:p>
            <a:endParaRPr lang="en-US" dirty="0">
              <a:latin typeface="Consolas"/>
            </a:endParaRPr>
          </a:p>
          <a:p>
            <a:r>
              <a:rPr lang="en-US" dirty="0">
                <a:latin typeface="Consolas"/>
                <a:ea typeface="+mn-lt"/>
                <a:cs typeface="+mn-lt"/>
              </a:rPr>
              <a:t>a = </a:t>
            </a:r>
            <a:r>
              <a:rPr lang="en-US" dirty="0" err="1">
                <a:latin typeface="Consolas"/>
                <a:ea typeface="+mn-lt"/>
                <a:cs typeface="+mn-lt"/>
              </a:rPr>
              <a:t>np.array</a:t>
            </a:r>
            <a:r>
              <a:rPr lang="en-US" dirty="0">
                <a:latin typeface="Consolas"/>
                <a:ea typeface="+mn-lt"/>
                <a:cs typeface="+mn-lt"/>
              </a:rPr>
              <a:t>([1, 2, 3])</a:t>
            </a:r>
          </a:p>
          <a:p>
            <a:endParaRPr lang="en-US" dirty="0">
              <a:latin typeface="Consolas"/>
              <a:ea typeface="+mn-lt"/>
              <a:cs typeface="+mn-lt"/>
            </a:endParaRPr>
          </a:p>
          <a:p>
            <a:pPr marL="285750" indent="-285750">
              <a:buFont typeface="Arial"/>
              <a:buChar char="•"/>
            </a:pPr>
            <a:r>
              <a:rPr lang="en-US" dirty="0">
                <a:ea typeface="+mn-lt"/>
                <a:cs typeface="+mn-lt"/>
              </a:rPr>
              <a:t>Faster and more memory-efficient than Python lists.</a:t>
            </a:r>
            <a:endParaRPr lang="en-US" sz="2000">
              <a:cs typeface="Segoe UI"/>
            </a:endParaRPr>
          </a:p>
          <a:p>
            <a:pPr marL="285750" indent="-285750">
              <a:buFont typeface="Arial"/>
              <a:buChar char="•"/>
            </a:pPr>
            <a:r>
              <a:rPr lang="en-US" dirty="0">
                <a:ea typeface="+mn-lt"/>
                <a:cs typeface="+mn-lt"/>
              </a:rPr>
              <a:t>Supports element-wise operations and broadcasting.</a:t>
            </a:r>
            <a:endParaRPr lang="en-US" dirty="0"/>
          </a:p>
        </p:txBody>
      </p:sp>
      <p:sp>
        <p:nvSpPr>
          <p:cNvPr id="5" name="TextBox 4">
            <a:extLst>
              <a:ext uri="{FF2B5EF4-FFF2-40B4-BE49-F238E27FC236}">
                <a16:creationId xmlns:a16="http://schemas.microsoft.com/office/drawing/2014/main" id="{F3B269B9-7028-2788-EA72-CE98ED9C08D6}"/>
              </a:ext>
            </a:extLst>
          </p:cNvPr>
          <p:cNvSpPr txBox="1"/>
          <p:nvPr/>
        </p:nvSpPr>
        <p:spPr>
          <a:xfrm>
            <a:off x="5911966" y="1174923"/>
            <a:ext cx="4769165" cy="544765"/>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b="1"/>
              <a:t>Vectorized Operations (vs. Looping)</a:t>
            </a:r>
            <a:endParaRPr lang="en-US"/>
          </a:p>
        </p:txBody>
      </p:sp>
      <p:sp>
        <p:nvSpPr>
          <p:cNvPr id="6" name="TextBox 5">
            <a:extLst>
              <a:ext uri="{FF2B5EF4-FFF2-40B4-BE49-F238E27FC236}">
                <a16:creationId xmlns:a16="http://schemas.microsoft.com/office/drawing/2014/main" id="{DFBB8FD0-11B6-993D-5D89-39F27AC70673}"/>
              </a:ext>
            </a:extLst>
          </p:cNvPr>
          <p:cNvSpPr txBox="1"/>
          <p:nvPr/>
        </p:nvSpPr>
        <p:spPr>
          <a:xfrm>
            <a:off x="5911965" y="1714316"/>
            <a:ext cx="5132517" cy="1126462"/>
          </a:xfrm>
          <a:prstGeom prst="rect">
            <a:avLst/>
          </a:prstGeom>
          <a:solidFill>
            <a:schemeClr val="bg1">
              <a:lumMod val="95000"/>
            </a:schemeClr>
          </a:solid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r>
              <a:rPr lang="en-US" dirty="0">
                <a:latin typeface="Consolas"/>
                <a:ea typeface="+mn-lt"/>
                <a:cs typeface="+mn-lt"/>
              </a:rPr>
              <a:t>a = </a:t>
            </a:r>
            <a:r>
              <a:rPr lang="en-US" dirty="0" err="1">
                <a:latin typeface="Consolas"/>
                <a:ea typeface="+mn-lt"/>
                <a:cs typeface="+mn-lt"/>
              </a:rPr>
              <a:t>np.array</a:t>
            </a:r>
            <a:r>
              <a:rPr lang="en-US" dirty="0">
                <a:latin typeface="Consolas"/>
                <a:ea typeface="+mn-lt"/>
                <a:cs typeface="+mn-lt"/>
              </a:rPr>
              <a:t>([1, 2, 3])</a:t>
            </a:r>
            <a:endParaRPr lang="en-US" dirty="0">
              <a:latin typeface="Consolas"/>
            </a:endParaRPr>
          </a:p>
          <a:p>
            <a:r>
              <a:rPr lang="en-US" dirty="0">
                <a:latin typeface="Consolas"/>
                <a:ea typeface="+mn-lt"/>
                <a:cs typeface="+mn-lt"/>
              </a:rPr>
              <a:t>b = </a:t>
            </a:r>
            <a:r>
              <a:rPr lang="en-US" dirty="0" err="1">
                <a:latin typeface="Consolas"/>
                <a:ea typeface="+mn-lt"/>
                <a:cs typeface="+mn-lt"/>
              </a:rPr>
              <a:t>np.array</a:t>
            </a:r>
            <a:r>
              <a:rPr lang="en-US" dirty="0">
                <a:latin typeface="Consolas"/>
                <a:ea typeface="+mn-lt"/>
                <a:cs typeface="+mn-lt"/>
              </a:rPr>
              <a:t>([4, 5, 6])</a:t>
            </a:r>
            <a:endParaRPr lang="en-US" dirty="0">
              <a:latin typeface="Consolas"/>
            </a:endParaRPr>
          </a:p>
          <a:p>
            <a:r>
              <a:rPr lang="en-US" dirty="0">
                <a:latin typeface="Consolas"/>
                <a:ea typeface="+mn-lt"/>
                <a:cs typeface="+mn-lt"/>
              </a:rPr>
              <a:t>c = a + b  # Vectorized addition</a:t>
            </a:r>
            <a:endParaRPr lang="en-US" dirty="0">
              <a:latin typeface="Consolas"/>
            </a:endParaRPr>
          </a:p>
        </p:txBody>
      </p:sp>
      <p:sp>
        <p:nvSpPr>
          <p:cNvPr id="7" name="TextBox 6">
            <a:extLst>
              <a:ext uri="{FF2B5EF4-FFF2-40B4-BE49-F238E27FC236}">
                <a16:creationId xmlns:a16="http://schemas.microsoft.com/office/drawing/2014/main" id="{CB5F23ED-FD5F-4DBA-FC21-A57FED5BB1A2}"/>
              </a:ext>
            </a:extLst>
          </p:cNvPr>
          <p:cNvSpPr txBox="1"/>
          <p:nvPr/>
        </p:nvSpPr>
        <p:spPr>
          <a:xfrm>
            <a:off x="5911966" y="2837135"/>
            <a:ext cx="5132517" cy="1037207"/>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marL="228600" indent="-228600">
              <a:lnSpc>
                <a:spcPct val="90000"/>
              </a:lnSpc>
              <a:spcAft>
                <a:spcPts val="600"/>
              </a:spcAft>
              <a:buFont typeface=""/>
              <a:buChar char="•"/>
            </a:pPr>
            <a:r>
              <a:rPr lang="en-US" sz="1600"/>
              <a:t>Eliminates the need for explicit loops.</a:t>
            </a:r>
          </a:p>
          <a:p>
            <a:pPr marL="228600" indent="-228600">
              <a:lnSpc>
                <a:spcPct val="90000"/>
              </a:lnSpc>
              <a:spcAft>
                <a:spcPts val="600"/>
              </a:spcAft>
              <a:buFont typeface=""/>
              <a:buChar char="•"/>
            </a:pPr>
            <a:r>
              <a:rPr lang="en-US" sz="1600"/>
              <a:t>Achieves performance gains through underlying C optimizations.</a:t>
            </a:r>
          </a:p>
        </p:txBody>
      </p:sp>
      <p:sp>
        <p:nvSpPr>
          <p:cNvPr id="8" name="TextBox 7">
            <a:extLst>
              <a:ext uri="{FF2B5EF4-FFF2-40B4-BE49-F238E27FC236}">
                <a16:creationId xmlns:a16="http://schemas.microsoft.com/office/drawing/2014/main" id="{B0CAF36A-1608-16C1-4317-F40FB7A01A22}"/>
              </a:ext>
            </a:extLst>
          </p:cNvPr>
          <p:cNvSpPr txBox="1"/>
          <p:nvPr/>
        </p:nvSpPr>
        <p:spPr>
          <a:xfrm>
            <a:off x="5548613" y="3871889"/>
            <a:ext cx="5870233" cy="794064"/>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b="1" dirty="0"/>
              <a:t>Key Functions: </a:t>
            </a:r>
            <a:r>
              <a:rPr lang="en-US" dirty="0" err="1">
                <a:latin typeface="Consolas"/>
              </a:rPr>
              <a:t>np.mean</a:t>
            </a:r>
            <a:r>
              <a:rPr lang="en-US" dirty="0">
                <a:latin typeface="Consolas"/>
              </a:rPr>
              <a:t>(), </a:t>
            </a:r>
            <a:r>
              <a:rPr lang="en-US" dirty="0" err="1">
                <a:latin typeface="Consolas"/>
              </a:rPr>
              <a:t>np.std</a:t>
            </a:r>
            <a:r>
              <a:rPr lang="en-US" dirty="0">
                <a:latin typeface="Consolas"/>
              </a:rPr>
              <a:t>(), np.dot(), </a:t>
            </a:r>
            <a:r>
              <a:rPr lang="en-US" dirty="0" err="1">
                <a:latin typeface="Consolas"/>
              </a:rPr>
              <a:t>np.linalg.inv</a:t>
            </a:r>
            <a:r>
              <a:rPr lang="en-US" dirty="0">
                <a:latin typeface="Consolas"/>
              </a:rPr>
              <a:t>(), </a:t>
            </a:r>
            <a:r>
              <a:rPr lang="en-US" dirty="0" err="1">
                <a:latin typeface="Consolas"/>
              </a:rPr>
              <a:t>np.arange</a:t>
            </a:r>
            <a:r>
              <a:rPr lang="en-US" dirty="0">
                <a:latin typeface="Consolas"/>
              </a:rPr>
              <a:t>()</a:t>
            </a:r>
            <a:endParaRPr lang="en-US"/>
          </a:p>
        </p:txBody>
      </p:sp>
      <p:sp>
        <p:nvSpPr>
          <p:cNvPr id="9" name="TextBox 8">
            <a:extLst>
              <a:ext uri="{FF2B5EF4-FFF2-40B4-BE49-F238E27FC236}">
                <a16:creationId xmlns:a16="http://schemas.microsoft.com/office/drawing/2014/main" id="{A55374C9-06A6-772C-B27B-45810EB674BF}"/>
              </a:ext>
            </a:extLst>
          </p:cNvPr>
          <p:cNvSpPr txBox="1"/>
          <p:nvPr/>
        </p:nvSpPr>
        <p:spPr>
          <a:xfrm>
            <a:off x="5658719" y="4807571"/>
            <a:ext cx="5661031" cy="1043363"/>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a:t>NumPy is indispensable for scientific and engineering workflows, enabling </a:t>
            </a:r>
            <a:r>
              <a:rPr lang="en-US" b="1"/>
              <a:t>concise, readable, and high-performance numerical code</a:t>
            </a:r>
            <a:r>
              <a:rPr lang="en-US"/>
              <a:t>.</a:t>
            </a:r>
          </a:p>
        </p:txBody>
      </p:sp>
    </p:spTree>
    <p:extLst>
      <p:ext uri="{BB962C8B-B14F-4D97-AF65-F5344CB8AC3E}">
        <p14:creationId xmlns:p14="http://schemas.microsoft.com/office/powerpoint/2010/main" val="2930293542"/>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BBEE344-6022-06B9-3FD3-A188EC8DACA1}"/>
              </a:ext>
            </a:extLst>
          </p:cNvPr>
          <p:cNvSpPr>
            <a:spLocks noGrp="1"/>
          </p:cNvSpPr>
          <p:nvPr>
            <p:ph type="title"/>
          </p:nvPr>
        </p:nvSpPr>
        <p:spPr/>
        <p:txBody>
          <a:bodyPr/>
          <a:lstStyle/>
          <a:p>
            <a:r>
              <a:rPr lang="en-US" sz="3100" dirty="0">
                <a:cs typeface="Segoe UI"/>
              </a:rPr>
              <a:t>Pandas – </a:t>
            </a:r>
            <a:r>
              <a:rPr lang="en-US" sz="3100" dirty="0" err="1">
                <a:cs typeface="Segoe UI"/>
              </a:rPr>
              <a:t>DataFrames</a:t>
            </a:r>
            <a:r>
              <a:rPr lang="en-US" sz="3100" dirty="0">
                <a:cs typeface="Segoe UI"/>
              </a:rPr>
              <a:t> and Data Manipulation</a:t>
            </a:r>
          </a:p>
        </p:txBody>
      </p:sp>
      <p:sp>
        <p:nvSpPr>
          <p:cNvPr id="4" name="TextBox 3">
            <a:extLst>
              <a:ext uri="{FF2B5EF4-FFF2-40B4-BE49-F238E27FC236}">
                <a16:creationId xmlns:a16="http://schemas.microsoft.com/office/drawing/2014/main" id="{B56DFB8B-7706-3A88-0C39-9A407F51A55D}"/>
              </a:ext>
            </a:extLst>
          </p:cNvPr>
          <p:cNvSpPr txBox="1"/>
          <p:nvPr/>
        </p:nvSpPr>
        <p:spPr>
          <a:xfrm>
            <a:off x="285507" y="1020811"/>
            <a:ext cx="11210414" cy="1292662"/>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b="1" dirty="0"/>
              <a:t>Formal Definition.</a:t>
            </a:r>
            <a:r>
              <a:rPr lang="en-US" dirty="0"/>
              <a:t> Pandas is a high-level Python library designed for structured data analysis and manipulation, offering powerful data structures such as Series (1D) and </a:t>
            </a:r>
            <a:r>
              <a:rPr lang="en-US" dirty="0" err="1"/>
              <a:t>DataFrame</a:t>
            </a:r>
            <a:r>
              <a:rPr lang="en-US" dirty="0"/>
              <a:t> (2D tabular data). It provides intuitive functions for reading, transforming, filtering, and aggregating data from diverse sources such as CSVs, Excel files, SQL databases, and more.</a:t>
            </a:r>
            <a:endParaRPr lang="en-US"/>
          </a:p>
        </p:txBody>
      </p:sp>
      <p:sp>
        <p:nvSpPr>
          <p:cNvPr id="5" name="TextBox 4">
            <a:extLst>
              <a:ext uri="{FF2B5EF4-FFF2-40B4-BE49-F238E27FC236}">
                <a16:creationId xmlns:a16="http://schemas.microsoft.com/office/drawing/2014/main" id="{13C33BD8-6DDD-2027-A0B1-60143169809D}"/>
              </a:ext>
            </a:extLst>
          </p:cNvPr>
          <p:cNvSpPr txBox="1"/>
          <p:nvPr/>
        </p:nvSpPr>
        <p:spPr>
          <a:xfrm>
            <a:off x="285507" y="2198670"/>
            <a:ext cx="2743200" cy="544765"/>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b="1" dirty="0"/>
              <a:t>Creating a </a:t>
            </a:r>
            <a:r>
              <a:rPr lang="en-US" b="1" dirty="0" err="1"/>
              <a:t>DataFrame</a:t>
            </a:r>
            <a:endParaRPr lang="en-US" dirty="0" err="1"/>
          </a:p>
        </p:txBody>
      </p:sp>
      <p:sp>
        <p:nvSpPr>
          <p:cNvPr id="7" name="TextBox 6">
            <a:extLst>
              <a:ext uri="{FF2B5EF4-FFF2-40B4-BE49-F238E27FC236}">
                <a16:creationId xmlns:a16="http://schemas.microsoft.com/office/drawing/2014/main" id="{80C939DC-0E52-B162-07CB-0EB184C5DDD6}"/>
              </a:ext>
            </a:extLst>
          </p:cNvPr>
          <p:cNvSpPr txBox="1"/>
          <p:nvPr/>
        </p:nvSpPr>
        <p:spPr>
          <a:xfrm>
            <a:off x="428645" y="2727055"/>
            <a:ext cx="6927257" cy="1403461"/>
          </a:xfrm>
          <a:prstGeom prst="rect">
            <a:avLst/>
          </a:prstGeom>
          <a:solidFill>
            <a:schemeClr val="bg1">
              <a:lumMod val="95000"/>
            </a:schemeClr>
          </a:solid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r>
              <a:rPr lang="en-US" dirty="0">
                <a:latin typeface="Consolas"/>
                <a:ea typeface="+mn-lt"/>
                <a:cs typeface="+mn-lt"/>
              </a:rPr>
              <a:t>import pandas as pd</a:t>
            </a:r>
            <a:endParaRPr lang="en-US" dirty="0">
              <a:latin typeface="Consolas"/>
            </a:endParaRPr>
          </a:p>
          <a:p>
            <a:endParaRPr lang="en-US">
              <a:latin typeface="Consolas"/>
            </a:endParaRPr>
          </a:p>
          <a:p>
            <a:r>
              <a:rPr lang="en-US" dirty="0">
                <a:latin typeface="Consolas"/>
                <a:ea typeface="+mn-lt"/>
                <a:cs typeface="+mn-lt"/>
              </a:rPr>
              <a:t>data = {'Name': ['Asha', 'Ravi'], 'Marks': [87, 92]}</a:t>
            </a:r>
            <a:endParaRPr lang="en-US" dirty="0">
              <a:latin typeface="Consolas"/>
            </a:endParaRPr>
          </a:p>
          <a:p>
            <a:r>
              <a:rPr lang="en-US" dirty="0" err="1">
                <a:latin typeface="Consolas"/>
                <a:ea typeface="+mn-lt"/>
                <a:cs typeface="+mn-lt"/>
              </a:rPr>
              <a:t>df</a:t>
            </a:r>
            <a:r>
              <a:rPr lang="en-US" dirty="0">
                <a:latin typeface="Consolas"/>
                <a:ea typeface="+mn-lt"/>
                <a:cs typeface="+mn-lt"/>
              </a:rPr>
              <a:t> = </a:t>
            </a:r>
            <a:r>
              <a:rPr lang="en-US" dirty="0" err="1">
                <a:latin typeface="Consolas"/>
                <a:ea typeface="+mn-lt"/>
                <a:cs typeface="+mn-lt"/>
              </a:rPr>
              <a:t>pd.DataFrame</a:t>
            </a:r>
            <a:r>
              <a:rPr lang="en-US" dirty="0">
                <a:latin typeface="Consolas"/>
                <a:ea typeface="+mn-lt"/>
                <a:cs typeface="+mn-lt"/>
              </a:rPr>
              <a:t>(data)</a:t>
            </a:r>
            <a:endParaRPr lang="en-US" dirty="0">
              <a:latin typeface="Consolas"/>
            </a:endParaRPr>
          </a:p>
        </p:txBody>
      </p:sp>
      <p:graphicFrame>
        <p:nvGraphicFramePr>
          <p:cNvPr id="9" name="Table 8">
            <a:extLst>
              <a:ext uri="{FF2B5EF4-FFF2-40B4-BE49-F238E27FC236}">
                <a16:creationId xmlns:a16="http://schemas.microsoft.com/office/drawing/2014/main" id="{E523612F-B744-97BA-1586-908EAD7C2589}"/>
              </a:ext>
            </a:extLst>
          </p:cNvPr>
          <p:cNvGraphicFramePr>
            <a:graphicFrameLocks noGrp="1"/>
          </p:cNvGraphicFramePr>
          <p:nvPr>
            <p:extLst>
              <p:ext uri="{D42A27DB-BD31-4B8C-83A1-F6EECF244321}">
                <p14:modId xmlns:p14="http://schemas.microsoft.com/office/powerpoint/2010/main" val="3831062782"/>
              </p:ext>
            </p:extLst>
          </p:nvPr>
        </p:nvGraphicFramePr>
        <p:xfrm>
          <a:off x="803780" y="4544333"/>
          <a:ext cx="5561669" cy="2011680"/>
        </p:xfrm>
        <a:graphic>
          <a:graphicData uri="http://schemas.openxmlformats.org/drawingml/2006/table">
            <a:tbl>
              <a:tblPr bandRow="1">
                <a:tableStyleId>{5C22544A-7EE6-4342-B048-85BDC9FD1C3A}</a:tableStyleId>
              </a:tblPr>
              <a:tblGrid>
                <a:gridCol w="2509023">
                  <a:extLst>
                    <a:ext uri="{9D8B030D-6E8A-4147-A177-3AD203B41FA5}">
                      <a16:colId xmlns:a16="http://schemas.microsoft.com/office/drawing/2014/main" val="1461559106"/>
                    </a:ext>
                  </a:extLst>
                </a:gridCol>
                <a:gridCol w="3052646">
                  <a:extLst>
                    <a:ext uri="{9D8B030D-6E8A-4147-A177-3AD203B41FA5}">
                      <a16:colId xmlns:a16="http://schemas.microsoft.com/office/drawing/2014/main" val="3804524035"/>
                    </a:ext>
                  </a:extLst>
                </a:gridCol>
              </a:tblGrid>
              <a:tr h="0">
                <a:tc>
                  <a:txBody>
                    <a:bodyPr/>
                    <a:lstStyle/>
                    <a:p>
                      <a:pPr algn="ctr">
                        <a:buNone/>
                      </a:pPr>
                      <a:r>
                        <a:rPr lang="en-US" sz="1600" b="1" dirty="0">
                          <a:solidFill>
                            <a:schemeClr val="bg1"/>
                          </a:solidFill>
                        </a:rPr>
                        <a:t>Operation</a:t>
                      </a:r>
                    </a:p>
                  </a:txBody>
                  <a:tcPr anchor="ctr">
                    <a:solidFill>
                      <a:schemeClr val="accent2">
                        <a:lumMod val="50000"/>
                        <a:lumOff val="50000"/>
                      </a:schemeClr>
                    </a:solidFill>
                  </a:tcPr>
                </a:tc>
                <a:tc>
                  <a:txBody>
                    <a:bodyPr/>
                    <a:lstStyle/>
                    <a:p>
                      <a:pPr algn="ctr">
                        <a:buNone/>
                      </a:pPr>
                      <a:r>
                        <a:rPr lang="en-US" sz="1600" b="1" dirty="0">
                          <a:solidFill>
                            <a:schemeClr val="bg1"/>
                          </a:solidFill>
                        </a:rPr>
                        <a:t>Method</a:t>
                      </a:r>
                    </a:p>
                  </a:txBody>
                  <a:tcPr anchor="ctr">
                    <a:solidFill>
                      <a:schemeClr val="accent2">
                        <a:lumMod val="50000"/>
                        <a:lumOff val="50000"/>
                      </a:schemeClr>
                    </a:solidFill>
                  </a:tcPr>
                </a:tc>
                <a:extLst>
                  <a:ext uri="{0D108BD9-81ED-4DB2-BD59-A6C34878D82A}">
                    <a16:rowId xmlns:a16="http://schemas.microsoft.com/office/drawing/2014/main" val="3842779818"/>
                  </a:ext>
                </a:extLst>
              </a:tr>
              <a:tr h="0">
                <a:tc>
                  <a:txBody>
                    <a:bodyPr/>
                    <a:lstStyle/>
                    <a:p>
                      <a:pPr>
                        <a:buNone/>
                      </a:pPr>
                      <a:r>
                        <a:rPr lang="en-US" sz="1600" dirty="0"/>
                        <a:t>Read CSV</a:t>
                      </a:r>
                    </a:p>
                  </a:txBody>
                  <a:tcPr anchor="ctr"/>
                </a:tc>
                <a:tc>
                  <a:txBody>
                    <a:bodyPr/>
                    <a:lstStyle/>
                    <a:p>
                      <a:pPr>
                        <a:buNone/>
                      </a:pPr>
                      <a:r>
                        <a:rPr lang="en-US" sz="1600" dirty="0" err="1"/>
                        <a:t>pd.read_csv</a:t>
                      </a:r>
                      <a:r>
                        <a:rPr lang="en-US" sz="1600" dirty="0"/>
                        <a:t>('file.csv')</a:t>
                      </a:r>
                    </a:p>
                  </a:txBody>
                  <a:tcPr anchor="ctr"/>
                </a:tc>
                <a:extLst>
                  <a:ext uri="{0D108BD9-81ED-4DB2-BD59-A6C34878D82A}">
                    <a16:rowId xmlns:a16="http://schemas.microsoft.com/office/drawing/2014/main" val="1152222068"/>
                  </a:ext>
                </a:extLst>
              </a:tr>
              <a:tr h="0">
                <a:tc>
                  <a:txBody>
                    <a:bodyPr/>
                    <a:lstStyle/>
                    <a:p>
                      <a:pPr>
                        <a:buNone/>
                      </a:pPr>
                      <a:r>
                        <a:rPr lang="en-US" sz="1600" dirty="0"/>
                        <a:t>Select column</a:t>
                      </a:r>
                    </a:p>
                  </a:txBody>
                  <a:tcPr anchor="ctr"/>
                </a:tc>
                <a:tc>
                  <a:txBody>
                    <a:bodyPr/>
                    <a:lstStyle/>
                    <a:p>
                      <a:pPr>
                        <a:buNone/>
                      </a:pPr>
                      <a:r>
                        <a:rPr lang="en-US" sz="1600" dirty="0" err="1"/>
                        <a:t>df</a:t>
                      </a:r>
                      <a:r>
                        <a:rPr lang="en-US" sz="1600" dirty="0"/>
                        <a:t>['Marks']</a:t>
                      </a:r>
                    </a:p>
                  </a:txBody>
                  <a:tcPr anchor="ctr"/>
                </a:tc>
                <a:extLst>
                  <a:ext uri="{0D108BD9-81ED-4DB2-BD59-A6C34878D82A}">
                    <a16:rowId xmlns:a16="http://schemas.microsoft.com/office/drawing/2014/main" val="3198780813"/>
                  </a:ext>
                </a:extLst>
              </a:tr>
              <a:tr h="0">
                <a:tc>
                  <a:txBody>
                    <a:bodyPr/>
                    <a:lstStyle/>
                    <a:p>
                      <a:pPr>
                        <a:buNone/>
                      </a:pPr>
                      <a:r>
                        <a:rPr lang="en-US" sz="1600" dirty="0"/>
                        <a:t>Filter rows</a:t>
                      </a:r>
                    </a:p>
                  </a:txBody>
                  <a:tcPr anchor="ctr"/>
                </a:tc>
                <a:tc>
                  <a:txBody>
                    <a:bodyPr/>
                    <a:lstStyle/>
                    <a:p>
                      <a:pPr>
                        <a:buNone/>
                      </a:pPr>
                      <a:r>
                        <a:rPr lang="en-US" sz="1600" dirty="0" err="1"/>
                        <a:t>df</a:t>
                      </a:r>
                      <a:r>
                        <a:rPr lang="en-US" sz="1600" dirty="0"/>
                        <a:t>[</a:t>
                      </a:r>
                      <a:r>
                        <a:rPr lang="en-US" sz="1600" dirty="0" err="1"/>
                        <a:t>df</a:t>
                      </a:r>
                      <a:r>
                        <a:rPr lang="en-US" sz="1600" dirty="0"/>
                        <a:t>['Marks'] &gt; 90]</a:t>
                      </a:r>
                    </a:p>
                  </a:txBody>
                  <a:tcPr anchor="ctr"/>
                </a:tc>
                <a:extLst>
                  <a:ext uri="{0D108BD9-81ED-4DB2-BD59-A6C34878D82A}">
                    <a16:rowId xmlns:a16="http://schemas.microsoft.com/office/drawing/2014/main" val="3882188285"/>
                  </a:ext>
                </a:extLst>
              </a:tr>
              <a:tr h="0">
                <a:tc>
                  <a:txBody>
                    <a:bodyPr/>
                    <a:lstStyle/>
                    <a:p>
                      <a:pPr>
                        <a:buNone/>
                      </a:pPr>
                      <a:r>
                        <a:rPr lang="en-US" sz="1600" dirty="0"/>
                        <a:t>Group and aggregate</a:t>
                      </a:r>
                    </a:p>
                  </a:txBody>
                  <a:tcPr anchor="ctr"/>
                </a:tc>
                <a:tc>
                  <a:txBody>
                    <a:bodyPr/>
                    <a:lstStyle/>
                    <a:p>
                      <a:pPr>
                        <a:buNone/>
                      </a:pPr>
                      <a:r>
                        <a:rPr lang="en-US" sz="1600" dirty="0" err="1"/>
                        <a:t>df.groupby</a:t>
                      </a:r>
                      <a:r>
                        <a:rPr lang="en-US" sz="1600" dirty="0"/>
                        <a:t>('Name').mean()</a:t>
                      </a:r>
                    </a:p>
                  </a:txBody>
                  <a:tcPr anchor="ctr"/>
                </a:tc>
                <a:extLst>
                  <a:ext uri="{0D108BD9-81ED-4DB2-BD59-A6C34878D82A}">
                    <a16:rowId xmlns:a16="http://schemas.microsoft.com/office/drawing/2014/main" val="3492411118"/>
                  </a:ext>
                </a:extLst>
              </a:tr>
              <a:tr h="0">
                <a:tc>
                  <a:txBody>
                    <a:bodyPr/>
                    <a:lstStyle/>
                    <a:p>
                      <a:pPr>
                        <a:buNone/>
                      </a:pPr>
                      <a:r>
                        <a:rPr lang="en-US" sz="1600" dirty="0"/>
                        <a:t>Handle missing data</a:t>
                      </a:r>
                    </a:p>
                  </a:txBody>
                  <a:tcPr anchor="ctr"/>
                </a:tc>
                <a:tc>
                  <a:txBody>
                    <a:bodyPr/>
                    <a:lstStyle/>
                    <a:p>
                      <a:pPr>
                        <a:buNone/>
                      </a:pPr>
                      <a:r>
                        <a:rPr lang="en-US" sz="1600" dirty="0" err="1"/>
                        <a:t>df.fillna</a:t>
                      </a:r>
                      <a:r>
                        <a:rPr lang="en-US" sz="1600" dirty="0"/>
                        <a:t>(), </a:t>
                      </a:r>
                      <a:r>
                        <a:rPr lang="en-US" sz="1600" dirty="0" err="1"/>
                        <a:t>df.dropna</a:t>
                      </a:r>
                      <a:r>
                        <a:rPr lang="en-US" sz="1600" dirty="0"/>
                        <a:t>()</a:t>
                      </a:r>
                    </a:p>
                  </a:txBody>
                  <a:tcPr anchor="ctr"/>
                </a:tc>
                <a:extLst>
                  <a:ext uri="{0D108BD9-81ED-4DB2-BD59-A6C34878D82A}">
                    <a16:rowId xmlns:a16="http://schemas.microsoft.com/office/drawing/2014/main" val="2742529970"/>
                  </a:ext>
                </a:extLst>
              </a:tr>
            </a:tbl>
          </a:graphicData>
        </a:graphic>
      </p:graphicFrame>
      <p:sp>
        <p:nvSpPr>
          <p:cNvPr id="10" name="TextBox 9">
            <a:extLst>
              <a:ext uri="{FF2B5EF4-FFF2-40B4-BE49-F238E27FC236}">
                <a16:creationId xmlns:a16="http://schemas.microsoft.com/office/drawing/2014/main" id="{AD4804A3-DC2B-0662-0BE4-112358FEE02E}"/>
              </a:ext>
            </a:extLst>
          </p:cNvPr>
          <p:cNvSpPr txBox="1"/>
          <p:nvPr/>
        </p:nvSpPr>
        <p:spPr>
          <a:xfrm>
            <a:off x="2212377" y="4081042"/>
            <a:ext cx="2743200" cy="544765"/>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b="1" dirty="0"/>
              <a:t>Common Operations</a:t>
            </a:r>
          </a:p>
        </p:txBody>
      </p:sp>
      <p:sp>
        <p:nvSpPr>
          <p:cNvPr id="11" name="TextBox 10">
            <a:extLst>
              <a:ext uri="{FF2B5EF4-FFF2-40B4-BE49-F238E27FC236}">
                <a16:creationId xmlns:a16="http://schemas.microsoft.com/office/drawing/2014/main" id="{4CFE1213-144D-84CE-2FAF-833B47054913}"/>
              </a:ext>
            </a:extLst>
          </p:cNvPr>
          <p:cNvSpPr txBox="1"/>
          <p:nvPr/>
        </p:nvSpPr>
        <p:spPr>
          <a:xfrm>
            <a:off x="7354365" y="2198670"/>
            <a:ext cx="4416824" cy="1945148"/>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b="1" dirty="0"/>
              <a:t>Why It Matters</a:t>
            </a:r>
          </a:p>
          <a:p>
            <a:pPr marL="228600" indent="-228600">
              <a:lnSpc>
                <a:spcPct val="90000"/>
              </a:lnSpc>
              <a:spcAft>
                <a:spcPts val="600"/>
              </a:spcAft>
              <a:buFont typeface=""/>
              <a:buChar char="•"/>
            </a:pPr>
            <a:r>
              <a:rPr lang="en-US" dirty="0"/>
              <a:t>Enables clean, efficient, and readable data wrangling.</a:t>
            </a:r>
            <a:endParaRPr lang="en-US" dirty="0">
              <a:cs typeface="Segoe UI"/>
            </a:endParaRPr>
          </a:p>
          <a:p>
            <a:pPr marL="228600" indent="-228600">
              <a:lnSpc>
                <a:spcPct val="90000"/>
              </a:lnSpc>
              <a:spcAft>
                <a:spcPts val="600"/>
              </a:spcAft>
              <a:buFont typeface=""/>
              <a:buChar char="•"/>
            </a:pPr>
            <a:r>
              <a:rPr lang="en-US" dirty="0"/>
              <a:t>Forms the backbone of data pipelines in analytics, finance, research, and machine learning.</a:t>
            </a:r>
            <a:endParaRPr lang="en-US" dirty="0">
              <a:cs typeface="Segoe UI"/>
            </a:endParaRPr>
          </a:p>
        </p:txBody>
      </p:sp>
    </p:spTree>
    <p:extLst>
      <p:ext uri="{BB962C8B-B14F-4D97-AF65-F5344CB8AC3E}">
        <p14:creationId xmlns:p14="http://schemas.microsoft.com/office/powerpoint/2010/main" val="206570899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CACCFD-35C9-4AD2-E9C4-EF5842ED5637}"/>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FB039C79-DAF7-3395-38F1-82F752E11874}"/>
              </a:ext>
            </a:extLst>
          </p:cNvPr>
          <p:cNvSpPr>
            <a:spLocks noGrp="1"/>
          </p:cNvSpPr>
          <p:nvPr>
            <p:ph type="title"/>
          </p:nvPr>
        </p:nvSpPr>
        <p:spPr/>
        <p:txBody>
          <a:bodyPr/>
          <a:lstStyle/>
          <a:p>
            <a:r>
              <a:rPr lang="en-US" sz="3100" dirty="0">
                <a:latin typeface="Consolas"/>
                <a:cs typeface="Segoe UI"/>
              </a:rPr>
              <a:t>math</a:t>
            </a:r>
            <a:r>
              <a:rPr lang="en-US" sz="3100" dirty="0">
                <a:ea typeface="+mj-lt"/>
                <a:cs typeface="+mj-lt"/>
              </a:rPr>
              <a:t> Library – Precision Mathematical Computation</a:t>
            </a:r>
            <a:endParaRPr lang="en-US" dirty="0"/>
          </a:p>
        </p:txBody>
      </p:sp>
      <p:sp>
        <p:nvSpPr>
          <p:cNvPr id="4" name="TextBox 3">
            <a:extLst>
              <a:ext uri="{FF2B5EF4-FFF2-40B4-BE49-F238E27FC236}">
                <a16:creationId xmlns:a16="http://schemas.microsoft.com/office/drawing/2014/main" id="{56455F4E-2E90-A533-7C31-2786B55C6E11}"/>
              </a:ext>
            </a:extLst>
          </p:cNvPr>
          <p:cNvSpPr txBox="1"/>
          <p:nvPr/>
        </p:nvSpPr>
        <p:spPr>
          <a:xfrm>
            <a:off x="285507" y="1020811"/>
            <a:ext cx="11210414" cy="1043363"/>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b="1" dirty="0"/>
              <a:t>Formal Definition.</a:t>
            </a:r>
            <a:r>
              <a:rPr lang="en-US" dirty="0"/>
              <a:t> </a:t>
            </a:r>
            <a:r>
              <a:rPr lang="en-US" dirty="0">
                <a:ea typeface="+mn-lt"/>
                <a:cs typeface="+mn-lt"/>
              </a:rPr>
              <a:t>The </a:t>
            </a:r>
            <a:r>
              <a:rPr lang="en-US" dirty="0">
                <a:latin typeface="Consolas"/>
              </a:rPr>
              <a:t>math</a:t>
            </a:r>
            <a:r>
              <a:rPr lang="en-US" dirty="0">
                <a:ea typeface="+mn-lt"/>
                <a:cs typeface="+mn-lt"/>
              </a:rPr>
              <a:t> module in Python provides access to a comprehensive suite of mathematical functions defined by the C standard library, enabling efficient floating-point arithmetic, algebraic operations, and mathematical constants for scientific computation.</a:t>
            </a:r>
          </a:p>
        </p:txBody>
      </p:sp>
      <p:sp>
        <p:nvSpPr>
          <p:cNvPr id="7" name="TextBox 6">
            <a:extLst>
              <a:ext uri="{FF2B5EF4-FFF2-40B4-BE49-F238E27FC236}">
                <a16:creationId xmlns:a16="http://schemas.microsoft.com/office/drawing/2014/main" id="{2503F29A-0970-D254-FDEC-57AE82867460}"/>
              </a:ext>
            </a:extLst>
          </p:cNvPr>
          <p:cNvSpPr txBox="1"/>
          <p:nvPr/>
        </p:nvSpPr>
        <p:spPr>
          <a:xfrm>
            <a:off x="428645" y="2070131"/>
            <a:ext cx="5520022" cy="1410679"/>
          </a:xfrm>
          <a:prstGeom prst="rect">
            <a:avLst/>
          </a:prstGeom>
          <a:solidFill>
            <a:schemeClr val="bg1">
              <a:lumMod val="95000"/>
            </a:schemeClr>
          </a:solid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r>
              <a:rPr lang="en-US" dirty="0">
                <a:latin typeface="Consolas"/>
                <a:ea typeface="+mn-lt"/>
                <a:cs typeface="+mn-lt"/>
              </a:rPr>
              <a:t># Example</a:t>
            </a:r>
            <a:br>
              <a:rPr lang="en-US" dirty="0">
                <a:latin typeface="Consolas"/>
                <a:ea typeface="+mn-lt"/>
                <a:cs typeface="+mn-lt"/>
              </a:rPr>
            </a:br>
            <a:r>
              <a:rPr lang="en-US" dirty="0">
                <a:latin typeface="Consolas"/>
                <a:ea typeface="+mn-lt"/>
                <a:cs typeface="+mn-lt"/>
              </a:rPr>
              <a:t>import math</a:t>
            </a:r>
            <a:endParaRPr lang="en-US" dirty="0"/>
          </a:p>
          <a:p>
            <a:r>
              <a:rPr lang="en-US" dirty="0">
                <a:latin typeface="Consolas"/>
                <a:ea typeface="+mn-lt"/>
                <a:cs typeface="+mn-lt"/>
              </a:rPr>
              <a:t>area = </a:t>
            </a:r>
            <a:r>
              <a:rPr lang="en-US" dirty="0" err="1">
                <a:latin typeface="Consolas"/>
                <a:ea typeface="+mn-lt"/>
                <a:cs typeface="+mn-lt"/>
              </a:rPr>
              <a:t>math.pi</a:t>
            </a:r>
            <a:r>
              <a:rPr lang="en-US" dirty="0">
                <a:latin typeface="Consolas"/>
                <a:ea typeface="+mn-lt"/>
                <a:cs typeface="+mn-lt"/>
              </a:rPr>
              <a:t> * </a:t>
            </a:r>
            <a:r>
              <a:rPr lang="en-US" dirty="0" err="1">
                <a:latin typeface="Consolas"/>
                <a:ea typeface="+mn-lt"/>
                <a:cs typeface="+mn-lt"/>
              </a:rPr>
              <a:t>math.pow</a:t>
            </a:r>
            <a:r>
              <a:rPr lang="en-US" dirty="0">
                <a:latin typeface="Consolas"/>
                <a:ea typeface="+mn-lt"/>
                <a:cs typeface="+mn-lt"/>
              </a:rPr>
              <a:t>(5, 2)  # Area of a circle with radius 5</a:t>
            </a:r>
            <a:endParaRPr lang="en-US" dirty="0"/>
          </a:p>
        </p:txBody>
      </p:sp>
      <p:sp>
        <p:nvSpPr>
          <p:cNvPr id="10" name="TextBox 9">
            <a:extLst>
              <a:ext uri="{FF2B5EF4-FFF2-40B4-BE49-F238E27FC236}">
                <a16:creationId xmlns:a16="http://schemas.microsoft.com/office/drawing/2014/main" id="{BA89BFC7-EB5C-A8A6-5F2D-4EAF361A066B}"/>
              </a:ext>
            </a:extLst>
          </p:cNvPr>
          <p:cNvSpPr txBox="1"/>
          <p:nvPr/>
        </p:nvSpPr>
        <p:spPr>
          <a:xfrm>
            <a:off x="1865981" y="3503526"/>
            <a:ext cx="2743200" cy="544765"/>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gn="ctr">
              <a:lnSpc>
                <a:spcPct val="90000"/>
              </a:lnSpc>
              <a:spcAft>
                <a:spcPts val="600"/>
              </a:spcAft>
            </a:pPr>
            <a:r>
              <a:rPr lang="en-US" b="1" dirty="0">
                <a:cs typeface="Segoe UI"/>
              </a:rPr>
              <a:t>Key Functionalities</a:t>
            </a:r>
          </a:p>
        </p:txBody>
      </p:sp>
      <p:sp>
        <p:nvSpPr>
          <p:cNvPr id="11" name="TextBox 10">
            <a:extLst>
              <a:ext uri="{FF2B5EF4-FFF2-40B4-BE49-F238E27FC236}">
                <a16:creationId xmlns:a16="http://schemas.microsoft.com/office/drawing/2014/main" id="{425386F7-BB58-D648-30D5-E3C21EF19624}"/>
              </a:ext>
            </a:extLst>
          </p:cNvPr>
          <p:cNvSpPr txBox="1"/>
          <p:nvPr/>
        </p:nvSpPr>
        <p:spPr>
          <a:xfrm>
            <a:off x="6661573" y="2530742"/>
            <a:ext cx="4698271" cy="2234458"/>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r>
              <a:rPr lang="en-US" b="1" dirty="0"/>
              <a:t>Use Case. </a:t>
            </a:r>
            <a:r>
              <a:rPr lang="en-US" dirty="0"/>
              <a:t>Ideal</a:t>
            </a:r>
            <a:r>
              <a:rPr lang="en-US" dirty="0">
                <a:ea typeface="+mn-lt"/>
                <a:cs typeface="+mn-lt"/>
              </a:rPr>
              <a:t> for engineering models, simulations, geometry calculations, and domains requiring mathematical precision.</a:t>
            </a:r>
          </a:p>
          <a:p>
            <a:endParaRPr lang="en-US" dirty="0">
              <a:ea typeface="+mn-lt"/>
              <a:cs typeface="+mn-lt"/>
            </a:endParaRPr>
          </a:p>
          <a:p>
            <a:r>
              <a:rPr lang="en-US" b="1"/>
              <a:t>Constants</a:t>
            </a:r>
            <a:endParaRPr lang="en-US"/>
          </a:p>
          <a:p>
            <a:pPr marL="285750" indent="-285750">
              <a:buFont typeface="Arial"/>
              <a:buChar char="•"/>
            </a:pPr>
            <a:r>
              <a:rPr lang="en-US" err="1">
                <a:latin typeface="Consolas"/>
                <a:ea typeface="+mn-lt"/>
                <a:cs typeface="+mn-lt"/>
              </a:rPr>
              <a:t>math.pi</a:t>
            </a:r>
            <a:r>
              <a:rPr lang="en-US">
                <a:ea typeface="+mn-lt"/>
                <a:cs typeface="+mn-lt"/>
              </a:rPr>
              <a:t> → π (≈ 3.14159…)</a:t>
            </a:r>
            <a:endParaRPr lang="en-US"/>
          </a:p>
          <a:p>
            <a:pPr marL="285750" indent="-285750">
              <a:buFont typeface="Arial"/>
              <a:buChar char="•"/>
            </a:pPr>
            <a:r>
              <a:rPr lang="en-US" dirty="0" err="1">
                <a:latin typeface="Consolas"/>
                <a:ea typeface="+mn-lt"/>
                <a:cs typeface="+mn-lt"/>
              </a:rPr>
              <a:t>math.e</a:t>
            </a:r>
            <a:r>
              <a:rPr lang="en-US" dirty="0">
                <a:ea typeface="+mn-lt"/>
                <a:cs typeface="+mn-lt"/>
              </a:rPr>
              <a:t> → Euler’s number (≈ 2.71828…)</a:t>
            </a:r>
            <a:endParaRPr lang="en-US" dirty="0"/>
          </a:p>
        </p:txBody>
      </p:sp>
      <p:graphicFrame>
        <p:nvGraphicFramePr>
          <p:cNvPr id="6" name="Table 5">
            <a:extLst>
              <a:ext uri="{FF2B5EF4-FFF2-40B4-BE49-F238E27FC236}">
                <a16:creationId xmlns:a16="http://schemas.microsoft.com/office/drawing/2014/main" id="{7827E509-EB3A-BE5B-26EA-44B2DAF458BF}"/>
              </a:ext>
            </a:extLst>
          </p:cNvPr>
          <p:cNvGraphicFramePr>
            <a:graphicFrameLocks noGrp="1"/>
          </p:cNvGraphicFramePr>
          <p:nvPr>
            <p:extLst>
              <p:ext uri="{D42A27DB-BD31-4B8C-83A1-F6EECF244321}">
                <p14:modId xmlns:p14="http://schemas.microsoft.com/office/powerpoint/2010/main" val="3938574342"/>
              </p:ext>
            </p:extLst>
          </p:nvPr>
        </p:nvGraphicFramePr>
        <p:xfrm>
          <a:off x="577327" y="3898231"/>
          <a:ext cx="5321980" cy="2080235"/>
        </p:xfrm>
        <a:graphic>
          <a:graphicData uri="http://schemas.openxmlformats.org/drawingml/2006/table">
            <a:tbl>
              <a:tblPr bandRow="1">
                <a:tableStyleId>{5C22544A-7EE6-4342-B048-85BDC9FD1C3A}</a:tableStyleId>
              </a:tblPr>
              <a:tblGrid>
                <a:gridCol w="2163406">
                  <a:extLst>
                    <a:ext uri="{9D8B030D-6E8A-4147-A177-3AD203B41FA5}">
                      <a16:colId xmlns:a16="http://schemas.microsoft.com/office/drawing/2014/main" val="2274488210"/>
                    </a:ext>
                  </a:extLst>
                </a:gridCol>
                <a:gridCol w="3158574">
                  <a:extLst>
                    <a:ext uri="{9D8B030D-6E8A-4147-A177-3AD203B41FA5}">
                      <a16:colId xmlns:a16="http://schemas.microsoft.com/office/drawing/2014/main" val="859593293"/>
                    </a:ext>
                  </a:extLst>
                </a:gridCol>
              </a:tblGrid>
              <a:tr h="403835">
                <a:tc>
                  <a:txBody>
                    <a:bodyPr/>
                    <a:lstStyle/>
                    <a:p>
                      <a:pPr algn="ctr">
                        <a:buNone/>
                      </a:pPr>
                      <a:r>
                        <a:rPr lang="en-US" sz="1600" b="1" dirty="0">
                          <a:solidFill>
                            <a:schemeClr val="bg1"/>
                          </a:solidFill>
                        </a:rPr>
                        <a:t>Function</a:t>
                      </a:r>
                    </a:p>
                  </a:txBody>
                  <a:tcPr anchor="ctr">
                    <a:solidFill>
                      <a:schemeClr val="accent2">
                        <a:lumMod val="50000"/>
                        <a:lumOff val="50000"/>
                      </a:schemeClr>
                    </a:solidFill>
                  </a:tcPr>
                </a:tc>
                <a:tc>
                  <a:txBody>
                    <a:bodyPr/>
                    <a:lstStyle/>
                    <a:p>
                      <a:pPr algn="ctr">
                        <a:buNone/>
                      </a:pPr>
                      <a:r>
                        <a:rPr lang="en-US" sz="1600" b="1" dirty="0">
                          <a:solidFill>
                            <a:schemeClr val="bg1"/>
                          </a:solidFill>
                        </a:rPr>
                        <a:t>Description</a:t>
                      </a:r>
                    </a:p>
                  </a:txBody>
                  <a:tcPr anchor="ctr">
                    <a:solidFill>
                      <a:schemeClr val="accent2">
                        <a:lumMod val="50000"/>
                        <a:lumOff val="50000"/>
                      </a:schemeClr>
                    </a:solidFill>
                  </a:tcPr>
                </a:tc>
                <a:extLst>
                  <a:ext uri="{0D108BD9-81ED-4DB2-BD59-A6C34878D82A}">
                    <a16:rowId xmlns:a16="http://schemas.microsoft.com/office/drawing/2014/main" val="552955846"/>
                  </a:ext>
                </a:extLst>
              </a:tr>
              <a:tr h="0">
                <a:tc>
                  <a:txBody>
                    <a:bodyPr/>
                    <a:lstStyle/>
                    <a:p>
                      <a:pPr>
                        <a:buNone/>
                      </a:pPr>
                      <a:r>
                        <a:rPr lang="en-US" sz="1600" err="1">
                          <a:latin typeface="Consolas"/>
                        </a:rPr>
                        <a:t>math.sqrt</a:t>
                      </a:r>
                      <a:r>
                        <a:rPr lang="en-US" sz="1600" dirty="0">
                          <a:latin typeface="Consolas"/>
                        </a:rPr>
                        <a:t>(x)</a:t>
                      </a:r>
                    </a:p>
                  </a:txBody>
                  <a:tcPr anchor="ctr"/>
                </a:tc>
                <a:tc>
                  <a:txBody>
                    <a:bodyPr/>
                    <a:lstStyle/>
                    <a:p>
                      <a:pPr>
                        <a:buNone/>
                      </a:pPr>
                      <a:r>
                        <a:rPr lang="en-US" sz="1600" dirty="0"/>
                        <a:t>Square root of x</a:t>
                      </a:r>
                    </a:p>
                  </a:txBody>
                  <a:tcPr anchor="ctr"/>
                </a:tc>
                <a:extLst>
                  <a:ext uri="{0D108BD9-81ED-4DB2-BD59-A6C34878D82A}">
                    <a16:rowId xmlns:a16="http://schemas.microsoft.com/office/drawing/2014/main" val="1126186079"/>
                  </a:ext>
                </a:extLst>
              </a:tr>
              <a:tr h="0">
                <a:tc>
                  <a:txBody>
                    <a:bodyPr/>
                    <a:lstStyle/>
                    <a:p>
                      <a:pPr>
                        <a:buNone/>
                      </a:pPr>
                      <a:r>
                        <a:rPr lang="en-US" sz="1600" err="1">
                          <a:latin typeface="Consolas"/>
                        </a:rPr>
                        <a:t>math.pow</a:t>
                      </a:r>
                      <a:r>
                        <a:rPr lang="en-US" sz="1600" dirty="0">
                          <a:latin typeface="Consolas"/>
                        </a:rPr>
                        <a:t>(x, y)</a:t>
                      </a:r>
                    </a:p>
                  </a:txBody>
                  <a:tcPr anchor="ctr"/>
                </a:tc>
                <a:tc>
                  <a:txBody>
                    <a:bodyPr/>
                    <a:lstStyle/>
                    <a:p>
                      <a:pPr>
                        <a:buNone/>
                      </a:pPr>
                      <a:r>
                        <a:rPr lang="en-US" sz="1600" dirty="0"/>
                        <a:t>x raised to the power y</a:t>
                      </a:r>
                    </a:p>
                  </a:txBody>
                  <a:tcPr anchor="ctr"/>
                </a:tc>
                <a:extLst>
                  <a:ext uri="{0D108BD9-81ED-4DB2-BD59-A6C34878D82A}">
                    <a16:rowId xmlns:a16="http://schemas.microsoft.com/office/drawing/2014/main" val="3093859895"/>
                  </a:ext>
                </a:extLst>
              </a:tr>
              <a:tr h="0">
                <a:tc>
                  <a:txBody>
                    <a:bodyPr/>
                    <a:lstStyle/>
                    <a:p>
                      <a:pPr>
                        <a:buNone/>
                      </a:pPr>
                      <a:r>
                        <a:rPr lang="en-US" sz="1600" err="1">
                          <a:latin typeface="Consolas"/>
                        </a:rPr>
                        <a:t>math.factorial</a:t>
                      </a:r>
                      <a:r>
                        <a:rPr lang="en-US" sz="1600" dirty="0">
                          <a:latin typeface="Consolas"/>
                        </a:rPr>
                        <a:t>(x)</a:t>
                      </a:r>
                    </a:p>
                  </a:txBody>
                  <a:tcPr anchor="ctr"/>
                </a:tc>
                <a:tc>
                  <a:txBody>
                    <a:bodyPr/>
                    <a:lstStyle/>
                    <a:p>
                      <a:pPr>
                        <a:buNone/>
                      </a:pPr>
                      <a:r>
                        <a:rPr lang="en-US" sz="1600" dirty="0"/>
                        <a:t>Factorial of x (x!)</a:t>
                      </a:r>
                    </a:p>
                  </a:txBody>
                  <a:tcPr anchor="ctr"/>
                </a:tc>
                <a:extLst>
                  <a:ext uri="{0D108BD9-81ED-4DB2-BD59-A6C34878D82A}">
                    <a16:rowId xmlns:a16="http://schemas.microsoft.com/office/drawing/2014/main" val="3077229080"/>
                  </a:ext>
                </a:extLst>
              </a:tr>
              <a:tr h="0">
                <a:tc>
                  <a:txBody>
                    <a:bodyPr/>
                    <a:lstStyle/>
                    <a:p>
                      <a:pPr>
                        <a:buNone/>
                      </a:pPr>
                      <a:r>
                        <a:rPr lang="en-US" sz="1600" dirty="0">
                          <a:latin typeface="Consolas"/>
                        </a:rPr>
                        <a:t>math.log(x, base)</a:t>
                      </a:r>
                    </a:p>
                  </a:txBody>
                  <a:tcPr anchor="ctr"/>
                </a:tc>
                <a:tc>
                  <a:txBody>
                    <a:bodyPr/>
                    <a:lstStyle/>
                    <a:p>
                      <a:pPr>
                        <a:buNone/>
                      </a:pPr>
                      <a:r>
                        <a:rPr lang="en-US" sz="1600" dirty="0"/>
                        <a:t>Logarithm of x to given base</a:t>
                      </a:r>
                    </a:p>
                  </a:txBody>
                  <a:tcPr anchor="ctr"/>
                </a:tc>
                <a:extLst>
                  <a:ext uri="{0D108BD9-81ED-4DB2-BD59-A6C34878D82A}">
                    <a16:rowId xmlns:a16="http://schemas.microsoft.com/office/drawing/2014/main" val="4195527018"/>
                  </a:ext>
                </a:extLst>
              </a:tr>
              <a:tr h="0">
                <a:tc>
                  <a:txBody>
                    <a:bodyPr/>
                    <a:lstStyle/>
                    <a:p>
                      <a:pPr>
                        <a:buNone/>
                      </a:pPr>
                      <a:r>
                        <a:rPr lang="en-US" sz="1600" err="1">
                          <a:latin typeface="Consolas"/>
                        </a:rPr>
                        <a:t>math.sin</a:t>
                      </a:r>
                      <a:r>
                        <a:rPr lang="en-US" sz="1600" dirty="0">
                          <a:latin typeface="Consolas"/>
                        </a:rPr>
                        <a:t>(x)</a:t>
                      </a:r>
                    </a:p>
                  </a:txBody>
                  <a:tcPr anchor="ctr"/>
                </a:tc>
                <a:tc>
                  <a:txBody>
                    <a:bodyPr/>
                    <a:lstStyle/>
                    <a:p>
                      <a:pPr>
                        <a:buNone/>
                      </a:pPr>
                      <a:r>
                        <a:rPr lang="en-US" sz="1600" dirty="0"/>
                        <a:t>Trigonometric sine of x (radians)</a:t>
                      </a:r>
                    </a:p>
                  </a:txBody>
                  <a:tcPr anchor="ctr"/>
                </a:tc>
                <a:extLst>
                  <a:ext uri="{0D108BD9-81ED-4DB2-BD59-A6C34878D82A}">
                    <a16:rowId xmlns:a16="http://schemas.microsoft.com/office/drawing/2014/main" val="1071710738"/>
                  </a:ext>
                </a:extLst>
              </a:tr>
            </a:tbl>
          </a:graphicData>
        </a:graphic>
      </p:graphicFrame>
    </p:spTree>
    <p:extLst>
      <p:ext uri="{BB962C8B-B14F-4D97-AF65-F5344CB8AC3E}">
        <p14:creationId xmlns:p14="http://schemas.microsoft.com/office/powerpoint/2010/main" val="4054482231"/>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08946B-9D5A-6032-7A77-8212C50426F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9FC9328-95B1-10E1-4AE4-9F3C81C79556}"/>
              </a:ext>
            </a:extLst>
          </p:cNvPr>
          <p:cNvSpPr>
            <a:spLocks noGrp="1"/>
          </p:cNvSpPr>
          <p:nvPr>
            <p:ph type="title"/>
          </p:nvPr>
        </p:nvSpPr>
        <p:spPr/>
        <p:txBody>
          <a:bodyPr/>
          <a:lstStyle/>
          <a:p>
            <a:r>
              <a:rPr lang="en-US" sz="3100" dirty="0">
                <a:latin typeface="Consolas"/>
                <a:cs typeface="Segoe UI"/>
              </a:rPr>
              <a:t>datetime</a:t>
            </a:r>
            <a:r>
              <a:rPr lang="en-US" sz="3100" dirty="0">
                <a:ea typeface="+mj-lt"/>
                <a:cs typeface="+mj-lt"/>
              </a:rPr>
              <a:t> Library – Working with Dates and Times</a:t>
            </a:r>
            <a:endParaRPr lang="en-US" dirty="0"/>
          </a:p>
        </p:txBody>
      </p:sp>
      <p:sp>
        <p:nvSpPr>
          <p:cNvPr id="4" name="TextBox 3">
            <a:extLst>
              <a:ext uri="{FF2B5EF4-FFF2-40B4-BE49-F238E27FC236}">
                <a16:creationId xmlns:a16="http://schemas.microsoft.com/office/drawing/2014/main" id="{BFEFE3FB-BF12-DCB0-B287-52D7DF09EA43}"/>
              </a:ext>
            </a:extLst>
          </p:cNvPr>
          <p:cNvSpPr txBox="1"/>
          <p:nvPr/>
        </p:nvSpPr>
        <p:spPr>
          <a:xfrm>
            <a:off x="285507" y="1020811"/>
            <a:ext cx="11210414" cy="1043363"/>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b="1" dirty="0"/>
              <a:t>Formal Definition.</a:t>
            </a:r>
            <a:r>
              <a:rPr lang="en-US" dirty="0"/>
              <a:t> </a:t>
            </a:r>
            <a:r>
              <a:rPr lang="en-US" dirty="0">
                <a:ea typeface="+mn-lt"/>
                <a:cs typeface="+mn-lt"/>
              </a:rPr>
              <a:t>The </a:t>
            </a:r>
            <a:r>
              <a:rPr lang="en-US" dirty="0">
                <a:latin typeface="Consolas"/>
              </a:rPr>
              <a:t>datetime</a:t>
            </a:r>
            <a:r>
              <a:rPr lang="en-US" dirty="0">
                <a:ea typeface="+mn-lt"/>
                <a:cs typeface="+mn-lt"/>
              </a:rPr>
              <a:t> module in Python provides classes for manipulating date and time information in both simple and complex formats. It supports arithmetic, formatting, parsing, and </a:t>
            </a:r>
            <a:r>
              <a:rPr lang="en-US" err="1">
                <a:ea typeface="+mn-lt"/>
                <a:cs typeface="+mn-lt"/>
              </a:rPr>
              <a:t>timezone</a:t>
            </a:r>
            <a:r>
              <a:rPr lang="en-US" dirty="0">
                <a:ea typeface="+mn-lt"/>
                <a:cs typeface="+mn-lt"/>
              </a:rPr>
              <a:t>-aware computations — essential for logging, scheduling, and time-sensitive applications.</a:t>
            </a:r>
          </a:p>
        </p:txBody>
      </p:sp>
      <p:sp>
        <p:nvSpPr>
          <p:cNvPr id="7" name="TextBox 6">
            <a:extLst>
              <a:ext uri="{FF2B5EF4-FFF2-40B4-BE49-F238E27FC236}">
                <a16:creationId xmlns:a16="http://schemas.microsoft.com/office/drawing/2014/main" id="{95D4B615-C915-4B79-A375-220C2607E8A2}"/>
              </a:ext>
            </a:extLst>
          </p:cNvPr>
          <p:cNvSpPr txBox="1"/>
          <p:nvPr/>
        </p:nvSpPr>
        <p:spPr>
          <a:xfrm>
            <a:off x="428645" y="2070131"/>
            <a:ext cx="6357147" cy="1772793"/>
          </a:xfrm>
          <a:prstGeom prst="rect">
            <a:avLst/>
          </a:prstGeom>
          <a:solidFill>
            <a:schemeClr val="bg1">
              <a:lumMod val="95000"/>
            </a:schemeClr>
          </a:solid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r>
              <a:rPr lang="en-US" sz="1600" dirty="0">
                <a:latin typeface="Consolas"/>
                <a:ea typeface="+mn-lt"/>
                <a:cs typeface="+mn-lt"/>
              </a:rPr>
              <a:t># Example</a:t>
            </a:r>
            <a:br>
              <a:rPr lang="en-US" sz="1600" dirty="0">
                <a:latin typeface="Consolas"/>
                <a:ea typeface="+mn-lt"/>
                <a:cs typeface="+mn-lt"/>
              </a:rPr>
            </a:br>
            <a:r>
              <a:rPr lang="en-US" sz="1600" dirty="0">
                <a:latin typeface="Consolas"/>
                <a:ea typeface="+mn-lt"/>
                <a:cs typeface="+mn-lt"/>
              </a:rPr>
              <a:t>from datetime import datetime, </a:t>
            </a:r>
            <a:r>
              <a:rPr lang="en-US" sz="1600" dirty="0" err="1">
                <a:latin typeface="Consolas"/>
                <a:ea typeface="+mn-lt"/>
                <a:cs typeface="+mn-lt"/>
              </a:rPr>
              <a:t>timedelta</a:t>
            </a:r>
          </a:p>
          <a:p>
            <a:endParaRPr lang="en-US" sz="1600" dirty="0">
              <a:latin typeface="Consolas"/>
            </a:endParaRPr>
          </a:p>
          <a:p>
            <a:r>
              <a:rPr lang="en-US" sz="1600" dirty="0">
                <a:latin typeface="Consolas"/>
                <a:ea typeface="+mn-lt"/>
                <a:cs typeface="+mn-lt"/>
              </a:rPr>
              <a:t>now = </a:t>
            </a:r>
            <a:r>
              <a:rPr lang="en-US" sz="1600" dirty="0" err="1">
                <a:latin typeface="Consolas"/>
                <a:ea typeface="+mn-lt"/>
                <a:cs typeface="+mn-lt"/>
              </a:rPr>
              <a:t>datetime.now</a:t>
            </a:r>
            <a:r>
              <a:rPr lang="en-US" sz="1600" dirty="0">
                <a:latin typeface="Consolas"/>
                <a:ea typeface="+mn-lt"/>
                <a:cs typeface="+mn-lt"/>
              </a:rPr>
              <a:t>()</a:t>
            </a:r>
            <a:endParaRPr lang="en-US" sz="1600" dirty="0">
              <a:latin typeface="Consolas"/>
            </a:endParaRPr>
          </a:p>
          <a:p>
            <a:r>
              <a:rPr lang="en-US" sz="1600" dirty="0">
                <a:latin typeface="Consolas"/>
                <a:ea typeface="+mn-lt"/>
                <a:cs typeface="+mn-lt"/>
              </a:rPr>
              <a:t>future = now + </a:t>
            </a:r>
            <a:r>
              <a:rPr lang="en-US" sz="1600" dirty="0" err="1">
                <a:latin typeface="Consolas"/>
                <a:ea typeface="+mn-lt"/>
                <a:cs typeface="+mn-lt"/>
              </a:rPr>
              <a:t>timedelta</a:t>
            </a:r>
            <a:r>
              <a:rPr lang="en-US" sz="1600" dirty="0">
                <a:latin typeface="Consolas"/>
                <a:ea typeface="+mn-lt"/>
                <a:cs typeface="+mn-lt"/>
              </a:rPr>
              <a:t>(days=7)</a:t>
            </a:r>
          </a:p>
          <a:p>
            <a:r>
              <a:rPr lang="en-US" sz="1600" dirty="0">
                <a:latin typeface="Consolas"/>
                <a:ea typeface="+mn-lt"/>
                <a:cs typeface="+mn-lt"/>
              </a:rPr>
              <a:t>print("One week later:", </a:t>
            </a:r>
            <a:r>
              <a:rPr lang="en-US" sz="1600" dirty="0" err="1">
                <a:latin typeface="Consolas"/>
                <a:ea typeface="+mn-lt"/>
                <a:cs typeface="+mn-lt"/>
              </a:rPr>
              <a:t>future.strftime</a:t>
            </a:r>
            <a:r>
              <a:rPr lang="en-US" sz="1600" dirty="0">
                <a:latin typeface="Consolas"/>
                <a:ea typeface="+mn-lt"/>
                <a:cs typeface="+mn-lt"/>
              </a:rPr>
              <a:t>("%Y-%m-%d"))</a:t>
            </a:r>
            <a:endParaRPr lang="en-US" sz="1600" dirty="0">
              <a:latin typeface="Consolas"/>
            </a:endParaRPr>
          </a:p>
        </p:txBody>
      </p:sp>
      <p:sp>
        <p:nvSpPr>
          <p:cNvPr id="10" name="TextBox 9">
            <a:extLst>
              <a:ext uri="{FF2B5EF4-FFF2-40B4-BE49-F238E27FC236}">
                <a16:creationId xmlns:a16="http://schemas.microsoft.com/office/drawing/2014/main" id="{B4623F93-66D3-95B2-09CA-1A39D2BE07F7}"/>
              </a:ext>
            </a:extLst>
          </p:cNvPr>
          <p:cNvSpPr txBox="1"/>
          <p:nvPr/>
        </p:nvSpPr>
        <p:spPr>
          <a:xfrm>
            <a:off x="1880414" y="3806722"/>
            <a:ext cx="2743200" cy="544765"/>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gn="ctr">
              <a:lnSpc>
                <a:spcPct val="90000"/>
              </a:lnSpc>
              <a:spcAft>
                <a:spcPts val="600"/>
              </a:spcAft>
            </a:pPr>
            <a:r>
              <a:rPr lang="en-US" b="1" dirty="0">
                <a:cs typeface="Segoe UI"/>
              </a:rPr>
              <a:t>Core Classes</a:t>
            </a:r>
            <a:endParaRPr lang="en-US" dirty="0"/>
          </a:p>
        </p:txBody>
      </p:sp>
      <p:sp>
        <p:nvSpPr>
          <p:cNvPr id="11" name="TextBox 10">
            <a:extLst>
              <a:ext uri="{FF2B5EF4-FFF2-40B4-BE49-F238E27FC236}">
                <a16:creationId xmlns:a16="http://schemas.microsoft.com/office/drawing/2014/main" id="{C78E442F-70E7-6AC9-A6BF-4460A4E831F3}"/>
              </a:ext>
            </a:extLst>
          </p:cNvPr>
          <p:cNvSpPr txBox="1"/>
          <p:nvPr/>
        </p:nvSpPr>
        <p:spPr>
          <a:xfrm>
            <a:off x="7058486" y="2314174"/>
            <a:ext cx="4943635" cy="2511457"/>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r>
              <a:rPr lang="en-US" b="1" dirty="0"/>
              <a:t>Use Case. </a:t>
            </a:r>
            <a:r>
              <a:rPr lang="en-US" dirty="0">
                <a:ea typeface="+mn-lt"/>
                <a:cs typeface="+mn-lt"/>
              </a:rPr>
              <a:t>Crucial for time-stamped logs, report generation, automation schedules, and applications requiring temporal accuracy.</a:t>
            </a:r>
          </a:p>
          <a:p>
            <a:endParaRPr lang="en-US" dirty="0">
              <a:ea typeface="+mn-lt"/>
              <a:cs typeface="+mn-lt"/>
            </a:endParaRPr>
          </a:p>
          <a:p>
            <a:r>
              <a:rPr lang="en-US" b="1" dirty="0"/>
              <a:t>Key Methods</a:t>
            </a:r>
            <a:endParaRPr lang="en-US" dirty="0"/>
          </a:p>
          <a:p>
            <a:pPr marL="285750" indent="-285750">
              <a:buFont typeface="Arial"/>
              <a:buChar char="•"/>
            </a:pPr>
            <a:r>
              <a:rPr lang="en-US" dirty="0">
                <a:latin typeface="Consolas"/>
              </a:rPr>
              <a:t>now()</a:t>
            </a:r>
            <a:r>
              <a:rPr lang="en-US" dirty="0">
                <a:ea typeface="+mn-lt"/>
                <a:cs typeface="+mn-lt"/>
              </a:rPr>
              <a:t>, </a:t>
            </a:r>
            <a:r>
              <a:rPr lang="en-US" dirty="0">
                <a:latin typeface="Consolas"/>
              </a:rPr>
              <a:t>today()</a:t>
            </a:r>
            <a:r>
              <a:rPr lang="en-US" dirty="0">
                <a:ea typeface="+mn-lt"/>
                <a:cs typeface="+mn-lt"/>
              </a:rPr>
              <a:t> → current timestamp</a:t>
            </a:r>
            <a:endParaRPr lang="en-US" dirty="0"/>
          </a:p>
          <a:p>
            <a:pPr marL="285750" indent="-285750">
              <a:buFont typeface="Arial"/>
              <a:buChar char="•"/>
            </a:pPr>
            <a:r>
              <a:rPr lang="en-US" dirty="0" err="1">
                <a:latin typeface="Consolas"/>
              </a:rPr>
              <a:t>strftime</a:t>
            </a:r>
            <a:r>
              <a:rPr lang="en-US" dirty="0">
                <a:latin typeface="Consolas"/>
              </a:rPr>
              <a:t>()</a:t>
            </a:r>
            <a:r>
              <a:rPr lang="en-US" dirty="0">
                <a:ea typeface="+mn-lt"/>
                <a:cs typeface="+mn-lt"/>
              </a:rPr>
              <a:t> → format datetime as string</a:t>
            </a:r>
            <a:endParaRPr lang="en-US" dirty="0"/>
          </a:p>
          <a:p>
            <a:pPr marL="285750" indent="-285750">
              <a:buFont typeface="Arial"/>
              <a:buChar char="•"/>
            </a:pPr>
            <a:r>
              <a:rPr lang="en-US" dirty="0" err="1">
                <a:latin typeface="Consolas"/>
                <a:ea typeface="+mn-lt"/>
                <a:cs typeface="+mn-lt"/>
              </a:rPr>
              <a:t>strptime</a:t>
            </a:r>
            <a:r>
              <a:rPr lang="en-US" dirty="0">
                <a:latin typeface="Consolas"/>
                <a:ea typeface="+mn-lt"/>
                <a:cs typeface="+mn-lt"/>
              </a:rPr>
              <a:t>()</a:t>
            </a:r>
            <a:r>
              <a:rPr lang="en-US" dirty="0">
                <a:ea typeface="+mn-lt"/>
                <a:cs typeface="+mn-lt"/>
              </a:rPr>
              <a:t> → parse string into datetime</a:t>
            </a:r>
            <a:endParaRPr lang="en-US" dirty="0"/>
          </a:p>
        </p:txBody>
      </p:sp>
      <p:graphicFrame>
        <p:nvGraphicFramePr>
          <p:cNvPr id="5" name="Table 4">
            <a:extLst>
              <a:ext uri="{FF2B5EF4-FFF2-40B4-BE49-F238E27FC236}">
                <a16:creationId xmlns:a16="http://schemas.microsoft.com/office/drawing/2014/main" id="{71BBBA6A-A6B2-5FA6-7A14-CE8995FE73E8}"/>
              </a:ext>
            </a:extLst>
          </p:cNvPr>
          <p:cNvGraphicFramePr>
            <a:graphicFrameLocks noGrp="1"/>
          </p:cNvGraphicFramePr>
          <p:nvPr>
            <p:extLst>
              <p:ext uri="{D42A27DB-BD31-4B8C-83A1-F6EECF244321}">
                <p14:modId xmlns:p14="http://schemas.microsoft.com/office/powerpoint/2010/main" val="4103878789"/>
              </p:ext>
            </p:extLst>
          </p:nvPr>
        </p:nvGraphicFramePr>
        <p:xfrm>
          <a:off x="598978" y="4268805"/>
          <a:ext cx="5307557" cy="1676400"/>
        </p:xfrm>
        <a:graphic>
          <a:graphicData uri="http://schemas.openxmlformats.org/drawingml/2006/table">
            <a:tbl>
              <a:tblPr bandRow="1">
                <a:tableStyleId>{5C22544A-7EE6-4342-B048-85BDC9FD1C3A}</a:tableStyleId>
              </a:tblPr>
              <a:tblGrid>
                <a:gridCol w="1254775">
                  <a:extLst>
                    <a:ext uri="{9D8B030D-6E8A-4147-A177-3AD203B41FA5}">
                      <a16:colId xmlns:a16="http://schemas.microsoft.com/office/drawing/2014/main" val="3624332261"/>
                    </a:ext>
                  </a:extLst>
                </a:gridCol>
                <a:gridCol w="4052782">
                  <a:extLst>
                    <a:ext uri="{9D8B030D-6E8A-4147-A177-3AD203B41FA5}">
                      <a16:colId xmlns:a16="http://schemas.microsoft.com/office/drawing/2014/main" val="1472025208"/>
                    </a:ext>
                  </a:extLst>
                </a:gridCol>
              </a:tblGrid>
              <a:tr h="0">
                <a:tc>
                  <a:txBody>
                    <a:bodyPr/>
                    <a:lstStyle/>
                    <a:p>
                      <a:pPr algn="ctr">
                        <a:buNone/>
                      </a:pPr>
                      <a:r>
                        <a:rPr lang="en-US" sz="1600" b="1" dirty="0">
                          <a:solidFill>
                            <a:schemeClr val="bg1"/>
                          </a:solidFill>
                        </a:rPr>
                        <a:t>Class</a:t>
                      </a:r>
                    </a:p>
                  </a:txBody>
                  <a:tcPr anchor="ctr">
                    <a:solidFill>
                      <a:schemeClr val="accent2">
                        <a:lumMod val="50000"/>
                        <a:lumOff val="50000"/>
                      </a:schemeClr>
                    </a:solidFill>
                  </a:tcPr>
                </a:tc>
                <a:tc>
                  <a:txBody>
                    <a:bodyPr/>
                    <a:lstStyle/>
                    <a:p>
                      <a:pPr algn="ctr">
                        <a:buNone/>
                      </a:pPr>
                      <a:r>
                        <a:rPr lang="en-US" sz="1600" b="1" dirty="0">
                          <a:solidFill>
                            <a:schemeClr val="bg1"/>
                          </a:solidFill>
                        </a:rPr>
                        <a:t>Purpose</a:t>
                      </a:r>
                    </a:p>
                  </a:txBody>
                  <a:tcPr anchor="ctr">
                    <a:solidFill>
                      <a:schemeClr val="accent2">
                        <a:lumMod val="50000"/>
                        <a:lumOff val="50000"/>
                      </a:schemeClr>
                    </a:solidFill>
                  </a:tcPr>
                </a:tc>
                <a:extLst>
                  <a:ext uri="{0D108BD9-81ED-4DB2-BD59-A6C34878D82A}">
                    <a16:rowId xmlns:a16="http://schemas.microsoft.com/office/drawing/2014/main" val="2692044626"/>
                  </a:ext>
                </a:extLst>
              </a:tr>
              <a:tr h="0">
                <a:tc>
                  <a:txBody>
                    <a:bodyPr/>
                    <a:lstStyle/>
                    <a:p>
                      <a:pPr>
                        <a:buNone/>
                      </a:pPr>
                      <a:r>
                        <a:rPr lang="en-US" sz="1600" dirty="0">
                          <a:latin typeface="Consolas"/>
                        </a:rPr>
                        <a:t>datetime</a:t>
                      </a:r>
                    </a:p>
                  </a:txBody>
                  <a:tcPr anchor="ctr"/>
                </a:tc>
                <a:tc>
                  <a:txBody>
                    <a:bodyPr/>
                    <a:lstStyle/>
                    <a:p>
                      <a:pPr>
                        <a:buNone/>
                      </a:pPr>
                      <a:r>
                        <a:rPr lang="en-US" sz="1600" dirty="0"/>
                        <a:t>Combines date and time</a:t>
                      </a:r>
                    </a:p>
                  </a:txBody>
                  <a:tcPr anchor="ctr"/>
                </a:tc>
                <a:extLst>
                  <a:ext uri="{0D108BD9-81ED-4DB2-BD59-A6C34878D82A}">
                    <a16:rowId xmlns:a16="http://schemas.microsoft.com/office/drawing/2014/main" val="500875288"/>
                  </a:ext>
                </a:extLst>
              </a:tr>
              <a:tr h="0">
                <a:tc>
                  <a:txBody>
                    <a:bodyPr/>
                    <a:lstStyle/>
                    <a:p>
                      <a:pPr>
                        <a:buNone/>
                      </a:pPr>
                      <a:r>
                        <a:rPr lang="en-US" sz="1600" dirty="0">
                          <a:latin typeface="Consolas"/>
                        </a:rPr>
                        <a:t>date</a:t>
                      </a:r>
                    </a:p>
                  </a:txBody>
                  <a:tcPr anchor="ctr"/>
                </a:tc>
                <a:tc>
                  <a:txBody>
                    <a:bodyPr/>
                    <a:lstStyle/>
                    <a:p>
                      <a:pPr>
                        <a:buNone/>
                      </a:pPr>
                      <a:r>
                        <a:rPr lang="en-US" sz="1600" dirty="0"/>
                        <a:t>Calendar date (Y-M-D)</a:t>
                      </a:r>
                    </a:p>
                  </a:txBody>
                  <a:tcPr anchor="ctr"/>
                </a:tc>
                <a:extLst>
                  <a:ext uri="{0D108BD9-81ED-4DB2-BD59-A6C34878D82A}">
                    <a16:rowId xmlns:a16="http://schemas.microsoft.com/office/drawing/2014/main" val="1122235096"/>
                  </a:ext>
                </a:extLst>
              </a:tr>
              <a:tr h="0">
                <a:tc>
                  <a:txBody>
                    <a:bodyPr/>
                    <a:lstStyle/>
                    <a:p>
                      <a:pPr>
                        <a:buNone/>
                      </a:pPr>
                      <a:r>
                        <a:rPr lang="en-US" sz="1600" dirty="0">
                          <a:latin typeface="Consolas"/>
                        </a:rPr>
                        <a:t>time</a:t>
                      </a:r>
                    </a:p>
                  </a:txBody>
                  <a:tcPr anchor="ctr"/>
                </a:tc>
                <a:tc>
                  <a:txBody>
                    <a:bodyPr/>
                    <a:lstStyle/>
                    <a:p>
                      <a:pPr>
                        <a:buNone/>
                      </a:pPr>
                      <a:r>
                        <a:rPr lang="en-US" sz="1600" dirty="0"/>
                        <a:t>Time only (H-M-S)</a:t>
                      </a:r>
                    </a:p>
                  </a:txBody>
                  <a:tcPr anchor="ctr"/>
                </a:tc>
                <a:extLst>
                  <a:ext uri="{0D108BD9-81ED-4DB2-BD59-A6C34878D82A}">
                    <a16:rowId xmlns:a16="http://schemas.microsoft.com/office/drawing/2014/main" val="1295668366"/>
                  </a:ext>
                </a:extLst>
              </a:tr>
              <a:tr h="0">
                <a:tc>
                  <a:txBody>
                    <a:bodyPr/>
                    <a:lstStyle/>
                    <a:p>
                      <a:pPr>
                        <a:buNone/>
                      </a:pPr>
                      <a:r>
                        <a:rPr lang="en-US" sz="1600" err="1">
                          <a:latin typeface="Consolas"/>
                        </a:rPr>
                        <a:t>timedelta</a:t>
                      </a:r>
                    </a:p>
                  </a:txBody>
                  <a:tcPr anchor="ctr"/>
                </a:tc>
                <a:tc>
                  <a:txBody>
                    <a:bodyPr/>
                    <a:lstStyle/>
                    <a:p>
                      <a:pPr>
                        <a:buNone/>
                      </a:pPr>
                      <a:r>
                        <a:rPr lang="en-US" sz="1600" dirty="0"/>
                        <a:t>Difference between date/time values</a:t>
                      </a:r>
                    </a:p>
                  </a:txBody>
                  <a:tcPr anchor="ctr"/>
                </a:tc>
                <a:extLst>
                  <a:ext uri="{0D108BD9-81ED-4DB2-BD59-A6C34878D82A}">
                    <a16:rowId xmlns:a16="http://schemas.microsoft.com/office/drawing/2014/main" val="3543326147"/>
                  </a:ext>
                </a:extLst>
              </a:tr>
            </a:tbl>
          </a:graphicData>
        </a:graphic>
      </p:graphicFrame>
    </p:spTree>
    <p:extLst>
      <p:ext uri="{BB962C8B-B14F-4D97-AF65-F5344CB8AC3E}">
        <p14:creationId xmlns:p14="http://schemas.microsoft.com/office/powerpoint/2010/main" val="205951017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81A7965-7250-13CF-72DA-17BB64087810}"/>
              </a:ext>
            </a:extLst>
          </p:cNvPr>
          <p:cNvSpPr>
            <a:spLocks noGrp="1"/>
          </p:cNvSpPr>
          <p:nvPr>
            <p:ph type="title"/>
          </p:nvPr>
        </p:nvSpPr>
        <p:spPr/>
        <p:txBody>
          <a:bodyPr/>
          <a:lstStyle/>
          <a:p>
            <a:r>
              <a:rPr lang="en-US" sz="3100" dirty="0"/>
              <a:t>Big Picture</a:t>
            </a:r>
            <a:endParaRPr lang="en-US" dirty="0"/>
          </a:p>
        </p:txBody>
      </p:sp>
      <p:sp>
        <p:nvSpPr>
          <p:cNvPr id="4" name="TextBox 3">
            <a:extLst>
              <a:ext uri="{FF2B5EF4-FFF2-40B4-BE49-F238E27FC236}">
                <a16:creationId xmlns:a16="http://schemas.microsoft.com/office/drawing/2014/main" id="{0E5A9EAB-044E-3172-6EF7-0B71D4D0368F}"/>
              </a:ext>
            </a:extLst>
          </p:cNvPr>
          <p:cNvSpPr txBox="1"/>
          <p:nvPr/>
        </p:nvSpPr>
        <p:spPr>
          <a:xfrm>
            <a:off x="3036637" y="1173474"/>
            <a:ext cx="6106131" cy="794064"/>
          </a:xfrm>
          <a:prstGeom prst="rect">
            <a:avLst/>
          </a:prstGeom>
          <a:solidFill>
            <a:srgbClr val="EAF5D0"/>
          </a:solid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dirty="0">
                <a:gradFill>
                  <a:gsLst>
                    <a:gs pos="2917">
                      <a:srgbClr val="282828"/>
                    </a:gs>
                    <a:gs pos="30000">
                      <a:srgbClr val="282828"/>
                    </a:gs>
                  </a:gsLst>
                  <a:lin ang="5400000" scaled="0"/>
                </a:gradFill>
                <a:ea typeface="+mn-lt"/>
                <a:cs typeface="+mn-lt"/>
              </a:rPr>
              <a:t>“Programming isn’t just writing code — it’s solving real problems with structure, clarity, and foresight.”</a:t>
            </a:r>
            <a:endParaRPr lang="en-US">
              <a:cs typeface="Segoe UI"/>
            </a:endParaRPr>
          </a:p>
        </p:txBody>
      </p:sp>
      <p:sp>
        <p:nvSpPr>
          <p:cNvPr id="5" name="TextBox 4">
            <a:extLst>
              <a:ext uri="{FF2B5EF4-FFF2-40B4-BE49-F238E27FC236}">
                <a16:creationId xmlns:a16="http://schemas.microsoft.com/office/drawing/2014/main" id="{AB7364D1-D529-31A9-9211-60B1471ADE11}"/>
              </a:ext>
            </a:extLst>
          </p:cNvPr>
          <p:cNvSpPr txBox="1"/>
          <p:nvPr/>
        </p:nvSpPr>
        <p:spPr>
          <a:xfrm>
            <a:off x="251616" y="2117558"/>
            <a:ext cx="6272114" cy="4265783"/>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b="1" dirty="0"/>
              <a:t>Why These Concepts Are Foundational:</a:t>
            </a:r>
          </a:p>
          <a:p>
            <a:pPr marL="228600" indent="-228600">
              <a:lnSpc>
                <a:spcPct val="90000"/>
              </a:lnSpc>
              <a:spcAft>
                <a:spcPts val="600"/>
              </a:spcAft>
              <a:buFont typeface=""/>
              <a:buChar char="•"/>
            </a:pPr>
            <a:r>
              <a:rPr lang="en-US" b="1" dirty="0"/>
              <a:t>File Handling</a:t>
            </a:r>
            <a:r>
              <a:rPr lang="en-US" dirty="0"/>
              <a:t>: In real-world systems — from log processing to data pipelines — interaction with files (text, binary, CSV, logs) is essential. Whether reading configurations, storing results, or writing reports, file I/O is everywhere.</a:t>
            </a:r>
            <a:endParaRPr lang="en-US" dirty="0">
              <a:cs typeface="Segoe UI"/>
            </a:endParaRPr>
          </a:p>
          <a:p>
            <a:pPr marL="228600" indent="-228600">
              <a:lnSpc>
                <a:spcPct val="90000"/>
              </a:lnSpc>
              <a:spcAft>
                <a:spcPts val="600"/>
              </a:spcAft>
              <a:buFont typeface=""/>
              <a:buChar char="•"/>
            </a:pPr>
            <a:r>
              <a:rPr lang="en-US" b="1" dirty="0"/>
              <a:t>Exception Handling</a:t>
            </a:r>
            <a:r>
              <a:rPr lang="en-US" dirty="0"/>
              <a:t>: Production-grade software must fail </a:t>
            </a:r>
            <a:r>
              <a:rPr lang="en-US" i="1" dirty="0"/>
              <a:t>gracefully</a:t>
            </a:r>
            <a:r>
              <a:rPr lang="en-US" dirty="0"/>
              <a:t>. Imagine a web server crashing due to a missing file — robust exception handling ensures resilience, clear logging, and user feedback.</a:t>
            </a:r>
            <a:endParaRPr lang="en-US" dirty="0">
              <a:cs typeface="Segoe UI"/>
            </a:endParaRPr>
          </a:p>
          <a:p>
            <a:pPr marL="228600" indent="-228600">
              <a:lnSpc>
                <a:spcPct val="90000"/>
              </a:lnSpc>
              <a:spcAft>
                <a:spcPts val="600"/>
              </a:spcAft>
              <a:buFont typeface=""/>
              <a:buChar char="•"/>
            </a:pPr>
            <a:r>
              <a:rPr lang="en-US" b="1" dirty="0"/>
              <a:t>Object-Oriented Programming (OOP)</a:t>
            </a:r>
            <a:r>
              <a:rPr lang="en-US" dirty="0"/>
              <a:t>: Large software systems demand modularity and reusability. OOP enables encapsulation of logic, clean design patterns, and maintainable code — vital for scaling teams and complexity.</a:t>
            </a:r>
          </a:p>
        </p:txBody>
      </p:sp>
      <p:sp>
        <p:nvSpPr>
          <p:cNvPr id="6" name="TextBox 5">
            <a:extLst>
              <a:ext uri="{FF2B5EF4-FFF2-40B4-BE49-F238E27FC236}">
                <a16:creationId xmlns:a16="http://schemas.microsoft.com/office/drawing/2014/main" id="{76D7A8E6-E804-BDBB-737C-282AD94BF549}"/>
              </a:ext>
            </a:extLst>
          </p:cNvPr>
          <p:cNvSpPr txBox="1"/>
          <p:nvPr/>
        </p:nvSpPr>
        <p:spPr>
          <a:xfrm>
            <a:off x="6369938" y="2435192"/>
            <a:ext cx="5434989" cy="3939540"/>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marL="228600" indent="-228600">
              <a:lnSpc>
                <a:spcPct val="90000"/>
              </a:lnSpc>
              <a:spcAft>
                <a:spcPts val="600"/>
              </a:spcAft>
              <a:buFont typeface="Arial"/>
              <a:buChar char="•"/>
            </a:pPr>
            <a:r>
              <a:rPr lang="en-US" b="1" dirty="0">
                <a:gradFill>
                  <a:gsLst>
                    <a:gs pos="2917">
                      <a:schemeClr val="tx1"/>
                    </a:gs>
                    <a:gs pos="30000">
                      <a:schemeClr val="tx1"/>
                    </a:gs>
                  </a:gsLst>
                  <a:lin ang="5400000" scaled="0"/>
                </a:gradFill>
                <a:cs typeface="Segoe UI"/>
              </a:rPr>
              <a:t>Modules &amp; Packages</a:t>
            </a:r>
            <a:r>
              <a:rPr lang="en-US" dirty="0">
                <a:gradFill>
                  <a:gsLst>
                    <a:gs pos="2917">
                      <a:schemeClr val="tx1"/>
                    </a:gs>
                    <a:gs pos="30000">
                      <a:schemeClr val="tx1"/>
                    </a:gs>
                  </a:gsLst>
                  <a:lin ang="5400000" scaled="0"/>
                </a:gradFill>
                <a:cs typeface="Segoe UI"/>
              </a:rPr>
              <a:t>: Real projects are rarely a single file. Organizing code into reusable modules and packages is what separates a student script from an industry-ready codebase.</a:t>
            </a:r>
            <a:endParaRPr lang="en-US" dirty="0">
              <a:gradFill>
                <a:gsLst>
                  <a:gs pos="2917">
                    <a:srgbClr val="282828"/>
                  </a:gs>
                  <a:gs pos="30000">
                    <a:srgbClr val="282828"/>
                  </a:gs>
                </a:gsLst>
                <a:lin ang="5400000" scaled="0"/>
              </a:gradFill>
              <a:cs typeface="Segoe UI"/>
            </a:endParaRPr>
          </a:p>
          <a:p>
            <a:pPr marL="228600" indent="-228600">
              <a:lnSpc>
                <a:spcPct val="90000"/>
              </a:lnSpc>
              <a:spcAft>
                <a:spcPts val="600"/>
              </a:spcAft>
              <a:buFont typeface="Arial"/>
              <a:buChar char="•"/>
            </a:pPr>
            <a:r>
              <a:rPr lang="en-US" b="1" dirty="0">
                <a:gradFill>
                  <a:gsLst>
                    <a:gs pos="2917">
                      <a:schemeClr val="tx1"/>
                    </a:gs>
                    <a:gs pos="30000">
                      <a:schemeClr val="tx1"/>
                    </a:gs>
                  </a:gsLst>
                  <a:lin ang="5400000" scaled="0"/>
                </a:gradFill>
                <a:cs typeface="Segoe UI"/>
              </a:rPr>
              <a:t>Python Libraries</a:t>
            </a:r>
            <a:r>
              <a:rPr lang="en-US" dirty="0">
                <a:gradFill>
                  <a:gsLst>
                    <a:gs pos="2917">
                      <a:schemeClr val="tx1"/>
                    </a:gs>
                    <a:gs pos="30000">
                      <a:schemeClr val="tx1"/>
                    </a:gs>
                  </a:gsLst>
                  <a:lin ang="5400000" scaled="0"/>
                </a:gradFill>
                <a:cs typeface="Segoe UI"/>
              </a:rPr>
              <a:t>: From </a:t>
            </a:r>
            <a:r>
              <a:rPr lang="en-US" b="1" dirty="0">
                <a:gradFill>
                  <a:gsLst>
                    <a:gs pos="2917">
                      <a:schemeClr val="tx1"/>
                    </a:gs>
                    <a:gs pos="30000">
                      <a:schemeClr val="tx1"/>
                    </a:gs>
                  </a:gsLst>
                  <a:lin ang="5400000" scaled="0"/>
                </a:gradFill>
                <a:cs typeface="Segoe UI"/>
              </a:rPr>
              <a:t>NumPy</a:t>
            </a:r>
            <a:r>
              <a:rPr lang="en-US" dirty="0">
                <a:gradFill>
                  <a:gsLst>
                    <a:gs pos="2917">
                      <a:schemeClr val="tx1"/>
                    </a:gs>
                    <a:gs pos="30000">
                      <a:schemeClr val="tx1"/>
                    </a:gs>
                  </a:gsLst>
                  <a:lin ang="5400000" scaled="0"/>
                </a:gradFill>
                <a:cs typeface="Segoe UI"/>
              </a:rPr>
              <a:t> (scientific computing) to </a:t>
            </a:r>
            <a:r>
              <a:rPr lang="en-US" b="1" dirty="0">
                <a:gradFill>
                  <a:gsLst>
                    <a:gs pos="2917">
                      <a:schemeClr val="tx1"/>
                    </a:gs>
                    <a:gs pos="30000">
                      <a:schemeClr val="tx1"/>
                    </a:gs>
                  </a:gsLst>
                  <a:lin ang="5400000" scaled="0"/>
                </a:gradFill>
                <a:cs typeface="Segoe UI"/>
              </a:rPr>
              <a:t>Pandas</a:t>
            </a:r>
            <a:r>
              <a:rPr lang="en-US" dirty="0">
                <a:gradFill>
                  <a:gsLst>
                    <a:gs pos="2917">
                      <a:schemeClr val="tx1"/>
                    </a:gs>
                    <a:gs pos="30000">
                      <a:schemeClr val="tx1"/>
                    </a:gs>
                  </a:gsLst>
                  <a:lin ang="5400000" scaled="0"/>
                </a:gradFill>
                <a:cs typeface="Segoe UI"/>
              </a:rPr>
              <a:t> (data engineering) and </a:t>
            </a:r>
            <a:r>
              <a:rPr lang="en-US" b="1" dirty="0">
                <a:gradFill>
                  <a:gsLst>
                    <a:gs pos="2917">
                      <a:schemeClr val="tx1"/>
                    </a:gs>
                    <a:gs pos="30000">
                      <a:schemeClr val="tx1"/>
                    </a:gs>
                  </a:gsLst>
                  <a:lin ang="5400000" scaled="0"/>
                </a:gradFill>
                <a:cs typeface="Segoe UI"/>
              </a:rPr>
              <a:t>Matplotlib</a:t>
            </a:r>
            <a:r>
              <a:rPr lang="en-US" dirty="0">
                <a:gradFill>
                  <a:gsLst>
                    <a:gs pos="2917">
                      <a:schemeClr val="tx1"/>
                    </a:gs>
                    <a:gs pos="30000">
                      <a:schemeClr val="tx1"/>
                    </a:gs>
                  </a:gsLst>
                  <a:lin ang="5400000" scaled="0"/>
                </a:gradFill>
                <a:cs typeface="Segoe UI"/>
              </a:rPr>
              <a:t> (visualization), libraries transform Python into a tool for AI, data science, finance, and beyond.</a:t>
            </a:r>
            <a:endParaRPr lang="en-US" dirty="0">
              <a:gradFill>
                <a:gsLst>
                  <a:gs pos="2917">
                    <a:srgbClr val="282828"/>
                  </a:gs>
                  <a:gs pos="30000">
                    <a:srgbClr val="282828"/>
                  </a:gs>
                </a:gsLst>
                <a:lin ang="5400000" scaled="0"/>
              </a:gradFill>
              <a:cs typeface="Segoe UI"/>
            </a:endParaRPr>
          </a:p>
          <a:p>
            <a:pPr marL="228600" indent="-228600">
              <a:lnSpc>
                <a:spcPct val="90000"/>
              </a:lnSpc>
              <a:spcAft>
                <a:spcPts val="600"/>
              </a:spcAft>
              <a:buFont typeface="Arial"/>
              <a:buChar char="•"/>
            </a:pPr>
            <a:r>
              <a:rPr lang="en-US" b="1" dirty="0">
                <a:gradFill>
                  <a:gsLst>
                    <a:gs pos="2917">
                      <a:schemeClr val="tx1"/>
                    </a:gs>
                    <a:gs pos="30000">
                      <a:schemeClr val="tx1"/>
                    </a:gs>
                  </a:gsLst>
                  <a:lin ang="5400000" scaled="0"/>
                </a:gradFill>
                <a:cs typeface="Segoe UI"/>
              </a:rPr>
              <a:t>Debugging &amp; Testing</a:t>
            </a:r>
            <a:r>
              <a:rPr lang="en-US" dirty="0">
                <a:gradFill>
                  <a:gsLst>
                    <a:gs pos="2917">
                      <a:schemeClr val="tx1"/>
                    </a:gs>
                    <a:gs pos="30000">
                      <a:schemeClr val="tx1"/>
                    </a:gs>
                  </a:gsLst>
                  <a:lin ang="5400000" scaled="0"/>
                </a:gradFill>
                <a:cs typeface="Segoe UI"/>
              </a:rPr>
              <a:t>: Debuggers, assertions, and unit tests aren’t optional — they’re </a:t>
            </a:r>
            <a:r>
              <a:rPr lang="en-US" i="1" dirty="0">
                <a:gradFill>
                  <a:gsLst>
                    <a:gs pos="2917">
                      <a:schemeClr val="tx1"/>
                    </a:gs>
                    <a:gs pos="30000">
                      <a:schemeClr val="tx1"/>
                    </a:gs>
                  </a:gsLst>
                  <a:lin ang="5400000" scaled="0"/>
                </a:gradFill>
                <a:cs typeface="Segoe UI"/>
              </a:rPr>
              <a:t>lifelines</a:t>
            </a:r>
            <a:r>
              <a:rPr lang="en-US" dirty="0">
                <a:gradFill>
                  <a:gsLst>
                    <a:gs pos="2917">
                      <a:schemeClr val="tx1"/>
                    </a:gs>
                    <a:gs pos="30000">
                      <a:schemeClr val="tx1"/>
                    </a:gs>
                  </a:gsLst>
                  <a:lin ang="5400000" scaled="0"/>
                </a:gradFill>
                <a:cs typeface="Segoe UI"/>
              </a:rPr>
              <a:t>. They help engineers validate logic, trace bugs, and maintain confidence during rapid development.</a:t>
            </a:r>
            <a:endParaRPr lang="en-US" dirty="0">
              <a:cs typeface="Segoe UI"/>
            </a:endParaRPr>
          </a:p>
        </p:txBody>
      </p:sp>
    </p:spTree>
    <p:extLst>
      <p:ext uri="{BB962C8B-B14F-4D97-AF65-F5344CB8AC3E}">
        <p14:creationId xmlns:p14="http://schemas.microsoft.com/office/powerpoint/2010/main" val="1972700706"/>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41FF32E-C3D5-E9B9-3F95-9EE71D7E36B5}"/>
              </a:ext>
            </a:extLst>
          </p:cNvPr>
          <p:cNvSpPr>
            <a:spLocks noGrp="1"/>
          </p:cNvSpPr>
          <p:nvPr>
            <p:ph type="title"/>
          </p:nvPr>
        </p:nvSpPr>
        <p:spPr/>
        <p:txBody>
          <a:bodyPr/>
          <a:lstStyle/>
          <a:p>
            <a:r>
              <a:rPr lang="en-US" dirty="0"/>
              <a:t>Matplotlib – Plotting Line Graphs and Bar Charts</a:t>
            </a:r>
          </a:p>
        </p:txBody>
      </p:sp>
      <p:sp>
        <p:nvSpPr>
          <p:cNvPr id="5" name="TextBox 4">
            <a:extLst>
              <a:ext uri="{FF2B5EF4-FFF2-40B4-BE49-F238E27FC236}">
                <a16:creationId xmlns:a16="http://schemas.microsoft.com/office/drawing/2014/main" id="{2C8161B9-4310-A6B0-DECE-D50A7E5ACEF0}"/>
              </a:ext>
            </a:extLst>
          </p:cNvPr>
          <p:cNvSpPr txBox="1"/>
          <p:nvPr/>
        </p:nvSpPr>
        <p:spPr>
          <a:xfrm>
            <a:off x="285507" y="1020811"/>
            <a:ext cx="11210414" cy="1043363"/>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b="1" dirty="0"/>
              <a:t>Formal Definition.</a:t>
            </a:r>
            <a:r>
              <a:rPr lang="en-US" dirty="0"/>
              <a:t> </a:t>
            </a:r>
            <a:r>
              <a:rPr lang="en-US" dirty="0">
                <a:ea typeface="+mn-lt"/>
                <a:cs typeface="+mn-lt"/>
              </a:rPr>
              <a:t>Matplotlib is a widely used Python library for creating static, interactive, and publication-quality visualizations. It enables users to generate a wide range of plots--from basic line charts to complex multi-axis figures--with fine-grained control over aesthetics and layout.</a:t>
            </a:r>
          </a:p>
        </p:txBody>
      </p:sp>
      <p:sp>
        <p:nvSpPr>
          <p:cNvPr id="7" name="TextBox 6">
            <a:extLst>
              <a:ext uri="{FF2B5EF4-FFF2-40B4-BE49-F238E27FC236}">
                <a16:creationId xmlns:a16="http://schemas.microsoft.com/office/drawing/2014/main" id="{D370B1D7-B848-FCD2-69E4-A994298A99C2}"/>
              </a:ext>
            </a:extLst>
          </p:cNvPr>
          <p:cNvSpPr txBox="1"/>
          <p:nvPr/>
        </p:nvSpPr>
        <p:spPr>
          <a:xfrm>
            <a:off x="428645" y="3277456"/>
            <a:ext cx="4427833" cy="3404009"/>
          </a:xfrm>
          <a:prstGeom prst="rect">
            <a:avLst/>
          </a:prstGeom>
          <a:solidFill>
            <a:schemeClr val="bg1">
              <a:lumMod val="95000"/>
            </a:schemeClr>
          </a:solid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r>
              <a:rPr lang="en-US" dirty="0">
                <a:latin typeface="Consolas"/>
                <a:ea typeface="+mn-lt"/>
                <a:cs typeface="+mn-lt"/>
              </a:rPr>
              <a:t># Plotting a Line Graph</a:t>
            </a:r>
          </a:p>
          <a:p>
            <a:r>
              <a:rPr lang="en-US" dirty="0">
                <a:latin typeface="Consolas"/>
                <a:ea typeface="+mn-lt"/>
                <a:cs typeface="+mn-lt"/>
              </a:rPr>
              <a:t>import </a:t>
            </a:r>
            <a:r>
              <a:rPr lang="en-US" err="1">
                <a:latin typeface="Consolas"/>
                <a:ea typeface="+mn-lt"/>
                <a:cs typeface="+mn-lt"/>
              </a:rPr>
              <a:t>matplotlib.pyplot</a:t>
            </a:r>
            <a:r>
              <a:rPr lang="en-US" dirty="0">
                <a:latin typeface="Consolas"/>
                <a:ea typeface="+mn-lt"/>
                <a:cs typeface="+mn-lt"/>
              </a:rPr>
              <a:t> as </a:t>
            </a:r>
            <a:r>
              <a:rPr lang="en-US" err="1">
                <a:latin typeface="Consolas"/>
                <a:ea typeface="+mn-lt"/>
                <a:cs typeface="+mn-lt"/>
              </a:rPr>
              <a:t>plt</a:t>
            </a:r>
            <a:endParaRPr lang="en-US">
              <a:latin typeface="Consolas"/>
              <a:ea typeface="+mn-lt"/>
              <a:cs typeface="+mn-lt"/>
            </a:endParaRPr>
          </a:p>
          <a:p>
            <a:endParaRPr lang="en-US" sz="2000" dirty="0">
              <a:latin typeface="Consolas"/>
            </a:endParaRPr>
          </a:p>
          <a:p>
            <a:r>
              <a:rPr lang="en-US" dirty="0">
                <a:latin typeface="Consolas"/>
                <a:ea typeface="+mn-lt"/>
                <a:cs typeface="+mn-lt"/>
              </a:rPr>
              <a:t>x = [1, 2, 3, 4]</a:t>
            </a:r>
          </a:p>
          <a:p>
            <a:r>
              <a:rPr lang="en-US" dirty="0">
                <a:latin typeface="Consolas"/>
                <a:ea typeface="+mn-lt"/>
                <a:cs typeface="+mn-lt"/>
              </a:rPr>
              <a:t>y = [10, 20, 15, 25]</a:t>
            </a:r>
          </a:p>
          <a:p>
            <a:endParaRPr lang="en-US" sz="2000" dirty="0">
              <a:latin typeface="Consolas"/>
            </a:endParaRPr>
          </a:p>
          <a:p>
            <a:r>
              <a:rPr lang="en-US" dirty="0" err="1">
                <a:latin typeface="Consolas"/>
                <a:ea typeface="+mn-lt"/>
                <a:cs typeface="+mn-lt"/>
              </a:rPr>
              <a:t>plt.plot</a:t>
            </a:r>
            <a:r>
              <a:rPr lang="en-US" dirty="0">
                <a:latin typeface="Consolas"/>
                <a:ea typeface="+mn-lt"/>
                <a:cs typeface="+mn-lt"/>
              </a:rPr>
              <a:t>(x, y)</a:t>
            </a:r>
          </a:p>
          <a:p>
            <a:r>
              <a:rPr lang="en-US" dirty="0" err="1">
                <a:latin typeface="Consolas"/>
                <a:ea typeface="+mn-lt"/>
                <a:cs typeface="+mn-lt"/>
              </a:rPr>
              <a:t>plt.title</a:t>
            </a:r>
            <a:r>
              <a:rPr lang="en-US" dirty="0">
                <a:latin typeface="Consolas"/>
                <a:ea typeface="+mn-lt"/>
                <a:cs typeface="+mn-lt"/>
              </a:rPr>
              <a:t>("Line Graph")</a:t>
            </a:r>
          </a:p>
          <a:p>
            <a:r>
              <a:rPr lang="en-US" dirty="0" err="1">
                <a:latin typeface="Consolas"/>
                <a:ea typeface="+mn-lt"/>
                <a:cs typeface="+mn-lt"/>
              </a:rPr>
              <a:t>plt.xlabel</a:t>
            </a:r>
            <a:r>
              <a:rPr lang="en-US" dirty="0">
                <a:latin typeface="Consolas"/>
                <a:ea typeface="+mn-lt"/>
                <a:cs typeface="+mn-lt"/>
              </a:rPr>
              <a:t>("X-axis")</a:t>
            </a:r>
          </a:p>
          <a:p>
            <a:r>
              <a:rPr lang="en-US" dirty="0" err="1">
                <a:latin typeface="Consolas"/>
                <a:ea typeface="+mn-lt"/>
                <a:cs typeface="+mn-lt"/>
              </a:rPr>
              <a:t>plt.ylabel</a:t>
            </a:r>
            <a:r>
              <a:rPr lang="en-US" dirty="0">
                <a:latin typeface="Consolas"/>
                <a:ea typeface="+mn-lt"/>
                <a:cs typeface="+mn-lt"/>
              </a:rPr>
              <a:t>("Y-axis")</a:t>
            </a:r>
          </a:p>
          <a:p>
            <a:r>
              <a:rPr lang="en-US" dirty="0" err="1">
                <a:latin typeface="Consolas"/>
                <a:ea typeface="+mn-lt"/>
                <a:cs typeface="+mn-lt"/>
              </a:rPr>
              <a:t>plt.show</a:t>
            </a:r>
            <a:r>
              <a:rPr lang="en-US" dirty="0">
                <a:latin typeface="Consolas"/>
                <a:ea typeface="+mn-lt"/>
                <a:cs typeface="+mn-lt"/>
              </a:rPr>
              <a:t>()</a:t>
            </a:r>
          </a:p>
        </p:txBody>
      </p:sp>
      <p:sp>
        <p:nvSpPr>
          <p:cNvPr id="8" name="TextBox 7">
            <a:extLst>
              <a:ext uri="{FF2B5EF4-FFF2-40B4-BE49-F238E27FC236}">
                <a16:creationId xmlns:a16="http://schemas.microsoft.com/office/drawing/2014/main" id="{E563A569-3DAA-9306-653C-C276794EEF0B}"/>
              </a:ext>
            </a:extLst>
          </p:cNvPr>
          <p:cNvSpPr txBox="1"/>
          <p:nvPr/>
        </p:nvSpPr>
        <p:spPr>
          <a:xfrm>
            <a:off x="285507" y="1813389"/>
            <a:ext cx="6453799" cy="1523494"/>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b="1"/>
              <a:t>Key Features</a:t>
            </a:r>
          </a:p>
          <a:p>
            <a:pPr marL="228600" indent="-228600">
              <a:lnSpc>
                <a:spcPct val="90000"/>
              </a:lnSpc>
              <a:spcAft>
                <a:spcPts val="600"/>
              </a:spcAft>
              <a:buFont typeface=""/>
              <a:buChar char="•"/>
            </a:pPr>
            <a:r>
              <a:rPr lang="en-US"/>
              <a:t>Customizable labels, titles, colors, and legends.</a:t>
            </a:r>
          </a:p>
          <a:p>
            <a:pPr marL="228600" indent="-228600">
              <a:lnSpc>
                <a:spcPct val="90000"/>
              </a:lnSpc>
              <a:spcAft>
                <a:spcPts val="600"/>
              </a:spcAft>
              <a:buFont typeface=""/>
              <a:buChar char="•"/>
            </a:pPr>
            <a:r>
              <a:rPr lang="en-US"/>
              <a:t>Supports saving plots in formats like PNG, PDF, and SVG.</a:t>
            </a:r>
          </a:p>
          <a:p>
            <a:pPr marL="228600" indent="-228600">
              <a:lnSpc>
                <a:spcPct val="90000"/>
              </a:lnSpc>
              <a:spcAft>
                <a:spcPts val="600"/>
              </a:spcAft>
              <a:buFont typeface=""/>
              <a:buChar char="•"/>
            </a:pPr>
            <a:r>
              <a:rPr lang="en-US"/>
              <a:t>Integrates well with NumPy and Pandas.</a:t>
            </a:r>
          </a:p>
        </p:txBody>
      </p:sp>
      <p:pic>
        <p:nvPicPr>
          <p:cNvPr id="2" name="Picture 1" descr="A line graph with a line in the middle&#10;&#10;AI-generated content may be incorrect.">
            <a:extLst>
              <a:ext uri="{FF2B5EF4-FFF2-40B4-BE49-F238E27FC236}">
                <a16:creationId xmlns:a16="http://schemas.microsoft.com/office/drawing/2014/main" id="{6C158D43-C82D-925B-DC3F-1EFF46D986BA}"/>
              </a:ext>
            </a:extLst>
          </p:cNvPr>
          <p:cNvPicPr>
            <a:picLocks noChangeAspect="1"/>
          </p:cNvPicPr>
          <p:nvPr/>
        </p:nvPicPr>
        <p:blipFill>
          <a:blip r:embed="rId2"/>
          <a:stretch>
            <a:fillRect/>
          </a:stretch>
        </p:blipFill>
        <p:spPr>
          <a:xfrm>
            <a:off x="5674027" y="3021146"/>
            <a:ext cx="4515928" cy="3649983"/>
          </a:xfrm>
          <a:prstGeom prst="rect">
            <a:avLst/>
          </a:prstGeom>
        </p:spPr>
      </p:pic>
    </p:spTree>
    <p:extLst>
      <p:ext uri="{BB962C8B-B14F-4D97-AF65-F5344CB8AC3E}">
        <p14:creationId xmlns:p14="http://schemas.microsoft.com/office/powerpoint/2010/main" val="3188325599"/>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0D9572-4F5A-6D1F-D86A-7580D0FAFDC5}"/>
              </a:ext>
            </a:extLst>
          </p:cNvPr>
          <p:cNvSpPr txBox="1"/>
          <p:nvPr/>
        </p:nvSpPr>
        <p:spPr>
          <a:xfrm>
            <a:off x="439656" y="2066573"/>
            <a:ext cx="4427833" cy="2234458"/>
          </a:xfrm>
          <a:prstGeom prst="rect">
            <a:avLst/>
          </a:prstGeom>
          <a:solidFill>
            <a:schemeClr val="bg1">
              <a:lumMod val="95000"/>
            </a:schemeClr>
          </a:solid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r>
              <a:rPr lang="en-US" dirty="0">
                <a:latin typeface="Consolas"/>
                <a:ea typeface="+mn-lt"/>
                <a:cs typeface="+mn-lt"/>
              </a:rPr>
              <a:t># Plotting a Bar Chart</a:t>
            </a:r>
          </a:p>
          <a:p>
            <a:r>
              <a:rPr lang="en-US" dirty="0">
                <a:latin typeface="Consolas"/>
                <a:ea typeface="+mn-lt"/>
                <a:cs typeface="+mn-lt"/>
              </a:rPr>
              <a:t>categories = ['A', 'B', 'C']</a:t>
            </a:r>
            <a:endParaRPr lang="en-US">
              <a:latin typeface="Consolas"/>
              <a:cs typeface="Segoe UI"/>
            </a:endParaRPr>
          </a:p>
          <a:p>
            <a:r>
              <a:rPr lang="en-US" dirty="0">
                <a:latin typeface="Consolas"/>
                <a:ea typeface="+mn-lt"/>
                <a:cs typeface="+mn-lt"/>
              </a:rPr>
              <a:t>values = [5, 7, 3]</a:t>
            </a:r>
          </a:p>
          <a:p>
            <a:endParaRPr lang="en-US" dirty="0">
              <a:latin typeface="Consolas"/>
            </a:endParaRPr>
          </a:p>
          <a:p>
            <a:r>
              <a:rPr lang="en-US" dirty="0" err="1">
                <a:latin typeface="Consolas"/>
                <a:ea typeface="+mn-lt"/>
                <a:cs typeface="+mn-lt"/>
              </a:rPr>
              <a:t>plt.bar</a:t>
            </a:r>
            <a:r>
              <a:rPr lang="en-US" dirty="0">
                <a:latin typeface="Consolas"/>
                <a:ea typeface="+mn-lt"/>
                <a:cs typeface="+mn-lt"/>
              </a:rPr>
              <a:t>(categories, values)</a:t>
            </a:r>
          </a:p>
          <a:p>
            <a:r>
              <a:rPr lang="en-US" dirty="0" err="1">
                <a:latin typeface="Consolas"/>
                <a:ea typeface="+mn-lt"/>
                <a:cs typeface="+mn-lt"/>
              </a:rPr>
              <a:t>plt.title</a:t>
            </a:r>
            <a:r>
              <a:rPr lang="en-US" dirty="0">
                <a:latin typeface="Consolas"/>
                <a:ea typeface="+mn-lt"/>
                <a:cs typeface="+mn-lt"/>
              </a:rPr>
              <a:t>("Bar Chart")</a:t>
            </a:r>
          </a:p>
          <a:p>
            <a:r>
              <a:rPr lang="en-US" dirty="0" err="1">
                <a:latin typeface="Consolas"/>
                <a:ea typeface="+mn-lt"/>
                <a:cs typeface="+mn-lt"/>
              </a:rPr>
              <a:t>plt.show</a:t>
            </a:r>
            <a:r>
              <a:rPr lang="en-US" dirty="0">
                <a:latin typeface="Consolas"/>
                <a:ea typeface="+mn-lt"/>
                <a:cs typeface="+mn-lt"/>
              </a:rPr>
              <a:t>()</a:t>
            </a:r>
          </a:p>
        </p:txBody>
      </p:sp>
      <p:pic>
        <p:nvPicPr>
          <p:cNvPr id="2" name="Picture 1" descr="A bar chart with blue bars&#10;&#10;AI-generated content may be incorrect.">
            <a:extLst>
              <a:ext uri="{FF2B5EF4-FFF2-40B4-BE49-F238E27FC236}">
                <a16:creationId xmlns:a16="http://schemas.microsoft.com/office/drawing/2014/main" id="{94C13B55-0F19-5084-BBD5-7CF202D5B52E}"/>
              </a:ext>
            </a:extLst>
          </p:cNvPr>
          <p:cNvPicPr>
            <a:picLocks noChangeAspect="1"/>
          </p:cNvPicPr>
          <p:nvPr/>
        </p:nvPicPr>
        <p:blipFill>
          <a:blip r:embed="rId2"/>
          <a:stretch>
            <a:fillRect/>
          </a:stretch>
        </p:blipFill>
        <p:spPr>
          <a:xfrm>
            <a:off x="5841781" y="1357313"/>
            <a:ext cx="5084691" cy="4143375"/>
          </a:xfrm>
          <a:prstGeom prst="rect">
            <a:avLst/>
          </a:prstGeom>
        </p:spPr>
      </p:pic>
    </p:spTree>
    <p:extLst>
      <p:ext uri="{BB962C8B-B14F-4D97-AF65-F5344CB8AC3E}">
        <p14:creationId xmlns:p14="http://schemas.microsoft.com/office/powerpoint/2010/main" val="2074135344"/>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1CD6B5-9CB7-C201-FB3F-3D4B1C781706}"/>
              </a:ext>
            </a:extLst>
          </p:cNvPr>
          <p:cNvSpPr>
            <a:spLocks noGrp="1"/>
          </p:cNvSpPr>
          <p:nvPr>
            <p:ph type="title"/>
          </p:nvPr>
        </p:nvSpPr>
        <p:spPr/>
        <p:txBody>
          <a:bodyPr/>
          <a:lstStyle/>
          <a:p>
            <a:r>
              <a:rPr lang="en-US" sz="5250">
                <a:cs typeface="Segoe UI"/>
              </a:rPr>
              <a:t>Debugging and Testing</a:t>
            </a:r>
            <a:endParaRPr lang="en-US"/>
          </a:p>
        </p:txBody>
      </p:sp>
    </p:spTree>
    <p:extLst>
      <p:ext uri="{BB962C8B-B14F-4D97-AF65-F5344CB8AC3E}">
        <p14:creationId xmlns:p14="http://schemas.microsoft.com/office/powerpoint/2010/main" val="353472645"/>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17BC0-53FC-34CF-D694-F1400957C149}"/>
              </a:ext>
            </a:extLst>
          </p:cNvPr>
          <p:cNvSpPr>
            <a:spLocks noGrp="1"/>
          </p:cNvSpPr>
          <p:nvPr>
            <p:ph type="title"/>
          </p:nvPr>
        </p:nvSpPr>
        <p:spPr/>
        <p:txBody>
          <a:bodyPr/>
          <a:lstStyle/>
          <a:p>
            <a:r>
              <a:rPr lang="en-US" sz="3100" dirty="0">
                <a:ea typeface="+mj-lt"/>
                <a:cs typeface="+mj-lt"/>
              </a:rPr>
              <a:t>Debugging in Python: </a:t>
            </a:r>
            <a:r>
              <a:rPr lang="en-US" sz="3100" dirty="0">
                <a:latin typeface="Consolas"/>
                <a:cs typeface="Segoe UI"/>
              </a:rPr>
              <a:t>print()</a:t>
            </a:r>
            <a:r>
              <a:rPr lang="en-US" sz="3100" dirty="0">
                <a:ea typeface="+mj-lt"/>
                <a:cs typeface="+mj-lt"/>
              </a:rPr>
              <a:t> vs </a:t>
            </a:r>
            <a:r>
              <a:rPr lang="en-US" sz="3100" dirty="0" err="1">
                <a:latin typeface="Consolas"/>
                <a:cs typeface="Segoe UI"/>
              </a:rPr>
              <a:t>pdb</a:t>
            </a:r>
            <a:endParaRPr lang="en-US" dirty="0" err="1">
              <a:cs typeface="Segoe UI"/>
            </a:endParaRPr>
          </a:p>
        </p:txBody>
      </p:sp>
      <p:sp>
        <p:nvSpPr>
          <p:cNvPr id="4" name="TextBox 3">
            <a:extLst>
              <a:ext uri="{FF2B5EF4-FFF2-40B4-BE49-F238E27FC236}">
                <a16:creationId xmlns:a16="http://schemas.microsoft.com/office/drawing/2014/main" id="{4595E0A4-F0CA-8366-5570-FD6661349C6E}"/>
              </a:ext>
            </a:extLst>
          </p:cNvPr>
          <p:cNvSpPr txBox="1"/>
          <p:nvPr/>
        </p:nvSpPr>
        <p:spPr>
          <a:xfrm>
            <a:off x="307528" y="1174923"/>
            <a:ext cx="11331531" cy="794064"/>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a:t>Debugging is the systematic process of identifying, isolating, and resolving errors or unintended behaviors in a program. Effective debugging ensures correctness and reliability of software systems.</a:t>
            </a:r>
          </a:p>
        </p:txBody>
      </p:sp>
      <p:sp>
        <p:nvSpPr>
          <p:cNvPr id="5" name="TextBox 4">
            <a:extLst>
              <a:ext uri="{FF2B5EF4-FFF2-40B4-BE49-F238E27FC236}">
                <a16:creationId xmlns:a16="http://schemas.microsoft.com/office/drawing/2014/main" id="{8DC47E8A-A747-ACDF-F7A1-57069ECEA8E3}"/>
              </a:ext>
            </a:extLst>
          </p:cNvPr>
          <p:cNvSpPr txBox="1"/>
          <p:nvPr/>
        </p:nvSpPr>
        <p:spPr>
          <a:xfrm>
            <a:off x="307528" y="1967501"/>
            <a:ext cx="5561935" cy="2908489"/>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b="1" dirty="0"/>
              <a:t>Using print() Statements</a:t>
            </a:r>
          </a:p>
          <a:p>
            <a:pPr marL="228600" indent="-228600">
              <a:lnSpc>
                <a:spcPct val="90000"/>
              </a:lnSpc>
              <a:spcAft>
                <a:spcPts val="600"/>
              </a:spcAft>
              <a:buFont typeface="Arial"/>
              <a:buChar char="•"/>
            </a:pPr>
            <a:r>
              <a:rPr lang="en-US"/>
              <a:t>Simplest form of debugging.</a:t>
            </a:r>
            <a:endParaRPr lang="en-US">
              <a:cs typeface="Segoe UI"/>
            </a:endParaRPr>
          </a:p>
          <a:p>
            <a:pPr marL="228600" indent="-228600">
              <a:lnSpc>
                <a:spcPct val="90000"/>
              </a:lnSpc>
              <a:spcAft>
                <a:spcPts val="600"/>
              </a:spcAft>
              <a:buFont typeface="Arial"/>
              <a:buChar char="•"/>
            </a:pPr>
            <a:r>
              <a:rPr lang="en-US" dirty="0"/>
              <a:t>Insert temporary print() calls to trace variable values or control flow.</a:t>
            </a:r>
            <a:endParaRPr lang="en-US" dirty="0">
              <a:cs typeface="Segoe UI"/>
            </a:endParaRPr>
          </a:p>
          <a:p>
            <a:r>
              <a:rPr lang="en-US" dirty="0">
                <a:latin typeface="Consolas"/>
                <a:ea typeface="+mn-lt"/>
                <a:cs typeface="+mn-lt"/>
              </a:rPr>
              <a:t>def add(a, b):</a:t>
            </a:r>
            <a:endParaRPr lang="en-US" dirty="0">
              <a:latin typeface="Consolas"/>
            </a:endParaRPr>
          </a:p>
          <a:p>
            <a:r>
              <a:rPr lang="en-US" dirty="0">
                <a:latin typeface="Consolas"/>
                <a:ea typeface="+mn-lt"/>
                <a:cs typeface="+mn-lt"/>
              </a:rPr>
              <a:t>    print(</a:t>
            </a:r>
            <a:r>
              <a:rPr lang="en-US" dirty="0" err="1">
                <a:latin typeface="Consolas"/>
                <a:ea typeface="+mn-lt"/>
                <a:cs typeface="+mn-lt"/>
              </a:rPr>
              <a:t>f"a</a:t>
            </a:r>
            <a:r>
              <a:rPr lang="en-US" dirty="0">
                <a:latin typeface="Consolas"/>
                <a:ea typeface="+mn-lt"/>
                <a:cs typeface="+mn-lt"/>
              </a:rPr>
              <a:t> = {a}, b = {b}")</a:t>
            </a:r>
            <a:endParaRPr lang="en-US" dirty="0">
              <a:latin typeface="Consolas"/>
            </a:endParaRPr>
          </a:p>
          <a:p>
            <a:r>
              <a:rPr lang="en-US" dirty="0">
                <a:latin typeface="Consolas"/>
                <a:ea typeface="+mn-lt"/>
                <a:cs typeface="+mn-lt"/>
              </a:rPr>
              <a:t>    return a + b</a:t>
            </a:r>
          </a:p>
          <a:p>
            <a:pPr marL="285750" indent="-285750">
              <a:buFont typeface="Arial"/>
              <a:buChar char="•"/>
            </a:pPr>
            <a:r>
              <a:rPr lang="en-US" dirty="0">
                <a:ea typeface="+mn-lt"/>
                <a:cs typeface="+mn-lt"/>
              </a:rPr>
              <a:t>Quick and intuitive</a:t>
            </a:r>
            <a:endParaRPr lang="en-US" dirty="0">
              <a:latin typeface="Consolas"/>
              <a:cs typeface="Segoe UI"/>
            </a:endParaRPr>
          </a:p>
          <a:p>
            <a:pPr marL="285750" indent="-285750">
              <a:buFont typeface="Arial"/>
              <a:buChar char="•"/>
            </a:pPr>
            <a:r>
              <a:rPr lang="en-US" dirty="0">
                <a:ea typeface="+mn-lt"/>
                <a:cs typeface="+mn-lt"/>
              </a:rPr>
              <a:t>Clutters code and lacks stepwise control</a:t>
            </a:r>
            <a:endParaRPr lang="en-US" dirty="0">
              <a:cs typeface="Segoe UI"/>
            </a:endParaRPr>
          </a:p>
        </p:txBody>
      </p:sp>
      <p:sp>
        <p:nvSpPr>
          <p:cNvPr id="6" name="TextBox 5">
            <a:extLst>
              <a:ext uri="{FF2B5EF4-FFF2-40B4-BE49-F238E27FC236}">
                <a16:creationId xmlns:a16="http://schemas.microsoft.com/office/drawing/2014/main" id="{1A726E3D-928D-C4D1-A8F7-7617BEFA9497}"/>
              </a:ext>
            </a:extLst>
          </p:cNvPr>
          <p:cNvSpPr txBox="1"/>
          <p:nvPr/>
        </p:nvSpPr>
        <p:spPr>
          <a:xfrm>
            <a:off x="5647709" y="1967501"/>
            <a:ext cx="5385763" cy="3739485"/>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b="1" dirty="0"/>
              <a:t>Using </a:t>
            </a:r>
            <a:r>
              <a:rPr lang="en-US" b="1" err="1">
                <a:latin typeface="Consolas"/>
              </a:rPr>
              <a:t>pdb</a:t>
            </a:r>
            <a:r>
              <a:rPr lang="en-US" b="1" dirty="0">
                <a:latin typeface="Consolas"/>
              </a:rPr>
              <a:t> </a:t>
            </a:r>
            <a:r>
              <a:rPr lang="en-US" b="1" dirty="0"/>
              <a:t>– Python Debugger</a:t>
            </a:r>
          </a:p>
          <a:p>
            <a:pPr marL="228600" indent="-228600">
              <a:lnSpc>
                <a:spcPct val="90000"/>
              </a:lnSpc>
              <a:spcAft>
                <a:spcPts val="600"/>
              </a:spcAft>
              <a:buFont typeface=""/>
              <a:buChar char="•"/>
            </a:pPr>
            <a:r>
              <a:rPr lang="en-US" dirty="0" err="1">
                <a:latin typeface="Consolas"/>
              </a:rPr>
              <a:t>pdb</a:t>
            </a:r>
            <a:r>
              <a:rPr lang="en-US" dirty="0">
                <a:latin typeface="Consolas"/>
              </a:rPr>
              <a:t> </a:t>
            </a:r>
            <a:r>
              <a:rPr lang="en-US" dirty="0"/>
              <a:t>is a built-in interactive debugger.</a:t>
            </a:r>
            <a:endParaRPr lang="en-US">
              <a:cs typeface="Segoe UI"/>
            </a:endParaRPr>
          </a:p>
          <a:p>
            <a:pPr marL="228600" indent="-228600">
              <a:lnSpc>
                <a:spcPct val="90000"/>
              </a:lnSpc>
              <a:spcAft>
                <a:spcPts val="600"/>
              </a:spcAft>
              <a:buFont typeface=""/>
              <a:buChar char="•"/>
            </a:pPr>
            <a:r>
              <a:rPr lang="en-US" dirty="0"/>
              <a:t>Provides step-by-step execution, breakpoints, and variable inspection.</a:t>
            </a:r>
          </a:p>
          <a:p>
            <a:r>
              <a:rPr lang="en-US" dirty="0">
                <a:latin typeface="Consolas"/>
                <a:ea typeface="+mn-lt"/>
                <a:cs typeface="+mn-lt"/>
              </a:rPr>
              <a:t>import </a:t>
            </a:r>
            <a:r>
              <a:rPr lang="en-US" dirty="0" err="1">
                <a:latin typeface="Consolas"/>
                <a:ea typeface="+mn-lt"/>
                <a:cs typeface="+mn-lt"/>
              </a:rPr>
              <a:t>pdb</a:t>
            </a:r>
            <a:endParaRPr lang="en-US" dirty="0" err="1">
              <a:latin typeface="Consolas"/>
            </a:endParaRPr>
          </a:p>
          <a:p>
            <a:r>
              <a:rPr lang="en-US" dirty="0" err="1">
                <a:latin typeface="Consolas"/>
                <a:ea typeface="+mn-lt"/>
                <a:cs typeface="+mn-lt"/>
              </a:rPr>
              <a:t>pdb.set_trace</a:t>
            </a:r>
            <a:r>
              <a:rPr lang="en-US" dirty="0">
                <a:latin typeface="Consolas"/>
                <a:ea typeface="+mn-lt"/>
                <a:cs typeface="+mn-lt"/>
              </a:rPr>
              <a:t>()</a:t>
            </a:r>
          </a:p>
          <a:p>
            <a:endParaRPr lang="en-US" dirty="0">
              <a:latin typeface="Consolas"/>
              <a:cs typeface="Segoe UI"/>
            </a:endParaRPr>
          </a:p>
          <a:p>
            <a:r>
              <a:rPr lang="en-US" b="1" dirty="0">
                <a:ea typeface="+mn-lt"/>
                <a:cs typeface="+mn-lt"/>
              </a:rPr>
              <a:t>Common commands:</a:t>
            </a:r>
            <a:endParaRPr lang="en-US" dirty="0">
              <a:cs typeface="Segoe UI"/>
            </a:endParaRPr>
          </a:p>
          <a:p>
            <a:pPr marL="285750" indent="-285750">
              <a:buFont typeface="Arial"/>
              <a:buChar char="•"/>
            </a:pPr>
            <a:r>
              <a:rPr lang="en-US" dirty="0">
                <a:latin typeface="Consolas"/>
                <a:cs typeface="Segoe UI"/>
              </a:rPr>
              <a:t>n</a:t>
            </a:r>
            <a:r>
              <a:rPr lang="en-US" dirty="0">
                <a:ea typeface="+mn-lt"/>
                <a:cs typeface="+mn-lt"/>
              </a:rPr>
              <a:t> – next line</a:t>
            </a:r>
            <a:endParaRPr lang="en-US" dirty="0">
              <a:cs typeface="Segoe UI"/>
            </a:endParaRPr>
          </a:p>
          <a:p>
            <a:pPr marL="285750" indent="-285750">
              <a:buFont typeface="Arial"/>
              <a:buChar char="•"/>
            </a:pPr>
            <a:r>
              <a:rPr lang="en-US" dirty="0">
                <a:latin typeface="Consolas"/>
                <a:cs typeface="Segoe UI"/>
              </a:rPr>
              <a:t>c</a:t>
            </a:r>
            <a:r>
              <a:rPr lang="en-US" dirty="0">
                <a:ea typeface="+mn-lt"/>
                <a:cs typeface="+mn-lt"/>
              </a:rPr>
              <a:t> – continue</a:t>
            </a:r>
            <a:endParaRPr lang="en-US" dirty="0">
              <a:cs typeface="Segoe UI"/>
            </a:endParaRPr>
          </a:p>
          <a:p>
            <a:pPr marL="285750" indent="-285750">
              <a:buFont typeface="Arial"/>
              <a:buChar char="•"/>
            </a:pPr>
            <a:r>
              <a:rPr lang="en-US" dirty="0">
                <a:latin typeface="Consolas"/>
                <a:cs typeface="Segoe UI"/>
              </a:rPr>
              <a:t>p var</a:t>
            </a:r>
            <a:r>
              <a:rPr lang="en-US" dirty="0">
                <a:ea typeface="+mn-lt"/>
                <a:cs typeface="+mn-lt"/>
              </a:rPr>
              <a:t> – print variable</a:t>
            </a:r>
            <a:endParaRPr lang="en-US" dirty="0">
              <a:cs typeface="Segoe UI"/>
            </a:endParaRPr>
          </a:p>
          <a:p>
            <a:pPr marL="285750" indent="-285750">
              <a:buFont typeface="Arial"/>
              <a:buChar char="•"/>
            </a:pPr>
            <a:r>
              <a:rPr lang="en-US" dirty="0">
                <a:latin typeface="Consolas"/>
                <a:cs typeface="Segoe UI"/>
              </a:rPr>
              <a:t>q</a:t>
            </a:r>
            <a:r>
              <a:rPr lang="en-US" dirty="0">
                <a:ea typeface="+mn-lt"/>
                <a:cs typeface="+mn-lt"/>
              </a:rPr>
              <a:t> – quit debugger</a:t>
            </a:r>
            <a:endParaRPr lang="en-US" dirty="0">
              <a:cs typeface="Segoe UI"/>
            </a:endParaRPr>
          </a:p>
        </p:txBody>
      </p:sp>
    </p:spTree>
    <p:extLst>
      <p:ext uri="{BB962C8B-B14F-4D97-AF65-F5344CB8AC3E}">
        <p14:creationId xmlns:p14="http://schemas.microsoft.com/office/powerpoint/2010/main" val="4080888617"/>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B6BC1F-E89C-903C-F7A2-F9466398B9DF}"/>
              </a:ext>
            </a:extLst>
          </p:cNvPr>
          <p:cNvSpPr>
            <a:spLocks noGrp="1"/>
          </p:cNvSpPr>
          <p:nvPr>
            <p:ph type="title"/>
          </p:nvPr>
        </p:nvSpPr>
        <p:spPr/>
        <p:txBody>
          <a:bodyPr/>
          <a:lstStyle/>
          <a:p>
            <a:r>
              <a:rPr lang="en-US" sz="3100" dirty="0">
                <a:cs typeface="Segoe UI"/>
              </a:rPr>
              <a:t>Writing Unit Tests with </a:t>
            </a:r>
            <a:r>
              <a:rPr lang="en-US" sz="3100" dirty="0" err="1">
                <a:latin typeface="Consolas"/>
                <a:cs typeface="Segoe UI"/>
              </a:rPr>
              <a:t>unittest</a:t>
            </a:r>
            <a:endParaRPr lang="en-US" dirty="0" err="1"/>
          </a:p>
        </p:txBody>
      </p:sp>
      <p:sp>
        <p:nvSpPr>
          <p:cNvPr id="4" name="TextBox 3">
            <a:extLst>
              <a:ext uri="{FF2B5EF4-FFF2-40B4-BE49-F238E27FC236}">
                <a16:creationId xmlns:a16="http://schemas.microsoft.com/office/drawing/2014/main" id="{BBB722A0-DC94-C42A-75F0-9B96F6F5BCF5}"/>
              </a:ext>
            </a:extLst>
          </p:cNvPr>
          <p:cNvSpPr txBox="1"/>
          <p:nvPr/>
        </p:nvSpPr>
        <p:spPr>
          <a:xfrm>
            <a:off x="307528" y="1174923"/>
            <a:ext cx="11452649" cy="794064"/>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b="1"/>
              <a:t>Unit testing</a:t>
            </a:r>
            <a:r>
              <a:rPr lang="en-US"/>
              <a:t> involves verifying the correctness of </a:t>
            </a:r>
            <a:r>
              <a:rPr lang="en-US" b="1"/>
              <a:t>individual components (functions or methods)</a:t>
            </a:r>
            <a:r>
              <a:rPr lang="en-US"/>
              <a:t> of a program in isolation. It ensures that each part behaves as expected under various inputs.</a:t>
            </a:r>
          </a:p>
        </p:txBody>
      </p:sp>
      <p:sp>
        <p:nvSpPr>
          <p:cNvPr id="5" name="TextBox 4">
            <a:extLst>
              <a:ext uri="{FF2B5EF4-FFF2-40B4-BE49-F238E27FC236}">
                <a16:creationId xmlns:a16="http://schemas.microsoft.com/office/drawing/2014/main" id="{2E99CD71-AB0D-EC53-B311-C1598E8F1E81}"/>
              </a:ext>
            </a:extLst>
          </p:cNvPr>
          <p:cNvSpPr txBox="1"/>
          <p:nvPr/>
        </p:nvSpPr>
        <p:spPr>
          <a:xfrm>
            <a:off x="307528" y="1967501"/>
            <a:ext cx="6707045" cy="4896725"/>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b="1" dirty="0"/>
              <a:t>Python’s </a:t>
            </a:r>
            <a:r>
              <a:rPr lang="en-US" b="1" err="1">
                <a:latin typeface="Consolas"/>
              </a:rPr>
              <a:t>unittest</a:t>
            </a:r>
            <a:r>
              <a:rPr lang="en-US" b="1" dirty="0">
                <a:latin typeface="Consolas"/>
              </a:rPr>
              <a:t> </a:t>
            </a:r>
            <a:r>
              <a:rPr lang="en-US" b="1" dirty="0"/>
              <a:t>Module</a:t>
            </a:r>
          </a:p>
          <a:p>
            <a:pPr marL="228600" indent="-228600">
              <a:lnSpc>
                <a:spcPct val="90000"/>
              </a:lnSpc>
              <a:spcAft>
                <a:spcPts val="600"/>
              </a:spcAft>
              <a:buFont typeface=""/>
              <a:buChar char="•"/>
            </a:pPr>
            <a:r>
              <a:rPr lang="en-US" dirty="0"/>
              <a:t>A built-in testing framework inspired by </a:t>
            </a:r>
            <a:r>
              <a:rPr lang="en-US" b="1" dirty="0" err="1"/>
              <a:t>xUnit</a:t>
            </a:r>
            <a:r>
              <a:rPr lang="en-US" dirty="0"/>
              <a:t> architecture.</a:t>
            </a:r>
            <a:endParaRPr lang="en-US" dirty="0">
              <a:cs typeface="Segoe UI"/>
            </a:endParaRPr>
          </a:p>
          <a:p>
            <a:pPr marL="228600" indent="-228600">
              <a:lnSpc>
                <a:spcPct val="90000"/>
              </a:lnSpc>
              <a:spcAft>
                <a:spcPts val="600"/>
              </a:spcAft>
              <a:buFont typeface=""/>
              <a:buChar char="•"/>
            </a:pPr>
            <a:r>
              <a:rPr lang="en-US" dirty="0"/>
              <a:t>Supports test case definition, test suites, and automated execution.</a:t>
            </a:r>
            <a:endParaRPr lang="en-US" dirty="0">
              <a:cs typeface="Segoe UI"/>
            </a:endParaRPr>
          </a:p>
          <a:p>
            <a:pPr>
              <a:lnSpc>
                <a:spcPct val="90000"/>
              </a:lnSpc>
              <a:spcAft>
                <a:spcPts val="600"/>
              </a:spcAft>
            </a:pPr>
            <a:r>
              <a:rPr lang="en-US" b="1">
                <a:ea typeface="+mn-lt"/>
                <a:cs typeface="+mn-lt"/>
              </a:rPr>
              <a:t>Basic Structure</a:t>
            </a:r>
          </a:p>
          <a:p>
            <a:r>
              <a:rPr lang="en-US">
                <a:latin typeface="Consolas"/>
                <a:ea typeface="+mn-lt"/>
                <a:cs typeface="+mn-lt"/>
              </a:rPr>
              <a:t>import </a:t>
            </a:r>
            <a:r>
              <a:rPr lang="en-US" err="1">
                <a:latin typeface="Consolas"/>
                <a:ea typeface="+mn-lt"/>
                <a:cs typeface="+mn-lt"/>
              </a:rPr>
              <a:t>unittest</a:t>
            </a:r>
            <a:endParaRPr lang="en-US" err="1">
              <a:latin typeface="Consolas"/>
            </a:endParaRPr>
          </a:p>
          <a:p>
            <a:endParaRPr lang="en-US" dirty="0">
              <a:latin typeface="Consolas"/>
            </a:endParaRPr>
          </a:p>
          <a:p>
            <a:r>
              <a:rPr lang="en-US">
                <a:latin typeface="Consolas"/>
                <a:ea typeface="+mn-lt"/>
                <a:cs typeface="+mn-lt"/>
              </a:rPr>
              <a:t>def add(x, y):</a:t>
            </a:r>
            <a:endParaRPr lang="en-US">
              <a:latin typeface="Consolas"/>
            </a:endParaRPr>
          </a:p>
          <a:p>
            <a:r>
              <a:rPr lang="en-US">
                <a:latin typeface="Consolas"/>
                <a:ea typeface="+mn-lt"/>
                <a:cs typeface="+mn-lt"/>
              </a:rPr>
              <a:t>    return x + y</a:t>
            </a:r>
            <a:endParaRPr lang="en-US">
              <a:latin typeface="Consolas"/>
            </a:endParaRPr>
          </a:p>
          <a:p>
            <a:endParaRPr lang="en-US" dirty="0">
              <a:latin typeface="Consolas"/>
            </a:endParaRPr>
          </a:p>
          <a:p>
            <a:r>
              <a:rPr lang="en-US" dirty="0">
                <a:latin typeface="Consolas"/>
                <a:ea typeface="+mn-lt"/>
                <a:cs typeface="+mn-lt"/>
              </a:rPr>
              <a:t>class TestMathOps(</a:t>
            </a:r>
            <a:r>
              <a:rPr lang="en-US" err="1">
                <a:latin typeface="Consolas"/>
                <a:ea typeface="+mn-lt"/>
                <a:cs typeface="+mn-lt"/>
              </a:rPr>
              <a:t>unittest.TestCase</a:t>
            </a:r>
            <a:r>
              <a:rPr lang="en-US" dirty="0">
                <a:latin typeface="Consolas"/>
                <a:ea typeface="+mn-lt"/>
                <a:cs typeface="+mn-lt"/>
              </a:rPr>
              <a:t>):</a:t>
            </a:r>
            <a:endParaRPr lang="en-US" dirty="0">
              <a:latin typeface="Consolas"/>
            </a:endParaRPr>
          </a:p>
          <a:p>
            <a:r>
              <a:rPr lang="en-US" dirty="0">
                <a:latin typeface="Consolas"/>
                <a:ea typeface="+mn-lt"/>
                <a:cs typeface="+mn-lt"/>
              </a:rPr>
              <a:t>    def </a:t>
            </a:r>
            <a:r>
              <a:rPr lang="en-US" err="1">
                <a:latin typeface="Consolas"/>
                <a:ea typeface="+mn-lt"/>
                <a:cs typeface="+mn-lt"/>
              </a:rPr>
              <a:t>test_add</a:t>
            </a:r>
            <a:r>
              <a:rPr lang="en-US" dirty="0">
                <a:latin typeface="Consolas"/>
                <a:ea typeface="+mn-lt"/>
                <a:cs typeface="+mn-lt"/>
              </a:rPr>
              <a:t>(self):</a:t>
            </a:r>
            <a:endParaRPr lang="en-US" dirty="0">
              <a:latin typeface="Consolas"/>
            </a:endParaRPr>
          </a:p>
          <a:p>
            <a:r>
              <a:rPr lang="en-US" dirty="0">
                <a:latin typeface="Consolas"/>
                <a:ea typeface="+mn-lt"/>
                <a:cs typeface="+mn-lt"/>
              </a:rPr>
              <a:t>        </a:t>
            </a:r>
            <a:r>
              <a:rPr lang="en-US" err="1">
                <a:latin typeface="Consolas"/>
                <a:ea typeface="+mn-lt"/>
                <a:cs typeface="+mn-lt"/>
              </a:rPr>
              <a:t>self.assertEqual</a:t>
            </a:r>
            <a:r>
              <a:rPr lang="en-US" dirty="0">
                <a:latin typeface="Consolas"/>
                <a:ea typeface="+mn-lt"/>
                <a:cs typeface="+mn-lt"/>
              </a:rPr>
              <a:t>(add(2, 3), 5)</a:t>
            </a:r>
            <a:endParaRPr lang="en-US" dirty="0">
              <a:latin typeface="Consolas"/>
            </a:endParaRPr>
          </a:p>
          <a:p>
            <a:endParaRPr lang="en-US" dirty="0">
              <a:latin typeface="Consolas"/>
            </a:endParaRPr>
          </a:p>
          <a:p>
            <a:r>
              <a:rPr lang="en-US" dirty="0">
                <a:latin typeface="Consolas"/>
                <a:ea typeface="+mn-lt"/>
                <a:cs typeface="+mn-lt"/>
              </a:rPr>
              <a:t>if __name__ == '__main__':</a:t>
            </a:r>
            <a:endParaRPr lang="en-US" dirty="0">
              <a:latin typeface="Consolas"/>
            </a:endParaRPr>
          </a:p>
          <a:p>
            <a:r>
              <a:rPr lang="en-US" dirty="0">
                <a:latin typeface="Consolas"/>
                <a:ea typeface="+mn-lt"/>
                <a:cs typeface="+mn-lt"/>
              </a:rPr>
              <a:t>    </a:t>
            </a:r>
            <a:r>
              <a:rPr lang="en-US" dirty="0" err="1">
                <a:latin typeface="Consolas"/>
                <a:ea typeface="+mn-lt"/>
                <a:cs typeface="+mn-lt"/>
              </a:rPr>
              <a:t>unittest.main</a:t>
            </a:r>
            <a:r>
              <a:rPr lang="en-US" dirty="0">
                <a:latin typeface="Consolas"/>
                <a:ea typeface="+mn-lt"/>
                <a:cs typeface="+mn-lt"/>
              </a:rPr>
              <a:t>()</a:t>
            </a:r>
            <a:endParaRPr lang="en-US" dirty="0">
              <a:latin typeface="Consolas"/>
            </a:endParaRPr>
          </a:p>
        </p:txBody>
      </p:sp>
      <p:sp>
        <p:nvSpPr>
          <p:cNvPr id="6" name="TextBox 5">
            <a:extLst>
              <a:ext uri="{FF2B5EF4-FFF2-40B4-BE49-F238E27FC236}">
                <a16:creationId xmlns:a16="http://schemas.microsoft.com/office/drawing/2014/main" id="{B7CF26AF-C845-D54F-E8DE-838A2042FF58}"/>
              </a:ext>
            </a:extLst>
          </p:cNvPr>
          <p:cNvSpPr txBox="1"/>
          <p:nvPr/>
        </p:nvSpPr>
        <p:spPr>
          <a:xfrm>
            <a:off x="7959952" y="2066573"/>
            <a:ext cx="2567030" cy="544765"/>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b="1"/>
              <a:t>Common Assertions</a:t>
            </a:r>
            <a:endParaRPr lang="en-US"/>
          </a:p>
        </p:txBody>
      </p:sp>
      <p:graphicFrame>
        <p:nvGraphicFramePr>
          <p:cNvPr id="8" name="Table 7">
            <a:extLst>
              <a:ext uri="{FF2B5EF4-FFF2-40B4-BE49-F238E27FC236}">
                <a16:creationId xmlns:a16="http://schemas.microsoft.com/office/drawing/2014/main" id="{0B114A07-8BEC-306C-78A3-DFDE6D303E02}"/>
              </a:ext>
            </a:extLst>
          </p:cNvPr>
          <p:cNvGraphicFramePr>
            <a:graphicFrameLocks noGrp="1"/>
          </p:cNvGraphicFramePr>
          <p:nvPr>
            <p:extLst>
              <p:ext uri="{D42A27DB-BD31-4B8C-83A1-F6EECF244321}">
                <p14:modId xmlns:p14="http://schemas.microsoft.com/office/powerpoint/2010/main" val="3101999141"/>
              </p:ext>
            </p:extLst>
          </p:nvPr>
        </p:nvGraphicFramePr>
        <p:xfrm>
          <a:off x="7013805" y="2609416"/>
          <a:ext cx="4697449" cy="1441196"/>
        </p:xfrm>
        <a:graphic>
          <a:graphicData uri="http://schemas.openxmlformats.org/drawingml/2006/table">
            <a:tbl>
              <a:tblPr bandRow="1">
                <a:tableStyleId>{5C22544A-7EE6-4342-B048-85BDC9FD1C3A}</a:tableStyleId>
              </a:tblPr>
              <a:tblGrid>
                <a:gridCol w="2160547">
                  <a:extLst>
                    <a:ext uri="{9D8B030D-6E8A-4147-A177-3AD203B41FA5}">
                      <a16:colId xmlns:a16="http://schemas.microsoft.com/office/drawing/2014/main" val="2880270918"/>
                    </a:ext>
                  </a:extLst>
                </a:gridCol>
                <a:gridCol w="2536902">
                  <a:extLst>
                    <a:ext uri="{9D8B030D-6E8A-4147-A177-3AD203B41FA5}">
                      <a16:colId xmlns:a16="http://schemas.microsoft.com/office/drawing/2014/main" val="2919229602"/>
                    </a:ext>
                  </a:extLst>
                </a:gridCol>
              </a:tblGrid>
              <a:tr h="0">
                <a:tc>
                  <a:txBody>
                    <a:bodyPr/>
                    <a:lstStyle/>
                    <a:p>
                      <a:pPr algn="ctr">
                        <a:buNone/>
                      </a:pPr>
                      <a:r>
                        <a:rPr lang="en-US" b="1" dirty="0">
                          <a:solidFill>
                            <a:schemeClr val="bg1"/>
                          </a:solidFill>
                        </a:rPr>
                        <a:t>Method</a:t>
                      </a:r>
                    </a:p>
                  </a:txBody>
                  <a:tcPr anchor="ctr">
                    <a:solidFill>
                      <a:schemeClr val="accent2">
                        <a:lumMod val="50000"/>
                        <a:lumOff val="50000"/>
                      </a:schemeClr>
                    </a:solidFill>
                  </a:tcPr>
                </a:tc>
                <a:tc>
                  <a:txBody>
                    <a:bodyPr/>
                    <a:lstStyle/>
                    <a:p>
                      <a:pPr algn="ctr">
                        <a:buNone/>
                      </a:pPr>
                      <a:r>
                        <a:rPr lang="en-US" b="1" dirty="0">
                          <a:solidFill>
                            <a:schemeClr val="bg1"/>
                          </a:solidFill>
                        </a:rPr>
                        <a:t>Purpose</a:t>
                      </a:r>
                    </a:p>
                  </a:txBody>
                  <a:tcPr anchor="ctr">
                    <a:solidFill>
                      <a:schemeClr val="accent2">
                        <a:lumMod val="50000"/>
                        <a:lumOff val="50000"/>
                      </a:schemeClr>
                    </a:solidFill>
                  </a:tcPr>
                </a:tc>
                <a:extLst>
                  <a:ext uri="{0D108BD9-81ED-4DB2-BD59-A6C34878D82A}">
                    <a16:rowId xmlns:a16="http://schemas.microsoft.com/office/drawing/2014/main" val="3855328817"/>
                  </a:ext>
                </a:extLst>
              </a:tr>
              <a:tr h="0">
                <a:tc>
                  <a:txBody>
                    <a:bodyPr/>
                    <a:lstStyle/>
                    <a:p>
                      <a:pPr>
                        <a:buNone/>
                      </a:pPr>
                      <a:r>
                        <a:rPr lang="en-US" dirty="0" err="1"/>
                        <a:t>assertEqual</a:t>
                      </a:r>
                      <a:r>
                        <a:rPr lang="en-US" dirty="0"/>
                        <a:t>(a, b)</a:t>
                      </a:r>
                    </a:p>
                  </a:txBody>
                  <a:tcPr anchor="ctr"/>
                </a:tc>
                <a:tc>
                  <a:txBody>
                    <a:bodyPr/>
                    <a:lstStyle/>
                    <a:p>
                      <a:pPr>
                        <a:buNone/>
                      </a:pPr>
                      <a:r>
                        <a:rPr lang="en-US" dirty="0"/>
                        <a:t>Check if a == b</a:t>
                      </a:r>
                    </a:p>
                  </a:txBody>
                  <a:tcPr anchor="ctr"/>
                </a:tc>
                <a:extLst>
                  <a:ext uri="{0D108BD9-81ED-4DB2-BD59-A6C34878D82A}">
                    <a16:rowId xmlns:a16="http://schemas.microsoft.com/office/drawing/2014/main" val="1582101121"/>
                  </a:ext>
                </a:extLst>
              </a:tr>
              <a:tr h="0">
                <a:tc>
                  <a:txBody>
                    <a:bodyPr/>
                    <a:lstStyle/>
                    <a:p>
                      <a:pPr>
                        <a:buNone/>
                      </a:pPr>
                      <a:r>
                        <a:rPr lang="en-US" dirty="0" err="1"/>
                        <a:t>assertTrue</a:t>
                      </a:r>
                      <a:r>
                        <a:rPr lang="en-US" dirty="0"/>
                        <a:t>(expr)</a:t>
                      </a:r>
                    </a:p>
                  </a:txBody>
                  <a:tcPr anchor="ctr"/>
                </a:tc>
                <a:tc>
                  <a:txBody>
                    <a:bodyPr/>
                    <a:lstStyle/>
                    <a:p>
                      <a:pPr>
                        <a:buNone/>
                      </a:pPr>
                      <a:r>
                        <a:rPr lang="en-US" dirty="0"/>
                        <a:t>Check if expr is True</a:t>
                      </a:r>
                    </a:p>
                  </a:txBody>
                  <a:tcPr anchor="ctr"/>
                </a:tc>
                <a:extLst>
                  <a:ext uri="{0D108BD9-81ED-4DB2-BD59-A6C34878D82A}">
                    <a16:rowId xmlns:a16="http://schemas.microsoft.com/office/drawing/2014/main" val="3739015086"/>
                  </a:ext>
                </a:extLst>
              </a:tr>
              <a:tr h="0">
                <a:tc>
                  <a:txBody>
                    <a:bodyPr/>
                    <a:lstStyle/>
                    <a:p>
                      <a:pPr>
                        <a:buNone/>
                      </a:pPr>
                      <a:r>
                        <a:rPr lang="en-US" dirty="0" err="1"/>
                        <a:t>assertRaises</a:t>
                      </a:r>
                      <a:r>
                        <a:rPr lang="en-US" dirty="0"/>
                        <a:t>(Error)</a:t>
                      </a:r>
                    </a:p>
                  </a:txBody>
                  <a:tcPr anchor="ctr"/>
                </a:tc>
                <a:tc>
                  <a:txBody>
                    <a:bodyPr/>
                    <a:lstStyle/>
                    <a:p>
                      <a:pPr>
                        <a:buNone/>
                      </a:pPr>
                      <a:r>
                        <a:rPr lang="en-US" dirty="0"/>
                        <a:t>Check if error is raised</a:t>
                      </a:r>
                    </a:p>
                  </a:txBody>
                  <a:tcPr anchor="ctr"/>
                </a:tc>
                <a:extLst>
                  <a:ext uri="{0D108BD9-81ED-4DB2-BD59-A6C34878D82A}">
                    <a16:rowId xmlns:a16="http://schemas.microsoft.com/office/drawing/2014/main" val="1075068058"/>
                  </a:ext>
                </a:extLst>
              </a:tr>
            </a:tbl>
          </a:graphicData>
        </a:graphic>
      </p:graphicFrame>
    </p:spTree>
    <p:extLst>
      <p:ext uri="{BB962C8B-B14F-4D97-AF65-F5344CB8AC3E}">
        <p14:creationId xmlns:p14="http://schemas.microsoft.com/office/powerpoint/2010/main" val="1156446474"/>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06FA055-8A6C-8C65-D7C7-0582D0C923FC}"/>
              </a:ext>
            </a:extLst>
          </p:cNvPr>
          <p:cNvSpPr>
            <a:spLocks noGrp="1"/>
          </p:cNvSpPr>
          <p:nvPr>
            <p:ph type="title"/>
          </p:nvPr>
        </p:nvSpPr>
        <p:spPr/>
        <p:txBody>
          <a:bodyPr/>
          <a:lstStyle/>
          <a:p>
            <a:r>
              <a:rPr lang="en-US" dirty="0"/>
              <a:t>Assertions and Test-Driven Development (TDD) Insight</a:t>
            </a:r>
          </a:p>
        </p:txBody>
      </p:sp>
      <p:sp>
        <p:nvSpPr>
          <p:cNvPr id="4" name="TextBox 3">
            <a:extLst>
              <a:ext uri="{FF2B5EF4-FFF2-40B4-BE49-F238E27FC236}">
                <a16:creationId xmlns:a16="http://schemas.microsoft.com/office/drawing/2014/main" id="{B090B498-2F69-9D9F-B9AE-9AE46B608FF2}"/>
              </a:ext>
            </a:extLst>
          </p:cNvPr>
          <p:cNvSpPr txBox="1"/>
          <p:nvPr/>
        </p:nvSpPr>
        <p:spPr>
          <a:xfrm>
            <a:off x="175400" y="1174923"/>
            <a:ext cx="6079437" cy="3031599"/>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dirty="0"/>
              <a:t>An </a:t>
            </a:r>
            <a:r>
              <a:rPr lang="en-US" b="1" dirty="0"/>
              <a:t>assertion</a:t>
            </a:r>
            <a:r>
              <a:rPr lang="en-US" dirty="0"/>
              <a:t> is a sanity check used to </a:t>
            </a:r>
            <a:r>
              <a:rPr lang="en-US" b="1" dirty="0"/>
              <a:t>validate assumptions</a:t>
            </a:r>
            <a:r>
              <a:rPr lang="en-US" dirty="0"/>
              <a:t> made by the program during execution. It helps catch bugs </a:t>
            </a:r>
            <a:r>
              <a:rPr lang="en-US" b="1" dirty="0"/>
              <a:t>early</a:t>
            </a:r>
            <a:r>
              <a:rPr lang="en-US" dirty="0"/>
              <a:t> by halting execution when a condition fails.</a:t>
            </a:r>
          </a:p>
          <a:p>
            <a:r>
              <a:rPr lang="en-US" dirty="0">
                <a:latin typeface="Consolas"/>
                <a:ea typeface="+mn-lt"/>
                <a:cs typeface="+mn-lt"/>
              </a:rPr>
              <a:t>x = -5</a:t>
            </a:r>
            <a:endParaRPr lang="en-US" dirty="0">
              <a:latin typeface="Consolas"/>
            </a:endParaRPr>
          </a:p>
          <a:p>
            <a:r>
              <a:rPr lang="en-US">
                <a:latin typeface="Consolas"/>
                <a:ea typeface="+mn-lt"/>
                <a:cs typeface="+mn-lt"/>
              </a:rPr>
              <a:t>assert x &gt;= 0, "x must be non-negative"</a:t>
            </a:r>
            <a:endParaRPr lang="en-US">
              <a:latin typeface="Segoe UI"/>
              <a:ea typeface="+mn-lt"/>
              <a:cs typeface="+mn-lt"/>
            </a:endParaRPr>
          </a:p>
          <a:p>
            <a:endParaRPr lang="en-US" dirty="0">
              <a:latin typeface="Consolas"/>
              <a:cs typeface="Segoe UI"/>
            </a:endParaRPr>
          </a:p>
          <a:p>
            <a:pPr marL="285750" indent="-285750">
              <a:buFont typeface="Arial"/>
              <a:buChar char="•"/>
            </a:pPr>
            <a:r>
              <a:rPr lang="en-US">
                <a:ea typeface="+mn-lt"/>
                <a:cs typeface="+mn-lt"/>
              </a:rPr>
              <a:t>If the condition evaluates to </a:t>
            </a:r>
            <a:r>
              <a:rPr lang="en-US">
                <a:latin typeface="Consolas"/>
                <a:cs typeface="Segoe UI"/>
              </a:rPr>
              <a:t>False</a:t>
            </a:r>
            <a:r>
              <a:rPr lang="en-US">
                <a:ea typeface="+mn-lt"/>
                <a:cs typeface="+mn-lt"/>
              </a:rPr>
              <a:t>, an </a:t>
            </a:r>
            <a:r>
              <a:rPr lang="en-US" err="1">
                <a:latin typeface="Consolas"/>
                <a:cs typeface="Segoe UI"/>
              </a:rPr>
              <a:t>AssertionError</a:t>
            </a:r>
            <a:r>
              <a:rPr lang="en-US">
                <a:ea typeface="+mn-lt"/>
                <a:cs typeface="+mn-lt"/>
              </a:rPr>
              <a:t> is raised.</a:t>
            </a:r>
            <a:endParaRPr lang="en-US"/>
          </a:p>
          <a:p>
            <a:pPr marL="285750" indent="-285750">
              <a:buFont typeface="Arial"/>
              <a:buChar char="•"/>
            </a:pPr>
            <a:r>
              <a:rPr lang="en-US" dirty="0">
                <a:ea typeface="+mn-lt"/>
                <a:cs typeface="+mn-lt"/>
              </a:rPr>
              <a:t>Primarily used during development and debugging.</a:t>
            </a:r>
            <a:endParaRPr lang="en-US" dirty="0"/>
          </a:p>
        </p:txBody>
      </p:sp>
      <p:sp>
        <p:nvSpPr>
          <p:cNvPr id="5" name="TextBox 4">
            <a:extLst>
              <a:ext uri="{FF2B5EF4-FFF2-40B4-BE49-F238E27FC236}">
                <a16:creationId xmlns:a16="http://schemas.microsoft.com/office/drawing/2014/main" id="{FC2BDA3E-428F-0B4E-A0EA-1CE6E462402C}"/>
              </a:ext>
            </a:extLst>
          </p:cNvPr>
          <p:cNvSpPr txBox="1"/>
          <p:nvPr/>
        </p:nvSpPr>
        <p:spPr>
          <a:xfrm>
            <a:off x="6253297" y="1174923"/>
            <a:ext cx="5506880" cy="3810274"/>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b="1" dirty="0"/>
              <a:t>Test-Driven Development (TDD)</a:t>
            </a:r>
            <a:r>
              <a:rPr lang="en-US" dirty="0"/>
              <a:t> is a software development methodology where:</a:t>
            </a:r>
            <a:endParaRPr lang="en-US" b="1" dirty="0">
              <a:cs typeface="Segoe UI"/>
            </a:endParaRPr>
          </a:p>
          <a:p>
            <a:pPr marL="228600" indent="-228600">
              <a:lnSpc>
                <a:spcPct val="90000"/>
              </a:lnSpc>
              <a:spcAft>
                <a:spcPts val="600"/>
              </a:spcAft>
              <a:buFont typeface=""/>
              <a:buAutoNum type="arabicPeriod"/>
            </a:pPr>
            <a:r>
              <a:rPr lang="en-US" b="1" dirty="0"/>
              <a:t>Tests are written before the actual code.</a:t>
            </a:r>
            <a:endParaRPr lang="en-US" b="1" dirty="0">
              <a:cs typeface="Segoe UI"/>
            </a:endParaRPr>
          </a:p>
          <a:p>
            <a:pPr marL="228600" indent="-228600">
              <a:lnSpc>
                <a:spcPct val="90000"/>
              </a:lnSpc>
              <a:spcAft>
                <a:spcPts val="600"/>
              </a:spcAft>
              <a:buFont typeface=""/>
              <a:buAutoNum type="arabicPeriod"/>
            </a:pPr>
            <a:r>
              <a:rPr lang="en-US" dirty="0"/>
              <a:t>Code is developed to </a:t>
            </a:r>
            <a:r>
              <a:rPr lang="en-US" b="1" dirty="0"/>
              <a:t>satisfy the test cases</a:t>
            </a:r>
            <a:r>
              <a:rPr lang="en-US" dirty="0"/>
              <a:t>.</a:t>
            </a:r>
            <a:endParaRPr lang="en-US" dirty="0">
              <a:cs typeface="Segoe UI"/>
            </a:endParaRPr>
          </a:p>
          <a:p>
            <a:pPr marL="228600" indent="-228600">
              <a:lnSpc>
                <a:spcPct val="90000"/>
              </a:lnSpc>
              <a:spcAft>
                <a:spcPts val="600"/>
              </a:spcAft>
              <a:buFont typeface=""/>
              <a:buAutoNum type="arabicPeriod"/>
            </a:pPr>
            <a:r>
              <a:rPr lang="en-US" dirty="0"/>
              <a:t>Refactoring is done without altering external behavior.</a:t>
            </a:r>
          </a:p>
          <a:p>
            <a:pPr marL="228600" indent="-228600">
              <a:lnSpc>
                <a:spcPct val="90000"/>
              </a:lnSpc>
              <a:spcAft>
                <a:spcPts val="600"/>
              </a:spcAft>
              <a:buAutoNum type="arabicPeriod"/>
            </a:pPr>
            <a:endParaRPr lang="en-US" dirty="0">
              <a:cs typeface="Segoe UI"/>
            </a:endParaRPr>
          </a:p>
          <a:p>
            <a:r>
              <a:rPr lang="en-US" b="1"/>
              <a:t>TDD Cycle (Red → Green → Refactor)</a:t>
            </a:r>
            <a:endParaRPr lang="en-US"/>
          </a:p>
          <a:p>
            <a:pPr marL="285750" indent="-285750">
              <a:buFont typeface="Arial"/>
              <a:buChar char="•"/>
            </a:pPr>
            <a:r>
              <a:rPr lang="en-US" b="1">
                <a:ea typeface="+mn-lt"/>
                <a:cs typeface="+mn-lt"/>
              </a:rPr>
              <a:t>Red</a:t>
            </a:r>
            <a:r>
              <a:rPr lang="en-US">
                <a:ea typeface="+mn-lt"/>
                <a:cs typeface="+mn-lt"/>
              </a:rPr>
              <a:t> – Write a failing test.</a:t>
            </a:r>
            <a:endParaRPr lang="en-US"/>
          </a:p>
          <a:p>
            <a:pPr marL="285750" indent="-285750">
              <a:buFont typeface="Arial"/>
              <a:buChar char="•"/>
            </a:pPr>
            <a:r>
              <a:rPr lang="en-US" b="1" dirty="0">
                <a:ea typeface="+mn-lt"/>
                <a:cs typeface="+mn-lt"/>
              </a:rPr>
              <a:t>Green</a:t>
            </a:r>
            <a:r>
              <a:rPr lang="en-US" dirty="0">
                <a:ea typeface="+mn-lt"/>
                <a:cs typeface="+mn-lt"/>
              </a:rPr>
              <a:t> – Write minimal code to pass the test.</a:t>
            </a:r>
            <a:endParaRPr lang="en-US" dirty="0"/>
          </a:p>
          <a:p>
            <a:pPr marL="285750" indent="-285750">
              <a:buFont typeface="Arial"/>
              <a:buChar char="•"/>
            </a:pPr>
            <a:r>
              <a:rPr lang="en-US" b="1" dirty="0">
                <a:ea typeface="+mn-lt"/>
                <a:cs typeface="+mn-lt"/>
              </a:rPr>
              <a:t>Refactor</a:t>
            </a:r>
            <a:r>
              <a:rPr lang="en-US" dirty="0">
                <a:ea typeface="+mn-lt"/>
                <a:cs typeface="+mn-lt"/>
              </a:rPr>
              <a:t> – Clean up code while keeping tests green.</a:t>
            </a:r>
            <a:endParaRPr lang="en-US" dirty="0">
              <a:cs typeface="Segoe UI"/>
            </a:endParaRPr>
          </a:p>
        </p:txBody>
      </p:sp>
      <p:sp>
        <p:nvSpPr>
          <p:cNvPr id="6" name="TextBox 5">
            <a:extLst>
              <a:ext uri="{FF2B5EF4-FFF2-40B4-BE49-F238E27FC236}">
                <a16:creationId xmlns:a16="http://schemas.microsoft.com/office/drawing/2014/main" id="{99EED750-92F3-220C-80D9-DE09B1379A51}"/>
              </a:ext>
            </a:extLst>
          </p:cNvPr>
          <p:cNvSpPr txBox="1"/>
          <p:nvPr/>
        </p:nvSpPr>
        <p:spPr>
          <a:xfrm>
            <a:off x="3214349" y="4983700"/>
            <a:ext cx="5826191" cy="1446550"/>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b="1" dirty="0"/>
              <a:t>Why It Matters</a:t>
            </a:r>
          </a:p>
          <a:p>
            <a:pPr marL="228600" indent="-228600">
              <a:lnSpc>
                <a:spcPct val="90000"/>
              </a:lnSpc>
              <a:spcAft>
                <a:spcPts val="600"/>
              </a:spcAft>
              <a:buFont typeface=""/>
              <a:buChar char="•"/>
            </a:pPr>
            <a:r>
              <a:rPr lang="en-US"/>
              <a:t>Assertions enable </a:t>
            </a:r>
            <a:r>
              <a:rPr lang="en-US" b="1"/>
              <a:t>runtime validation</a:t>
            </a:r>
            <a:r>
              <a:rPr lang="en-US"/>
              <a:t> of invariants.</a:t>
            </a:r>
            <a:endParaRPr lang="en-US">
              <a:cs typeface="Segoe UI"/>
            </a:endParaRPr>
          </a:p>
          <a:p>
            <a:pPr marL="228600" indent="-228600">
              <a:lnSpc>
                <a:spcPct val="90000"/>
              </a:lnSpc>
              <a:spcAft>
                <a:spcPts val="600"/>
              </a:spcAft>
              <a:buFont typeface=""/>
              <a:buChar char="•"/>
            </a:pPr>
            <a:r>
              <a:rPr lang="en-US"/>
              <a:t>TDD promotes </a:t>
            </a:r>
            <a:r>
              <a:rPr lang="en-US" b="1"/>
              <a:t>correctness by design</a:t>
            </a:r>
            <a:r>
              <a:rPr lang="en-US"/>
              <a:t>, </a:t>
            </a:r>
            <a:r>
              <a:rPr lang="en-US" b="1"/>
              <a:t>modular architecture</a:t>
            </a:r>
            <a:r>
              <a:rPr lang="en-US"/>
              <a:t>, and </a:t>
            </a:r>
            <a:r>
              <a:rPr lang="en-US" b="1"/>
              <a:t>confidence in code evolution</a:t>
            </a:r>
            <a:r>
              <a:rPr lang="en-US"/>
              <a:t>.</a:t>
            </a:r>
            <a:endParaRPr lang="en-US" dirty="0">
              <a:cs typeface="Segoe UI"/>
            </a:endParaRPr>
          </a:p>
        </p:txBody>
      </p:sp>
    </p:spTree>
    <p:extLst>
      <p:ext uri="{BB962C8B-B14F-4D97-AF65-F5344CB8AC3E}">
        <p14:creationId xmlns:p14="http://schemas.microsoft.com/office/powerpoint/2010/main" val="455519645"/>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DB59E0-E54F-D7F9-9514-FA34015252C9}"/>
              </a:ext>
            </a:extLst>
          </p:cNvPr>
          <p:cNvSpPr>
            <a:spLocks noGrp="1"/>
          </p:cNvSpPr>
          <p:nvPr>
            <p:ph type="title"/>
          </p:nvPr>
        </p:nvSpPr>
        <p:spPr/>
        <p:txBody>
          <a:bodyPr/>
          <a:lstStyle/>
          <a:p>
            <a:r>
              <a:rPr lang="en-US" sz="5250"/>
              <a:t>Summary</a:t>
            </a:r>
            <a:endParaRPr lang="en-US"/>
          </a:p>
        </p:txBody>
      </p:sp>
    </p:spTree>
    <p:extLst>
      <p:ext uri="{BB962C8B-B14F-4D97-AF65-F5344CB8AC3E}">
        <p14:creationId xmlns:p14="http://schemas.microsoft.com/office/powerpoint/2010/main" val="2698078577"/>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1BC01743-A947-904A-1444-16B2318DD875}"/>
              </a:ext>
            </a:extLst>
          </p:cNvPr>
          <p:cNvGraphicFramePr>
            <a:graphicFrameLocks noGrp="1"/>
          </p:cNvGraphicFramePr>
          <p:nvPr>
            <p:extLst>
              <p:ext uri="{D42A27DB-BD31-4B8C-83A1-F6EECF244321}">
                <p14:modId xmlns:p14="http://schemas.microsoft.com/office/powerpoint/2010/main" val="3291110491"/>
              </p:ext>
            </p:extLst>
          </p:nvPr>
        </p:nvGraphicFramePr>
        <p:xfrm>
          <a:off x="363353" y="2171003"/>
          <a:ext cx="11457875" cy="3017520"/>
        </p:xfrm>
        <a:graphic>
          <a:graphicData uri="http://schemas.openxmlformats.org/drawingml/2006/table">
            <a:tbl>
              <a:tblPr bandRow="1">
                <a:tableStyleId>{5C22544A-7EE6-4342-B048-85BDC9FD1C3A}</a:tableStyleId>
              </a:tblPr>
              <a:tblGrid>
                <a:gridCol w="1951463">
                  <a:extLst>
                    <a:ext uri="{9D8B030D-6E8A-4147-A177-3AD203B41FA5}">
                      <a16:colId xmlns:a16="http://schemas.microsoft.com/office/drawing/2014/main" val="1402549073"/>
                    </a:ext>
                  </a:extLst>
                </a:gridCol>
                <a:gridCol w="5018047">
                  <a:extLst>
                    <a:ext uri="{9D8B030D-6E8A-4147-A177-3AD203B41FA5}">
                      <a16:colId xmlns:a16="http://schemas.microsoft.com/office/drawing/2014/main" val="2380831255"/>
                    </a:ext>
                  </a:extLst>
                </a:gridCol>
                <a:gridCol w="4488365">
                  <a:extLst>
                    <a:ext uri="{9D8B030D-6E8A-4147-A177-3AD203B41FA5}">
                      <a16:colId xmlns:a16="http://schemas.microsoft.com/office/drawing/2014/main" val="3520649420"/>
                    </a:ext>
                  </a:extLst>
                </a:gridCol>
              </a:tblGrid>
              <a:tr h="0">
                <a:tc>
                  <a:txBody>
                    <a:bodyPr/>
                    <a:lstStyle/>
                    <a:p>
                      <a:pPr algn="ctr">
                        <a:buNone/>
                      </a:pPr>
                      <a:r>
                        <a:rPr lang="en-US" sz="1600" b="1" dirty="0">
                          <a:solidFill>
                            <a:schemeClr val="bg1"/>
                          </a:solidFill>
                        </a:rPr>
                        <a:t>Domain</a:t>
                      </a:r>
                    </a:p>
                  </a:txBody>
                  <a:tcPr anchor="ctr">
                    <a:solidFill>
                      <a:schemeClr val="accent2">
                        <a:lumMod val="50000"/>
                        <a:lumOff val="50000"/>
                      </a:schemeClr>
                    </a:solidFill>
                  </a:tcPr>
                </a:tc>
                <a:tc>
                  <a:txBody>
                    <a:bodyPr/>
                    <a:lstStyle/>
                    <a:p>
                      <a:pPr algn="ctr">
                        <a:buNone/>
                      </a:pPr>
                      <a:r>
                        <a:rPr lang="en-US" sz="1600" b="1" dirty="0">
                          <a:solidFill>
                            <a:schemeClr val="bg1"/>
                          </a:solidFill>
                        </a:rPr>
                        <a:t>Key Concepts &amp; Tools</a:t>
                      </a:r>
                    </a:p>
                  </a:txBody>
                  <a:tcPr anchor="ctr">
                    <a:solidFill>
                      <a:schemeClr val="accent2">
                        <a:lumMod val="50000"/>
                        <a:lumOff val="50000"/>
                      </a:schemeClr>
                    </a:solidFill>
                  </a:tcPr>
                </a:tc>
                <a:tc>
                  <a:txBody>
                    <a:bodyPr/>
                    <a:lstStyle/>
                    <a:p>
                      <a:pPr algn="ctr">
                        <a:buNone/>
                      </a:pPr>
                      <a:r>
                        <a:rPr lang="en-US" sz="1600" b="1" dirty="0">
                          <a:solidFill>
                            <a:schemeClr val="bg1"/>
                          </a:solidFill>
                        </a:rPr>
                        <a:t>Practical Significance</a:t>
                      </a:r>
                    </a:p>
                  </a:txBody>
                  <a:tcPr anchor="ctr">
                    <a:solidFill>
                      <a:schemeClr val="accent2">
                        <a:lumMod val="50000"/>
                        <a:lumOff val="50000"/>
                      </a:schemeClr>
                    </a:solidFill>
                  </a:tcPr>
                </a:tc>
                <a:extLst>
                  <a:ext uri="{0D108BD9-81ED-4DB2-BD59-A6C34878D82A}">
                    <a16:rowId xmlns:a16="http://schemas.microsoft.com/office/drawing/2014/main" val="2484716221"/>
                  </a:ext>
                </a:extLst>
              </a:tr>
              <a:tr h="0">
                <a:tc>
                  <a:txBody>
                    <a:bodyPr/>
                    <a:lstStyle/>
                    <a:p>
                      <a:pPr>
                        <a:buNone/>
                      </a:pPr>
                      <a:r>
                        <a:rPr lang="en-US" sz="1600" dirty="0"/>
                        <a:t>File Handling</a:t>
                      </a:r>
                    </a:p>
                  </a:txBody>
                  <a:tcPr anchor="ctr"/>
                </a:tc>
                <a:tc>
                  <a:txBody>
                    <a:bodyPr/>
                    <a:lstStyle/>
                    <a:p>
                      <a:pPr>
                        <a:buNone/>
                      </a:pPr>
                      <a:r>
                        <a:rPr lang="en-US" sz="1600" dirty="0"/>
                        <a:t>open(), read(), write(), modes, with</a:t>
                      </a:r>
                    </a:p>
                  </a:txBody>
                  <a:tcPr anchor="ctr"/>
                </a:tc>
                <a:tc>
                  <a:txBody>
                    <a:bodyPr/>
                    <a:lstStyle/>
                    <a:p>
                      <a:pPr>
                        <a:buNone/>
                      </a:pPr>
                      <a:r>
                        <a:rPr lang="en-US" sz="1600" dirty="0"/>
                        <a:t>Persistent data I/O in real-world applications</a:t>
                      </a:r>
                    </a:p>
                  </a:txBody>
                  <a:tcPr anchor="ctr"/>
                </a:tc>
                <a:extLst>
                  <a:ext uri="{0D108BD9-81ED-4DB2-BD59-A6C34878D82A}">
                    <a16:rowId xmlns:a16="http://schemas.microsoft.com/office/drawing/2014/main" val="286580820"/>
                  </a:ext>
                </a:extLst>
              </a:tr>
              <a:tr h="0">
                <a:tc>
                  <a:txBody>
                    <a:bodyPr/>
                    <a:lstStyle/>
                    <a:p>
                      <a:pPr>
                        <a:buNone/>
                      </a:pPr>
                      <a:r>
                        <a:rPr lang="en-US" sz="1600" dirty="0"/>
                        <a:t>Exception Handling</a:t>
                      </a:r>
                    </a:p>
                  </a:txBody>
                  <a:tcPr anchor="ctr"/>
                </a:tc>
                <a:tc>
                  <a:txBody>
                    <a:bodyPr/>
                    <a:lstStyle/>
                    <a:p>
                      <a:pPr>
                        <a:buNone/>
                      </a:pPr>
                      <a:r>
                        <a:rPr lang="en-US" sz="1600" dirty="0"/>
                        <a:t>try, except, raise, finally, custom classes</a:t>
                      </a:r>
                    </a:p>
                  </a:txBody>
                  <a:tcPr anchor="ctr"/>
                </a:tc>
                <a:tc>
                  <a:txBody>
                    <a:bodyPr/>
                    <a:lstStyle/>
                    <a:p>
                      <a:pPr>
                        <a:buNone/>
                      </a:pPr>
                      <a:r>
                        <a:rPr lang="en-US" sz="1600" dirty="0"/>
                        <a:t>Robust, fault-tolerant programs</a:t>
                      </a:r>
                    </a:p>
                  </a:txBody>
                  <a:tcPr anchor="ctr"/>
                </a:tc>
                <a:extLst>
                  <a:ext uri="{0D108BD9-81ED-4DB2-BD59-A6C34878D82A}">
                    <a16:rowId xmlns:a16="http://schemas.microsoft.com/office/drawing/2014/main" val="1760533354"/>
                  </a:ext>
                </a:extLst>
              </a:tr>
              <a:tr h="0">
                <a:tc>
                  <a:txBody>
                    <a:bodyPr/>
                    <a:lstStyle/>
                    <a:p>
                      <a:pPr>
                        <a:buNone/>
                      </a:pPr>
                      <a:r>
                        <a:rPr lang="en-US" sz="1600" dirty="0"/>
                        <a:t>OOP</a:t>
                      </a:r>
                    </a:p>
                  </a:txBody>
                  <a:tcPr anchor="ctr"/>
                </a:tc>
                <a:tc>
                  <a:txBody>
                    <a:bodyPr/>
                    <a:lstStyle/>
                    <a:p>
                      <a:pPr>
                        <a:buNone/>
                      </a:pPr>
                      <a:r>
                        <a:rPr lang="en-US" sz="1600" dirty="0"/>
                        <a:t>Classes, objects, __</a:t>
                      </a:r>
                      <a:r>
                        <a:rPr lang="en-US" sz="1600" dirty="0" err="1"/>
                        <a:t>init</a:t>
                      </a:r>
                      <a:r>
                        <a:rPr lang="en-US" sz="1600" dirty="0"/>
                        <a:t>__(), inheritance, polymorphism</a:t>
                      </a:r>
                    </a:p>
                  </a:txBody>
                  <a:tcPr anchor="ctr"/>
                </a:tc>
                <a:tc>
                  <a:txBody>
                    <a:bodyPr/>
                    <a:lstStyle/>
                    <a:p>
                      <a:pPr>
                        <a:buNone/>
                      </a:pPr>
                      <a:r>
                        <a:rPr lang="en-US" sz="1600" dirty="0"/>
                        <a:t>Modular, scalable software systems</a:t>
                      </a:r>
                    </a:p>
                  </a:txBody>
                  <a:tcPr anchor="ctr"/>
                </a:tc>
                <a:extLst>
                  <a:ext uri="{0D108BD9-81ED-4DB2-BD59-A6C34878D82A}">
                    <a16:rowId xmlns:a16="http://schemas.microsoft.com/office/drawing/2014/main" val="4215585387"/>
                  </a:ext>
                </a:extLst>
              </a:tr>
              <a:tr h="0">
                <a:tc>
                  <a:txBody>
                    <a:bodyPr/>
                    <a:lstStyle/>
                    <a:p>
                      <a:pPr>
                        <a:buNone/>
                      </a:pPr>
                      <a:r>
                        <a:rPr lang="en-US" sz="1600" dirty="0"/>
                        <a:t>Modules</a:t>
                      </a:r>
                    </a:p>
                  </a:txBody>
                  <a:tcPr anchor="ctr"/>
                </a:tc>
                <a:tc>
                  <a:txBody>
                    <a:bodyPr/>
                    <a:lstStyle/>
                    <a:p>
                      <a:pPr>
                        <a:buNone/>
                      </a:pPr>
                      <a:r>
                        <a:rPr lang="en-US" sz="1600" dirty="0"/>
                        <a:t>import, custom modules, organization</a:t>
                      </a:r>
                    </a:p>
                  </a:txBody>
                  <a:tcPr anchor="ctr"/>
                </a:tc>
                <a:tc>
                  <a:txBody>
                    <a:bodyPr/>
                    <a:lstStyle/>
                    <a:p>
                      <a:pPr>
                        <a:buNone/>
                      </a:pPr>
                      <a:r>
                        <a:rPr lang="en-US" sz="1600" dirty="0"/>
                        <a:t>Code reuse and logical separation</a:t>
                      </a:r>
                    </a:p>
                  </a:txBody>
                  <a:tcPr anchor="ctr"/>
                </a:tc>
                <a:extLst>
                  <a:ext uri="{0D108BD9-81ED-4DB2-BD59-A6C34878D82A}">
                    <a16:rowId xmlns:a16="http://schemas.microsoft.com/office/drawing/2014/main" val="876850205"/>
                  </a:ext>
                </a:extLst>
              </a:tr>
              <a:tr h="0">
                <a:tc>
                  <a:txBody>
                    <a:bodyPr/>
                    <a:lstStyle/>
                    <a:p>
                      <a:pPr>
                        <a:buNone/>
                      </a:pPr>
                      <a:r>
                        <a:rPr lang="en-US" sz="1600" dirty="0"/>
                        <a:t>Packages</a:t>
                      </a:r>
                    </a:p>
                  </a:txBody>
                  <a:tcPr anchor="ctr"/>
                </a:tc>
                <a:tc>
                  <a:txBody>
                    <a:bodyPr/>
                    <a:lstStyle/>
                    <a:p>
                      <a:pPr>
                        <a:buNone/>
                      </a:pPr>
                      <a:r>
                        <a:rPr lang="en-US" sz="1600" dirty="0"/>
                        <a:t>Directory structure, __init__.py</a:t>
                      </a:r>
                    </a:p>
                  </a:txBody>
                  <a:tcPr anchor="ctr"/>
                </a:tc>
                <a:tc>
                  <a:txBody>
                    <a:bodyPr/>
                    <a:lstStyle/>
                    <a:p>
                      <a:pPr>
                        <a:buNone/>
                      </a:pPr>
                      <a:r>
                        <a:rPr lang="en-US" sz="1600" dirty="0"/>
                        <a:t>Scalable multi-module development</a:t>
                      </a:r>
                    </a:p>
                  </a:txBody>
                  <a:tcPr anchor="ctr"/>
                </a:tc>
                <a:extLst>
                  <a:ext uri="{0D108BD9-81ED-4DB2-BD59-A6C34878D82A}">
                    <a16:rowId xmlns:a16="http://schemas.microsoft.com/office/drawing/2014/main" val="3885971095"/>
                  </a:ext>
                </a:extLst>
              </a:tr>
              <a:tr h="0">
                <a:tc>
                  <a:txBody>
                    <a:bodyPr/>
                    <a:lstStyle/>
                    <a:p>
                      <a:pPr>
                        <a:buNone/>
                      </a:pPr>
                      <a:r>
                        <a:rPr lang="en-US" sz="1600" dirty="0"/>
                        <a:t>Libraries</a:t>
                      </a:r>
                    </a:p>
                  </a:txBody>
                  <a:tcPr anchor="ctr"/>
                </a:tc>
                <a:tc>
                  <a:txBody>
                    <a:bodyPr/>
                    <a:lstStyle/>
                    <a:p>
                      <a:pPr>
                        <a:buNone/>
                      </a:pPr>
                      <a:r>
                        <a:rPr lang="en-US" sz="1600" dirty="0"/>
                        <a:t>NumPy, Pandas, Matplotlib</a:t>
                      </a:r>
                    </a:p>
                  </a:txBody>
                  <a:tcPr anchor="ctr"/>
                </a:tc>
                <a:tc>
                  <a:txBody>
                    <a:bodyPr/>
                    <a:lstStyle/>
                    <a:p>
                      <a:pPr>
                        <a:buNone/>
                      </a:pPr>
                      <a:r>
                        <a:rPr lang="en-US" sz="1600" dirty="0"/>
                        <a:t>Scientific computing, data analysis, visualization</a:t>
                      </a:r>
                    </a:p>
                  </a:txBody>
                  <a:tcPr anchor="ctr"/>
                </a:tc>
                <a:extLst>
                  <a:ext uri="{0D108BD9-81ED-4DB2-BD59-A6C34878D82A}">
                    <a16:rowId xmlns:a16="http://schemas.microsoft.com/office/drawing/2014/main" val="159416887"/>
                  </a:ext>
                </a:extLst>
              </a:tr>
              <a:tr h="0">
                <a:tc>
                  <a:txBody>
                    <a:bodyPr/>
                    <a:lstStyle/>
                    <a:p>
                      <a:pPr>
                        <a:buNone/>
                      </a:pPr>
                      <a:r>
                        <a:rPr lang="en-US" sz="1600" dirty="0"/>
                        <a:t>Debugging</a:t>
                      </a:r>
                    </a:p>
                  </a:txBody>
                  <a:tcPr anchor="ctr"/>
                </a:tc>
                <a:tc>
                  <a:txBody>
                    <a:bodyPr/>
                    <a:lstStyle/>
                    <a:p>
                      <a:pPr>
                        <a:buNone/>
                      </a:pPr>
                      <a:r>
                        <a:rPr lang="en-US" sz="1600" dirty="0"/>
                        <a:t>print(), </a:t>
                      </a:r>
                      <a:r>
                        <a:rPr lang="en-US" sz="1600" dirty="0" err="1"/>
                        <a:t>pdb</a:t>
                      </a:r>
                    </a:p>
                  </a:txBody>
                  <a:tcPr anchor="ctr"/>
                </a:tc>
                <a:tc>
                  <a:txBody>
                    <a:bodyPr/>
                    <a:lstStyle/>
                    <a:p>
                      <a:pPr>
                        <a:buNone/>
                      </a:pPr>
                      <a:r>
                        <a:rPr lang="en-US" sz="1600" dirty="0"/>
                        <a:t>Identifying and correcting logical errors</a:t>
                      </a:r>
                    </a:p>
                  </a:txBody>
                  <a:tcPr anchor="ctr"/>
                </a:tc>
                <a:extLst>
                  <a:ext uri="{0D108BD9-81ED-4DB2-BD59-A6C34878D82A}">
                    <a16:rowId xmlns:a16="http://schemas.microsoft.com/office/drawing/2014/main" val="873404831"/>
                  </a:ext>
                </a:extLst>
              </a:tr>
              <a:tr h="0">
                <a:tc>
                  <a:txBody>
                    <a:bodyPr/>
                    <a:lstStyle/>
                    <a:p>
                      <a:pPr>
                        <a:buNone/>
                      </a:pPr>
                      <a:r>
                        <a:rPr lang="en-US" sz="1600" dirty="0"/>
                        <a:t>Testing</a:t>
                      </a:r>
                    </a:p>
                  </a:txBody>
                  <a:tcPr anchor="ctr"/>
                </a:tc>
                <a:tc>
                  <a:txBody>
                    <a:bodyPr/>
                    <a:lstStyle/>
                    <a:p>
                      <a:pPr>
                        <a:buNone/>
                      </a:pPr>
                      <a:r>
                        <a:rPr lang="en-US" sz="1600" dirty="0" err="1"/>
                        <a:t>unittest</a:t>
                      </a:r>
                      <a:r>
                        <a:rPr lang="en-US" sz="1600" dirty="0"/>
                        <a:t>, assertions, TDD</a:t>
                      </a:r>
                    </a:p>
                  </a:txBody>
                  <a:tcPr anchor="ctr"/>
                </a:tc>
                <a:tc>
                  <a:txBody>
                    <a:bodyPr/>
                    <a:lstStyle/>
                    <a:p>
                      <a:pPr>
                        <a:buNone/>
                      </a:pPr>
                      <a:r>
                        <a:rPr lang="en-US" sz="1600" dirty="0"/>
                        <a:t>Ensuring code correctness, safety in refactoring</a:t>
                      </a:r>
                    </a:p>
                  </a:txBody>
                  <a:tcPr anchor="ctr"/>
                </a:tc>
                <a:extLst>
                  <a:ext uri="{0D108BD9-81ED-4DB2-BD59-A6C34878D82A}">
                    <a16:rowId xmlns:a16="http://schemas.microsoft.com/office/drawing/2014/main" val="808606953"/>
                  </a:ext>
                </a:extLst>
              </a:tr>
            </a:tbl>
          </a:graphicData>
        </a:graphic>
      </p:graphicFrame>
      <p:sp>
        <p:nvSpPr>
          <p:cNvPr id="2" name="Title 1">
            <a:extLst>
              <a:ext uri="{FF2B5EF4-FFF2-40B4-BE49-F238E27FC236}">
                <a16:creationId xmlns:a16="http://schemas.microsoft.com/office/drawing/2014/main" id="{A874075F-70AB-A7FA-A375-ED066A8ACE27}"/>
              </a:ext>
            </a:extLst>
          </p:cNvPr>
          <p:cNvSpPr>
            <a:spLocks noGrp="1"/>
          </p:cNvSpPr>
          <p:nvPr>
            <p:ph type="title"/>
          </p:nvPr>
        </p:nvSpPr>
        <p:spPr/>
        <p:txBody>
          <a:bodyPr/>
          <a:lstStyle/>
          <a:p>
            <a:r>
              <a:rPr lang="en-US" sz="3100" b="1" dirty="0">
                <a:ea typeface="+mj-lt"/>
                <a:cs typeface="+mj-lt"/>
              </a:rPr>
              <a:t>Consolidated Summary of Core Concepts</a:t>
            </a:r>
            <a:endParaRPr lang="en-US" dirty="0"/>
          </a:p>
        </p:txBody>
      </p:sp>
    </p:spTree>
    <p:extLst>
      <p:ext uri="{BB962C8B-B14F-4D97-AF65-F5344CB8AC3E}">
        <p14:creationId xmlns:p14="http://schemas.microsoft.com/office/powerpoint/2010/main" val="1803844476"/>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3E18522-2E6C-B51A-D92F-B8F9143F776E}"/>
              </a:ext>
            </a:extLst>
          </p:cNvPr>
          <p:cNvSpPr>
            <a:spLocks noGrp="1"/>
          </p:cNvSpPr>
          <p:nvPr>
            <p:ph type="title"/>
          </p:nvPr>
        </p:nvSpPr>
        <p:spPr/>
        <p:txBody>
          <a:bodyPr/>
          <a:lstStyle/>
          <a:p>
            <a:r>
              <a:rPr lang="en-US"/>
              <a:t>Thank you. </a:t>
            </a:r>
          </a:p>
        </p:txBody>
      </p:sp>
    </p:spTree>
    <p:extLst>
      <p:ext uri="{BB962C8B-B14F-4D97-AF65-F5344CB8AC3E}">
        <p14:creationId xmlns:p14="http://schemas.microsoft.com/office/powerpoint/2010/main" val="3309657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DAB81F-DF89-5400-274D-C6DBF640CB14}"/>
              </a:ext>
            </a:extLst>
          </p:cNvPr>
          <p:cNvSpPr txBox="1"/>
          <p:nvPr/>
        </p:nvSpPr>
        <p:spPr>
          <a:xfrm>
            <a:off x="515539" y="406667"/>
            <a:ext cx="7419553" cy="2271391"/>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b="1" dirty="0"/>
              <a:t>Real Project Examples</a:t>
            </a:r>
          </a:p>
          <a:p>
            <a:pPr marL="228600" indent="-228600">
              <a:lnSpc>
                <a:spcPct val="90000"/>
              </a:lnSpc>
              <a:spcAft>
                <a:spcPts val="600"/>
              </a:spcAft>
              <a:buFont typeface=""/>
              <a:buChar char="•"/>
            </a:pPr>
            <a:r>
              <a:rPr lang="en-US" b="1" dirty="0"/>
              <a:t>Data ingestion system</a:t>
            </a:r>
            <a:r>
              <a:rPr lang="en-US" dirty="0"/>
              <a:t> → Reads large log files, parses them (file handling), and logs anomalies (exception handling).</a:t>
            </a:r>
            <a:endParaRPr lang="en-US" dirty="0">
              <a:cs typeface="Segoe UI"/>
            </a:endParaRPr>
          </a:p>
          <a:p>
            <a:pPr marL="228600" indent="-228600">
              <a:lnSpc>
                <a:spcPct val="90000"/>
              </a:lnSpc>
              <a:spcAft>
                <a:spcPts val="600"/>
              </a:spcAft>
              <a:buFont typeface=""/>
              <a:buChar char="•"/>
            </a:pPr>
            <a:r>
              <a:rPr lang="en-US" b="1" dirty="0"/>
              <a:t>AI pipeline</a:t>
            </a:r>
            <a:r>
              <a:rPr lang="en-US" dirty="0"/>
              <a:t> → Prepares data using Pandas, trains model using NumPy, structures code into reusable modules.</a:t>
            </a:r>
            <a:endParaRPr lang="en-US" dirty="0">
              <a:cs typeface="Segoe UI"/>
            </a:endParaRPr>
          </a:p>
          <a:p>
            <a:pPr marL="228600" indent="-228600">
              <a:lnSpc>
                <a:spcPct val="90000"/>
              </a:lnSpc>
              <a:spcAft>
                <a:spcPts val="600"/>
              </a:spcAft>
              <a:buFont typeface=""/>
              <a:buChar char="•"/>
            </a:pPr>
            <a:r>
              <a:rPr lang="en-US" b="1" dirty="0"/>
              <a:t>Web backend</a:t>
            </a:r>
            <a:r>
              <a:rPr lang="en-US" dirty="0"/>
              <a:t> → Uses classes for models, handles API errors with exceptions, writes automated tests before deployment.</a:t>
            </a:r>
            <a:endParaRPr lang="en-US" dirty="0">
              <a:cs typeface="Segoe UI"/>
            </a:endParaRPr>
          </a:p>
        </p:txBody>
      </p:sp>
      <p:sp>
        <p:nvSpPr>
          <p:cNvPr id="5" name="TextBox 4">
            <a:extLst>
              <a:ext uri="{FF2B5EF4-FFF2-40B4-BE49-F238E27FC236}">
                <a16:creationId xmlns:a16="http://schemas.microsoft.com/office/drawing/2014/main" id="{3E9D0042-E9E4-60B2-F2B8-58ED5C7E9F9B}"/>
              </a:ext>
            </a:extLst>
          </p:cNvPr>
          <p:cNvSpPr txBox="1"/>
          <p:nvPr/>
        </p:nvSpPr>
        <p:spPr>
          <a:xfrm>
            <a:off x="3568158" y="2882767"/>
            <a:ext cx="7455635" cy="1618905"/>
          </a:xfrm>
          <a:prstGeom prst="rect">
            <a:avLst/>
          </a:prstGeom>
          <a:solidFill>
            <a:schemeClr val="accent2">
              <a:lumMod val="10000"/>
              <a:lumOff val="90000"/>
            </a:schemeClr>
          </a:solid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b="1" dirty="0">
                <a:cs typeface="Segoe UI"/>
              </a:rPr>
              <a:t>Key Takeaway</a:t>
            </a:r>
          </a:p>
          <a:p>
            <a:pPr>
              <a:lnSpc>
                <a:spcPct val="90000"/>
              </a:lnSpc>
              <a:spcAft>
                <a:spcPts val="600"/>
              </a:spcAft>
            </a:pPr>
            <a:r>
              <a:rPr lang="en-US" dirty="0"/>
              <a:t>These aren’t just academic concepts, they are </a:t>
            </a:r>
            <a:r>
              <a:rPr lang="en-US" b="1" dirty="0"/>
              <a:t>core competencies</a:t>
            </a:r>
            <a:r>
              <a:rPr lang="en-US" dirty="0"/>
              <a:t> of any working Python programmer. They form the </a:t>
            </a:r>
            <a:r>
              <a:rPr lang="en-US" b="1" dirty="0"/>
              <a:t>bridge between “toy programs” and production systems</a:t>
            </a:r>
            <a:r>
              <a:rPr lang="en-US" dirty="0"/>
              <a:t> — and ability to design scalable, reliable, and efficient software.</a:t>
            </a:r>
          </a:p>
        </p:txBody>
      </p:sp>
    </p:spTree>
    <p:extLst>
      <p:ext uri="{BB962C8B-B14F-4D97-AF65-F5344CB8AC3E}">
        <p14:creationId xmlns:p14="http://schemas.microsoft.com/office/powerpoint/2010/main" val="97676972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D28D79-8E3E-21D8-7470-2BD6EF5025BB}"/>
              </a:ext>
            </a:extLst>
          </p:cNvPr>
          <p:cNvSpPr>
            <a:spLocks noGrp="1"/>
          </p:cNvSpPr>
          <p:nvPr>
            <p:ph type="title"/>
          </p:nvPr>
        </p:nvSpPr>
        <p:spPr/>
        <p:txBody>
          <a:bodyPr/>
          <a:lstStyle/>
          <a:p>
            <a:r>
              <a:rPr lang="en-US" sz="5250">
                <a:cs typeface="Segoe UI"/>
              </a:rPr>
              <a:t>File Handling</a:t>
            </a:r>
            <a:endParaRPr lang="en-US"/>
          </a:p>
        </p:txBody>
      </p:sp>
    </p:spTree>
    <p:extLst>
      <p:ext uri="{BB962C8B-B14F-4D97-AF65-F5344CB8AC3E}">
        <p14:creationId xmlns:p14="http://schemas.microsoft.com/office/powerpoint/2010/main" val="369033157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5915158-4302-ADEC-A9FE-E406C6EFE4FE}"/>
              </a:ext>
            </a:extLst>
          </p:cNvPr>
          <p:cNvSpPr>
            <a:spLocks noGrp="1"/>
          </p:cNvSpPr>
          <p:nvPr>
            <p:ph type="title"/>
          </p:nvPr>
        </p:nvSpPr>
        <p:spPr/>
        <p:txBody>
          <a:bodyPr/>
          <a:lstStyle/>
          <a:p>
            <a:r>
              <a:rPr lang="en-US" dirty="0"/>
              <a:t>What is File Handling in Python?</a:t>
            </a:r>
            <a:endParaRPr lang="en-US"/>
          </a:p>
          <a:p>
            <a:endParaRPr lang="en-US" sz="3100" dirty="0"/>
          </a:p>
        </p:txBody>
      </p:sp>
      <p:sp>
        <p:nvSpPr>
          <p:cNvPr id="5" name="TextBox 4">
            <a:extLst>
              <a:ext uri="{FF2B5EF4-FFF2-40B4-BE49-F238E27FC236}">
                <a16:creationId xmlns:a16="http://schemas.microsoft.com/office/drawing/2014/main" id="{E94B49A3-4529-7238-748A-0AF889B463B7}"/>
              </a:ext>
            </a:extLst>
          </p:cNvPr>
          <p:cNvSpPr txBox="1"/>
          <p:nvPr/>
        </p:nvSpPr>
        <p:spPr>
          <a:xfrm>
            <a:off x="3036637" y="1173474"/>
            <a:ext cx="6106131" cy="794064"/>
          </a:xfrm>
          <a:prstGeom prst="rect">
            <a:avLst/>
          </a:prstGeom>
          <a:solidFill>
            <a:srgbClr val="EAF5D0"/>
          </a:solid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gn="ctr">
              <a:lnSpc>
                <a:spcPct val="90000"/>
              </a:lnSpc>
              <a:spcAft>
                <a:spcPts val="600"/>
              </a:spcAft>
            </a:pPr>
            <a:r>
              <a:rPr lang="en-US" dirty="0">
                <a:gradFill>
                  <a:gsLst>
                    <a:gs pos="2917">
                      <a:srgbClr val="282828"/>
                    </a:gs>
                    <a:gs pos="30000">
                      <a:srgbClr val="282828"/>
                    </a:gs>
                  </a:gsLst>
                  <a:lin ang="5400000" scaled="0"/>
                </a:gradFill>
                <a:ea typeface="+mn-lt"/>
                <a:cs typeface="+mn-lt"/>
              </a:rPr>
              <a:t>“Data rarely lives inside your code — it lives in files. File handling bridges your logic with the real world.”</a:t>
            </a:r>
            <a:endParaRPr lang="en-US" dirty="0">
              <a:ea typeface="+mn-lt"/>
              <a:cs typeface="+mn-lt"/>
            </a:endParaRPr>
          </a:p>
        </p:txBody>
      </p:sp>
      <p:sp>
        <p:nvSpPr>
          <p:cNvPr id="6" name="TextBox 5">
            <a:extLst>
              <a:ext uri="{FF2B5EF4-FFF2-40B4-BE49-F238E27FC236}">
                <a16:creationId xmlns:a16="http://schemas.microsoft.com/office/drawing/2014/main" id="{26C53002-52EB-8926-2765-9E68C10F2827}"/>
              </a:ext>
            </a:extLst>
          </p:cNvPr>
          <p:cNvSpPr txBox="1"/>
          <p:nvPr/>
        </p:nvSpPr>
        <p:spPr>
          <a:xfrm>
            <a:off x="424337" y="1970148"/>
            <a:ext cx="11333606" cy="2289858"/>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b="1" dirty="0"/>
              <a:t>Formal Definition. </a:t>
            </a:r>
            <a:r>
              <a:rPr lang="en-US" dirty="0"/>
              <a:t>File handling in Python refers to the set of operations that allow a program to interact with files stored on a persistent storage medium, typically a disk. It includes the ability to open, read, write, and modify files in various formats, such as text, binary, or CSV. These operations are essential for interacting with external data sources like log files, configuration files, or data dumps, facilitating the storage, retrieval, and manipulation of data beyond the lifetime of a single program execution. Python provides built-in methods and functions for handling files, ensuring seamless integration between application logic and data storage systems. This capability is foundational in developing applications that require durable data persistence.</a:t>
            </a:r>
          </a:p>
        </p:txBody>
      </p:sp>
      <p:graphicFrame>
        <p:nvGraphicFramePr>
          <p:cNvPr id="10" name="Table 9">
            <a:extLst>
              <a:ext uri="{FF2B5EF4-FFF2-40B4-BE49-F238E27FC236}">
                <a16:creationId xmlns:a16="http://schemas.microsoft.com/office/drawing/2014/main" id="{CCB4290C-6928-5FD1-D141-92A603DAADEA}"/>
              </a:ext>
            </a:extLst>
          </p:cNvPr>
          <p:cNvGraphicFramePr>
            <a:graphicFrameLocks noGrp="1"/>
          </p:cNvGraphicFramePr>
          <p:nvPr>
            <p:extLst>
              <p:ext uri="{D42A27DB-BD31-4B8C-83A1-F6EECF244321}">
                <p14:modId xmlns:p14="http://schemas.microsoft.com/office/powerpoint/2010/main" val="641265814"/>
              </p:ext>
            </p:extLst>
          </p:nvPr>
        </p:nvGraphicFramePr>
        <p:xfrm>
          <a:off x="2297840" y="4500329"/>
          <a:ext cx="7596753" cy="1810980"/>
        </p:xfrm>
        <a:graphic>
          <a:graphicData uri="http://schemas.openxmlformats.org/drawingml/2006/table">
            <a:tbl>
              <a:tblPr bandRow="1">
                <a:tableStyleId>{5C22544A-7EE6-4342-B048-85BDC9FD1C3A}</a:tableStyleId>
              </a:tblPr>
              <a:tblGrid>
                <a:gridCol w="1294454">
                  <a:extLst>
                    <a:ext uri="{9D8B030D-6E8A-4147-A177-3AD203B41FA5}">
                      <a16:colId xmlns:a16="http://schemas.microsoft.com/office/drawing/2014/main" val="3345461034"/>
                    </a:ext>
                  </a:extLst>
                </a:gridCol>
                <a:gridCol w="3334204">
                  <a:extLst>
                    <a:ext uri="{9D8B030D-6E8A-4147-A177-3AD203B41FA5}">
                      <a16:colId xmlns:a16="http://schemas.microsoft.com/office/drawing/2014/main" val="1481368699"/>
                    </a:ext>
                  </a:extLst>
                </a:gridCol>
                <a:gridCol w="2968095">
                  <a:extLst>
                    <a:ext uri="{9D8B030D-6E8A-4147-A177-3AD203B41FA5}">
                      <a16:colId xmlns:a16="http://schemas.microsoft.com/office/drawing/2014/main" val="2303001367"/>
                    </a:ext>
                  </a:extLst>
                </a:gridCol>
              </a:tblGrid>
              <a:tr h="291923">
                <a:tc>
                  <a:txBody>
                    <a:bodyPr/>
                    <a:lstStyle/>
                    <a:p>
                      <a:pPr algn="ctr" fontAlgn="base">
                        <a:lnSpc>
                          <a:spcPts val="2100"/>
                        </a:lnSpc>
                        <a:buNone/>
                      </a:pPr>
                      <a:r>
                        <a:rPr lang="en-US" sz="1750" b="1" dirty="0">
                          <a:solidFill>
                            <a:schemeClr val="bg1"/>
                          </a:solidFill>
                          <a:effectLst/>
                        </a:rPr>
                        <a:t>Operation</a:t>
                      </a:r>
                    </a:p>
                  </a:txBody>
                  <a:tcPr anchor="ctr">
                    <a:solidFill>
                      <a:schemeClr val="accent2">
                        <a:lumMod val="50000"/>
                        <a:lumOff val="50000"/>
                      </a:schemeClr>
                    </a:solidFill>
                  </a:tcPr>
                </a:tc>
                <a:tc>
                  <a:txBody>
                    <a:bodyPr/>
                    <a:lstStyle/>
                    <a:p>
                      <a:pPr algn="ctr" fontAlgn="base">
                        <a:lnSpc>
                          <a:spcPts val="2100"/>
                        </a:lnSpc>
                        <a:buNone/>
                      </a:pPr>
                      <a:r>
                        <a:rPr lang="en-US" sz="1750" b="1" dirty="0">
                          <a:solidFill>
                            <a:schemeClr val="bg1"/>
                          </a:solidFill>
                          <a:effectLst/>
                        </a:rPr>
                        <a:t>Purpose</a:t>
                      </a:r>
                    </a:p>
                  </a:txBody>
                  <a:tcPr anchor="ctr">
                    <a:solidFill>
                      <a:schemeClr val="accent2">
                        <a:lumMod val="50000"/>
                        <a:lumOff val="50000"/>
                      </a:schemeClr>
                    </a:solidFill>
                  </a:tcPr>
                </a:tc>
                <a:tc>
                  <a:txBody>
                    <a:bodyPr/>
                    <a:lstStyle/>
                    <a:p>
                      <a:pPr algn="ctr" fontAlgn="base">
                        <a:lnSpc>
                          <a:spcPts val="2100"/>
                        </a:lnSpc>
                        <a:buNone/>
                      </a:pPr>
                      <a:r>
                        <a:rPr lang="en-US" sz="1750" b="1" dirty="0">
                          <a:solidFill>
                            <a:schemeClr val="bg1"/>
                          </a:solidFill>
                          <a:effectLst/>
                        </a:rPr>
                        <a:t>Python Function</a:t>
                      </a:r>
                    </a:p>
                  </a:txBody>
                  <a:tcPr anchor="ctr">
                    <a:solidFill>
                      <a:schemeClr val="accent2">
                        <a:lumMod val="50000"/>
                        <a:lumOff val="50000"/>
                      </a:schemeClr>
                    </a:solidFill>
                  </a:tcPr>
                </a:tc>
                <a:extLst>
                  <a:ext uri="{0D108BD9-81ED-4DB2-BD59-A6C34878D82A}">
                    <a16:rowId xmlns:a16="http://schemas.microsoft.com/office/drawing/2014/main" val="734287953"/>
                  </a:ext>
                </a:extLst>
              </a:tr>
              <a:tr h="291923">
                <a:tc>
                  <a:txBody>
                    <a:bodyPr/>
                    <a:lstStyle/>
                    <a:p>
                      <a:pPr fontAlgn="base">
                        <a:lnSpc>
                          <a:spcPts val="2100"/>
                        </a:lnSpc>
                        <a:buNone/>
                      </a:pPr>
                      <a:r>
                        <a:rPr lang="en-US" sz="1750" dirty="0">
                          <a:solidFill>
                            <a:srgbClr val="282828"/>
                          </a:solidFill>
                          <a:effectLst/>
                        </a:rPr>
                        <a:t>Open a file</a:t>
                      </a:r>
                    </a:p>
                  </a:txBody>
                  <a:tcPr anchor="ctr"/>
                </a:tc>
                <a:tc>
                  <a:txBody>
                    <a:bodyPr/>
                    <a:lstStyle/>
                    <a:p>
                      <a:pPr fontAlgn="base">
                        <a:lnSpc>
                          <a:spcPts val="2100"/>
                        </a:lnSpc>
                        <a:buNone/>
                      </a:pPr>
                      <a:r>
                        <a:rPr lang="en-US" sz="1750" dirty="0">
                          <a:solidFill>
                            <a:srgbClr val="282828"/>
                          </a:solidFill>
                          <a:effectLst/>
                        </a:rPr>
                        <a:t>Prepare it for reading/writing</a:t>
                      </a:r>
                    </a:p>
                  </a:txBody>
                  <a:tcPr anchor="ctr"/>
                </a:tc>
                <a:tc>
                  <a:txBody>
                    <a:bodyPr/>
                    <a:lstStyle/>
                    <a:p>
                      <a:pPr fontAlgn="base">
                        <a:lnSpc>
                          <a:spcPts val="2100"/>
                        </a:lnSpc>
                        <a:buNone/>
                      </a:pPr>
                      <a:r>
                        <a:rPr lang="en-US" sz="1750" dirty="0">
                          <a:solidFill>
                            <a:srgbClr val="282828"/>
                          </a:solidFill>
                          <a:effectLst/>
                        </a:rPr>
                        <a:t>open(filename, mode)</a:t>
                      </a:r>
                    </a:p>
                  </a:txBody>
                  <a:tcPr anchor="ctr"/>
                </a:tc>
                <a:extLst>
                  <a:ext uri="{0D108BD9-81ED-4DB2-BD59-A6C34878D82A}">
                    <a16:rowId xmlns:a16="http://schemas.microsoft.com/office/drawing/2014/main" val="1693817262"/>
                  </a:ext>
                </a:extLst>
              </a:tr>
              <a:tr h="291923">
                <a:tc>
                  <a:txBody>
                    <a:bodyPr/>
                    <a:lstStyle/>
                    <a:p>
                      <a:pPr fontAlgn="base">
                        <a:lnSpc>
                          <a:spcPts val="2100"/>
                        </a:lnSpc>
                        <a:buNone/>
                      </a:pPr>
                      <a:r>
                        <a:rPr lang="en-US" sz="1750" dirty="0">
                          <a:solidFill>
                            <a:srgbClr val="282828"/>
                          </a:solidFill>
                          <a:effectLst/>
                        </a:rPr>
                        <a:t>Read data</a:t>
                      </a:r>
                    </a:p>
                  </a:txBody>
                  <a:tcPr anchor="ctr"/>
                </a:tc>
                <a:tc>
                  <a:txBody>
                    <a:bodyPr/>
                    <a:lstStyle/>
                    <a:p>
                      <a:pPr fontAlgn="base">
                        <a:lnSpc>
                          <a:spcPts val="2100"/>
                        </a:lnSpc>
                        <a:buNone/>
                      </a:pPr>
                      <a:r>
                        <a:rPr lang="en-US" sz="1750" dirty="0">
                          <a:solidFill>
                            <a:srgbClr val="282828"/>
                          </a:solidFill>
                          <a:effectLst/>
                        </a:rPr>
                        <a:t>Input file content into program</a:t>
                      </a:r>
                    </a:p>
                  </a:txBody>
                  <a:tcPr anchor="ctr"/>
                </a:tc>
                <a:tc>
                  <a:txBody>
                    <a:bodyPr/>
                    <a:lstStyle/>
                    <a:p>
                      <a:pPr fontAlgn="base">
                        <a:lnSpc>
                          <a:spcPts val="2100"/>
                        </a:lnSpc>
                        <a:buNone/>
                      </a:pPr>
                      <a:r>
                        <a:rPr lang="en-US" sz="1750" dirty="0">
                          <a:solidFill>
                            <a:srgbClr val="282828"/>
                          </a:solidFill>
                          <a:effectLst/>
                        </a:rPr>
                        <a:t>read(), </a:t>
                      </a:r>
                      <a:r>
                        <a:rPr lang="en-US" sz="1750" dirty="0" err="1">
                          <a:solidFill>
                            <a:srgbClr val="282828"/>
                          </a:solidFill>
                          <a:effectLst/>
                        </a:rPr>
                        <a:t>readline</a:t>
                      </a:r>
                      <a:r>
                        <a:rPr lang="en-US" sz="1750" dirty="0">
                          <a:solidFill>
                            <a:srgbClr val="282828"/>
                          </a:solidFill>
                          <a:effectLst/>
                        </a:rPr>
                        <a:t>(), </a:t>
                      </a:r>
                      <a:r>
                        <a:rPr lang="en-US" sz="1750" dirty="0" err="1">
                          <a:solidFill>
                            <a:srgbClr val="282828"/>
                          </a:solidFill>
                          <a:effectLst/>
                        </a:rPr>
                        <a:t>readlines</a:t>
                      </a:r>
                      <a:r>
                        <a:rPr lang="en-US" sz="1750" dirty="0">
                          <a:solidFill>
                            <a:srgbClr val="282828"/>
                          </a:solidFill>
                          <a:effectLst/>
                        </a:rPr>
                        <a:t>()</a:t>
                      </a:r>
                    </a:p>
                  </a:txBody>
                  <a:tcPr anchor="ctr"/>
                </a:tc>
                <a:extLst>
                  <a:ext uri="{0D108BD9-81ED-4DB2-BD59-A6C34878D82A}">
                    <a16:rowId xmlns:a16="http://schemas.microsoft.com/office/drawing/2014/main" val="345090221"/>
                  </a:ext>
                </a:extLst>
              </a:tr>
              <a:tr h="291923">
                <a:tc>
                  <a:txBody>
                    <a:bodyPr/>
                    <a:lstStyle/>
                    <a:p>
                      <a:pPr fontAlgn="base">
                        <a:lnSpc>
                          <a:spcPts val="2100"/>
                        </a:lnSpc>
                        <a:buNone/>
                      </a:pPr>
                      <a:r>
                        <a:rPr lang="en-US" sz="1750" dirty="0">
                          <a:solidFill>
                            <a:srgbClr val="282828"/>
                          </a:solidFill>
                          <a:effectLst/>
                        </a:rPr>
                        <a:t>Write data</a:t>
                      </a:r>
                    </a:p>
                  </a:txBody>
                  <a:tcPr anchor="ctr"/>
                </a:tc>
                <a:tc>
                  <a:txBody>
                    <a:bodyPr/>
                    <a:lstStyle/>
                    <a:p>
                      <a:pPr fontAlgn="base">
                        <a:lnSpc>
                          <a:spcPts val="2100"/>
                        </a:lnSpc>
                        <a:buNone/>
                      </a:pPr>
                      <a:r>
                        <a:rPr lang="en-US" sz="1750" dirty="0">
                          <a:solidFill>
                            <a:srgbClr val="282828"/>
                          </a:solidFill>
                          <a:effectLst/>
                        </a:rPr>
                        <a:t>Output data into a file</a:t>
                      </a:r>
                    </a:p>
                  </a:txBody>
                  <a:tcPr anchor="ctr"/>
                </a:tc>
                <a:tc>
                  <a:txBody>
                    <a:bodyPr/>
                    <a:lstStyle/>
                    <a:p>
                      <a:pPr fontAlgn="base">
                        <a:lnSpc>
                          <a:spcPts val="2100"/>
                        </a:lnSpc>
                        <a:buNone/>
                      </a:pPr>
                      <a:r>
                        <a:rPr lang="en-US" sz="1750" dirty="0">
                          <a:solidFill>
                            <a:srgbClr val="282828"/>
                          </a:solidFill>
                          <a:effectLst/>
                        </a:rPr>
                        <a:t>write(), </a:t>
                      </a:r>
                      <a:r>
                        <a:rPr lang="en-US" sz="1750" dirty="0" err="1">
                          <a:solidFill>
                            <a:srgbClr val="282828"/>
                          </a:solidFill>
                          <a:effectLst/>
                        </a:rPr>
                        <a:t>writelines</a:t>
                      </a:r>
                      <a:r>
                        <a:rPr lang="en-US" sz="1750" dirty="0">
                          <a:solidFill>
                            <a:srgbClr val="282828"/>
                          </a:solidFill>
                          <a:effectLst/>
                        </a:rPr>
                        <a:t>()</a:t>
                      </a:r>
                    </a:p>
                  </a:txBody>
                  <a:tcPr anchor="ctr"/>
                </a:tc>
                <a:extLst>
                  <a:ext uri="{0D108BD9-81ED-4DB2-BD59-A6C34878D82A}">
                    <a16:rowId xmlns:a16="http://schemas.microsoft.com/office/drawing/2014/main" val="544458235"/>
                  </a:ext>
                </a:extLst>
              </a:tr>
              <a:tr h="378420">
                <a:tc>
                  <a:txBody>
                    <a:bodyPr/>
                    <a:lstStyle/>
                    <a:p>
                      <a:pPr fontAlgn="base">
                        <a:lnSpc>
                          <a:spcPts val="2100"/>
                        </a:lnSpc>
                        <a:buNone/>
                      </a:pPr>
                      <a:r>
                        <a:rPr lang="en-US" sz="1750" dirty="0">
                          <a:solidFill>
                            <a:srgbClr val="282828"/>
                          </a:solidFill>
                          <a:effectLst/>
                        </a:rPr>
                        <a:t>Close file</a:t>
                      </a:r>
                    </a:p>
                  </a:txBody>
                  <a:tcPr anchor="ctr"/>
                </a:tc>
                <a:tc>
                  <a:txBody>
                    <a:bodyPr/>
                    <a:lstStyle/>
                    <a:p>
                      <a:pPr fontAlgn="base">
                        <a:lnSpc>
                          <a:spcPts val="2100"/>
                        </a:lnSpc>
                        <a:buNone/>
                      </a:pPr>
                      <a:r>
                        <a:rPr lang="en-US" sz="1750" dirty="0">
                          <a:solidFill>
                            <a:srgbClr val="282828"/>
                          </a:solidFill>
                          <a:effectLst/>
                        </a:rPr>
                        <a:t>Release system resources</a:t>
                      </a:r>
                    </a:p>
                  </a:txBody>
                  <a:tcPr anchor="ctr"/>
                </a:tc>
                <a:tc>
                  <a:txBody>
                    <a:bodyPr/>
                    <a:lstStyle/>
                    <a:p>
                      <a:pPr fontAlgn="base">
                        <a:lnSpc>
                          <a:spcPts val="2100"/>
                        </a:lnSpc>
                        <a:buNone/>
                      </a:pPr>
                      <a:r>
                        <a:rPr lang="en-US" sz="1750" dirty="0">
                          <a:solidFill>
                            <a:srgbClr val="282828"/>
                          </a:solidFill>
                          <a:effectLst/>
                        </a:rPr>
                        <a:t>close() or with context</a:t>
                      </a:r>
                    </a:p>
                  </a:txBody>
                  <a:tcPr anchor="ctr"/>
                </a:tc>
                <a:extLst>
                  <a:ext uri="{0D108BD9-81ED-4DB2-BD59-A6C34878D82A}">
                    <a16:rowId xmlns:a16="http://schemas.microsoft.com/office/drawing/2014/main" val="3797136843"/>
                  </a:ext>
                </a:extLst>
              </a:tr>
            </a:tbl>
          </a:graphicData>
        </a:graphic>
      </p:graphicFrame>
    </p:spTree>
    <p:extLst>
      <p:ext uri="{BB962C8B-B14F-4D97-AF65-F5344CB8AC3E}">
        <p14:creationId xmlns:p14="http://schemas.microsoft.com/office/powerpoint/2010/main" val="306757066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7B3FC810-A197-8A65-96F7-B9E1611B7235}"/>
              </a:ext>
            </a:extLst>
          </p:cNvPr>
          <p:cNvGraphicFramePr>
            <a:graphicFrameLocks noGrp="1"/>
          </p:cNvGraphicFramePr>
          <p:nvPr>
            <p:extLst>
              <p:ext uri="{D42A27DB-BD31-4B8C-83A1-F6EECF244321}">
                <p14:modId xmlns:p14="http://schemas.microsoft.com/office/powerpoint/2010/main" val="3080182131"/>
              </p:ext>
            </p:extLst>
          </p:nvPr>
        </p:nvGraphicFramePr>
        <p:xfrm>
          <a:off x="981387" y="735010"/>
          <a:ext cx="4955541" cy="2161794"/>
        </p:xfrm>
        <a:graphic>
          <a:graphicData uri="http://schemas.openxmlformats.org/drawingml/2006/table">
            <a:tbl>
              <a:tblPr bandRow="1">
                <a:tableStyleId>{5C22544A-7EE6-4342-B048-85BDC9FD1C3A}</a:tableStyleId>
              </a:tblPr>
              <a:tblGrid>
                <a:gridCol w="980647">
                  <a:extLst>
                    <a:ext uri="{9D8B030D-6E8A-4147-A177-3AD203B41FA5}">
                      <a16:colId xmlns:a16="http://schemas.microsoft.com/office/drawing/2014/main" val="4164629626"/>
                    </a:ext>
                  </a:extLst>
                </a:gridCol>
                <a:gridCol w="3974894">
                  <a:extLst>
                    <a:ext uri="{9D8B030D-6E8A-4147-A177-3AD203B41FA5}">
                      <a16:colId xmlns:a16="http://schemas.microsoft.com/office/drawing/2014/main" val="1713205346"/>
                    </a:ext>
                  </a:extLst>
                </a:gridCol>
              </a:tblGrid>
              <a:tr h="0">
                <a:tc>
                  <a:txBody>
                    <a:bodyPr/>
                    <a:lstStyle/>
                    <a:p>
                      <a:pPr algn="ctr">
                        <a:buNone/>
                      </a:pPr>
                      <a:r>
                        <a:rPr lang="en-US" b="1" dirty="0">
                          <a:solidFill>
                            <a:schemeClr val="bg1"/>
                          </a:solidFill>
                        </a:rPr>
                        <a:t>Mode</a:t>
                      </a:r>
                    </a:p>
                  </a:txBody>
                  <a:tcPr anchor="ctr">
                    <a:solidFill>
                      <a:schemeClr val="accent2">
                        <a:lumMod val="50000"/>
                        <a:lumOff val="50000"/>
                      </a:schemeClr>
                    </a:solidFill>
                  </a:tcPr>
                </a:tc>
                <a:tc>
                  <a:txBody>
                    <a:bodyPr/>
                    <a:lstStyle/>
                    <a:p>
                      <a:pPr algn="ctr">
                        <a:buNone/>
                      </a:pPr>
                      <a:r>
                        <a:rPr lang="en-US" b="1" dirty="0">
                          <a:solidFill>
                            <a:schemeClr val="bg1"/>
                          </a:solidFill>
                        </a:rPr>
                        <a:t>Description</a:t>
                      </a:r>
                    </a:p>
                  </a:txBody>
                  <a:tcPr anchor="ctr">
                    <a:solidFill>
                      <a:schemeClr val="accent2">
                        <a:lumMod val="50000"/>
                        <a:lumOff val="50000"/>
                      </a:schemeClr>
                    </a:solidFill>
                  </a:tcPr>
                </a:tc>
                <a:extLst>
                  <a:ext uri="{0D108BD9-81ED-4DB2-BD59-A6C34878D82A}">
                    <a16:rowId xmlns:a16="http://schemas.microsoft.com/office/drawing/2014/main" val="4105881977"/>
                  </a:ext>
                </a:extLst>
              </a:tr>
              <a:tr h="0">
                <a:tc>
                  <a:txBody>
                    <a:bodyPr/>
                    <a:lstStyle/>
                    <a:p>
                      <a:pPr algn="ctr">
                        <a:buNone/>
                      </a:pPr>
                      <a:r>
                        <a:rPr lang="en-US" dirty="0"/>
                        <a:t>'r'</a:t>
                      </a:r>
                    </a:p>
                  </a:txBody>
                  <a:tcPr anchor="ctr"/>
                </a:tc>
                <a:tc>
                  <a:txBody>
                    <a:bodyPr/>
                    <a:lstStyle/>
                    <a:p>
                      <a:pPr>
                        <a:buNone/>
                      </a:pPr>
                      <a:r>
                        <a:rPr lang="en-US" dirty="0"/>
                        <a:t>Read (default) – file must exist</a:t>
                      </a:r>
                    </a:p>
                  </a:txBody>
                  <a:tcPr anchor="ctr"/>
                </a:tc>
                <a:extLst>
                  <a:ext uri="{0D108BD9-81ED-4DB2-BD59-A6C34878D82A}">
                    <a16:rowId xmlns:a16="http://schemas.microsoft.com/office/drawing/2014/main" val="1178577172"/>
                  </a:ext>
                </a:extLst>
              </a:tr>
              <a:tr h="0">
                <a:tc>
                  <a:txBody>
                    <a:bodyPr/>
                    <a:lstStyle/>
                    <a:p>
                      <a:pPr algn="ctr">
                        <a:buNone/>
                      </a:pPr>
                      <a:r>
                        <a:rPr lang="en-US" dirty="0"/>
                        <a:t>'w'</a:t>
                      </a:r>
                    </a:p>
                  </a:txBody>
                  <a:tcPr anchor="ctr"/>
                </a:tc>
                <a:tc>
                  <a:txBody>
                    <a:bodyPr/>
                    <a:lstStyle/>
                    <a:p>
                      <a:pPr>
                        <a:buNone/>
                      </a:pPr>
                      <a:r>
                        <a:rPr lang="en-US" dirty="0"/>
                        <a:t>Write – overwrites or creates new file</a:t>
                      </a:r>
                    </a:p>
                  </a:txBody>
                  <a:tcPr anchor="ctr"/>
                </a:tc>
                <a:extLst>
                  <a:ext uri="{0D108BD9-81ED-4DB2-BD59-A6C34878D82A}">
                    <a16:rowId xmlns:a16="http://schemas.microsoft.com/office/drawing/2014/main" val="2331512266"/>
                  </a:ext>
                </a:extLst>
              </a:tr>
              <a:tr h="0">
                <a:tc>
                  <a:txBody>
                    <a:bodyPr/>
                    <a:lstStyle/>
                    <a:p>
                      <a:pPr algn="ctr">
                        <a:buNone/>
                      </a:pPr>
                      <a:r>
                        <a:rPr lang="en-US" dirty="0"/>
                        <a:t>'a'</a:t>
                      </a:r>
                    </a:p>
                  </a:txBody>
                  <a:tcPr anchor="ctr"/>
                </a:tc>
                <a:tc>
                  <a:txBody>
                    <a:bodyPr/>
                    <a:lstStyle/>
                    <a:p>
                      <a:pPr>
                        <a:buNone/>
                      </a:pPr>
                      <a:r>
                        <a:rPr lang="en-US" dirty="0"/>
                        <a:t>Append – adds to end of existing file</a:t>
                      </a:r>
                    </a:p>
                  </a:txBody>
                  <a:tcPr anchor="ctr"/>
                </a:tc>
                <a:extLst>
                  <a:ext uri="{0D108BD9-81ED-4DB2-BD59-A6C34878D82A}">
                    <a16:rowId xmlns:a16="http://schemas.microsoft.com/office/drawing/2014/main" val="2058654665"/>
                  </a:ext>
                </a:extLst>
              </a:tr>
              <a:tr h="0">
                <a:tc>
                  <a:txBody>
                    <a:bodyPr/>
                    <a:lstStyle/>
                    <a:p>
                      <a:pPr algn="ctr">
                        <a:buNone/>
                      </a:pPr>
                      <a:r>
                        <a:rPr lang="en-US" dirty="0"/>
                        <a:t>'b'</a:t>
                      </a:r>
                    </a:p>
                  </a:txBody>
                  <a:tcPr anchor="ctr"/>
                </a:tc>
                <a:tc>
                  <a:txBody>
                    <a:bodyPr/>
                    <a:lstStyle/>
                    <a:p>
                      <a:pPr>
                        <a:buNone/>
                      </a:pPr>
                      <a:r>
                        <a:rPr lang="en-US" dirty="0"/>
                        <a:t>Binary mode – read/write in bytes</a:t>
                      </a:r>
                    </a:p>
                  </a:txBody>
                  <a:tcPr anchor="ctr"/>
                </a:tc>
                <a:extLst>
                  <a:ext uri="{0D108BD9-81ED-4DB2-BD59-A6C34878D82A}">
                    <a16:rowId xmlns:a16="http://schemas.microsoft.com/office/drawing/2014/main" val="2035015624"/>
                  </a:ext>
                </a:extLst>
              </a:tr>
              <a:tr h="0">
                <a:tc>
                  <a:txBody>
                    <a:bodyPr/>
                    <a:lstStyle/>
                    <a:p>
                      <a:pPr algn="ctr">
                        <a:buNone/>
                      </a:pPr>
                      <a:r>
                        <a:rPr lang="en-US" dirty="0"/>
                        <a:t>'x'</a:t>
                      </a:r>
                    </a:p>
                  </a:txBody>
                  <a:tcPr anchor="ctr"/>
                </a:tc>
                <a:tc>
                  <a:txBody>
                    <a:bodyPr/>
                    <a:lstStyle/>
                    <a:p>
                      <a:pPr>
                        <a:buNone/>
                      </a:pPr>
                      <a:r>
                        <a:rPr lang="en-US" dirty="0"/>
                        <a:t>Exclusive creation – error if file exists</a:t>
                      </a:r>
                    </a:p>
                  </a:txBody>
                  <a:tcPr anchor="ctr"/>
                </a:tc>
                <a:extLst>
                  <a:ext uri="{0D108BD9-81ED-4DB2-BD59-A6C34878D82A}">
                    <a16:rowId xmlns:a16="http://schemas.microsoft.com/office/drawing/2014/main" val="1196238374"/>
                  </a:ext>
                </a:extLst>
              </a:tr>
            </a:tbl>
          </a:graphicData>
        </a:graphic>
      </p:graphicFrame>
      <p:sp>
        <p:nvSpPr>
          <p:cNvPr id="6" name="TextBox 5">
            <a:extLst>
              <a:ext uri="{FF2B5EF4-FFF2-40B4-BE49-F238E27FC236}">
                <a16:creationId xmlns:a16="http://schemas.microsoft.com/office/drawing/2014/main" id="{0CCF4A1E-54FF-16C1-C2E6-060EA5B741DC}"/>
              </a:ext>
            </a:extLst>
          </p:cNvPr>
          <p:cNvSpPr txBox="1"/>
          <p:nvPr/>
        </p:nvSpPr>
        <p:spPr>
          <a:xfrm>
            <a:off x="371996" y="2932101"/>
            <a:ext cx="6171510" cy="544765"/>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dirty="0"/>
              <a:t>Combined modes, e.g., '</a:t>
            </a:r>
            <a:r>
              <a:rPr lang="en-US" dirty="0" err="1"/>
              <a:t>rb</a:t>
            </a:r>
            <a:r>
              <a:rPr lang="en-US" dirty="0"/>
              <a:t>', '</a:t>
            </a:r>
            <a:r>
              <a:rPr lang="en-US" dirty="0" err="1"/>
              <a:t>wb</a:t>
            </a:r>
            <a:r>
              <a:rPr lang="en-US" dirty="0"/>
              <a:t>', 'r+' gives more control.</a:t>
            </a:r>
          </a:p>
        </p:txBody>
      </p:sp>
      <p:sp>
        <p:nvSpPr>
          <p:cNvPr id="9" name="TextBox 8">
            <a:extLst>
              <a:ext uri="{FF2B5EF4-FFF2-40B4-BE49-F238E27FC236}">
                <a16:creationId xmlns:a16="http://schemas.microsoft.com/office/drawing/2014/main" id="{4C5BE8C4-64E2-EECA-5914-EA5A4E68C0A6}"/>
              </a:ext>
            </a:extLst>
          </p:cNvPr>
          <p:cNvSpPr txBox="1"/>
          <p:nvPr/>
        </p:nvSpPr>
        <p:spPr>
          <a:xfrm>
            <a:off x="6633246" y="733352"/>
            <a:ext cx="4810655" cy="3250121"/>
          </a:xfrm>
          <a:prstGeom prst="rect">
            <a:avLst/>
          </a:prstGeom>
          <a:solidFill>
            <a:schemeClr val="bg1">
              <a:lumMod val="95000"/>
            </a:schemeClr>
          </a:solid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r>
              <a:rPr lang="en-US" sz="1600" dirty="0">
                <a:latin typeface="Consolas"/>
                <a:ea typeface="+mn-lt"/>
                <a:cs typeface="+mn-lt"/>
              </a:rPr>
              <a:t># Reading a file</a:t>
            </a:r>
          </a:p>
          <a:p>
            <a:r>
              <a:rPr lang="en-US" sz="1600" dirty="0">
                <a:latin typeface="Consolas"/>
                <a:ea typeface="+mn-lt"/>
                <a:cs typeface="+mn-lt"/>
              </a:rPr>
              <a:t>with open('data.txt', 'r') as file:</a:t>
            </a:r>
          </a:p>
          <a:p>
            <a:r>
              <a:rPr lang="en-US" sz="1600" dirty="0">
                <a:latin typeface="Consolas"/>
                <a:ea typeface="+mn-lt"/>
                <a:cs typeface="+mn-lt"/>
              </a:rPr>
              <a:t>    content = </a:t>
            </a:r>
            <a:r>
              <a:rPr lang="en-US" sz="1600" err="1">
                <a:latin typeface="Consolas"/>
                <a:ea typeface="+mn-lt"/>
                <a:cs typeface="+mn-lt"/>
              </a:rPr>
              <a:t>file.read</a:t>
            </a:r>
            <a:r>
              <a:rPr lang="en-US" sz="1600" dirty="0">
                <a:latin typeface="Consolas"/>
                <a:ea typeface="+mn-lt"/>
                <a:cs typeface="+mn-lt"/>
              </a:rPr>
              <a:t>()</a:t>
            </a:r>
          </a:p>
          <a:p>
            <a:r>
              <a:rPr lang="en-US" sz="1600" dirty="0">
                <a:latin typeface="Consolas"/>
                <a:ea typeface="+mn-lt"/>
                <a:cs typeface="+mn-lt"/>
              </a:rPr>
              <a:t>    print(content)</a:t>
            </a:r>
          </a:p>
          <a:p>
            <a:endParaRPr lang="en-US" sz="1600" dirty="0">
              <a:latin typeface="Consolas"/>
            </a:endParaRPr>
          </a:p>
          <a:p>
            <a:r>
              <a:rPr lang="en-US" sz="1600" dirty="0">
                <a:latin typeface="Consolas"/>
                <a:ea typeface="+mn-lt"/>
                <a:cs typeface="+mn-lt"/>
              </a:rPr>
              <a:t># Writing to a file</a:t>
            </a:r>
          </a:p>
          <a:p>
            <a:r>
              <a:rPr lang="en-US" sz="1600" dirty="0">
                <a:latin typeface="Consolas"/>
                <a:ea typeface="+mn-lt"/>
                <a:cs typeface="+mn-lt"/>
              </a:rPr>
              <a:t>with open('output.txt', 'w') as file:</a:t>
            </a:r>
          </a:p>
          <a:p>
            <a:r>
              <a:rPr lang="en-US" sz="1600" dirty="0">
                <a:latin typeface="Consolas"/>
                <a:ea typeface="+mn-lt"/>
                <a:cs typeface="+mn-lt"/>
              </a:rPr>
              <a:t>    </a:t>
            </a:r>
            <a:r>
              <a:rPr lang="en-US" sz="1600" err="1">
                <a:latin typeface="Consolas"/>
                <a:ea typeface="+mn-lt"/>
                <a:cs typeface="+mn-lt"/>
              </a:rPr>
              <a:t>file.write</a:t>
            </a:r>
            <a:r>
              <a:rPr lang="en-US" sz="1600" dirty="0">
                <a:latin typeface="Consolas"/>
                <a:ea typeface="+mn-lt"/>
                <a:cs typeface="+mn-lt"/>
              </a:rPr>
              <a:t>("Hello, world!")</a:t>
            </a:r>
          </a:p>
          <a:p>
            <a:endParaRPr lang="en-US" sz="1600" dirty="0">
              <a:latin typeface="Consolas"/>
              <a:ea typeface="+mn-lt"/>
              <a:cs typeface="+mn-lt"/>
            </a:endParaRPr>
          </a:p>
          <a:p>
            <a:r>
              <a:rPr lang="en-US" sz="1600" dirty="0">
                <a:latin typeface="Consolas"/>
                <a:ea typeface="+mn-lt"/>
                <a:cs typeface="+mn-lt"/>
              </a:rPr>
              <a:t># Using with ensures automatic closing, which is critical for preventing file locks or data corruption.</a:t>
            </a:r>
          </a:p>
        </p:txBody>
      </p:sp>
      <p:sp>
        <p:nvSpPr>
          <p:cNvPr id="10" name="TextBox 9">
            <a:extLst>
              <a:ext uri="{FF2B5EF4-FFF2-40B4-BE49-F238E27FC236}">
                <a16:creationId xmlns:a16="http://schemas.microsoft.com/office/drawing/2014/main" id="{290FDFEA-73BE-FBCF-615A-680182C21F57}"/>
              </a:ext>
            </a:extLst>
          </p:cNvPr>
          <p:cNvSpPr txBox="1"/>
          <p:nvPr/>
        </p:nvSpPr>
        <p:spPr>
          <a:xfrm>
            <a:off x="666413" y="3828614"/>
            <a:ext cx="5576136" cy="2348335"/>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b="1"/>
              <a:t>Real-Life Use Cases:</a:t>
            </a:r>
          </a:p>
          <a:p>
            <a:pPr marL="228600" indent="-228600">
              <a:lnSpc>
                <a:spcPct val="90000"/>
              </a:lnSpc>
              <a:spcAft>
                <a:spcPts val="600"/>
              </a:spcAft>
              <a:buFont typeface=""/>
              <a:buChar char="•"/>
            </a:pPr>
            <a:r>
              <a:rPr lang="en-US" b="1"/>
              <a:t>Log parsers</a:t>
            </a:r>
            <a:r>
              <a:rPr lang="en-US"/>
              <a:t> that analyze web server logs.</a:t>
            </a:r>
          </a:p>
          <a:p>
            <a:pPr marL="228600" indent="-228600">
              <a:lnSpc>
                <a:spcPct val="90000"/>
              </a:lnSpc>
              <a:spcAft>
                <a:spcPts val="600"/>
              </a:spcAft>
              <a:buFont typeface=""/>
              <a:buChar char="•"/>
            </a:pPr>
            <a:r>
              <a:rPr lang="en-US" b="1"/>
              <a:t>ETL pipelines</a:t>
            </a:r>
            <a:r>
              <a:rPr lang="en-US"/>
              <a:t> that ingest files into databases.</a:t>
            </a:r>
          </a:p>
          <a:p>
            <a:pPr marL="228600" indent="-228600">
              <a:lnSpc>
                <a:spcPct val="90000"/>
              </a:lnSpc>
              <a:spcAft>
                <a:spcPts val="600"/>
              </a:spcAft>
              <a:buFont typeface=""/>
              <a:buChar char="•"/>
            </a:pPr>
            <a:r>
              <a:rPr lang="en-US" b="1"/>
              <a:t>Report generators</a:t>
            </a:r>
            <a:r>
              <a:rPr lang="en-US"/>
              <a:t> that write summaries or analytics.</a:t>
            </a:r>
          </a:p>
          <a:p>
            <a:pPr marL="228600" indent="-228600">
              <a:lnSpc>
                <a:spcPct val="90000"/>
              </a:lnSpc>
              <a:spcAft>
                <a:spcPts val="600"/>
              </a:spcAft>
              <a:buFont typeface=""/>
              <a:buChar char="•"/>
            </a:pPr>
            <a:r>
              <a:rPr lang="en-US" b="1"/>
              <a:t>Machine learning workflows</a:t>
            </a:r>
            <a:r>
              <a:rPr lang="en-US"/>
              <a:t> that load CSVs and save model outputs.</a:t>
            </a:r>
          </a:p>
        </p:txBody>
      </p:sp>
    </p:spTree>
    <p:extLst>
      <p:ext uri="{BB962C8B-B14F-4D97-AF65-F5344CB8AC3E}">
        <p14:creationId xmlns:p14="http://schemas.microsoft.com/office/powerpoint/2010/main" val="66428470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2B134F6-8F4C-560C-FE9F-010E4956435B}"/>
              </a:ext>
            </a:extLst>
          </p:cNvPr>
          <p:cNvSpPr>
            <a:spLocks noGrp="1"/>
          </p:cNvSpPr>
          <p:nvPr>
            <p:ph type="title"/>
          </p:nvPr>
        </p:nvSpPr>
        <p:spPr/>
        <p:txBody>
          <a:bodyPr/>
          <a:lstStyle/>
          <a:p>
            <a:r>
              <a:rPr lang="en-US" sz="3100" dirty="0">
                <a:ea typeface="+mj-lt"/>
                <a:cs typeface="+mj-lt"/>
              </a:rPr>
              <a:t>Reading Files: </a:t>
            </a:r>
            <a:r>
              <a:rPr lang="en-US" sz="3100" dirty="0">
                <a:latin typeface="Consolas"/>
                <a:cs typeface="Segoe UI"/>
              </a:rPr>
              <a:t>open()</a:t>
            </a:r>
            <a:r>
              <a:rPr lang="en-US" sz="3100" dirty="0">
                <a:ea typeface="+mj-lt"/>
                <a:cs typeface="+mj-lt"/>
              </a:rPr>
              <a:t>, </a:t>
            </a:r>
            <a:r>
              <a:rPr lang="en-US" sz="3100" dirty="0">
                <a:latin typeface="Consolas"/>
                <a:cs typeface="Segoe UI"/>
              </a:rPr>
              <a:t>read()</a:t>
            </a:r>
            <a:r>
              <a:rPr lang="en-US" sz="3100" dirty="0">
                <a:ea typeface="+mj-lt"/>
                <a:cs typeface="+mj-lt"/>
              </a:rPr>
              <a:t>, </a:t>
            </a:r>
            <a:r>
              <a:rPr lang="en-US" sz="3100" dirty="0" err="1">
                <a:latin typeface="Consolas"/>
                <a:cs typeface="Segoe UI"/>
              </a:rPr>
              <a:t>readline</a:t>
            </a:r>
            <a:r>
              <a:rPr lang="en-US" sz="3100" dirty="0">
                <a:latin typeface="Consolas"/>
                <a:cs typeface="Segoe UI"/>
              </a:rPr>
              <a:t>()</a:t>
            </a:r>
            <a:endParaRPr lang="en-US" dirty="0">
              <a:cs typeface="Segoe UI"/>
            </a:endParaRPr>
          </a:p>
        </p:txBody>
      </p:sp>
      <p:sp>
        <p:nvSpPr>
          <p:cNvPr id="4" name="TextBox 3">
            <a:extLst>
              <a:ext uri="{FF2B5EF4-FFF2-40B4-BE49-F238E27FC236}">
                <a16:creationId xmlns:a16="http://schemas.microsoft.com/office/drawing/2014/main" id="{1699685D-6CB9-D76B-95F0-D1AEA6BD40F0}"/>
              </a:ext>
            </a:extLst>
          </p:cNvPr>
          <p:cNvSpPr txBox="1"/>
          <p:nvPr/>
        </p:nvSpPr>
        <p:spPr>
          <a:xfrm>
            <a:off x="594444" y="1459724"/>
            <a:ext cx="7133270" cy="1523494"/>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b="1" dirty="0"/>
              <a:t>Opening a File for Reading</a:t>
            </a:r>
          </a:p>
          <a:p>
            <a:pPr marL="228600" indent="-228600">
              <a:lnSpc>
                <a:spcPct val="90000"/>
              </a:lnSpc>
              <a:spcAft>
                <a:spcPts val="600"/>
              </a:spcAft>
              <a:buFont typeface=""/>
              <a:buChar char="•"/>
            </a:pPr>
            <a:r>
              <a:rPr lang="en-US" dirty="0"/>
              <a:t>Files are opened using the built-in </a:t>
            </a:r>
            <a:r>
              <a:rPr lang="en-US" dirty="0">
                <a:latin typeface="Consolas"/>
              </a:rPr>
              <a:t>open()</a:t>
            </a:r>
            <a:r>
              <a:rPr lang="en-US" dirty="0"/>
              <a:t> function.</a:t>
            </a:r>
            <a:endParaRPr lang="en-US" dirty="0">
              <a:cs typeface="Segoe UI"/>
            </a:endParaRPr>
          </a:p>
          <a:p>
            <a:pPr marL="228600" indent="-228600">
              <a:lnSpc>
                <a:spcPct val="90000"/>
              </a:lnSpc>
              <a:spcAft>
                <a:spcPts val="600"/>
              </a:spcAft>
              <a:buFont typeface=""/>
              <a:buChar char="•"/>
            </a:pPr>
            <a:r>
              <a:rPr lang="en-US" b="1" dirty="0"/>
              <a:t>Syntax: </a:t>
            </a:r>
            <a:r>
              <a:rPr lang="en-US" dirty="0" err="1">
                <a:latin typeface="Consolas"/>
              </a:rPr>
              <a:t>file_object</a:t>
            </a:r>
            <a:r>
              <a:rPr lang="en-US" dirty="0">
                <a:latin typeface="Consolas"/>
              </a:rPr>
              <a:t> = open('filename.txt', 'r')</a:t>
            </a:r>
            <a:r>
              <a:rPr lang="en-US" dirty="0"/>
              <a:t> </a:t>
            </a:r>
            <a:endParaRPr lang="en-US" dirty="0">
              <a:cs typeface="Segoe UI"/>
            </a:endParaRPr>
          </a:p>
          <a:p>
            <a:pPr marL="228600" indent="-228600">
              <a:lnSpc>
                <a:spcPct val="90000"/>
              </a:lnSpc>
              <a:spcAft>
                <a:spcPts val="600"/>
              </a:spcAft>
              <a:buFont typeface=""/>
              <a:buChar char="•"/>
            </a:pPr>
            <a:r>
              <a:rPr lang="en-US" dirty="0">
                <a:latin typeface="Consolas"/>
              </a:rPr>
              <a:t>'r'</a:t>
            </a:r>
            <a:r>
              <a:rPr lang="en-US" dirty="0"/>
              <a:t> mode opens the file for </a:t>
            </a:r>
            <a:r>
              <a:rPr lang="en-US" b="1" dirty="0"/>
              <a:t>read-only</a:t>
            </a:r>
            <a:r>
              <a:rPr lang="en-US" dirty="0"/>
              <a:t> access. File must exist.</a:t>
            </a:r>
            <a:endParaRPr lang="en-US" dirty="0">
              <a:cs typeface="Segoe UI"/>
            </a:endParaRPr>
          </a:p>
        </p:txBody>
      </p:sp>
      <p:graphicFrame>
        <p:nvGraphicFramePr>
          <p:cNvPr id="6" name="Table 5">
            <a:extLst>
              <a:ext uri="{FF2B5EF4-FFF2-40B4-BE49-F238E27FC236}">
                <a16:creationId xmlns:a16="http://schemas.microsoft.com/office/drawing/2014/main" id="{011A5F33-5F84-05FC-92DB-076AAEDD2AAE}"/>
              </a:ext>
            </a:extLst>
          </p:cNvPr>
          <p:cNvGraphicFramePr>
            <a:graphicFrameLocks noGrp="1"/>
          </p:cNvGraphicFramePr>
          <p:nvPr>
            <p:extLst>
              <p:ext uri="{D42A27DB-BD31-4B8C-83A1-F6EECF244321}">
                <p14:modId xmlns:p14="http://schemas.microsoft.com/office/powerpoint/2010/main" val="3413715736"/>
              </p:ext>
            </p:extLst>
          </p:nvPr>
        </p:nvGraphicFramePr>
        <p:xfrm>
          <a:off x="915961" y="3260255"/>
          <a:ext cx="5020914" cy="1341120"/>
        </p:xfrm>
        <a:graphic>
          <a:graphicData uri="http://schemas.openxmlformats.org/drawingml/2006/table">
            <a:tbl>
              <a:tblPr bandRow="1">
                <a:tableStyleId>{5C22544A-7EE6-4342-B048-85BDC9FD1C3A}</a:tableStyleId>
              </a:tblPr>
              <a:tblGrid>
                <a:gridCol w="1490585">
                  <a:extLst>
                    <a:ext uri="{9D8B030D-6E8A-4147-A177-3AD203B41FA5}">
                      <a16:colId xmlns:a16="http://schemas.microsoft.com/office/drawing/2014/main" val="1542814202"/>
                    </a:ext>
                  </a:extLst>
                </a:gridCol>
                <a:gridCol w="3530329">
                  <a:extLst>
                    <a:ext uri="{9D8B030D-6E8A-4147-A177-3AD203B41FA5}">
                      <a16:colId xmlns:a16="http://schemas.microsoft.com/office/drawing/2014/main" val="2816940058"/>
                    </a:ext>
                  </a:extLst>
                </a:gridCol>
              </a:tblGrid>
              <a:tr h="0">
                <a:tc>
                  <a:txBody>
                    <a:bodyPr/>
                    <a:lstStyle/>
                    <a:p>
                      <a:pPr algn="ctr">
                        <a:buNone/>
                      </a:pPr>
                      <a:r>
                        <a:rPr lang="en-US" sz="1600" b="1" dirty="0">
                          <a:solidFill>
                            <a:schemeClr val="bg1"/>
                          </a:solidFill>
                        </a:rPr>
                        <a:t>Method</a:t>
                      </a:r>
                    </a:p>
                  </a:txBody>
                  <a:tcPr anchor="ctr">
                    <a:solidFill>
                      <a:schemeClr val="accent2">
                        <a:lumMod val="50000"/>
                        <a:lumOff val="50000"/>
                      </a:schemeClr>
                    </a:solidFill>
                  </a:tcPr>
                </a:tc>
                <a:tc>
                  <a:txBody>
                    <a:bodyPr/>
                    <a:lstStyle/>
                    <a:p>
                      <a:pPr algn="ctr">
                        <a:buNone/>
                      </a:pPr>
                      <a:r>
                        <a:rPr lang="en-US" sz="1600" b="1" dirty="0">
                          <a:solidFill>
                            <a:schemeClr val="bg1"/>
                          </a:solidFill>
                        </a:rPr>
                        <a:t>Description</a:t>
                      </a:r>
                    </a:p>
                  </a:txBody>
                  <a:tcPr anchor="ctr">
                    <a:solidFill>
                      <a:schemeClr val="accent2">
                        <a:lumMod val="50000"/>
                        <a:lumOff val="50000"/>
                      </a:schemeClr>
                    </a:solidFill>
                  </a:tcPr>
                </a:tc>
                <a:extLst>
                  <a:ext uri="{0D108BD9-81ED-4DB2-BD59-A6C34878D82A}">
                    <a16:rowId xmlns:a16="http://schemas.microsoft.com/office/drawing/2014/main" val="3083522791"/>
                  </a:ext>
                </a:extLst>
              </a:tr>
              <a:tr h="0">
                <a:tc>
                  <a:txBody>
                    <a:bodyPr/>
                    <a:lstStyle/>
                    <a:p>
                      <a:pPr>
                        <a:buNone/>
                      </a:pPr>
                      <a:r>
                        <a:rPr lang="en-US" sz="1600" dirty="0">
                          <a:latin typeface="Consolas"/>
                        </a:rPr>
                        <a:t>read()</a:t>
                      </a:r>
                    </a:p>
                  </a:txBody>
                  <a:tcPr anchor="ctr"/>
                </a:tc>
                <a:tc>
                  <a:txBody>
                    <a:bodyPr/>
                    <a:lstStyle/>
                    <a:p>
                      <a:pPr>
                        <a:buNone/>
                      </a:pPr>
                      <a:r>
                        <a:rPr lang="en-US" sz="1600" dirty="0"/>
                        <a:t>Reads entire file as a single string</a:t>
                      </a:r>
                    </a:p>
                  </a:txBody>
                  <a:tcPr anchor="ctr"/>
                </a:tc>
                <a:extLst>
                  <a:ext uri="{0D108BD9-81ED-4DB2-BD59-A6C34878D82A}">
                    <a16:rowId xmlns:a16="http://schemas.microsoft.com/office/drawing/2014/main" val="1765535234"/>
                  </a:ext>
                </a:extLst>
              </a:tr>
              <a:tr h="0">
                <a:tc>
                  <a:txBody>
                    <a:bodyPr/>
                    <a:lstStyle/>
                    <a:p>
                      <a:pPr>
                        <a:buNone/>
                      </a:pPr>
                      <a:r>
                        <a:rPr lang="en-US" sz="1600" err="1">
                          <a:latin typeface="Consolas"/>
                        </a:rPr>
                        <a:t>readline</a:t>
                      </a:r>
                      <a:r>
                        <a:rPr lang="en-US" sz="1600" dirty="0">
                          <a:latin typeface="Consolas"/>
                        </a:rPr>
                        <a:t>()</a:t>
                      </a:r>
                    </a:p>
                  </a:txBody>
                  <a:tcPr anchor="ctr"/>
                </a:tc>
                <a:tc>
                  <a:txBody>
                    <a:bodyPr/>
                    <a:lstStyle/>
                    <a:p>
                      <a:pPr>
                        <a:buNone/>
                      </a:pPr>
                      <a:r>
                        <a:rPr lang="en-US" sz="1600" dirty="0"/>
                        <a:t>Reads one line at a time</a:t>
                      </a:r>
                    </a:p>
                  </a:txBody>
                  <a:tcPr anchor="ctr"/>
                </a:tc>
                <a:extLst>
                  <a:ext uri="{0D108BD9-81ED-4DB2-BD59-A6C34878D82A}">
                    <a16:rowId xmlns:a16="http://schemas.microsoft.com/office/drawing/2014/main" val="376793745"/>
                  </a:ext>
                </a:extLst>
              </a:tr>
              <a:tr h="0">
                <a:tc>
                  <a:txBody>
                    <a:bodyPr/>
                    <a:lstStyle/>
                    <a:p>
                      <a:pPr>
                        <a:buNone/>
                      </a:pPr>
                      <a:r>
                        <a:rPr lang="en-US" sz="1600" err="1">
                          <a:latin typeface="Consolas"/>
                        </a:rPr>
                        <a:t>readlines</a:t>
                      </a:r>
                      <a:r>
                        <a:rPr lang="en-US" sz="1600" dirty="0">
                          <a:latin typeface="Consolas"/>
                        </a:rPr>
                        <a:t>()</a:t>
                      </a:r>
                    </a:p>
                  </a:txBody>
                  <a:tcPr anchor="ctr"/>
                </a:tc>
                <a:tc>
                  <a:txBody>
                    <a:bodyPr/>
                    <a:lstStyle/>
                    <a:p>
                      <a:pPr>
                        <a:buNone/>
                      </a:pPr>
                      <a:r>
                        <a:rPr lang="en-US" sz="1600" dirty="0"/>
                        <a:t>Returns a list of all lines</a:t>
                      </a:r>
                    </a:p>
                  </a:txBody>
                  <a:tcPr anchor="ctr"/>
                </a:tc>
                <a:extLst>
                  <a:ext uri="{0D108BD9-81ED-4DB2-BD59-A6C34878D82A}">
                    <a16:rowId xmlns:a16="http://schemas.microsoft.com/office/drawing/2014/main" val="37880642"/>
                  </a:ext>
                </a:extLst>
              </a:tr>
            </a:tbl>
          </a:graphicData>
        </a:graphic>
      </p:graphicFrame>
      <p:sp>
        <p:nvSpPr>
          <p:cNvPr id="8" name="TextBox 7">
            <a:extLst>
              <a:ext uri="{FF2B5EF4-FFF2-40B4-BE49-F238E27FC236}">
                <a16:creationId xmlns:a16="http://schemas.microsoft.com/office/drawing/2014/main" id="{A8253262-0BCD-4029-89C8-3607570AABBB}"/>
              </a:ext>
            </a:extLst>
          </p:cNvPr>
          <p:cNvSpPr txBox="1"/>
          <p:nvPr/>
        </p:nvSpPr>
        <p:spPr>
          <a:xfrm>
            <a:off x="6469681" y="3259295"/>
            <a:ext cx="4810655" cy="1034129"/>
          </a:xfrm>
          <a:prstGeom prst="rect">
            <a:avLst/>
          </a:prstGeom>
          <a:solidFill>
            <a:schemeClr val="bg1">
              <a:lumMod val="95000"/>
            </a:schemeClr>
          </a:solid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r>
              <a:rPr lang="en-US" sz="1600" dirty="0">
                <a:latin typeface="Consolas"/>
                <a:ea typeface="+mn-lt"/>
                <a:cs typeface="+mn-lt"/>
              </a:rPr>
              <a:t>with open('sample.txt', 'r') as f:</a:t>
            </a:r>
            <a:endParaRPr lang="en-US" dirty="0">
              <a:latin typeface="Consolas"/>
              <a:ea typeface="+mn-lt"/>
              <a:cs typeface="+mn-lt"/>
            </a:endParaRPr>
          </a:p>
          <a:p>
            <a:r>
              <a:rPr lang="en-US" sz="1600" dirty="0">
                <a:latin typeface="Consolas"/>
                <a:ea typeface="+mn-lt"/>
                <a:cs typeface="+mn-lt"/>
              </a:rPr>
              <a:t>    content = </a:t>
            </a:r>
            <a:r>
              <a:rPr lang="en-US" sz="1600" err="1">
                <a:latin typeface="Consolas"/>
                <a:ea typeface="+mn-lt"/>
                <a:cs typeface="+mn-lt"/>
              </a:rPr>
              <a:t>f.read</a:t>
            </a:r>
            <a:r>
              <a:rPr lang="en-US" sz="1600" dirty="0">
                <a:latin typeface="Consolas"/>
                <a:ea typeface="+mn-lt"/>
                <a:cs typeface="+mn-lt"/>
              </a:rPr>
              <a:t>()</a:t>
            </a:r>
            <a:endParaRPr lang="en-US" dirty="0">
              <a:latin typeface="Consolas"/>
              <a:ea typeface="+mn-lt"/>
              <a:cs typeface="+mn-lt"/>
            </a:endParaRPr>
          </a:p>
          <a:p>
            <a:r>
              <a:rPr lang="en-US" sz="1600" dirty="0">
                <a:latin typeface="Consolas"/>
                <a:ea typeface="+mn-lt"/>
                <a:cs typeface="+mn-lt"/>
              </a:rPr>
              <a:t>    print(content)</a:t>
            </a:r>
            <a:endParaRPr lang="en-US" dirty="0">
              <a:latin typeface="Consolas"/>
              <a:ea typeface="+mn-lt"/>
              <a:cs typeface="+mn-lt"/>
            </a:endParaRPr>
          </a:p>
        </p:txBody>
      </p:sp>
      <p:sp>
        <p:nvSpPr>
          <p:cNvPr id="9" name="TextBox 8">
            <a:extLst>
              <a:ext uri="{FF2B5EF4-FFF2-40B4-BE49-F238E27FC236}">
                <a16:creationId xmlns:a16="http://schemas.microsoft.com/office/drawing/2014/main" id="{A49110AB-408D-B618-9EC2-945892B68243}"/>
              </a:ext>
            </a:extLst>
          </p:cNvPr>
          <p:cNvSpPr txBox="1"/>
          <p:nvPr/>
        </p:nvSpPr>
        <p:spPr>
          <a:xfrm>
            <a:off x="692583" y="4764391"/>
            <a:ext cx="7453856" cy="1523494"/>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b="1" dirty="0"/>
              <a:t>Key Notes</a:t>
            </a:r>
          </a:p>
          <a:p>
            <a:pPr marL="228600" indent="-228600">
              <a:lnSpc>
                <a:spcPct val="90000"/>
              </a:lnSpc>
              <a:spcAft>
                <a:spcPts val="600"/>
              </a:spcAft>
              <a:buFont typeface=""/>
              <a:buChar char="•"/>
            </a:pPr>
            <a:r>
              <a:rPr lang="en-US" dirty="0"/>
              <a:t>Avoid </a:t>
            </a:r>
            <a:r>
              <a:rPr lang="en-US" dirty="0">
                <a:latin typeface="Consolas"/>
              </a:rPr>
              <a:t>read() </a:t>
            </a:r>
            <a:r>
              <a:rPr lang="en-US" dirty="0"/>
              <a:t>for large files – prefer </a:t>
            </a:r>
            <a:r>
              <a:rPr lang="en-US" err="1">
                <a:latin typeface="Consolas"/>
              </a:rPr>
              <a:t>readline</a:t>
            </a:r>
            <a:r>
              <a:rPr lang="en-US" dirty="0">
                <a:latin typeface="Consolas"/>
              </a:rPr>
              <a:t>()</a:t>
            </a:r>
            <a:r>
              <a:rPr lang="en-US" dirty="0"/>
              <a:t> or iteration.</a:t>
            </a:r>
            <a:endParaRPr lang="en-US" dirty="0">
              <a:cs typeface="Segoe UI"/>
            </a:endParaRPr>
          </a:p>
          <a:p>
            <a:pPr marL="228600" indent="-228600">
              <a:lnSpc>
                <a:spcPct val="90000"/>
              </a:lnSpc>
              <a:spcAft>
                <a:spcPts val="600"/>
              </a:spcAft>
              <a:buFont typeface=""/>
              <a:buChar char="•"/>
            </a:pPr>
            <a:r>
              <a:rPr lang="en-US" dirty="0"/>
              <a:t>Always handle potential exceptions (</a:t>
            </a:r>
            <a:r>
              <a:rPr lang="en-US" err="1">
                <a:latin typeface="Consolas"/>
              </a:rPr>
              <a:t>FileNotFoundError</a:t>
            </a:r>
            <a:r>
              <a:rPr lang="en-US" dirty="0">
                <a:latin typeface="Consolas"/>
              </a:rPr>
              <a:t>,</a:t>
            </a:r>
            <a:r>
              <a:rPr lang="en-US" dirty="0"/>
              <a:t> etc.).</a:t>
            </a:r>
            <a:endParaRPr lang="en-US" dirty="0">
              <a:cs typeface="Segoe UI"/>
            </a:endParaRPr>
          </a:p>
          <a:p>
            <a:pPr marL="228600" indent="-228600">
              <a:lnSpc>
                <a:spcPct val="90000"/>
              </a:lnSpc>
              <a:spcAft>
                <a:spcPts val="600"/>
              </a:spcAft>
              <a:buFont typeface=""/>
              <a:buChar char="•"/>
            </a:pPr>
            <a:r>
              <a:rPr lang="en-US" dirty="0"/>
              <a:t>Encodes textual data; use binary mode (</a:t>
            </a:r>
            <a:r>
              <a:rPr lang="en-US" dirty="0">
                <a:latin typeface="Consolas"/>
              </a:rPr>
              <a:t>'</a:t>
            </a:r>
            <a:r>
              <a:rPr lang="en-US" err="1">
                <a:latin typeface="Consolas"/>
              </a:rPr>
              <a:t>rb</a:t>
            </a:r>
            <a:r>
              <a:rPr lang="en-US" dirty="0">
                <a:latin typeface="Consolas"/>
              </a:rPr>
              <a:t>'</a:t>
            </a:r>
            <a:r>
              <a:rPr lang="en-US" dirty="0"/>
              <a:t>) if needed.</a:t>
            </a:r>
            <a:endParaRPr lang="en-US" dirty="0">
              <a:cs typeface="Segoe UI"/>
            </a:endParaRPr>
          </a:p>
        </p:txBody>
      </p:sp>
    </p:spTree>
    <p:extLst>
      <p:ext uri="{BB962C8B-B14F-4D97-AF65-F5344CB8AC3E}">
        <p14:creationId xmlns:p14="http://schemas.microsoft.com/office/powerpoint/2010/main" val="247357010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CE68B6-039F-2040-5869-0123CBC54EC5}"/>
              </a:ext>
            </a:extLst>
          </p:cNvPr>
          <p:cNvSpPr>
            <a:spLocks noGrp="1"/>
          </p:cNvSpPr>
          <p:nvPr>
            <p:ph type="title"/>
          </p:nvPr>
        </p:nvSpPr>
        <p:spPr/>
        <p:txBody>
          <a:bodyPr/>
          <a:lstStyle/>
          <a:p>
            <a:r>
              <a:rPr lang="en-US" sz="3100" dirty="0">
                <a:cs typeface="Segoe UI"/>
              </a:rPr>
              <a:t>Writing to Files: </a:t>
            </a:r>
            <a:r>
              <a:rPr lang="en-US" sz="3100" dirty="0">
                <a:latin typeface="Consolas"/>
                <a:cs typeface="Segoe UI"/>
              </a:rPr>
              <a:t>write()</a:t>
            </a:r>
            <a:r>
              <a:rPr lang="en-US" sz="3100" dirty="0">
                <a:cs typeface="Segoe UI"/>
              </a:rPr>
              <a:t>, Modes (</a:t>
            </a:r>
            <a:r>
              <a:rPr lang="en-US" sz="3100" dirty="0">
                <a:latin typeface="Consolas"/>
                <a:cs typeface="Segoe UI"/>
              </a:rPr>
              <a:t>w</a:t>
            </a:r>
            <a:r>
              <a:rPr lang="en-US" sz="3100" dirty="0">
                <a:cs typeface="Segoe UI"/>
              </a:rPr>
              <a:t>, </a:t>
            </a:r>
            <a:r>
              <a:rPr lang="en-US" sz="3100" dirty="0">
                <a:latin typeface="Consolas"/>
                <a:cs typeface="Segoe UI"/>
              </a:rPr>
              <a:t>a</a:t>
            </a:r>
            <a:r>
              <a:rPr lang="en-US" sz="3100" dirty="0">
                <a:cs typeface="Segoe UI"/>
              </a:rPr>
              <a:t>, </a:t>
            </a:r>
            <a:r>
              <a:rPr lang="en-US" sz="3100" dirty="0">
                <a:latin typeface="Consolas"/>
                <a:cs typeface="Segoe UI"/>
              </a:rPr>
              <a:t>x</a:t>
            </a:r>
            <a:r>
              <a:rPr lang="en-US" sz="3100" dirty="0">
                <a:cs typeface="Segoe UI"/>
              </a:rPr>
              <a:t>)</a:t>
            </a:r>
          </a:p>
        </p:txBody>
      </p:sp>
      <p:sp>
        <p:nvSpPr>
          <p:cNvPr id="4" name="TextBox 3">
            <a:extLst>
              <a:ext uri="{FF2B5EF4-FFF2-40B4-BE49-F238E27FC236}">
                <a16:creationId xmlns:a16="http://schemas.microsoft.com/office/drawing/2014/main" id="{260F4C42-B277-5D9F-A1AC-1D270AABC9E0}"/>
              </a:ext>
            </a:extLst>
          </p:cNvPr>
          <p:cNvSpPr txBox="1"/>
          <p:nvPr/>
        </p:nvSpPr>
        <p:spPr>
          <a:xfrm>
            <a:off x="6090211" y="3933316"/>
            <a:ext cx="5595763" cy="2502223"/>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b="1" dirty="0"/>
              <a:t>Important Notes</a:t>
            </a:r>
          </a:p>
          <a:p>
            <a:pPr marL="228600" indent="-228600">
              <a:lnSpc>
                <a:spcPct val="90000"/>
              </a:lnSpc>
              <a:spcAft>
                <a:spcPts val="600"/>
              </a:spcAft>
              <a:buFont typeface=""/>
              <a:buChar char="•"/>
            </a:pPr>
            <a:r>
              <a:rPr lang="en-US" dirty="0"/>
              <a:t>'w' mode clears existing content silently.</a:t>
            </a:r>
            <a:endParaRPr lang="en-US" dirty="0">
              <a:cs typeface="Segoe UI"/>
            </a:endParaRPr>
          </a:p>
          <a:p>
            <a:pPr marL="228600" indent="-228600">
              <a:lnSpc>
                <a:spcPct val="90000"/>
              </a:lnSpc>
              <a:spcAft>
                <a:spcPts val="600"/>
              </a:spcAft>
              <a:buFont typeface=""/>
              <a:buChar char="•"/>
            </a:pPr>
            <a:r>
              <a:rPr lang="en-US" dirty="0"/>
              <a:t>'a' preserves content and appends to it.</a:t>
            </a:r>
            <a:endParaRPr lang="en-US" dirty="0">
              <a:cs typeface="Segoe UI"/>
            </a:endParaRPr>
          </a:p>
          <a:p>
            <a:pPr marL="228600" indent="-228600">
              <a:lnSpc>
                <a:spcPct val="90000"/>
              </a:lnSpc>
              <a:spcAft>
                <a:spcPts val="600"/>
              </a:spcAft>
              <a:buFont typeface=""/>
              <a:buChar char="•"/>
            </a:pPr>
            <a:r>
              <a:rPr lang="en-US" dirty="0"/>
              <a:t>Always use with to ensure file is properly closed.</a:t>
            </a:r>
            <a:endParaRPr lang="en-US" dirty="0">
              <a:cs typeface="Segoe UI"/>
            </a:endParaRPr>
          </a:p>
          <a:p>
            <a:pPr>
              <a:lnSpc>
                <a:spcPct val="90000"/>
              </a:lnSpc>
              <a:spcAft>
                <a:spcPts val="600"/>
              </a:spcAft>
            </a:pPr>
            <a:r>
              <a:rPr lang="en-US" b="1" dirty="0"/>
              <a:t>Use Cases</a:t>
            </a:r>
          </a:p>
          <a:p>
            <a:pPr marL="228600" indent="-228600">
              <a:lnSpc>
                <a:spcPct val="90000"/>
              </a:lnSpc>
              <a:spcAft>
                <a:spcPts val="600"/>
              </a:spcAft>
              <a:buFont typeface=""/>
              <a:buChar char="•"/>
            </a:pPr>
            <a:r>
              <a:rPr lang="en-US" dirty="0"/>
              <a:t>Generating reports, logs, and result files.</a:t>
            </a:r>
            <a:endParaRPr lang="en-US" dirty="0">
              <a:cs typeface="Segoe UI"/>
            </a:endParaRPr>
          </a:p>
          <a:p>
            <a:pPr marL="228600" indent="-228600">
              <a:lnSpc>
                <a:spcPct val="90000"/>
              </a:lnSpc>
              <a:spcAft>
                <a:spcPts val="600"/>
              </a:spcAft>
              <a:buFont typeface=""/>
              <a:buChar char="•"/>
            </a:pPr>
            <a:r>
              <a:rPr lang="en-US" dirty="0"/>
              <a:t>Appending new entries to audit or record files.</a:t>
            </a:r>
            <a:endParaRPr lang="en-US" dirty="0">
              <a:cs typeface="Segoe UI"/>
            </a:endParaRPr>
          </a:p>
        </p:txBody>
      </p:sp>
      <p:sp>
        <p:nvSpPr>
          <p:cNvPr id="5" name="TextBox 4">
            <a:extLst>
              <a:ext uri="{FF2B5EF4-FFF2-40B4-BE49-F238E27FC236}">
                <a16:creationId xmlns:a16="http://schemas.microsoft.com/office/drawing/2014/main" id="{69A77781-D098-23D7-3236-1FCF0AF23F9D}"/>
              </a:ext>
            </a:extLst>
          </p:cNvPr>
          <p:cNvSpPr txBox="1"/>
          <p:nvPr/>
        </p:nvSpPr>
        <p:spPr>
          <a:xfrm>
            <a:off x="424338" y="3933316"/>
            <a:ext cx="4862995" cy="2299091"/>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b="1" dirty="0"/>
              <a:t>Writing with write()</a:t>
            </a:r>
          </a:p>
          <a:p>
            <a:pPr marL="228600" indent="-228600">
              <a:lnSpc>
                <a:spcPct val="90000"/>
              </a:lnSpc>
              <a:spcAft>
                <a:spcPts val="600"/>
              </a:spcAft>
              <a:buFont typeface=""/>
              <a:buChar char="•"/>
            </a:pPr>
            <a:r>
              <a:rPr lang="en-US" b="1"/>
              <a:t>Syntax: </a:t>
            </a:r>
            <a:endParaRPr lang="en-US" b="1">
              <a:cs typeface="Segoe UI"/>
            </a:endParaRPr>
          </a:p>
          <a:p>
            <a:r>
              <a:rPr lang="en-US" dirty="0">
                <a:latin typeface="Consolas"/>
                <a:ea typeface="+mn-lt"/>
                <a:cs typeface="+mn-lt"/>
              </a:rPr>
              <a:t>with open('out.txt', 'w') as f:</a:t>
            </a:r>
            <a:endParaRPr lang="en-US" dirty="0">
              <a:latin typeface="Consolas"/>
            </a:endParaRPr>
          </a:p>
          <a:p>
            <a:pPr>
              <a:lnSpc>
                <a:spcPct val="90000"/>
              </a:lnSpc>
              <a:spcAft>
                <a:spcPts val="600"/>
              </a:spcAft>
            </a:pPr>
            <a:r>
              <a:rPr lang="en-US" dirty="0">
                <a:latin typeface="Consolas"/>
                <a:ea typeface="+mn-lt"/>
                <a:cs typeface="+mn-lt"/>
              </a:rPr>
              <a:t>    </a:t>
            </a:r>
            <a:r>
              <a:rPr lang="en-US" err="1">
                <a:latin typeface="Consolas"/>
                <a:ea typeface="+mn-lt"/>
                <a:cs typeface="+mn-lt"/>
              </a:rPr>
              <a:t>f.write</a:t>
            </a:r>
            <a:r>
              <a:rPr lang="en-US" dirty="0">
                <a:latin typeface="Consolas"/>
                <a:ea typeface="+mn-lt"/>
                <a:cs typeface="+mn-lt"/>
              </a:rPr>
              <a:t>("Data to be written\n")</a:t>
            </a:r>
            <a:endParaRPr lang="en-US" dirty="0">
              <a:latin typeface="Consolas"/>
            </a:endParaRPr>
          </a:p>
          <a:p>
            <a:pPr marL="228600" indent="-228600">
              <a:lnSpc>
                <a:spcPct val="90000"/>
              </a:lnSpc>
              <a:spcAft>
                <a:spcPts val="600"/>
              </a:spcAft>
              <a:buFont typeface=""/>
              <a:buChar char="•"/>
            </a:pPr>
            <a:r>
              <a:rPr lang="en-US" dirty="0"/>
              <a:t>Writes string data to file. For multiple lines, use </a:t>
            </a:r>
            <a:r>
              <a:rPr lang="en-US" dirty="0" err="1">
                <a:latin typeface="Consolas"/>
              </a:rPr>
              <a:t>writelines</a:t>
            </a:r>
            <a:r>
              <a:rPr lang="en-US" dirty="0">
                <a:latin typeface="Consolas"/>
              </a:rPr>
              <a:t>()</a:t>
            </a:r>
            <a:r>
              <a:rPr lang="en-US" dirty="0"/>
              <a:t> with a list of strings.</a:t>
            </a:r>
            <a:endParaRPr lang="en-US" dirty="0">
              <a:cs typeface="Segoe UI"/>
            </a:endParaRPr>
          </a:p>
        </p:txBody>
      </p:sp>
      <p:sp>
        <p:nvSpPr>
          <p:cNvPr id="6" name="TextBox 5">
            <a:extLst>
              <a:ext uri="{FF2B5EF4-FFF2-40B4-BE49-F238E27FC236}">
                <a16:creationId xmlns:a16="http://schemas.microsoft.com/office/drawing/2014/main" id="{61ECAC00-2372-1CA2-3711-306AC4DAC7E1}"/>
              </a:ext>
            </a:extLst>
          </p:cNvPr>
          <p:cNvSpPr txBox="1"/>
          <p:nvPr/>
        </p:nvSpPr>
        <p:spPr>
          <a:xfrm>
            <a:off x="607530" y="1178337"/>
            <a:ext cx="9292321" cy="1197251"/>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b="1"/>
              <a:t>Opening a File for Writing</a:t>
            </a:r>
          </a:p>
          <a:p>
            <a:pPr marL="228600" indent="-228600">
              <a:lnSpc>
                <a:spcPct val="90000"/>
              </a:lnSpc>
              <a:spcAft>
                <a:spcPts val="600"/>
              </a:spcAft>
              <a:buFont typeface=""/>
              <a:buChar char="•"/>
            </a:pPr>
            <a:r>
              <a:rPr lang="en-US"/>
              <a:t>Files are opened using open(filename, mode) with a </a:t>
            </a:r>
            <a:r>
              <a:rPr lang="en-US" b="1"/>
              <a:t>write-oriented mode</a:t>
            </a:r>
            <a:r>
              <a:rPr lang="en-US"/>
              <a:t>.</a:t>
            </a:r>
          </a:p>
          <a:p>
            <a:pPr marL="228600" indent="-228600">
              <a:lnSpc>
                <a:spcPct val="90000"/>
              </a:lnSpc>
              <a:spcAft>
                <a:spcPts val="600"/>
              </a:spcAft>
              <a:buFont typeface=""/>
              <a:buChar char="•"/>
            </a:pPr>
            <a:r>
              <a:rPr lang="en-US"/>
              <a:t>Common modes:</a:t>
            </a:r>
          </a:p>
        </p:txBody>
      </p:sp>
      <p:graphicFrame>
        <p:nvGraphicFramePr>
          <p:cNvPr id="8" name="Table 7">
            <a:extLst>
              <a:ext uri="{FF2B5EF4-FFF2-40B4-BE49-F238E27FC236}">
                <a16:creationId xmlns:a16="http://schemas.microsoft.com/office/drawing/2014/main" id="{145F3E24-2A36-4EA9-C461-DFE15A83A670}"/>
              </a:ext>
            </a:extLst>
          </p:cNvPr>
          <p:cNvGraphicFramePr>
            <a:graphicFrameLocks noGrp="1"/>
          </p:cNvGraphicFramePr>
          <p:nvPr>
            <p:extLst>
              <p:ext uri="{D42A27DB-BD31-4B8C-83A1-F6EECF244321}">
                <p14:modId xmlns:p14="http://schemas.microsoft.com/office/powerpoint/2010/main" val="3518567197"/>
              </p:ext>
            </p:extLst>
          </p:nvPr>
        </p:nvGraphicFramePr>
        <p:xfrm>
          <a:off x="2734798" y="2376829"/>
          <a:ext cx="4876813" cy="1341120"/>
        </p:xfrm>
        <a:graphic>
          <a:graphicData uri="http://schemas.openxmlformats.org/drawingml/2006/table">
            <a:tbl>
              <a:tblPr bandRow="1">
                <a:tableStyleId>{5C22544A-7EE6-4342-B048-85BDC9FD1C3A}</a:tableStyleId>
              </a:tblPr>
              <a:tblGrid>
                <a:gridCol w="777967">
                  <a:extLst>
                    <a:ext uri="{9D8B030D-6E8A-4147-A177-3AD203B41FA5}">
                      <a16:colId xmlns:a16="http://schemas.microsoft.com/office/drawing/2014/main" val="2607801985"/>
                    </a:ext>
                  </a:extLst>
                </a:gridCol>
                <a:gridCol w="4098846">
                  <a:extLst>
                    <a:ext uri="{9D8B030D-6E8A-4147-A177-3AD203B41FA5}">
                      <a16:colId xmlns:a16="http://schemas.microsoft.com/office/drawing/2014/main" val="196872570"/>
                    </a:ext>
                  </a:extLst>
                </a:gridCol>
              </a:tblGrid>
              <a:tr h="0">
                <a:tc>
                  <a:txBody>
                    <a:bodyPr/>
                    <a:lstStyle/>
                    <a:p>
                      <a:pPr algn="ctr">
                        <a:buNone/>
                      </a:pPr>
                      <a:r>
                        <a:rPr lang="en-US" sz="1600" b="1" dirty="0">
                          <a:solidFill>
                            <a:schemeClr val="bg1"/>
                          </a:solidFill>
                        </a:rPr>
                        <a:t>Mode</a:t>
                      </a:r>
                    </a:p>
                  </a:txBody>
                  <a:tcPr anchor="ctr">
                    <a:solidFill>
                      <a:schemeClr val="accent2">
                        <a:lumMod val="50000"/>
                        <a:lumOff val="50000"/>
                      </a:schemeClr>
                    </a:solidFill>
                  </a:tcPr>
                </a:tc>
                <a:tc>
                  <a:txBody>
                    <a:bodyPr/>
                    <a:lstStyle/>
                    <a:p>
                      <a:pPr algn="ctr">
                        <a:buNone/>
                      </a:pPr>
                      <a:r>
                        <a:rPr lang="en-US" sz="1600" b="1" dirty="0">
                          <a:solidFill>
                            <a:schemeClr val="bg1"/>
                          </a:solidFill>
                        </a:rPr>
                        <a:t>Behavior</a:t>
                      </a:r>
                    </a:p>
                  </a:txBody>
                  <a:tcPr anchor="ctr">
                    <a:solidFill>
                      <a:schemeClr val="accent2">
                        <a:lumMod val="50000"/>
                        <a:lumOff val="50000"/>
                      </a:schemeClr>
                    </a:solidFill>
                  </a:tcPr>
                </a:tc>
                <a:extLst>
                  <a:ext uri="{0D108BD9-81ED-4DB2-BD59-A6C34878D82A}">
                    <a16:rowId xmlns:a16="http://schemas.microsoft.com/office/drawing/2014/main" val="3005767472"/>
                  </a:ext>
                </a:extLst>
              </a:tr>
              <a:tr h="0">
                <a:tc>
                  <a:txBody>
                    <a:bodyPr/>
                    <a:lstStyle/>
                    <a:p>
                      <a:pPr>
                        <a:buNone/>
                      </a:pPr>
                      <a:r>
                        <a:rPr lang="en-US" sz="1600" dirty="0"/>
                        <a:t>'w'</a:t>
                      </a:r>
                    </a:p>
                  </a:txBody>
                  <a:tcPr anchor="ctr"/>
                </a:tc>
                <a:tc>
                  <a:txBody>
                    <a:bodyPr/>
                    <a:lstStyle/>
                    <a:p>
                      <a:pPr>
                        <a:buNone/>
                      </a:pPr>
                      <a:r>
                        <a:rPr lang="en-US" sz="1600" dirty="0"/>
                        <a:t>Write – overwrites file if it exists</a:t>
                      </a:r>
                    </a:p>
                  </a:txBody>
                  <a:tcPr anchor="ctr"/>
                </a:tc>
                <a:extLst>
                  <a:ext uri="{0D108BD9-81ED-4DB2-BD59-A6C34878D82A}">
                    <a16:rowId xmlns:a16="http://schemas.microsoft.com/office/drawing/2014/main" val="1048313286"/>
                  </a:ext>
                </a:extLst>
              </a:tr>
              <a:tr h="0">
                <a:tc>
                  <a:txBody>
                    <a:bodyPr/>
                    <a:lstStyle/>
                    <a:p>
                      <a:pPr>
                        <a:buNone/>
                      </a:pPr>
                      <a:r>
                        <a:rPr lang="en-US" sz="1600" dirty="0"/>
                        <a:t>'a'</a:t>
                      </a:r>
                    </a:p>
                  </a:txBody>
                  <a:tcPr anchor="ctr"/>
                </a:tc>
                <a:tc>
                  <a:txBody>
                    <a:bodyPr/>
                    <a:lstStyle/>
                    <a:p>
                      <a:pPr>
                        <a:buNone/>
                      </a:pPr>
                      <a:r>
                        <a:rPr lang="en-US" sz="1600" dirty="0"/>
                        <a:t>Append – adds content to the end of file</a:t>
                      </a:r>
                    </a:p>
                  </a:txBody>
                  <a:tcPr anchor="ctr"/>
                </a:tc>
                <a:extLst>
                  <a:ext uri="{0D108BD9-81ED-4DB2-BD59-A6C34878D82A}">
                    <a16:rowId xmlns:a16="http://schemas.microsoft.com/office/drawing/2014/main" val="798103012"/>
                  </a:ext>
                </a:extLst>
              </a:tr>
              <a:tr h="0">
                <a:tc>
                  <a:txBody>
                    <a:bodyPr/>
                    <a:lstStyle/>
                    <a:p>
                      <a:pPr>
                        <a:buNone/>
                      </a:pPr>
                      <a:r>
                        <a:rPr lang="en-US" sz="1600" dirty="0"/>
                        <a:t>'x'</a:t>
                      </a:r>
                    </a:p>
                  </a:txBody>
                  <a:tcPr anchor="ctr"/>
                </a:tc>
                <a:tc>
                  <a:txBody>
                    <a:bodyPr/>
                    <a:lstStyle/>
                    <a:p>
                      <a:pPr>
                        <a:buNone/>
                      </a:pPr>
                      <a:r>
                        <a:rPr lang="en-US" sz="1600" dirty="0"/>
                        <a:t>Exclusive creation – errors if file exists</a:t>
                      </a:r>
                    </a:p>
                  </a:txBody>
                  <a:tcPr anchor="ctr"/>
                </a:tc>
                <a:extLst>
                  <a:ext uri="{0D108BD9-81ED-4DB2-BD59-A6C34878D82A}">
                    <a16:rowId xmlns:a16="http://schemas.microsoft.com/office/drawing/2014/main" val="78809802"/>
                  </a:ext>
                </a:extLst>
              </a:tr>
            </a:tbl>
          </a:graphicData>
        </a:graphic>
      </p:graphicFrame>
    </p:spTree>
    <p:extLst>
      <p:ext uri="{BB962C8B-B14F-4D97-AF65-F5344CB8AC3E}">
        <p14:creationId xmlns:p14="http://schemas.microsoft.com/office/powerpoint/2010/main" val="266301902"/>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__MICROSOFT_TRANSLATOR_CLM_SLIDEINFO" val="{&quot;Guid&quot;:&quot;251c84e5-43d0-4661-b6ab-65835d4fddd9&quot;,&quot;TimeStamp&quot;:&quot;2018-04-30T11:52:13.7442491-07:00&quot;}"/>
</p:tagLst>
</file>

<file path=ppt/theme/theme1.xml><?xml version="1.0" encoding="utf-8"?>
<a:theme xmlns:a="http://schemas.openxmlformats.org/drawingml/2006/main" name="2_Microsoft 365 PPT Template - 2018">
  <a:themeElements>
    <a:clrScheme name="Custom 4">
      <a:dk1>
        <a:srgbClr val="282828"/>
      </a:dk1>
      <a:lt1>
        <a:srgbClr val="FFFFFF"/>
      </a:lt1>
      <a:dk2>
        <a:srgbClr val="282828"/>
      </a:dk2>
      <a:lt2>
        <a:srgbClr val="FFFFFF"/>
      </a:lt2>
      <a:accent1>
        <a:srgbClr val="0078D4"/>
      </a:accent1>
      <a:accent2>
        <a:srgbClr val="002050"/>
      </a:accent2>
      <a:accent3>
        <a:srgbClr val="939393"/>
      </a:accent3>
      <a:accent4>
        <a:srgbClr val="00BCF2"/>
      </a:accent4>
      <a:accent5>
        <a:srgbClr val="6C6E6C"/>
      </a:accent5>
      <a:accent6>
        <a:srgbClr val="2E2F2E"/>
      </a:accent6>
      <a:hlink>
        <a:srgbClr val="0078D4"/>
      </a:hlink>
      <a:folHlink>
        <a:srgbClr val="0078D4"/>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365 PPT Template 2018_2" id="{01A7FB2A-7862-441E-89D5-C3EE05893CAC}" vid="{DEC62A46-47F5-4825-899D-4E8B117FF7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8">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8426DBEE-2613-49F8-A414-B253EAD68E57}">
  <we:reference id="wa104381063" version="1.0.0.0" store="en-US"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3054D84420ED148B02D4908102C06EA" ma:contentTypeVersion="8" ma:contentTypeDescription="Create a new document." ma:contentTypeScope="" ma:versionID="0ca3bddc5dc35702316b0b7921461aff">
  <xsd:schema xmlns:xsd="http://www.w3.org/2001/XMLSchema" xmlns:xs="http://www.w3.org/2001/XMLSchema" xmlns:p="http://schemas.microsoft.com/office/2006/metadata/properties" xmlns:ns2="acb2c182-8be2-4932-b6c9-d665a7453e01" targetNamespace="http://schemas.microsoft.com/office/2006/metadata/properties" ma:root="true" ma:fieldsID="dcb29f4d708bd8fa04d4e771960f2c9b" ns2:_="">
    <xsd:import namespace="acb2c182-8be2-4932-b6c9-d665a7453e01"/>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cb2c182-8be2-4932-b6c9-d665a7453e0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5BC901C-3836-42FF-960F-11F4BB6FBCAA}">
  <ds:schemaRefs>
    <ds:schemaRef ds:uri="acb2c182-8be2-4932-b6c9-d665a7453e0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79D2EEDE-ABA6-40AD-A849-4E2A0601D27A}">
  <ds:schemaRefs>
    <ds:schemaRef ds:uri="http://schemas.microsoft.com/sharepoint/v3/contenttype/forms"/>
  </ds:schemaRefs>
</ds:datastoreItem>
</file>

<file path=customXml/itemProps3.xml><?xml version="1.0" encoding="utf-8"?>
<ds:datastoreItem xmlns:ds="http://schemas.openxmlformats.org/officeDocument/2006/customXml" ds:itemID="{65F8A837-F998-47CD-9E7B-790D0AEBBCB3}">
  <ds:schemaRefs>
    <ds:schemaRef ds:uri="acb2c182-8be2-4932-b6c9-d665a7453e01"/>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38</Slides>
  <Notes>1</Notes>
  <HiddenSlides>0</HiddenSlide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2_Microsoft 365 PPT Template - 2018</vt:lpstr>
      <vt:lpstr>CS 1010: Introduction to Programming with Python Lec 14: Files, Exceptions, OOP, Modules, Libraries &amp; Debugging</vt:lpstr>
      <vt:lpstr>Today, we’ll cover</vt:lpstr>
      <vt:lpstr>Big Picture</vt:lpstr>
      <vt:lpstr>PowerPoint Presentation</vt:lpstr>
      <vt:lpstr>File Handling</vt:lpstr>
      <vt:lpstr>What is File Handling in Python? </vt:lpstr>
      <vt:lpstr>PowerPoint Presentation</vt:lpstr>
      <vt:lpstr>Reading Files: open(), read(), readline()</vt:lpstr>
      <vt:lpstr>Writing to Files: write(), Modes (w, a, x)</vt:lpstr>
      <vt:lpstr>Binary Files and with open() Context Manager</vt:lpstr>
      <vt:lpstr>Exception Handling</vt:lpstr>
      <vt:lpstr>What Are Exceptions? Try-Except Basics </vt:lpstr>
      <vt:lpstr>Raising Exceptions and Using finally</vt:lpstr>
      <vt:lpstr>Creating Custom Exception Classes</vt:lpstr>
      <vt:lpstr>Modules and Packages</vt:lpstr>
      <vt:lpstr>Using Built-in Modules (math, sys, os)</vt:lpstr>
      <vt:lpstr>Creating and Importing Custom Modules</vt:lpstr>
      <vt:lpstr>Packages – Directory Structure and __init__.py</vt:lpstr>
      <vt:lpstr>Object-Oriented Programming</vt:lpstr>
      <vt:lpstr>Introduction to OOP – Why Objects Matter </vt:lpstr>
      <vt:lpstr>Classes and Object Creation Syntax</vt:lpstr>
      <vt:lpstr>Methods and __init__() Constructor</vt:lpstr>
      <vt:lpstr>Inheritance, Encapsulation, and Polymorphism (Simplified)</vt:lpstr>
      <vt:lpstr>Python Libraries</vt:lpstr>
      <vt:lpstr>Why Use Libraries?</vt:lpstr>
      <vt:lpstr>NumPy – Arrays and Vectorized Operations</vt:lpstr>
      <vt:lpstr>Pandas – DataFrames and Data Manipulation</vt:lpstr>
      <vt:lpstr>math Library – Precision Mathematical Computation</vt:lpstr>
      <vt:lpstr>datetime Library – Working with Dates and Times</vt:lpstr>
      <vt:lpstr>Matplotlib – Plotting Line Graphs and Bar Charts</vt:lpstr>
      <vt:lpstr>PowerPoint Presentation</vt:lpstr>
      <vt:lpstr>Debugging and Testing</vt:lpstr>
      <vt:lpstr>Debugging in Python: print() vs pdb</vt:lpstr>
      <vt:lpstr>Writing Unit Tests with unittest</vt:lpstr>
      <vt:lpstr>Assertions and Test-Driven Development (TDD) Insight</vt:lpstr>
      <vt:lpstr>Summary</vt:lpstr>
      <vt:lpstr>Consolidated Summary of Core Concepts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934</cp:revision>
  <dcterms:modified xsi:type="dcterms:W3CDTF">2025-06-29T11:10:21Z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0x01010023054D84420ED148B02D4908102C06EA</vt:lpwstr>
  </property>
  <property fmtid="{D5CDD505-2E9C-101B-9397-08002B2CF9AE}" pid="3" name="DocVizPreviewMetadata_Count">
    <vt:i4>21</vt:i4>
  </property>
  <property fmtid="{D5CDD505-2E9C-101B-9397-08002B2CF9AE}" pid="4" name="First Published">
    <vt:filetime>2016-04-08T21:04:00Z</vt:filetime>
  </property>
  <property fmtid="{D5CDD505-2E9C-101B-9397-08002B2CF9AE}" pid="5" name="Order">
    <vt:r8>67300</vt:r8>
  </property>
  <property fmtid="{D5CDD505-2E9C-101B-9397-08002B2CF9AE}" pid="6" name="xd_ProgID">
    <vt:lpwstr/>
  </property>
  <property fmtid="{D5CDD505-2E9C-101B-9397-08002B2CF9AE}" pid="7" name="DocVizPreviewMetadata_0">
    <vt:lpwstr>300x371x1</vt:lpwstr>
  </property>
  <property fmtid="{D5CDD505-2E9C-101B-9397-08002B2CF9AE}" pid="8" name="TemplateUrl">
    <vt:lpwstr/>
  </property>
  <property fmtid="{D5CDD505-2E9C-101B-9397-08002B2CF9AE}" pid="9" name="_dlc_DocIdItemGuid">
    <vt:lpwstr>f9cf9980-59c4-4715-853c-d67d1fe5f5ec</vt:lpwstr>
  </property>
  <property fmtid="{D5CDD505-2E9C-101B-9397-08002B2CF9AE}" pid="10" name="_CopySource">
    <vt:lpwstr>https://microsoft.sharepoint.com/teams/ftccm/Staging/CM-455/F3_Initiate_Assessment_Meeting_Template.pptx</vt:lpwstr>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By">
    <vt:lpwstr>babrody@microsoft.com</vt:lpwstr>
  </property>
  <property fmtid="{D5CDD505-2E9C-101B-9397-08002B2CF9AE}" pid="15" name="MSIP_Label_f42aa342-8706-4288-bd11-ebb85995028c_SetDate">
    <vt:lpwstr>2017-05-29T11:15:09.7205326+02:00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y fmtid="{D5CDD505-2E9C-101B-9397-08002B2CF9AE}" pid="20" name="xd_Signature">
    <vt:bool>false</vt:bool>
  </property>
  <property fmtid="{D5CDD505-2E9C-101B-9397-08002B2CF9AE}" pid="21" name="ComplianceAssetId">
    <vt:lpwstr/>
  </property>
</Properties>
</file>