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5" r:id="rId2"/>
    <p:sldId id="260" r:id="rId3"/>
    <p:sldId id="258" r:id="rId4"/>
    <p:sldId id="261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neG" initials="t" lastIdx="1" clrIdx="0">
    <p:extLst>
      <p:ext uri="{19B8F6BF-5375-455C-9EA6-DF929625EA0E}">
        <p15:presenceInfo xmlns:p15="http://schemas.microsoft.com/office/powerpoint/2012/main" userId="tune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81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26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E56E9-AD29-4A66-B657-D4632C29E29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FC30C-8ABE-41C5-AC53-6AD40DDAE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FC30C-8ABE-41C5-AC53-6AD40DDAEF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1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Histogram of Quality Score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bracket frequency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Conversions_bracket frequency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95" y="-78059"/>
            <a:ext cx="13627852" cy="724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0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6" y="2699657"/>
            <a:ext cx="6196874" cy="4060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926" y="2211131"/>
            <a:ext cx="7013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Correlation Matrix Of Quality Score and its Factors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217229" y="2105729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‘Landing Page Experience’ has the highest correlation (0.79) with Quality Score, followed by ‘Expected CTR Score’.</a:t>
            </a:r>
          </a:p>
          <a:p>
            <a:endParaRPr lang="en-US" dirty="0" smtClean="0"/>
          </a:p>
          <a:p>
            <a:r>
              <a:rPr lang="en-US" dirty="0" smtClean="0"/>
              <a:t>This is a strong positive relationship with the Quality Score, means Search Keywords with better LPE has better Quality Score . This is further evidenced on the ‘Distribution’ report in the Power BI file. </a:t>
            </a:r>
          </a:p>
          <a:p>
            <a:endParaRPr lang="en-US" dirty="0"/>
          </a:p>
          <a:p>
            <a:r>
              <a:rPr lang="en-US" dirty="0" smtClean="0"/>
              <a:t>The Landing Pages of Search Keywords should be of highest quality.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6" y="657607"/>
            <a:ext cx="6196874" cy="1465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126" y="254835"/>
            <a:ext cx="4128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Quality Score Formula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217229" y="254835"/>
            <a:ext cx="4833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Q1. What factor(s) has the strongest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impact on Quality Score?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157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724" y="0"/>
            <a:ext cx="205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Distributions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457200"/>
            <a:ext cx="11853745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9800" y="177852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Q2. Payment Per Click (PPC) </a:t>
            </a:r>
            <a:r>
              <a:rPr lang="en-US" sz="2400" b="1" dirty="0" smtClean="0"/>
              <a:t>Optimization</a:t>
            </a:r>
            <a:endParaRPr lang="en-US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9229" y="224018"/>
            <a:ext cx="25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Cost Per Click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229" y="208503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Cost Per Conversion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1256" y="4582886"/>
            <a:ext cx="310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Return on Ad Spend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6628" y="2274562"/>
            <a:ext cx="5671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Currently,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harity </a:t>
            </a:r>
            <a:r>
              <a:rPr lang="en-US" dirty="0" smtClean="0"/>
              <a:t>is spending average of £5.49 for a single conversion and getting an average of £2.38 for every </a:t>
            </a:r>
            <a:r>
              <a:rPr lang="en-US" dirty="0"/>
              <a:t> </a:t>
            </a:r>
            <a:r>
              <a:rPr lang="en-US" dirty="0" smtClean="0"/>
              <a:t>£1 spent on clicks.</a:t>
            </a:r>
          </a:p>
          <a:p>
            <a:endParaRPr lang="en-US" dirty="0"/>
          </a:p>
          <a:p>
            <a:r>
              <a:rPr lang="en-US" dirty="0" smtClean="0"/>
              <a:t>While this is not a loss, the organization should try to reduce the ‘Cost Per Conversion’ by getting more conversions from clicks.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102429" y="826588"/>
            <a:ext cx="202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Cost / Number of Clicks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02429" y="3159340"/>
            <a:ext cx="2449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Cost /</a:t>
            </a:r>
          </a:p>
          <a:p>
            <a:r>
              <a:rPr lang="en-US" dirty="0" smtClean="0"/>
              <a:t>Number of Conversions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02429" y="5115948"/>
            <a:ext cx="218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Revenue /</a:t>
            </a:r>
          </a:p>
          <a:p>
            <a:r>
              <a:rPr lang="en-US" dirty="0" smtClean="0"/>
              <a:t>Total Cost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661490"/>
            <a:ext cx="2188028" cy="1159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2788183"/>
            <a:ext cx="2188028" cy="12944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5107761"/>
            <a:ext cx="2188028" cy="10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4115" y="174171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Q2. Payment Per Click (PPC) </a:t>
            </a:r>
            <a:r>
              <a:rPr lang="en-US" sz="2400" b="1" dirty="0" smtClean="0"/>
              <a:t>Optimization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28657" y="1436914"/>
            <a:ext cx="5747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maximize performance of the portfolio;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.  Increase Total Revenue or</a:t>
            </a:r>
          </a:p>
          <a:p>
            <a:r>
              <a:rPr lang="en-US" dirty="0" smtClean="0"/>
              <a:t>  ii. Reduce Total Cost</a:t>
            </a:r>
          </a:p>
          <a:p>
            <a:endParaRPr lang="en-US" dirty="0"/>
          </a:p>
          <a:p>
            <a:pPr marL="400050" indent="-400050">
              <a:buAutoNum type="romanLcPeriod"/>
            </a:pPr>
            <a:r>
              <a:rPr lang="en-US" dirty="0" smtClean="0"/>
              <a:t>The </a:t>
            </a:r>
            <a:r>
              <a:rPr lang="en-US" dirty="0"/>
              <a:t>organization should try to reduce the ‘Cost Per </a:t>
            </a:r>
            <a:r>
              <a:rPr lang="en-US" dirty="0" smtClean="0"/>
              <a:t> Conversion</a:t>
            </a:r>
            <a:r>
              <a:rPr lang="en-US" dirty="0"/>
              <a:t>’ by getting more conversions from clicks.</a:t>
            </a:r>
          </a:p>
          <a:p>
            <a:endParaRPr lang="en-US" dirty="0"/>
          </a:p>
          <a:p>
            <a:r>
              <a:rPr lang="en-US" dirty="0" smtClean="0"/>
              <a:t>       The </a:t>
            </a:r>
            <a:r>
              <a:rPr lang="en-US" dirty="0"/>
              <a:t>lower the ‘Cost Per Conversion’, the more the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       derived </a:t>
            </a:r>
            <a:r>
              <a:rPr lang="en-US" dirty="0"/>
              <a:t>from ‘Cost of Clicks’ and the higher the ‘</a:t>
            </a:r>
            <a:r>
              <a:rPr lang="en-US" dirty="0" smtClean="0"/>
              <a:t>Return</a:t>
            </a:r>
          </a:p>
          <a:p>
            <a:r>
              <a:rPr lang="en-US" dirty="0"/>
              <a:t> </a:t>
            </a:r>
            <a:r>
              <a:rPr lang="en-US" dirty="0" smtClean="0"/>
              <a:t>      on </a:t>
            </a:r>
            <a:r>
              <a:rPr lang="en-US" dirty="0"/>
              <a:t>Average Spend’ ROAS.</a:t>
            </a:r>
          </a:p>
          <a:p>
            <a:endParaRPr lang="en-US" dirty="0"/>
          </a:p>
          <a:p>
            <a:r>
              <a:rPr lang="en-US" dirty="0" smtClean="0"/>
              <a:t>ii.   Another </a:t>
            </a:r>
            <a:r>
              <a:rPr lang="en-US" dirty="0"/>
              <a:t>way to get more Return on Ad Spend is to </a:t>
            </a:r>
          </a:p>
          <a:p>
            <a:r>
              <a:rPr lang="en-US" dirty="0"/>
              <a:t>     </a:t>
            </a:r>
            <a:r>
              <a:rPr lang="en-US" dirty="0" smtClean="0"/>
              <a:t> remove </a:t>
            </a:r>
            <a:r>
              <a:rPr lang="en-US" dirty="0"/>
              <a:t>redundant Search </a:t>
            </a:r>
            <a:r>
              <a:rPr lang="en-US" dirty="0" smtClean="0"/>
              <a:t>Keywords. </a:t>
            </a:r>
            <a:r>
              <a:rPr lang="en-US" dirty="0"/>
              <a:t>Redundant </a:t>
            </a:r>
          </a:p>
          <a:p>
            <a:r>
              <a:rPr lang="en-US" dirty="0"/>
              <a:t>     </a:t>
            </a:r>
            <a:r>
              <a:rPr lang="en-US" dirty="0" smtClean="0"/>
              <a:t> keywords  </a:t>
            </a:r>
            <a:r>
              <a:rPr lang="en-US" dirty="0"/>
              <a:t>drives ‘Total </a:t>
            </a:r>
            <a:r>
              <a:rPr lang="en-US" dirty="0" smtClean="0"/>
              <a:t>Cost’ </a:t>
            </a:r>
            <a:r>
              <a:rPr lang="en-US" dirty="0"/>
              <a:t>up, reducing ‘</a:t>
            </a:r>
            <a:r>
              <a:rPr lang="en-US" dirty="0" err="1"/>
              <a:t>rk</a:t>
            </a:r>
            <a:r>
              <a:rPr lang="en-US" dirty="0"/>
              <a:t>’  </a:t>
            </a:r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/>
              <a:t>will result in increased ROAS.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" y="472966"/>
            <a:ext cx="2083303" cy="4730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472966"/>
            <a:ext cx="1926772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1" y="195943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of Redundant keywords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2" y="849086"/>
            <a:ext cx="11474897" cy="52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87143" y="279583"/>
            <a:ext cx="6204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Q2. Payment Per Click (PPC) Optimization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dirty="0" smtClean="0"/>
              <a:t>c. Implementing strategy in business and measure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impact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145" y="1335029"/>
            <a:ext cx="64661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 </a:t>
            </a:r>
            <a:r>
              <a:rPr lang="en-US" u="sng" dirty="0" smtClean="0"/>
              <a:t>Two Sample Test of Mean</a:t>
            </a:r>
            <a:r>
              <a:rPr lang="en-US" dirty="0" smtClean="0"/>
              <a:t> can be conducted to see if there’s a significant difference in the average Conversions and average ROAS</a:t>
            </a:r>
          </a:p>
          <a:p>
            <a:r>
              <a:rPr lang="en-US" dirty="0" smtClean="0"/>
              <a:t>of Ad groups after making necessary keywords improvements / improving the landing page experience.</a:t>
            </a:r>
          </a:p>
          <a:p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. Null Hypothesis: There’s no difference between the Conversions</a:t>
            </a:r>
          </a:p>
          <a:p>
            <a:r>
              <a:rPr lang="en-US" dirty="0" smtClean="0"/>
              <a:t>                                  before and after improving Landing Page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Experience</a:t>
            </a:r>
            <a:r>
              <a:rPr lang="en-US" dirty="0"/>
              <a:t>/ improving keywords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ii. Null Hypothesis: There’s no difference between ‘Return on Ad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Spend’ </a:t>
            </a:r>
            <a:r>
              <a:rPr lang="en-US" dirty="0"/>
              <a:t>before and after improving </a:t>
            </a:r>
            <a:r>
              <a:rPr lang="en-US" dirty="0" smtClean="0"/>
              <a:t>Landing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Page Experience/ improving keywords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The Search Keywords to be used could be duplicated with</a:t>
            </a:r>
          </a:p>
          <a:p>
            <a:r>
              <a:rPr lang="en-US" dirty="0" smtClean="0"/>
              <a:t>      different landing pages to see the landing page with more </a:t>
            </a:r>
          </a:p>
          <a:p>
            <a:r>
              <a:rPr lang="en-US" dirty="0"/>
              <a:t> </a:t>
            </a:r>
            <a:r>
              <a:rPr lang="en-US" dirty="0" smtClean="0"/>
              <a:t>     conversions and ROAS for each keyword </a:t>
            </a:r>
          </a:p>
        </p:txBody>
      </p:sp>
    </p:spTree>
    <p:extLst>
      <p:ext uri="{BB962C8B-B14F-4D97-AF65-F5344CB8AC3E}">
        <p14:creationId xmlns:p14="http://schemas.microsoft.com/office/powerpoint/2010/main" val="39370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15" y="-111512"/>
            <a:ext cx="12634331" cy="704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</TotalTime>
  <Words>452</Words>
  <Application>Microsoft Office PowerPoint</Application>
  <PresentationFormat>Widescreen</PresentationFormat>
  <Paragraphs>69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Custom Design</vt:lpstr>
      <vt:lpstr>PowerPoint Presentation</vt:lpstr>
      <vt:lpstr>PowerPoint Presentation</vt:lpstr>
      <vt:lpstr>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tuneG</cp:lastModifiedBy>
  <cp:revision>49</cp:revision>
  <dcterms:created xsi:type="dcterms:W3CDTF">2016-09-04T11:54:55Z</dcterms:created>
  <dcterms:modified xsi:type="dcterms:W3CDTF">2022-02-02T21:40:49Z</dcterms:modified>
</cp:coreProperties>
</file>