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1" r:id="rId4"/>
    <p:sldId id="258" r:id="rId5"/>
    <p:sldId id="259" r:id="rId6"/>
    <p:sldId id="260" r:id="rId7"/>
    <p:sldId id="261" r:id="rId8"/>
    <p:sldId id="262" r:id="rId9"/>
    <p:sldId id="264" r:id="rId10"/>
    <p:sldId id="265" r:id="rId11"/>
    <p:sldId id="267" r:id="rId12"/>
    <p:sldId id="268" r:id="rId13"/>
    <p:sldId id="269" r:id="rId14"/>
    <p:sldId id="270" r:id="rId15"/>
  </p:sldIdLst>
  <p:sldSz cx="7556500" cy="10699750"/>
  <p:notesSz cx="7556500" cy="10699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p:cViewPr varScale="1">
        <p:scale>
          <a:sx n="57" d="100"/>
          <a:sy n="57" d="100"/>
        </p:scale>
        <p:origin x="2371"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6922"/>
            <a:ext cx="6428422"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91860"/>
            <a:ext cx="5293995"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60942"/>
            <a:ext cx="3289839"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60942"/>
            <a:ext cx="3289839"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990"/>
            <a:ext cx="6806565" cy="1711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60942"/>
            <a:ext cx="6806565"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50768"/>
            <a:ext cx="2420112"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50768"/>
            <a:ext cx="1739455"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a:xfrm>
            <a:off x="5445252" y="9950768"/>
            <a:ext cx="1739455"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 y="0"/>
            <a:ext cx="7556874" cy="10699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 y="92075"/>
            <a:ext cx="6260074" cy="908229"/>
          </a:xfrm>
          <a:prstGeom prst="rect">
            <a:avLst/>
          </a:prstGeom>
        </p:spPr>
      </p:pic>
      <p:sp>
        <p:nvSpPr>
          <p:cNvPr id="4" name="Rectangle 3"/>
          <p:cNvSpPr/>
          <p:nvPr/>
        </p:nvSpPr>
        <p:spPr>
          <a:xfrm>
            <a:off x="31750" y="1082675"/>
            <a:ext cx="2103974" cy="369332"/>
          </a:xfrm>
          <a:prstGeom prst="rect">
            <a:avLst/>
          </a:prstGeom>
        </p:spPr>
        <p:txBody>
          <a:bodyPr wrap="none">
            <a:spAutoFit/>
          </a:bodyPr>
          <a:lstStyle/>
          <a:p>
            <a:r>
              <a:rPr lang="en-US" b="1" i="0" dirty="0" smtClean="0">
                <a:effectLst/>
              </a:rPr>
              <a:t>About </a:t>
            </a:r>
            <a:r>
              <a:rPr lang="en-US" b="1" i="0" dirty="0" err="1" smtClean="0">
                <a:effectLst/>
              </a:rPr>
              <a:t>Finestra</a:t>
            </a:r>
            <a:r>
              <a:rPr lang="en-US" b="1" i="0" dirty="0" smtClean="0">
                <a:effectLst/>
              </a:rPr>
              <a:t> </a:t>
            </a:r>
            <a:r>
              <a:rPr lang="en-US" b="1" i="0" dirty="0" err="1" smtClean="0">
                <a:effectLst/>
              </a:rPr>
              <a:t>Defi</a:t>
            </a:r>
            <a:endParaRPr lang="en-US" dirty="0"/>
          </a:p>
        </p:txBody>
      </p:sp>
      <p:sp>
        <p:nvSpPr>
          <p:cNvPr id="5" name="Rectangle 4"/>
          <p:cNvSpPr/>
          <p:nvPr/>
        </p:nvSpPr>
        <p:spPr>
          <a:xfrm>
            <a:off x="31750" y="1452007"/>
            <a:ext cx="7524750" cy="1477328"/>
          </a:xfrm>
          <a:prstGeom prst="rect">
            <a:avLst/>
          </a:prstGeom>
        </p:spPr>
        <p:txBody>
          <a:bodyPr wrap="square">
            <a:spAutoFit/>
          </a:bodyPr>
          <a:lstStyle/>
          <a:p>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err="1" smtClean="0">
                <a:solidFill>
                  <a:schemeClr val="tx1">
                    <a:lumMod val="95000"/>
                    <a:lumOff val="5000"/>
                  </a:schemeClr>
                </a:solidFill>
                <a:effectLst/>
              </a:rPr>
              <a:t>Defi</a:t>
            </a:r>
            <a:r>
              <a:rPr lang="en-US" b="0" i="0" dirty="0" smtClean="0">
                <a:solidFill>
                  <a:schemeClr val="tx1">
                    <a:lumMod val="95000"/>
                    <a:lumOff val="5000"/>
                  </a:schemeClr>
                </a:solidFill>
                <a:effectLst/>
              </a:rPr>
              <a:t> was inspired by a post made by </a:t>
            </a:r>
            <a:r>
              <a:rPr lang="en-US" b="0" i="0" dirty="0" err="1" smtClean="0">
                <a:solidFill>
                  <a:schemeClr val="tx1">
                    <a:lumMod val="95000"/>
                    <a:lumOff val="5000"/>
                  </a:schemeClr>
                </a:solidFill>
                <a:effectLst/>
              </a:rPr>
              <a:t>Ethereum</a:t>
            </a:r>
            <a:r>
              <a:rPr lang="en-US" b="0" i="0" dirty="0" smtClean="0">
                <a:solidFill>
                  <a:schemeClr val="tx1">
                    <a:lumMod val="95000"/>
                    <a:lumOff val="5000"/>
                  </a:schemeClr>
                </a:solidFill>
                <a:effectLst/>
              </a:rPr>
              <a:t> founder </a:t>
            </a:r>
            <a:r>
              <a:rPr lang="en-US" b="0" i="0" dirty="0" err="1" smtClean="0">
                <a:solidFill>
                  <a:schemeClr val="tx1">
                    <a:lumMod val="95000"/>
                    <a:lumOff val="5000"/>
                  </a:schemeClr>
                </a:solidFill>
                <a:effectLst/>
              </a:rPr>
              <a:t>Vitalik</a:t>
            </a:r>
            <a:r>
              <a:rPr lang="en-US" b="0" i="0" dirty="0" smtClean="0">
                <a:solidFill>
                  <a:schemeClr val="tx1">
                    <a:lumMod val="95000"/>
                    <a:lumOff val="5000"/>
                  </a:schemeClr>
                </a:solidFill>
                <a:effectLst/>
              </a:rPr>
              <a:t> </a:t>
            </a:r>
            <a:r>
              <a:rPr lang="en-US" b="0" i="0" dirty="0" err="1" smtClean="0">
                <a:solidFill>
                  <a:schemeClr val="tx1">
                    <a:lumMod val="95000"/>
                    <a:lumOff val="5000"/>
                  </a:schemeClr>
                </a:solidFill>
                <a:effectLst/>
              </a:rPr>
              <a:t>Buterin</a:t>
            </a:r>
            <a:r>
              <a:rPr lang="en-US" b="0" i="0" dirty="0" smtClean="0">
                <a:solidFill>
                  <a:schemeClr val="tx1">
                    <a:lumMod val="95000"/>
                    <a:lumOff val="5000"/>
                  </a:schemeClr>
                </a:solidFill>
                <a:effectLst/>
              </a:rPr>
              <a:t> and is supported on four major </a:t>
            </a:r>
            <a:r>
              <a:rPr lang="en-US" b="0" i="0" dirty="0" err="1" smtClean="0">
                <a:solidFill>
                  <a:schemeClr val="tx1">
                    <a:lumMod val="95000"/>
                    <a:lumOff val="5000"/>
                  </a:schemeClr>
                </a:solidFill>
                <a:effectLst/>
              </a:rPr>
              <a:t>blockchain</a:t>
            </a:r>
            <a:r>
              <a:rPr lang="en-US" b="0" i="0" dirty="0" smtClean="0">
                <a:solidFill>
                  <a:schemeClr val="tx1">
                    <a:lumMod val="95000"/>
                    <a:lumOff val="5000"/>
                  </a:schemeClr>
                </a:solidFill>
                <a:effectLst/>
              </a:rPr>
              <a:t> networks, including BNB CHAIN, </a:t>
            </a:r>
            <a:r>
              <a:rPr lang="en-US" b="0" i="0" dirty="0" err="1" smtClean="0">
                <a:solidFill>
                  <a:schemeClr val="tx1">
                    <a:lumMod val="95000"/>
                    <a:lumOff val="5000"/>
                  </a:schemeClr>
                </a:solidFill>
                <a:effectLst/>
              </a:rPr>
              <a:t>Ethereum</a:t>
            </a:r>
            <a:r>
              <a:rPr lang="en-US" b="0" i="0" dirty="0" smtClean="0">
                <a:solidFill>
                  <a:schemeClr val="tx1">
                    <a:lumMod val="95000"/>
                    <a:lumOff val="5000"/>
                  </a:schemeClr>
                </a:solidFill>
                <a:effectLst/>
              </a:rPr>
              <a:t>, </a:t>
            </a:r>
            <a:r>
              <a:rPr lang="en-US" b="0" i="0" dirty="0" err="1" smtClean="0">
                <a:solidFill>
                  <a:schemeClr val="tx1">
                    <a:lumMod val="95000"/>
                    <a:lumOff val="5000"/>
                  </a:schemeClr>
                </a:solidFill>
                <a:effectLst/>
              </a:rPr>
              <a:t>Matic</a:t>
            </a:r>
            <a:r>
              <a:rPr lang="en-US" b="0" i="0" dirty="0" smtClean="0">
                <a:solidFill>
                  <a:schemeClr val="tx1">
                    <a:lumMod val="95000"/>
                    <a:lumOff val="5000"/>
                  </a:schemeClr>
                </a:solidFill>
                <a:effectLst/>
              </a:rPr>
              <a:t>, and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Chain.</a:t>
            </a:r>
          </a:p>
          <a:p>
            <a:r>
              <a:rPr lang="en-US" b="0" i="0" dirty="0" smtClean="0">
                <a:solidFill>
                  <a:srgbClr val="D1D5DB"/>
                </a:solidFill>
                <a:effectLst/>
              </a:rPr>
              <a:t/>
            </a:r>
            <a:br>
              <a:rPr lang="en-US" b="0" i="0" dirty="0" smtClean="0">
                <a:solidFill>
                  <a:srgbClr val="D1D5DB"/>
                </a:solidFill>
                <a:effectLst/>
              </a:rPr>
            </a:br>
            <a:endParaRPr lang="en-US" dirty="0"/>
          </a:p>
        </p:txBody>
      </p:sp>
      <p:sp>
        <p:nvSpPr>
          <p:cNvPr id="6" name="Rectangle 5"/>
          <p:cNvSpPr/>
          <p:nvPr/>
        </p:nvSpPr>
        <p:spPr>
          <a:xfrm>
            <a:off x="31750" y="2375337"/>
            <a:ext cx="3778250" cy="923330"/>
          </a:xfrm>
          <a:prstGeom prst="rect">
            <a:avLst/>
          </a:prstGeom>
        </p:spPr>
        <p:txBody>
          <a:bodyPr>
            <a:spAutoFit/>
          </a:bodyPr>
          <a:lstStyle/>
          <a:p>
            <a:pPr>
              <a:buFont typeface="Arial" panose="020B0604020202020204" pitchFamily="34" charset="0"/>
              <a:buChar char="•"/>
            </a:pPr>
            <a:r>
              <a:rPr lang="en-US" b="0" i="0" dirty="0" smtClean="0">
                <a:solidFill>
                  <a:schemeClr val="tx1">
                    <a:lumMod val="95000"/>
                    <a:lumOff val="5000"/>
                  </a:schemeClr>
                </a:solidFill>
                <a:effectLst/>
              </a:rPr>
              <a:t>Inspired by </a:t>
            </a:r>
            <a:r>
              <a:rPr lang="en-US" b="0" i="0" dirty="0" err="1" smtClean="0">
                <a:solidFill>
                  <a:schemeClr val="tx1">
                    <a:lumMod val="95000"/>
                    <a:lumOff val="5000"/>
                  </a:schemeClr>
                </a:solidFill>
                <a:effectLst/>
              </a:rPr>
              <a:t>Vitalik</a:t>
            </a:r>
            <a:r>
              <a:rPr lang="en-US" b="0" i="0" dirty="0" smtClean="0">
                <a:solidFill>
                  <a:schemeClr val="tx1">
                    <a:lumMod val="95000"/>
                    <a:lumOff val="5000"/>
                  </a:schemeClr>
                </a:solidFill>
                <a:effectLst/>
              </a:rPr>
              <a:t> </a:t>
            </a:r>
            <a:r>
              <a:rPr lang="en-US" b="0" i="0" dirty="0" err="1" smtClean="0">
                <a:solidFill>
                  <a:schemeClr val="tx1">
                    <a:lumMod val="95000"/>
                    <a:lumOff val="5000"/>
                  </a:schemeClr>
                </a:solidFill>
                <a:effectLst/>
              </a:rPr>
              <a:t>Buterin</a:t>
            </a:r>
            <a:endParaRPr lang="en-US" b="0" i="0" dirty="0" smtClean="0">
              <a:solidFill>
                <a:schemeClr val="tx1">
                  <a:lumMod val="95000"/>
                  <a:lumOff val="5000"/>
                </a:schemeClr>
              </a:solidFill>
              <a:effectLst/>
            </a:endParaRPr>
          </a:p>
          <a:p>
            <a:pPr>
              <a:buFont typeface="Arial" panose="020B0604020202020204" pitchFamily="34" charset="0"/>
              <a:buChar char="•"/>
            </a:pPr>
            <a:r>
              <a:rPr lang="en-US" b="0" i="0" dirty="0" smtClean="0">
                <a:solidFill>
                  <a:schemeClr val="tx1">
                    <a:lumMod val="95000"/>
                    <a:lumOff val="5000"/>
                  </a:schemeClr>
                </a:solidFill>
                <a:effectLst/>
              </a:rPr>
              <a:t>Supported on major </a:t>
            </a:r>
            <a:r>
              <a:rPr lang="en-US" b="0" i="0" dirty="0" err="1" smtClean="0">
                <a:solidFill>
                  <a:schemeClr val="tx1">
                    <a:lumMod val="95000"/>
                    <a:lumOff val="5000"/>
                  </a:schemeClr>
                </a:solidFill>
                <a:effectLst/>
              </a:rPr>
              <a:t>blockchain</a:t>
            </a:r>
            <a:r>
              <a:rPr lang="en-US" b="0" i="0" dirty="0" smtClean="0">
                <a:solidFill>
                  <a:schemeClr val="tx1">
                    <a:lumMod val="95000"/>
                    <a:lumOff val="5000"/>
                  </a:schemeClr>
                </a:solidFill>
                <a:effectLst/>
              </a:rPr>
              <a:t> networks</a:t>
            </a:r>
            <a:endParaRPr lang="en-US" b="0" i="0" dirty="0">
              <a:solidFill>
                <a:schemeClr val="tx1">
                  <a:lumMod val="95000"/>
                  <a:lumOff val="5000"/>
                </a:schemeClr>
              </a:solidFill>
              <a:effectLst/>
            </a:endParaRPr>
          </a:p>
        </p:txBody>
      </p:sp>
      <p:sp>
        <p:nvSpPr>
          <p:cNvPr id="7" name="Rectangle 6"/>
          <p:cNvSpPr/>
          <p:nvPr/>
        </p:nvSpPr>
        <p:spPr>
          <a:xfrm>
            <a:off x="31750" y="3381038"/>
            <a:ext cx="2333139" cy="369332"/>
          </a:xfrm>
          <a:prstGeom prst="rect">
            <a:avLst/>
          </a:prstGeom>
        </p:spPr>
        <p:txBody>
          <a:bodyPr wrap="none">
            <a:spAutoFit/>
          </a:bodyPr>
          <a:lstStyle/>
          <a:p>
            <a:r>
              <a:rPr lang="en-US" b="1" i="0" dirty="0" err="1" smtClean="0">
                <a:effectLst/>
              </a:rPr>
              <a:t>Finestra</a:t>
            </a:r>
            <a:r>
              <a:rPr lang="en-US" b="1" i="0" dirty="0" smtClean="0">
                <a:effectLst/>
              </a:rPr>
              <a:t> </a:t>
            </a:r>
            <a:r>
              <a:rPr lang="en-US" b="1" i="0" dirty="0" err="1" smtClean="0">
                <a:effectLst/>
              </a:rPr>
              <a:t>Defi</a:t>
            </a:r>
            <a:r>
              <a:rPr lang="en-US" b="1" i="0" dirty="0" smtClean="0">
                <a:effectLst/>
              </a:rPr>
              <a:t> Features</a:t>
            </a:r>
            <a:endParaRPr lang="en-US" dirty="0"/>
          </a:p>
        </p:txBody>
      </p:sp>
      <p:sp>
        <p:nvSpPr>
          <p:cNvPr id="8" name="Rectangle 7"/>
          <p:cNvSpPr/>
          <p:nvPr/>
        </p:nvSpPr>
        <p:spPr>
          <a:xfrm>
            <a:off x="31750" y="3750370"/>
            <a:ext cx="7524750" cy="1477328"/>
          </a:xfrm>
          <a:prstGeom prst="rect">
            <a:avLst/>
          </a:prstGeom>
        </p:spPr>
        <p:txBody>
          <a:bodyPr wrap="square">
            <a:spAutoFit/>
          </a:bodyPr>
          <a:lstStyle/>
          <a:p>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err="1" smtClean="0">
                <a:solidFill>
                  <a:schemeClr val="tx1">
                    <a:lumMod val="95000"/>
                    <a:lumOff val="5000"/>
                  </a:schemeClr>
                </a:solidFill>
                <a:effectLst/>
              </a:rPr>
              <a:t>Defi</a:t>
            </a:r>
            <a:r>
              <a:rPr lang="en-US" b="0" i="0" dirty="0" smtClean="0">
                <a:solidFill>
                  <a:schemeClr val="tx1">
                    <a:lumMod val="95000"/>
                    <a:lumOff val="5000"/>
                  </a:schemeClr>
                </a:solidFill>
                <a:effectLst/>
              </a:rPr>
              <a:t> is a </a:t>
            </a:r>
            <a:r>
              <a:rPr lang="en-US" b="0" i="0" dirty="0" err="1" smtClean="0">
                <a:solidFill>
                  <a:schemeClr val="tx1">
                    <a:lumMod val="95000"/>
                    <a:lumOff val="5000"/>
                  </a:schemeClr>
                </a:solidFill>
                <a:effectLst/>
              </a:rPr>
              <a:t>decentralised</a:t>
            </a:r>
            <a:r>
              <a:rPr lang="en-US" b="0" i="0" dirty="0" smtClean="0">
                <a:solidFill>
                  <a:schemeClr val="tx1">
                    <a:lumMod val="95000"/>
                    <a:lumOff val="5000"/>
                  </a:schemeClr>
                </a:solidFill>
                <a:effectLst/>
              </a:rPr>
              <a:t> exchange (DEX) that facilitates exchange transactions on supporting networks and the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Network, without incurring platform or intermediary fees. It uses mathematical equations, token pools, and </a:t>
            </a:r>
            <a:r>
              <a:rPr lang="en-US" b="0" i="0" dirty="0" smtClean="0">
                <a:solidFill>
                  <a:schemeClr val="tx1">
                    <a:lumMod val="95000"/>
                    <a:lumOff val="5000"/>
                  </a:schemeClr>
                </a:solidFill>
                <a:effectLst/>
              </a:rPr>
              <a:t>FST </a:t>
            </a:r>
            <a:r>
              <a:rPr lang="en-US" b="0" i="0" dirty="0" smtClean="0">
                <a:solidFill>
                  <a:schemeClr val="tx1">
                    <a:lumMod val="95000"/>
                    <a:lumOff val="5000"/>
                  </a:schemeClr>
                </a:solidFill>
                <a:effectLst/>
              </a:rPr>
              <a:t>to match buyers and sellers to determine prices and conduct trades.</a:t>
            </a:r>
            <a:endParaRPr lang="en-US" dirty="0">
              <a:solidFill>
                <a:schemeClr val="tx1">
                  <a:lumMod val="95000"/>
                  <a:lumOff val="5000"/>
                </a:schemeClr>
              </a:solidFill>
            </a:endParaRPr>
          </a:p>
        </p:txBody>
      </p:sp>
      <p:sp>
        <p:nvSpPr>
          <p:cNvPr id="9" name="Rectangle 8"/>
          <p:cNvSpPr/>
          <p:nvPr/>
        </p:nvSpPr>
        <p:spPr>
          <a:xfrm>
            <a:off x="38100" y="5227698"/>
            <a:ext cx="3778250" cy="1200329"/>
          </a:xfrm>
          <a:prstGeom prst="rect">
            <a:avLst/>
          </a:prstGeom>
        </p:spPr>
        <p:txBody>
          <a:bodyPr>
            <a:spAutoFit/>
          </a:bodyPr>
          <a:lstStyle/>
          <a:p>
            <a:pPr>
              <a:buFont typeface="Arial" panose="020B0604020202020204" pitchFamily="34" charset="0"/>
              <a:buChar char="•"/>
            </a:pPr>
            <a:r>
              <a:rPr lang="en-US" b="0" i="0" dirty="0" smtClean="0">
                <a:solidFill>
                  <a:schemeClr val="tx1">
                    <a:lumMod val="95000"/>
                    <a:lumOff val="5000"/>
                  </a:schemeClr>
                </a:solidFill>
                <a:effectLst/>
              </a:rPr>
              <a:t>Decentralized exchange (DEX)</a:t>
            </a:r>
          </a:p>
          <a:p>
            <a:pPr>
              <a:buFont typeface="Arial" panose="020B0604020202020204" pitchFamily="34" charset="0"/>
              <a:buChar char="•"/>
            </a:pPr>
            <a:r>
              <a:rPr lang="en-US" b="0" i="0" dirty="0" smtClean="0">
                <a:solidFill>
                  <a:schemeClr val="tx1">
                    <a:lumMod val="95000"/>
                    <a:lumOff val="5000"/>
                  </a:schemeClr>
                </a:solidFill>
                <a:effectLst/>
              </a:rPr>
              <a:t>No fees</a:t>
            </a:r>
          </a:p>
          <a:p>
            <a:pPr>
              <a:buFont typeface="Arial" panose="020B0604020202020204" pitchFamily="34" charset="0"/>
              <a:buChar char="•"/>
            </a:pPr>
            <a:r>
              <a:rPr lang="en-US" b="0" i="0" dirty="0" smtClean="0">
                <a:solidFill>
                  <a:schemeClr val="tx1">
                    <a:lumMod val="95000"/>
                    <a:lumOff val="5000"/>
                  </a:schemeClr>
                </a:solidFill>
                <a:effectLst/>
              </a:rPr>
              <a:t>Mathematical equations for matching buyers and sellers</a:t>
            </a:r>
            <a:endParaRPr lang="en-US" b="0" i="0" dirty="0">
              <a:solidFill>
                <a:schemeClr val="tx1">
                  <a:lumMod val="95000"/>
                  <a:lumOff val="5000"/>
                </a:schemeClr>
              </a:solidFill>
              <a:effectLst/>
            </a:endParaRPr>
          </a:p>
        </p:txBody>
      </p:sp>
      <p:sp>
        <p:nvSpPr>
          <p:cNvPr id="12" name="Rectangle 11"/>
          <p:cNvSpPr/>
          <p:nvPr/>
        </p:nvSpPr>
        <p:spPr>
          <a:xfrm>
            <a:off x="38100" y="6456602"/>
            <a:ext cx="2803909" cy="369332"/>
          </a:xfrm>
          <a:prstGeom prst="rect">
            <a:avLst/>
          </a:prstGeom>
        </p:spPr>
        <p:txBody>
          <a:bodyPr wrap="none">
            <a:spAutoFit/>
          </a:bodyPr>
          <a:lstStyle/>
          <a:p>
            <a:r>
              <a:rPr lang="en-US" b="1" i="0" dirty="0" err="1" smtClean="0">
                <a:effectLst/>
              </a:rPr>
              <a:t>Finestra</a:t>
            </a:r>
            <a:r>
              <a:rPr lang="en-US" b="1" i="0" dirty="0" smtClean="0">
                <a:effectLst/>
              </a:rPr>
              <a:t> </a:t>
            </a:r>
            <a:r>
              <a:rPr lang="en-US" b="1" i="0" dirty="0" err="1" smtClean="0">
                <a:effectLst/>
              </a:rPr>
              <a:t>Defi</a:t>
            </a:r>
            <a:r>
              <a:rPr lang="en-US" b="1" i="0" dirty="0" smtClean="0">
                <a:effectLst/>
              </a:rPr>
              <a:t> Development</a:t>
            </a:r>
            <a:endParaRPr lang="en-US" dirty="0"/>
          </a:p>
        </p:txBody>
      </p:sp>
      <p:sp>
        <p:nvSpPr>
          <p:cNvPr id="13" name="Rectangle 12"/>
          <p:cNvSpPr/>
          <p:nvPr/>
        </p:nvSpPr>
        <p:spPr>
          <a:xfrm>
            <a:off x="38100" y="6857684"/>
            <a:ext cx="7473950" cy="3693319"/>
          </a:xfrm>
          <a:prstGeom prst="rect">
            <a:avLst/>
          </a:prstGeom>
        </p:spPr>
        <p:txBody>
          <a:bodyPr wrap="square">
            <a:spAutoFit/>
          </a:bodyPr>
          <a:lstStyle/>
          <a:p>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err="1" smtClean="0">
                <a:solidFill>
                  <a:schemeClr val="tx1">
                    <a:lumMod val="95000"/>
                    <a:lumOff val="5000"/>
                  </a:schemeClr>
                </a:solidFill>
                <a:effectLst/>
              </a:rPr>
              <a:t>Defi</a:t>
            </a:r>
            <a:r>
              <a:rPr lang="en-US" b="0" i="0" dirty="0" smtClean="0">
                <a:solidFill>
                  <a:schemeClr val="tx1">
                    <a:lumMod val="95000"/>
                    <a:lumOff val="5000"/>
                  </a:schemeClr>
                </a:solidFill>
                <a:effectLst/>
              </a:rPr>
              <a:t> offers several features to its users, including Swap, Liquidity, Farming, Staking, and an NFT Marketplace.</a:t>
            </a:r>
          </a:p>
          <a:p>
            <a:endParaRPr lang="en-US" b="0" i="0" dirty="0" smtClean="0">
              <a:solidFill>
                <a:schemeClr val="tx1">
                  <a:lumMod val="95000"/>
                  <a:lumOff val="5000"/>
                </a:schemeClr>
              </a:solidFill>
              <a:effectLst/>
            </a:endParaRPr>
          </a:p>
          <a:p>
            <a:pPr>
              <a:buFont typeface="Arial" panose="020B0604020202020204" pitchFamily="34" charset="0"/>
              <a:buChar char="•"/>
            </a:pPr>
            <a:r>
              <a:rPr lang="en-US" b="0" i="0" dirty="0" smtClean="0">
                <a:solidFill>
                  <a:schemeClr val="tx1">
                    <a:lumMod val="95000"/>
                    <a:lumOff val="5000"/>
                  </a:schemeClr>
                </a:solidFill>
                <a:effectLst/>
              </a:rPr>
              <a:t>Swap: Supported network token exchange</a:t>
            </a:r>
          </a:p>
          <a:p>
            <a:endParaRPr lang="en-US" b="0" i="0" dirty="0" smtClean="0">
              <a:solidFill>
                <a:schemeClr val="tx1">
                  <a:lumMod val="95000"/>
                  <a:lumOff val="5000"/>
                </a:schemeClr>
              </a:solidFill>
              <a:effectLst/>
            </a:endParaRPr>
          </a:p>
          <a:p>
            <a:pPr>
              <a:buFont typeface="Arial" panose="020B0604020202020204" pitchFamily="34" charset="0"/>
              <a:buChar char="•"/>
            </a:pPr>
            <a:r>
              <a:rPr lang="en-US" b="0" i="0" dirty="0" smtClean="0">
                <a:solidFill>
                  <a:schemeClr val="tx1">
                    <a:lumMod val="95000"/>
                    <a:lumOff val="5000"/>
                  </a:schemeClr>
                </a:solidFill>
                <a:effectLst/>
              </a:rPr>
              <a:t>Liquidity: Project developers can put or create liquidity on the platform</a:t>
            </a:r>
          </a:p>
          <a:p>
            <a:endParaRPr lang="en-US" b="0" i="0" dirty="0" smtClean="0">
              <a:solidFill>
                <a:schemeClr val="tx1">
                  <a:lumMod val="95000"/>
                  <a:lumOff val="5000"/>
                </a:schemeClr>
              </a:solidFill>
              <a:effectLst/>
            </a:endParaRPr>
          </a:p>
          <a:p>
            <a:pPr>
              <a:buFont typeface="Arial" panose="020B0604020202020204" pitchFamily="34" charset="0"/>
              <a:buChar char="•"/>
            </a:pPr>
            <a:r>
              <a:rPr lang="en-US" b="0" i="0" dirty="0" smtClean="0">
                <a:solidFill>
                  <a:schemeClr val="tx1">
                    <a:lumMod val="95000"/>
                    <a:lumOff val="5000"/>
                  </a:schemeClr>
                </a:solidFill>
                <a:effectLst/>
              </a:rPr>
              <a:t>Farming: Users can earn passive income with </a:t>
            </a:r>
            <a:r>
              <a:rPr lang="en-US" b="0" i="0" dirty="0" err="1" smtClean="0">
                <a:solidFill>
                  <a:schemeClr val="tx1">
                    <a:lumMod val="95000"/>
                    <a:lumOff val="5000"/>
                  </a:schemeClr>
                </a:solidFill>
                <a:effectLst/>
              </a:rPr>
              <a:t>Finestra</a:t>
            </a:r>
            <a:endParaRPr lang="en-US" b="0" i="0" dirty="0" smtClean="0">
              <a:solidFill>
                <a:schemeClr val="tx1">
                  <a:lumMod val="95000"/>
                  <a:lumOff val="5000"/>
                </a:schemeClr>
              </a:solidFill>
              <a:effectLst/>
            </a:endParaRPr>
          </a:p>
          <a:p>
            <a:pPr>
              <a:buFont typeface="Arial" panose="020B0604020202020204" pitchFamily="34" charset="0"/>
              <a:buChar char="•"/>
            </a:pPr>
            <a:endParaRPr lang="en-US" b="0" i="0" dirty="0" smtClean="0">
              <a:solidFill>
                <a:schemeClr val="tx1">
                  <a:lumMod val="95000"/>
                  <a:lumOff val="5000"/>
                </a:schemeClr>
              </a:solidFill>
              <a:effectLst/>
            </a:endParaRPr>
          </a:p>
          <a:p>
            <a:pPr>
              <a:buFont typeface="Arial" panose="020B0604020202020204" pitchFamily="34" charset="0"/>
              <a:buChar char="•"/>
            </a:pPr>
            <a:r>
              <a:rPr lang="en-US" b="0" i="0" dirty="0" smtClean="0">
                <a:solidFill>
                  <a:schemeClr val="tx1">
                    <a:lumMod val="95000"/>
                    <a:lumOff val="5000"/>
                  </a:schemeClr>
                </a:solidFill>
                <a:effectLst/>
              </a:rPr>
              <a:t>Staking: </a:t>
            </a:r>
            <a:r>
              <a:rPr lang="en-US" b="0" i="0" dirty="0" smtClean="0">
                <a:solidFill>
                  <a:schemeClr val="tx1">
                    <a:lumMod val="95000"/>
                    <a:lumOff val="5000"/>
                  </a:schemeClr>
                </a:solidFill>
                <a:effectLst/>
              </a:rPr>
              <a:t>FST </a:t>
            </a:r>
            <a:r>
              <a:rPr lang="en-US" b="0" i="0" dirty="0" smtClean="0">
                <a:solidFill>
                  <a:schemeClr val="tx1">
                    <a:lumMod val="95000"/>
                    <a:lumOff val="5000"/>
                  </a:schemeClr>
                </a:solidFill>
                <a:effectLst/>
              </a:rPr>
              <a:t>token holders can double their assets through staking</a:t>
            </a:r>
          </a:p>
          <a:p>
            <a:pPr>
              <a:buFont typeface="Arial" panose="020B0604020202020204" pitchFamily="34" charset="0"/>
              <a:buChar char="•"/>
            </a:pPr>
            <a:endParaRPr lang="en-US" b="0" i="0" dirty="0" smtClean="0">
              <a:solidFill>
                <a:schemeClr val="tx1">
                  <a:lumMod val="95000"/>
                  <a:lumOff val="5000"/>
                </a:schemeClr>
              </a:solidFill>
              <a:effectLst/>
            </a:endParaRPr>
          </a:p>
          <a:p>
            <a:pPr>
              <a:buFont typeface="Arial" panose="020B0604020202020204" pitchFamily="34" charset="0"/>
              <a:buChar char="•"/>
            </a:pPr>
            <a:r>
              <a:rPr lang="en-US" b="0" i="0" dirty="0" smtClean="0">
                <a:solidFill>
                  <a:schemeClr val="tx1">
                    <a:lumMod val="95000"/>
                    <a:lumOff val="5000"/>
                  </a:schemeClr>
                </a:solidFill>
                <a:effectLst/>
              </a:rPr>
              <a:t>NFT Marketplace: A marketplace for conducting business turnover of NFT assets with the support of several networks</a:t>
            </a:r>
            <a:endParaRPr lang="en-US" b="0" i="0" dirty="0">
              <a:solidFill>
                <a:schemeClr val="tx1">
                  <a:lumMod val="95000"/>
                  <a:lumOff val="5000"/>
                </a:schemeClr>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t="73878" r="-591" b="1399"/>
          <a:stretch/>
        </p:blipFill>
        <p:spPr>
          <a:xfrm>
            <a:off x="0" y="8016875"/>
            <a:ext cx="7556500" cy="2682874"/>
          </a:xfrm>
          <a:prstGeom prst="rect">
            <a:avLst/>
          </a:prstGeom>
        </p:spPr>
      </p:pic>
      <p:sp>
        <p:nvSpPr>
          <p:cNvPr id="3" name="Rectangle 2"/>
          <p:cNvSpPr/>
          <p:nvPr/>
        </p:nvSpPr>
        <p:spPr>
          <a:xfrm>
            <a:off x="273050" y="473075"/>
            <a:ext cx="7283450" cy="9048631"/>
          </a:xfrm>
          <a:prstGeom prst="rect">
            <a:avLst/>
          </a:prstGeom>
        </p:spPr>
        <p:txBody>
          <a:bodyPr wrap="square">
            <a:spAutoFit/>
          </a:bodyPr>
          <a:lstStyle/>
          <a:p>
            <a:r>
              <a:rPr lang="en-US" sz="2100" b="1" dirty="0"/>
              <a:t>About Ever NFT </a:t>
            </a:r>
            <a:r>
              <a:rPr lang="en-US" sz="2100" b="1" dirty="0" smtClean="0"/>
              <a:t>Marketplace</a:t>
            </a:r>
          </a:p>
          <a:p>
            <a:endParaRPr lang="en-US" dirty="0"/>
          </a:p>
          <a:p>
            <a:r>
              <a:rPr lang="en-US" dirty="0" smtClean="0"/>
              <a:t>Ever </a:t>
            </a:r>
            <a:r>
              <a:rPr lang="en-US" dirty="0"/>
              <a:t>NFT Marketplace is an online marketplace for buying and selling NFTs (Non-Fungible Tokens). NFTs are digital assets on the </a:t>
            </a:r>
            <a:r>
              <a:rPr lang="en-US" dirty="0" err="1"/>
              <a:t>blockchain</a:t>
            </a:r>
            <a:r>
              <a:rPr lang="en-US" dirty="0"/>
              <a:t> network that have unique identification codes and metadata, representing a variety of tangible and intangible goods that are considered unique and rare</a:t>
            </a:r>
            <a:r>
              <a:rPr lang="en-US" dirty="0" smtClean="0"/>
              <a:t>.</a:t>
            </a:r>
          </a:p>
          <a:p>
            <a:endParaRPr lang="en-US" dirty="0"/>
          </a:p>
          <a:p>
            <a:pPr>
              <a:buFont typeface="Arial" panose="020B0604020202020204" pitchFamily="34" charset="0"/>
              <a:buChar char="•"/>
            </a:pPr>
            <a:r>
              <a:rPr lang="en-US" dirty="0" smtClean="0"/>
              <a:t> Online </a:t>
            </a:r>
            <a:r>
              <a:rPr lang="en-US" dirty="0"/>
              <a:t>marketplace for buying and selling NFTs</a:t>
            </a:r>
          </a:p>
          <a:p>
            <a:pPr>
              <a:buFont typeface="Arial" panose="020B0604020202020204" pitchFamily="34" charset="0"/>
              <a:buChar char="•"/>
            </a:pPr>
            <a:r>
              <a:rPr lang="en-US" dirty="0" smtClean="0"/>
              <a:t> Unique </a:t>
            </a:r>
            <a:r>
              <a:rPr lang="en-US" dirty="0"/>
              <a:t>digital assets on the </a:t>
            </a:r>
            <a:r>
              <a:rPr lang="en-US" dirty="0" err="1"/>
              <a:t>blockchain</a:t>
            </a:r>
            <a:r>
              <a:rPr lang="en-US" dirty="0"/>
              <a:t> </a:t>
            </a:r>
            <a:r>
              <a:rPr lang="en-US" dirty="0" smtClean="0"/>
              <a:t>network</a:t>
            </a:r>
          </a:p>
          <a:p>
            <a:endParaRPr lang="en-US" b="0" i="0" dirty="0">
              <a:effectLst/>
            </a:endParaRPr>
          </a:p>
          <a:p>
            <a:r>
              <a:rPr lang="en-US" sz="2100" b="1" dirty="0"/>
              <a:t>Use of Ever NFT </a:t>
            </a:r>
            <a:r>
              <a:rPr lang="en-US" sz="2100" b="1" dirty="0" smtClean="0"/>
              <a:t>Marketplace</a:t>
            </a:r>
          </a:p>
          <a:p>
            <a:endParaRPr lang="en-US" dirty="0"/>
          </a:p>
          <a:p>
            <a:r>
              <a:rPr lang="en-US" dirty="0"/>
              <a:t>Ever NFT Marketplace is the first NFT marketplace developed by the </a:t>
            </a:r>
            <a:r>
              <a:rPr lang="en-US" dirty="0" err="1" smtClean="0"/>
              <a:t>Finestra</a:t>
            </a:r>
            <a:r>
              <a:rPr lang="en-US" dirty="0" smtClean="0"/>
              <a:t> </a:t>
            </a:r>
            <a:r>
              <a:rPr lang="en-US" dirty="0"/>
              <a:t>team, with more than 10 million NFTs supporting various items such as photos and videos. The platform allows NFT owners or sellers and collectors or buyers to transact.</a:t>
            </a:r>
          </a:p>
          <a:p>
            <a:r>
              <a:rPr lang="en-US" dirty="0"/>
              <a:t>Developed by </a:t>
            </a:r>
            <a:r>
              <a:rPr lang="en-US" dirty="0" err="1" smtClean="0"/>
              <a:t>Finestra</a:t>
            </a:r>
            <a:r>
              <a:rPr lang="en-US" dirty="0" smtClean="0"/>
              <a:t> </a:t>
            </a:r>
            <a:r>
              <a:rPr lang="en-US" dirty="0"/>
              <a:t>team</a:t>
            </a:r>
          </a:p>
          <a:p>
            <a:r>
              <a:rPr lang="en-US" dirty="0"/>
              <a:t>10 million NFTs supporting various items</a:t>
            </a:r>
          </a:p>
          <a:p>
            <a:r>
              <a:rPr lang="en-US" dirty="0"/>
              <a:t>Platform for NFT owners and collectors to </a:t>
            </a:r>
            <a:r>
              <a:rPr lang="en-US" dirty="0" smtClean="0"/>
              <a:t>transact</a:t>
            </a:r>
          </a:p>
          <a:p>
            <a:endParaRPr lang="en-US" dirty="0" smtClean="0"/>
          </a:p>
          <a:p>
            <a:r>
              <a:rPr lang="en-US" sz="2100" b="1" dirty="0"/>
              <a:t>Supported Payment </a:t>
            </a:r>
            <a:r>
              <a:rPr lang="en-US" sz="2100" b="1" dirty="0" smtClean="0"/>
              <a:t>Tokens</a:t>
            </a:r>
          </a:p>
          <a:p>
            <a:endParaRPr lang="en-US" dirty="0"/>
          </a:p>
          <a:p>
            <a:r>
              <a:rPr lang="en-US" dirty="0"/>
              <a:t>The majority of NFT trading on Ever NFT Marketplace supports </a:t>
            </a:r>
            <a:r>
              <a:rPr lang="en-US" dirty="0" smtClean="0"/>
              <a:t>FST, </a:t>
            </a:r>
            <a:r>
              <a:rPr lang="en-US" dirty="0"/>
              <a:t>ETH, BSC &amp; Polygon, but the core currencies that will be exchanged in the future are BNB, ETH, MATIC &amp; </a:t>
            </a:r>
            <a:r>
              <a:rPr lang="en-US" dirty="0" smtClean="0"/>
              <a:t>FST, </a:t>
            </a:r>
            <a:r>
              <a:rPr lang="en-US" dirty="0"/>
              <a:t>as well as stable coins such as BUSD, USDT &amp; USDC. Other payment token supports, such as $BNB and $ETH, are also available. However, it is a future goal for Ever NFT Marketplace to use non-crypto currencies such as USD and Euro.</a:t>
            </a:r>
          </a:p>
          <a:p>
            <a:r>
              <a:rPr lang="en-US" dirty="0"/>
              <a:t>Multiple payment token supports</a:t>
            </a:r>
          </a:p>
          <a:p>
            <a:endParaRPr lang="en-US" dirty="0"/>
          </a:p>
          <a:p>
            <a:endParaRPr lang="en-US" b="0" i="0" dirty="0">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084" y="92075"/>
            <a:ext cx="7524416" cy="10363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958" y="1368595"/>
            <a:ext cx="4861981" cy="960203"/>
          </a:xfrm>
          <a:prstGeom prst="rect">
            <a:avLst/>
          </a:prstGeom>
        </p:spPr>
      </p:pic>
      <p:sp>
        <p:nvSpPr>
          <p:cNvPr id="5" name="Rectangle 4"/>
          <p:cNvSpPr/>
          <p:nvPr/>
        </p:nvSpPr>
        <p:spPr>
          <a:xfrm>
            <a:off x="193471" y="2489300"/>
            <a:ext cx="7154335" cy="1200329"/>
          </a:xfrm>
          <a:prstGeom prst="rect">
            <a:avLst/>
          </a:prstGeom>
        </p:spPr>
        <p:txBody>
          <a:bodyPr wrap="square">
            <a:spAutoFit/>
          </a:bodyPr>
          <a:lstStyle/>
          <a:p>
            <a:pPr marL="285750" indent="-285750">
              <a:buFont typeface="Arial" panose="020B0604020202020204" pitchFamily="34" charset="0"/>
              <a:buChar char="•"/>
            </a:pPr>
            <a:r>
              <a:rPr lang="en-US" b="1" dirty="0"/>
              <a:t> </a:t>
            </a:r>
            <a:r>
              <a:rPr lang="en-US" b="1" dirty="0" smtClean="0"/>
              <a:t> CORE </a:t>
            </a:r>
            <a:r>
              <a:rPr lang="en-US" b="1" dirty="0"/>
              <a:t>CONCEPT </a:t>
            </a:r>
            <a:r>
              <a:rPr lang="en-US" b="1" dirty="0" smtClean="0"/>
              <a:t>DESIGN</a:t>
            </a:r>
          </a:p>
          <a:p>
            <a:pPr marL="285750" indent="-285750">
              <a:buFont typeface="Arial" panose="020B0604020202020204" pitchFamily="34" charset="0"/>
              <a:buChar char="•"/>
            </a:pPr>
            <a:r>
              <a:rPr lang="en-US" b="1" dirty="0" smtClean="0"/>
              <a:t>  OFFICIAL </a:t>
            </a:r>
            <a:r>
              <a:rPr lang="en-US" b="1" dirty="0"/>
              <a:t>WEBSITE </a:t>
            </a:r>
            <a:r>
              <a:rPr lang="en-US" b="1" dirty="0" smtClean="0"/>
              <a:t>DESIGN</a:t>
            </a:r>
          </a:p>
          <a:p>
            <a:pPr marL="285750" indent="-285750">
              <a:buFont typeface="Arial" panose="020B0604020202020204" pitchFamily="34" charset="0"/>
              <a:buChar char="•"/>
            </a:pPr>
            <a:r>
              <a:rPr lang="en-US" b="1" dirty="0" smtClean="0"/>
              <a:t>  </a:t>
            </a:r>
            <a:r>
              <a:rPr lang="en-US" b="1" dirty="0"/>
              <a:t>OFFICIAL WHITEPER DESIGN </a:t>
            </a:r>
            <a:endParaRPr lang="en-US" b="1" dirty="0" smtClean="0"/>
          </a:p>
          <a:p>
            <a:pPr marL="285750" indent="-285750">
              <a:buFont typeface="Arial" panose="020B0604020202020204" pitchFamily="34" charset="0"/>
              <a:buChar char="•"/>
            </a:pPr>
            <a:r>
              <a:rPr lang="en-US" b="1" dirty="0" smtClean="0"/>
              <a:t>  OFFICIAL </a:t>
            </a:r>
            <a:r>
              <a:rPr lang="en-US" b="1" dirty="0"/>
              <a:t>CONTRACT SMART DESIGN </a:t>
            </a:r>
            <a:r>
              <a:rPr lang="en-US" b="1" dirty="0" smtClean="0"/>
              <a:t>(ETH </a:t>
            </a:r>
            <a:r>
              <a:rPr lang="en-US" b="1" dirty="0"/>
              <a:t>NETWORK</a:t>
            </a:r>
            <a:r>
              <a:rPr lang="en-US" dirty="0">
                <a:latin typeface="Roboto"/>
              </a:rPr>
              <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 y="92075"/>
            <a:ext cx="6260074" cy="908229"/>
          </a:xfrm>
          <a:prstGeom prst="rect">
            <a:avLst/>
          </a:prstGeom>
        </p:spPr>
      </p:pic>
      <p:pic>
        <p:nvPicPr>
          <p:cNvPr id="8" name="Picture 7"/>
          <p:cNvPicPr>
            <a:picLocks noChangeAspect="1"/>
          </p:cNvPicPr>
          <p:nvPr/>
        </p:nvPicPr>
        <p:blipFill>
          <a:blip r:embed="rId4"/>
          <a:stretch>
            <a:fillRect/>
          </a:stretch>
        </p:blipFill>
        <p:spPr>
          <a:xfrm>
            <a:off x="164958" y="3851638"/>
            <a:ext cx="4968671" cy="662997"/>
          </a:xfrm>
          <a:prstGeom prst="rect">
            <a:avLst/>
          </a:prstGeom>
        </p:spPr>
      </p:pic>
      <p:sp>
        <p:nvSpPr>
          <p:cNvPr id="9" name="Rectangle 8"/>
          <p:cNvSpPr/>
          <p:nvPr/>
        </p:nvSpPr>
        <p:spPr>
          <a:xfrm>
            <a:off x="227853" y="4675705"/>
            <a:ext cx="6956365" cy="1477328"/>
          </a:xfrm>
          <a:prstGeom prst="rect">
            <a:avLst/>
          </a:prstGeom>
        </p:spPr>
        <p:txBody>
          <a:bodyPr wrap="square">
            <a:spAutoFit/>
          </a:bodyPr>
          <a:lstStyle/>
          <a:p>
            <a:pPr marL="285750" indent="-285750">
              <a:buFont typeface="Arial" panose="020B0604020202020204" pitchFamily="34" charset="0"/>
              <a:buChar char="•"/>
            </a:pPr>
            <a:r>
              <a:rPr lang="en-US" dirty="0">
                <a:latin typeface="Roboto"/>
              </a:rPr>
              <a:t> </a:t>
            </a:r>
            <a:r>
              <a:rPr lang="en-US" b="1" dirty="0" smtClean="0"/>
              <a:t>OFFICIAL </a:t>
            </a:r>
            <a:r>
              <a:rPr lang="en-US" b="1" dirty="0"/>
              <a:t>WEBSITE </a:t>
            </a:r>
            <a:r>
              <a:rPr lang="en-US" b="1" dirty="0" smtClean="0"/>
              <a:t>LAUNCH</a:t>
            </a:r>
          </a:p>
          <a:p>
            <a:pPr marL="285750" indent="-285750">
              <a:buFont typeface="Arial" panose="020B0604020202020204" pitchFamily="34" charset="0"/>
              <a:buChar char="•"/>
            </a:pPr>
            <a:r>
              <a:rPr lang="en-US" b="1" dirty="0" smtClean="0"/>
              <a:t> MARKETING </a:t>
            </a:r>
            <a:r>
              <a:rPr lang="en-US" b="1" dirty="0"/>
              <a:t>PLANNING (FOR AFTER LAUNCH</a:t>
            </a:r>
            <a:r>
              <a:rPr lang="en-US" b="1" dirty="0" smtClean="0"/>
              <a:t>)</a:t>
            </a:r>
          </a:p>
          <a:p>
            <a:pPr marL="285750" indent="-285750">
              <a:buFont typeface="Arial" panose="020B0604020202020204" pitchFamily="34" charset="0"/>
              <a:buChar char="•"/>
            </a:pPr>
            <a:r>
              <a:rPr lang="en-US" b="1" dirty="0" smtClean="0"/>
              <a:t> CREATE </a:t>
            </a:r>
            <a:r>
              <a:rPr lang="en-US" b="1" dirty="0"/>
              <a:t>OFFICIAL COMMUNITY TELEGRAM </a:t>
            </a:r>
            <a:endParaRPr lang="en-US" b="1" dirty="0" smtClean="0"/>
          </a:p>
          <a:p>
            <a:pPr marL="285750" indent="-285750">
              <a:buFont typeface="Arial" panose="020B0604020202020204" pitchFamily="34" charset="0"/>
              <a:buChar char="•"/>
            </a:pPr>
            <a:r>
              <a:rPr lang="en-US" b="1" dirty="0"/>
              <a:t> </a:t>
            </a:r>
            <a:r>
              <a:rPr lang="en-US" b="1" dirty="0" smtClean="0"/>
              <a:t>LAUNCH </a:t>
            </a:r>
            <a:r>
              <a:rPr lang="en-US" b="1" dirty="0"/>
              <a:t>TOKEN ON </a:t>
            </a:r>
            <a:r>
              <a:rPr lang="en-US" b="1" dirty="0" smtClean="0"/>
              <a:t>ETH </a:t>
            </a:r>
            <a:r>
              <a:rPr lang="en-US" b="1" dirty="0"/>
              <a:t>CHAIN </a:t>
            </a:r>
            <a:r>
              <a:rPr lang="en-US" b="1" dirty="0" smtClean="0"/>
              <a:t>(UNISWAP)</a:t>
            </a:r>
          </a:p>
          <a:p>
            <a:pPr marL="285750" indent="-285750">
              <a:buFont typeface="Arial" panose="020B0604020202020204" pitchFamily="34" charset="0"/>
              <a:buChar char="•"/>
            </a:pPr>
            <a:r>
              <a:rPr lang="en-US" b="1" dirty="0" smtClean="0"/>
              <a:t> COMMUNITY </a:t>
            </a:r>
            <a:r>
              <a:rPr lang="en-US" b="1" dirty="0"/>
              <a:t>CONTEST (TELEGRAM &amp; TWITTER</a:t>
            </a:r>
            <a:r>
              <a:rPr lang="en-US" b="1" dirty="0">
                <a:latin typeface="Roboto"/>
              </a:rPr>
              <a:t>)</a:t>
            </a:r>
            <a:endParaRPr lang="en-US" b="1" dirty="0"/>
          </a:p>
        </p:txBody>
      </p:sp>
      <p:pic>
        <p:nvPicPr>
          <p:cNvPr id="10" name="Picture 9"/>
          <p:cNvPicPr>
            <a:picLocks noChangeAspect="1"/>
          </p:cNvPicPr>
          <p:nvPr/>
        </p:nvPicPr>
        <p:blipFill>
          <a:blip r:embed="rId5"/>
          <a:stretch>
            <a:fillRect/>
          </a:stretch>
        </p:blipFill>
        <p:spPr>
          <a:xfrm>
            <a:off x="184133" y="6314103"/>
            <a:ext cx="4968671" cy="762066"/>
          </a:xfrm>
          <a:prstGeom prst="rect">
            <a:avLst/>
          </a:prstGeom>
        </p:spPr>
      </p:pic>
      <p:sp>
        <p:nvSpPr>
          <p:cNvPr id="12" name="Rectangle 11"/>
          <p:cNvSpPr/>
          <p:nvPr/>
        </p:nvSpPr>
        <p:spPr>
          <a:xfrm>
            <a:off x="227853" y="7237239"/>
            <a:ext cx="7328647" cy="2031325"/>
          </a:xfrm>
          <a:prstGeom prst="rect">
            <a:avLst/>
          </a:prstGeom>
        </p:spPr>
        <p:txBody>
          <a:bodyPr wrap="square">
            <a:spAutoFit/>
          </a:bodyPr>
          <a:lstStyle/>
          <a:p>
            <a:pPr marL="285750" indent="-285750">
              <a:buFont typeface="Arial" panose="020B0604020202020204" pitchFamily="34" charset="0"/>
              <a:buChar char="•"/>
            </a:pPr>
            <a:r>
              <a:rPr lang="en-US" b="1" dirty="0" smtClean="0"/>
              <a:t>PUBLIC </a:t>
            </a:r>
            <a:r>
              <a:rPr lang="en-US" b="1" dirty="0"/>
              <a:t>TESTNET BLOCKCHAIN CREATE</a:t>
            </a:r>
          </a:p>
          <a:p>
            <a:pPr marL="285750" indent="-285750">
              <a:buFont typeface="Arial" panose="020B0604020202020204" pitchFamily="34" charset="0"/>
              <a:buChar char="•"/>
            </a:pPr>
            <a:r>
              <a:rPr lang="en-US" b="1" dirty="0" smtClean="0"/>
              <a:t>PUBLIC </a:t>
            </a:r>
            <a:r>
              <a:rPr lang="en-US" b="1" dirty="0"/>
              <a:t>FAUCET TESTNET LAUNCH</a:t>
            </a:r>
          </a:p>
          <a:p>
            <a:pPr marL="285750" indent="-285750">
              <a:buFont typeface="Arial" panose="020B0604020202020204" pitchFamily="34" charset="0"/>
              <a:buChar char="•"/>
            </a:pPr>
            <a:r>
              <a:rPr lang="en-US" b="1" dirty="0" smtClean="0"/>
              <a:t>TESTNET </a:t>
            </a:r>
            <a:r>
              <a:rPr lang="en-US" b="1" dirty="0"/>
              <a:t>BLOCKCHAIN EXPLORER LAUNCH</a:t>
            </a:r>
          </a:p>
          <a:p>
            <a:pPr marL="285750" indent="-285750">
              <a:buFont typeface="Arial" panose="020B0604020202020204" pitchFamily="34" charset="0"/>
              <a:buChar char="•"/>
            </a:pPr>
            <a:r>
              <a:rPr lang="en-US" b="1" dirty="0" smtClean="0"/>
              <a:t>MARKETING RUNNING</a:t>
            </a:r>
          </a:p>
          <a:p>
            <a:pPr marL="285750" indent="-285750">
              <a:buFont typeface="Arial" panose="020B0604020202020204" pitchFamily="34" charset="0"/>
              <a:buChar char="•"/>
            </a:pPr>
            <a:r>
              <a:rPr lang="en-US" b="1" dirty="0" smtClean="0"/>
              <a:t>DEFI </a:t>
            </a:r>
            <a:r>
              <a:rPr lang="en-US" b="1" dirty="0"/>
              <a:t>TESTNET LAUNCHING (SWAP, STAKING, FARMING)</a:t>
            </a:r>
          </a:p>
          <a:p>
            <a:pPr marL="285750" indent="-285750">
              <a:buFont typeface="Arial" panose="020B0604020202020204" pitchFamily="34" charset="0"/>
              <a:buChar char="•"/>
            </a:pPr>
            <a:r>
              <a:rPr lang="en-US" b="1" dirty="0" smtClean="0"/>
              <a:t>VERIFICATION </a:t>
            </a:r>
            <a:r>
              <a:rPr lang="en-US" b="1" dirty="0"/>
              <a:t>LOGO ON ALL PLATFORM</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8835"/>
          <a:stretch/>
        </p:blipFill>
        <p:spPr>
          <a:xfrm>
            <a:off x="0" y="5478"/>
            <a:ext cx="7556500" cy="106942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 y="92075"/>
            <a:ext cx="6260074" cy="908229"/>
          </a:xfrm>
          <a:prstGeom prst="rect">
            <a:avLst/>
          </a:prstGeom>
        </p:spPr>
      </p:pic>
      <p:sp>
        <p:nvSpPr>
          <p:cNvPr id="4" name="TextBox 3"/>
          <p:cNvSpPr txBox="1"/>
          <p:nvPr/>
        </p:nvSpPr>
        <p:spPr>
          <a:xfrm>
            <a:off x="22224" y="1000304"/>
            <a:ext cx="7010400" cy="646331"/>
          </a:xfrm>
          <a:prstGeom prst="rect">
            <a:avLst/>
          </a:prstGeom>
          <a:noFill/>
        </p:spPr>
        <p:txBody>
          <a:bodyPr wrap="square" rtlCol="0">
            <a:spAutoFit/>
          </a:bodyPr>
          <a:lstStyle/>
          <a:p>
            <a:r>
              <a:rPr lang="en-US" sz="3600" b="1" dirty="0" smtClean="0"/>
              <a:t>FINESTRA BLOCKCHAIN PROJECT</a:t>
            </a:r>
            <a:endParaRPr lang="en-US" sz="3600" b="1" dirty="0"/>
          </a:p>
        </p:txBody>
      </p:sp>
      <p:sp>
        <p:nvSpPr>
          <p:cNvPr id="5" name="TextBox 4"/>
          <p:cNvSpPr txBox="1"/>
          <p:nvPr/>
        </p:nvSpPr>
        <p:spPr>
          <a:xfrm>
            <a:off x="31749" y="1646635"/>
            <a:ext cx="6845300" cy="1200329"/>
          </a:xfrm>
          <a:prstGeom prst="rect">
            <a:avLst/>
          </a:prstGeom>
          <a:noFill/>
        </p:spPr>
        <p:txBody>
          <a:bodyPr wrap="square" rtlCol="0">
            <a:spAutoFit/>
          </a:bodyPr>
          <a:lstStyle/>
          <a:p>
            <a:r>
              <a:rPr lang="en-US" dirty="0" err="1" smtClean="0"/>
              <a:t>Finestra</a:t>
            </a:r>
            <a:r>
              <a:rPr lang="en-US" dirty="0" smtClean="0"/>
              <a:t> </a:t>
            </a:r>
            <a:r>
              <a:rPr lang="en-US" dirty="0"/>
              <a:t>is a new </a:t>
            </a:r>
            <a:r>
              <a:rPr lang="en-US" dirty="0" err="1"/>
              <a:t>blockchain</a:t>
            </a:r>
            <a:r>
              <a:rPr lang="en-US" dirty="0"/>
              <a:t> network that aims to connect a set of other </a:t>
            </a:r>
            <a:r>
              <a:rPr lang="en-US" dirty="0" err="1"/>
              <a:t>blockchains</a:t>
            </a:r>
            <a:r>
              <a:rPr lang="en-US" dirty="0"/>
              <a:t> in a unified ecosystem using </a:t>
            </a:r>
            <a:r>
              <a:rPr lang="en-US" dirty="0" err="1" smtClean="0"/>
              <a:t>Ethereum</a:t>
            </a:r>
            <a:r>
              <a:rPr lang="en-US" dirty="0" smtClean="0"/>
              <a:t> </a:t>
            </a:r>
            <a:r>
              <a:rPr lang="en-US" dirty="0"/>
              <a:t>technology. The network uses ERC20 as its programming standard and a proof-of-stake consensus mechanism called Nominated Proof-of-stake (NPOS).</a:t>
            </a:r>
          </a:p>
        </p:txBody>
      </p:sp>
      <p:sp>
        <p:nvSpPr>
          <p:cNvPr id="6" name="TextBox 5"/>
          <p:cNvSpPr txBox="1"/>
          <p:nvPr/>
        </p:nvSpPr>
        <p:spPr>
          <a:xfrm rot="10800000" flipV="1">
            <a:off x="31750" y="3186986"/>
            <a:ext cx="6686550" cy="954107"/>
          </a:xfrm>
          <a:prstGeom prst="rect">
            <a:avLst/>
          </a:prstGeom>
          <a:noFill/>
        </p:spPr>
        <p:txBody>
          <a:bodyPr wrap="square" rtlCol="0">
            <a:spAutoFit/>
          </a:bodyPr>
          <a:lstStyle/>
          <a:p>
            <a:r>
              <a:rPr lang="en-US" sz="2000" b="1" dirty="0"/>
              <a:t>The </a:t>
            </a:r>
            <a:r>
              <a:rPr lang="en-US" sz="2000" b="1" dirty="0" err="1" smtClean="0"/>
              <a:t>Ethereum</a:t>
            </a:r>
            <a:r>
              <a:rPr lang="en-US" sz="2000" b="1" dirty="0" smtClean="0"/>
              <a:t> </a:t>
            </a:r>
            <a:r>
              <a:rPr lang="en-US" sz="2000" b="1" dirty="0"/>
              <a:t>Technology</a:t>
            </a:r>
            <a:endParaRPr lang="en-US" sz="2000" dirty="0"/>
          </a:p>
          <a:p>
            <a:r>
              <a:rPr lang="en-US" dirty="0" smtClean="0"/>
              <a:t/>
            </a:r>
            <a:br>
              <a:rPr lang="en-US" dirty="0" smtClean="0"/>
            </a:br>
            <a:endParaRPr lang="en-US" dirty="0"/>
          </a:p>
        </p:txBody>
      </p:sp>
      <p:sp>
        <p:nvSpPr>
          <p:cNvPr id="7" name="TextBox 6"/>
          <p:cNvSpPr txBox="1"/>
          <p:nvPr/>
        </p:nvSpPr>
        <p:spPr>
          <a:xfrm rot="10800000" flipV="1">
            <a:off x="31750" y="3581580"/>
            <a:ext cx="6686550" cy="1477328"/>
          </a:xfrm>
          <a:prstGeom prst="rect">
            <a:avLst/>
          </a:prstGeom>
          <a:noFill/>
        </p:spPr>
        <p:txBody>
          <a:bodyPr wrap="square" rtlCol="0">
            <a:spAutoFit/>
          </a:bodyPr>
          <a:lstStyle/>
          <a:p>
            <a:r>
              <a:rPr lang="en-US" dirty="0" err="1" smtClean="0"/>
              <a:t>Ethereum</a:t>
            </a:r>
            <a:r>
              <a:rPr lang="en-US" dirty="0" smtClean="0"/>
              <a:t> </a:t>
            </a:r>
            <a:r>
              <a:rPr lang="en-US" dirty="0"/>
              <a:t>technology allows various developers to create their own applications and </a:t>
            </a:r>
            <a:r>
              <a:rPr lang="en-US" dirty="0" err="1"/>
              <a:t>blockchains</a:t>
            </a:r>
            <a:r>
              <a:rPr lang="en-US" dirty="0"/>
              <a:t> on top of </a:t>
            </a:r>
            <a:r>
              <a:rPr lang="en-US" dirty="0" err="1" smtClean="0"/>
              <a:t>Finestra</a:t>
            </a:r>
            <a:r>
              <a:rPr lang="en-US" dirty="0" smtClean="0"/>
              <a:t>. </a:t>
            </a:r>
            <a:r>
              <a:rPr lang="en-US" dirty="0"/>
              <a:t>Substrate is the programming application built specifically for </a:t>
            </a:r>
            <a:r>
              <a:rPr lang="en-US" dirty="0" err="1" smtClean="0"/>
              <a:t>Finestra</a:t>
            </a:r>
            <a:r>
              <a:rPr lang="en-US" dirty="0" smtClean="0"/>
              <a:t> </a:t>
            </a:r>
            <a:r>
              <a:rPr lang="en-US" dirty="0"/>
              <a:t>and its features, which is similar to the </a:t>
            </a:r>
            <a:r>
              <a:rPr lang="en-US" dirty="0" err="1"/>
              <a:t>Ethereum</a:t>
            </a:r>
            <a:r>
              <a:rPr lang="en-US" dirty="0"/>
              <a:t> SDK for the </a:t>
            </a:r>
            <a:r>
              <a:rPr lang="en-US" dirty="0" err="1"/>
              <a:t>Ethereum</a:t>
            </a:r>
            <a:r>
              <a:rPr lang="en-US" dirty="0"/>
              <a:t> ecosystem.</a:t>
            </a:r>
          </a:p>
        </p:txBody>
      </p:sp>
      <p:sp>
        <p:nvSpPr>
          <p:cNvPr id="8" name="Rectangle 7"/>
          <p:cNvSpPr/>
          <p:nvPr/>
        </p:nvSpPr>
        <p:spPr>
          <a:xfrm>
            <a:off x="-6350" y="5253448"/>
            <a:ext cx="6699078" cy="400110"/>
          </a:xfrm>
          <a:prstGeom prst="rect">
            <a:avLst/>
          </a:prstGeom>
        </p:spPr>
        <p:txBody>
          <a:bodyPr wrap="none">
            <a:spAutoFit/>
          </a:bodyPr>
          <a:lstStyle/>
          <a:p>
            <a:r>
              <a:rPr lang="en-US" sz="2000" b="1" dirty="0"/>
              <a:t>The Nominated Proof-of-stake (NPOS) Consensus Mechanism</a:t>
            </a:r>
            <a:endParaRPr lang="en-US" sz="2000" dirty="0"/>
          </a:p>
        </p:txBody>
      </p:sp>
      <p:sp>
        <p:nvSpPr>
          <p:cNvPr id="9" name="TextBox 8"/>
          <p:cNvSpPr txBox="1"/>
          <p:nvPr/>
        </p:nvSpPr>
        <p:spPr>
          <a:xfrm>
            <a:off x="63498" y="5815117"/>
            <a:ext cx="749300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Validators secure the Relay Chain by staking tokens </a:t>
            </a:r>
            <a:r>
              <a:rPr lang="en-US" dirty="0" smtClean="0"/>
              <a:t>(FST).</a:t>
            </a:r>
            <a:endParaRPr lang="en-US" dirty="0" smtClean="0"/>
          </a:p>
          <a:p>
            <a:endParaRPr lang="en-US" dirty="0"/>
          </a:p>
          <a:p>
            <a:pPr marL="285750" indent="-285750">
              <a:buFont typeface="Arial" panose="020B0604020202020204" pitchFamily="34" charset="0"/>
              <a:buChar char="•"/>
            </a:pPr>
            <a:r>
              <a:rPr lang="en-US" dirty="0"/>
              <a:t>If selected to be active validators, they validate transactions from collators on </a:t>
            </a:r>
            <a:r>
              <a:rPr lang="en-US" dirty="0" err="1" smtClean="0"/>
              <a:t>Ethereum</a:t>
            </a:r>
            <a:r>
              <a:rPr lang="en-US" dirty="0" smtClean="0"/>
              <a:t> </a:t>
            </a:r>
            <a:r>
              <a:rPr lang="en-US" dirty="0"/>
              <a:t>and generate blocks on the Relay Chain</a:t>
            </a:r>
            <a:r>
              <a:rPr lang="en-US" dirty="0" smtClean="0"/>
              <a:t>.</a:t>
            </a:r>
          </a:p>
          <a:p>
            <a:endParaRPr lang="en-US" dirty="0"/>
          </a:p>
          <a:p>
            <a:pPr marL="285750" indent="-285750">
              <a:buFont typeface="Arial" panose="020B0604020202020204" pitchFamily="34" charset="0"/>
              <a:buChar char="•"/>
            </a:pPr>
            <a:r>
              <a:rPr lang="en-US" dirty="0"/>
              <a:t>Nominators also contribute to network security by staking </a:t>
            </a:r>
            <a:r>
              <a:rPr lang="en-US" dirty="0" smtClean="0"/>
              <a:t>FSTs </a:t>
            </a:r>
            <a:r>
              <a:rPr lang="en-US" dirty="0"/>
              <a:t>to validators they trust in order to be voted on by the network</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Collators </a:t>
            </a:r>
            <a:r>
              <a:rPr lang="en-US" dirty="0"/>
              <a:t>collect </a:t>
            </a:r>
            <a:r>
              <a:rPr lang="en-US" dirty="0" err="1" smtClean="0"/>
              <a:t>Ethereum</a:t>
            </a:r>
            <a:r>
              <a:rPr lang="en-US" dirty="0" smtClean="0"/>
              <a:t> </a:t>
            </a:r>
            <a:r>
              <a:rPr lang="en-US" dirty="0"/>
              <a:t>transactions and provide proofs for validators </a:t>
            </a:r>
            <a:r>
              <a:rPr lang="en-US" dirty="0" smtClean="0"/>
              <a:t>                      in the </a:t>
            </a:r>
            <a:r>
              <a:rPr lang="en-US" dirty="0"/>
              <a:t>Relay Chain</a:t>
            </a:r>
            <a:r>
              <a:rPr lang="en-US" dirty="0" smtClean="0"/>
              <a:t>.</a:t>
            </a:r>
          </a:p>
          <a:p>
            <a:endParaRPr lang="en-US" dirty="0"/>
          </a:p>
          <a:p>
            <a:pPr marL="285750" indent="-285750">
              <a:buFont typeface="Arial" panose="020B0604020202020204" pitchFamily="34" charset="0"/>
              <a:buChar char="•"/>
            </a:pPr>
            <a:r>
              <a:rPr lang="en-US" dirty="0"/>
              <a:t>They can also send and receive messages from other </a:t>
            </a:r>
            <a:r>
              <a:rPr lang="en-US" dirty="0" err="1" smtClean="0"/>
              <a:t>Ethereum</a:t>
            </a:r>
            <a:r>
              <a:rPr lang="en-US" dirty="0" smtClean="0"/>
              <a:t> </a:t>
            </a:r>
            <a:r>
              <a:rPr lang="en-US" dirty="0"/>
              <a:t>using cross-chain message passing (XCMP).</a:t>
            </a:r>
          </a:p>
          <a:p>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50" y="1158875"/>
            <a:ext cx="6324600" cy="400110"/>
          </a:xfrm>
          <a:prstGeom prst="rect">
            <a:avLst/>
          </a:prstGeom>
        </p:spPr>
        <p:txBody>
          <a:bodyPr wrap="square">
            <a:spAutoFit/>
          </a:bodyPr>
          <a:lstStyle/>
          <a:p>
            <a:r>
              <a:rPr lang="en-US" sz="2000" b="1" i="0" dirty="0" smtClean="0">
                <a:effectLst/>
                <a:latin typeface="Söhne"/>
              </a:rPr>
              <a:t>The </a:t>
            </a:r>
            <a:r>
              <a:rPr lang="en-US" sz="2000" b="1" i="0" dirty="0" err="1" smtClean="0">
                <a:effectLst/>
                <a:latin typeface="Söhne"/>
              </a:rPr>
              <a:t>Finestra</a:t>
            </a:r>
            <a:r>
              <a:rPr lang="en-US" sz="2000" b="1" i="0" dirty="0" smtClean="0">
                <a:effectLst/>
                <a:latin typeface="Söhne"/>
              </a:rPr>
              <a:t> </a:t>
            </a:r>
            <a:r>
              <a:rPr lang="en-US" sz="2000" b="1" i="0" dirty="0" smtClean="0">
                <a:effectLst/>
                <a:latin typeface="Söhne"/>
              </a:rPr>
              <a:t>Improvement Proposal (EIP) Process</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 y="92075"/>
            <a:ext cx="6260074" cy="908229"/>
          </a:xfrm>
          <a:prstGeom prst="rect">
            <a:avLst/>
          </a:prstGeom>
        </p:spPr>
      </p:pic>
      <p:sp>
        <p:nvSpPr>
          <p:cNvPr id="4" name="Rectangle 3"/>
          <p:cNvSpPr/>
          <p:nvPr/>
        </p:nvSpPr>
        <p:spPr>
          <a:xfrm>
            <a:off x="31750" y="1549460"/>
            <a:ext cx="7404100" cy="1754326"/>
          </a:xfrm>
          <a:prstGeom prst="rect">
            <a:avLst/>
          </a:prstGeom>
        </p:spPr>
        <p:txBody>
          <a:bodyPr wrap="square">
            <a:spAutoFit/>
          </a:bodyPr>
          <a:lstStyle/>
          <a:p>
            <a:r>
              <a:rPr lang="en-US" b="0" i="0" dirty="0" smtClean="0">
                <a:solidFill>
                  <a:schemeClr val="tx1">
                    <a:lumMod val="95000"/>
                    <a:lumOff val="5000"/>
                  </a:schemeClr>
                </a:solidFill>
                <a:effectLst/>
              </a:rPr>
              <a:t>The governance system of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is called the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Improvement Proposal (EIP) process, which is similar to the </a:t>
            </a:r>
            <a:r>
              <a:rPr lang="en-US" b="0" i="0" dirty="0" err="1" smtClean="0">
                <a:solidFill>
                  <a:schemeClr val="tx1">
                    <a:lumMod val="95000"/>
                    <a:lumOff val="5000"/>
                  </a:schemeClr>
                </a:solidFill>
                <a:effectLst/>
              </a:rPr>
              <a:t>Ethereum</a:t>
            </a:r>
            <a:r>
              <a:rPr lang="en-US" b="0" i="0" dirty="0" smtClean="0">
                <a:solidFill>
                  <a:schemeClr val="tx1">
                    <a:lumMod val="95000"/>
                    <a:lumOff val="5000"/>
                  </a:schemeClr>
                </a:solidFill>
                <a:effectLst/>
              </a:rPr>
              <a:t> Improvement Proposal (EIP) process. </a:t>
            </a:r>
            <a:r>
              <a:rPr lang="en-US" b="0" i="0" dirty="0" smtClean="0">
                <a:solidFill>
                  <a:schemeClr val="tx1">
                    <a:lumMod val="95000"/>
                    <a:lumOff val="5000"/>
                  </a:schemeClr>
                </a:solidFill>
                <a:effectLst/>
              </a:rPr>
              <a:t>FST </a:t>
            </a:r>
            <a:r>
              <a:rPr lang="en-US" b="0" i="0" dirty="0" smtClean="0">
                <a:solidFill>
                  <a:schemeClr val="tx1">
                    <a:lumMod val="95000"/>
                    <a:lumOff val="5000"/>
                  </a:schemeClr>
                </a:solidFill>
                <a:effectLst/>
              </a:rPr>
              <a:t>coin holders can vote on proposals to upgrade the network or make changes to its parameters. This governance system allows for community-driven decision making, which ensures that the network remains transparent and efficient.</a:t>
            </a:r>
            <a:endParaRPr lang="en-US" dirty="0">
              <a:solidFill>
                <a:schemeClr val="tx1">
                  <a:lumMod val="95000"/>
                  <a:lumOff val="5000"/>
                </a:schemeClr>
              </a:solidFill>
            </a:endParaRPr>
          </a:p>
        </p:txBody>
      </p:sp>
      <p:sp>
        <p:nvSpPr>
          <p:cNvPr id="5" name="Rectangle 4"/>
          <p:cNvSpPr/>
          <p:nvPr/>
        </p:nvSpPr>
        <p:spPr>
          <a:xfrm>
            <a:off x="31750" y="3509705"/>
            <a:ext cx="3106941" cy="400110"/>
          </a:xfrm>
          <a:prstGeom prst="rect">
            <a:avLst/>
          </a:prstGeom>
        </p:spPr>
        <p:txBody>
          <a:bodyPr wrap="none">
            <a:spAutoFit/>
          </a:bodyPr>
          <a:lstStyle/>
          <a:p>
            <a:r>
              <a:rPr lang="en-US" sz="2000" b="1" i="0" dirty="0" smtClean="0">
                <a:effectLst/>
                <a:latin typeface="Söhne"/>
              </a:rPr>
              <a:t>Advantages of </a:t>
            </a:r>
            <a:r>
              <a:rPr lang="en-US" sz="2000" b="1" i="0" dirty="0" err="1" smtClean="0">
                <a:effectLst/>
                <a:latin typeface="Söhne"/>
              </a:rPr>
              <a:t>Finestra</a:t>
            </a:r>
            <a:endParaRPr lang="en-US" sz="2000" dirty="0"/>
          </a:p>
        </p:txBody>
      </p:sp>
      <p:sp>
        <p:nvSpPr>
          <p:cNvPr id="6" name="Rectangle 5"/>
          <p:cNvSpPr/>
          <p:nvPr/>
        </p:nvSpPr>
        <p:spPr>
          <a:xfrm>
            <a:off x="31750" y="3909815"/>
            <a:ext cx="7524750" cy="3416320"/>
          </a:xfrm>
          <a:prstGeom prst="rect">
            <a:avLst/>
          </a:prstGeom>
        </p:spPr>
        <p:txBody>
          <a:bodyPr wrap="square">
            <a:spAutoFit/>
          </a:bodyPr>
          <a:lstStyle/>
          <a:p>
            <a:pPr>
              <a:buFont typeface="Arial" panose="020B0604020202020204" pitchFamily="34" charset="0"/>
              <a:buChar char="•"/>
            </a:pPr>
            <a:r>
              <a:rPr lang="en-US" b="0" i="0" dirty="0" smtClean="0">
                <a:solidFill>
                  <a:schemeClr val="tx1">
                    <a:lumMod val="95000"/>
                    <a:lumOff val="5000"/>
                  </a:schemeClr>
                </a:solidFill>
                <a:effectLst/>
              </a:rPr>
              <a:t>Multi-chain architecture: </a:t>
            </a:r>
            <a:r>
              <a:rPr lang="en-US" b="0" i="0" dirty="0" err="1" smtClean="0">
                <a:solidFill>
                  <a:schemeClr val="tx1">
                    <a:lumMod val="95000"/>
                    <a:lumOff val="5000"/>
                  </a:schemeClr>
                </a:solidFill>
                <a:effectLst/>
              </a:rPr>
              <a:t>Finestra's</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multi-chain architecture allows for scalability and interoperability between different </a:t>
            </a:r>
            <a:r>
              <a:rPr lang="en-US" b="0" i="0" dirty="0" err="1" smtClean="0">
                <a:solidFill>
                  <a:schemeClr val="tx1">
                    <a:lumMod val="95000"/>
                    <a:lumOff val="5000"/>
                  </a:schemeClr>
                </a:solidFill>
                <a:effectLst/>
              </a:rPr>
              <a:t>blockchains</a:t>
            </a:r>
            <a:r>
              <a:rPr lang="en-US" b="0" i="0" dirty="0" smtClean="0">
                <a:solidFill>
                  <a:schemeClr val="tx1">
                    <a:lumMod val="95000"/>
                    <a:lumOff val="5000"/>
                  </a:schemeClr>
                </a:solidFill>
                <a:effectLst/>
              </a:rPr>
              <a:t>. By using </a:t>
            </a:r>
            <a:r>
              <a:rPr lang="en-US" b="0" i="0" dirty="0" err="1" smtClean="0">
                <a:solidFill>
                  <a:schemeClr val="tx1">
                    <a:lumMod val="95000"/>
                    <a:lumOff val="5000"/>
                  </a:schemeClr>
                </a:solidFill>
                <a:effectLst/>
              </a:rPr>
              <a:t>Ethereum</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technology, developers can create their own </a:t>
            </a:r>
            <a:r>
              <a:rPr lang="en-US" b="0" i="0" dirty="0" err="1" smtClean="0">
                <a:solidFill>
                  <a:schemeClr val="tx1">
                    <a:lumMod val="95000"/>
                    <a:lumOff val="5000"/>
                  </a:schemeClr>
                </a:solidFill>
                <a:effectLst/>
              </a:rPr>
              <a:t>blockchains</a:t>
            </a:r>
            <a:r>
              <a:rPr lang="en-US" b="0" i="0" dirty="0" smtClean="0">
                <a:solidFill>
                  <a:schemeClr val="tx1">
                    <a:lumMod val="95000"/>
                    <a:lumOff val="5000"/>
                  </a:schemeClr>
                </a:solidFill>
                <a:effectLst/>
              </a:rPr>
              <a:t> on top of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which can then interact with other </a:t>
            </a:r>
            <a:r>
              <a:rPr lang="en-US" b="0" i="0" dirty="0" err="1" smtClean="0">
                <a:solidFill>
                  <a:schemeClr val="tx1">
                    <a:lumMod val="95000"/>
                    <a:lumOff val="5000"/>
                  </a:schemeClr>
                </a:solidFill>
                <a:effectLst/>
              </a:rPr>
              <a:t>Ethereums</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within the network.</a:t>
            </a:r>
          </a:p>
          <a:p>
            <a:endParaRPr lang="en-US" b="0" i="0" dirty="0" smtClean="0">
              <a:solidFill>
                <a:schemeClr val="tx1">
                  <a:lumMod val="95000"/>
                  <a:lumOff val="5000"/>
                </a:schemeClr>
              </a:solidFill>
              <a:effectLst/>
            </a:endParaRPr>
          </a:p>
          <a:p>
            <a:pPr>
              <a:buFont typeface="Arial" panose="020B0604020202020204" pitchFamily="34" charset="0"/>
              <a:buChar char="•"/>
            </a:pPr>
            <a:r>
              <a:rPr lang="en-US" b="0" i="0" dirty="0" smtClean="0">
                <a:solidFill>
                  <a:schemeClr val="tx1">
                    <a:lumMod val="95000"/>
                    <a:lumOff val="5000"/>
                  </a:schemeClr>
                </a:solidFill>
                <a:effectLst/>
              </a:rPr>
              <a:t>Energy-efficient: The staking scheme used by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for transaction validation makes the network more energy-efficient compared to proof-of-work (POW) systems like Bitcoin.</a:t>
            </a:r>
          </a:p>
          <a:p>
            <a:endParaRPr lang="en-US" b="0" i="0" dirty="0" smtClean="0">
              <a:solidFill>
                <a:schemeClr val="tx1">
                  <a:lumMod val="95000"/>
                  <a:lumOff val="5000"/>
                </a:schemeClr>
              </a:solidFill>
              <a:effectLst/>
            </a:endParaRPr>
          </a:p>
          <a:p>
            <a:pPr>
              <a:buFont typeface="Arial" panose="020B0604020202020204" pitchFamily="34" charset="0"/>
              <a:buChar char="•"/>
            </a:pPr>
            <a:r>
              <a:rPr lang="en-US" b="0" i="0" dirty="0" smtClean="0">
                <a:solidFill>
                  <a:schemeClr val="tx1">
                    <a:lumMod val="95000"/>
                    <a:lumOff val="5000"/>
                  </a:schemeClr>
                </a:solidFill>
                <a:effectLst/>
              </a:rPr>
              <a:t>Community-driven decision making: The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Improvement Proposal (EIP) process allows for community-driven decision making, ensuring that the network remains transparent and efficient.</a:t>
            </a:r>
            <a:endParaRPr lang="en-US" b="0" i="0" dirty="0">
              <a:solidFill>
                <a:schemeClr val="tx1">
                  <a:lumMod val="95000"/>
                  <a:lumOff val="5000"/>
                </a:schemeClr>
              </a:solidFill>
              <a:effectLst/>
            </a:endParaRPr>
          </a:p>
        </p:txBody>
      </p:sp>
      <p:sp>
        <p:nvSpPr>
          <p:cNvPr id="7" name="Rectangle 6"/>
          <p:cNvSpPr/>
          <p:nvPr/>
        </p:nvSpPr>
        <p:spPr>
          <a:xfrm>
            <a:off x="31750" y="7329310"/>
            <a:ext cx="1236236" cy="369332"/>
          </a:xfrm>
          <a:prstGeom prst="rect">
            <a:avLst/>
          </a:prstGeom>
        </p:spPr>
        <p:txBody>
          <a:bodyPr wrap="none">
            <a:spAutoFit/>
          </a:bodyPr>
          <a:lstStyle/>
          <a:p>
            <a:r>
              <a:rPr lang="en-US" b="1" i="0" dirty="0" smtClean="0">
                <a:effectLst/>
                <a:latin typeface="Söhne"/>
              </a:rPr>
              <a:t>Summary</a:t>
            </a:r>
            <a:endParaRPr lang="en-US" dirty="0"/>
          </a:p>
        </p:txBody>
      </p:sp>
      <p:sp>
        <p:nvSpPr>
          <p:cNvPr id="8" name="Rectangle 7"/>
          <p:cNvSpPr/>
          <p:nvPr/>
        </p:nvSpPr>
        <p:spPr>
          <a:xfrm>
            <a:off x="31750" y="7698642"/>
            <a:ext cx="7556500" cy="2308324"/>
          </a:xfrm>
          <a:prstGeom prst="rect">
            <a:avLst/>
          </a:prstGeom>
        </p:spPr>
        <p:txBody>
          <a:bodyPr wrap="square">
            <a:spAutoFit/>
          </a:bodyPr>
          <a:lstStyle/>
          <a:p>
            <a:r>
              <a:rPr lang="en-US" b="0" i="0" dirty="0" smtClean="0">
                <a:solidFill>
                  <a:schemeClr val="tx1">
                    <a:lumMod val="95000"/>
                    <a:lumOff val="5000"/>
                  </a:schemeClr>
                </a:solidFill>
                <a:effectLst/>
              </a:rPr>
              <a:t>In summary,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is a new </a:t>
            </a:r>
            <a:r>
              <a:rPr lang="en-US" b="0" i="0" dirty="0" err="1" smtClean="0">
                <a:solidFill>
                  <a:schemeClr val="tx1">
                    <a:lumMod val="95000"/>
                    <a:lumOff val="5000"/>
                  </a:schemeClr>
                </a:solidFill>
                <a:effectLst/>
              </a:rPr>
              <a:t>blockchain</a:t>
            </a:r>
            <a:r>
              <a:rPr lang="en-US" b="0" i="0" dirty="0" smtClean="0">
                <a:solidFill>
                  <a:schemeClr val="tx1">
                    <a:lumMod val="95000"/>
                    <a:lumOff val="5000"/>
                  </a:schemeClr>
                </a:solidFill>
                <a:effectLst/>
              </a:rPr>
              <a:t> network that utilizes </a:t>
            </a:r>
            <a:r>
              <a:rPr lang="en-US" b="0" i="0" dirty="0" err="1" smtClean="0">
                <a:solidFill>
                  <a:schemeClr val="tx1">
                    <a:lumMod val="95000"/>
                    <a:lumOff val="5000"/>
                  </a:schemeClr>
                </a:solidFill>
                <a:effectLst/>
              </a:rPr>
              <a:t>Ethereum</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technology to connect different </a:t>
            </a:r>
            <a:r>
              <a:rPr lang="en-US" b="0" i="0" dirty="0" err="1" smtClean="0">
                <a:solidFill>
                  <a:schemeClr val="tx1">
                    <a:lumMod val="95000"/>
                    <a:lumOff val="5000"/>
                  </a:schemeClr>
                </a:solidFill>
                <a:effectLst/>
              </a:rPr>
              <a:t>blockchains</a:t>
            </a:r>
            <a:r>
              <a:rPr lang="en-US" b="0" i="0" dirty="0" smtClean="0">
                <a:solidFill>
                  <a:schemeClr val="tx1">
                    <a:lumMod val="95000"/>
                    <a:lumOff val="5000"/>
                  </a:schemeClr>
                </a:solidFill>
                <a:effectLst/>
              </a:rPr>
              <a:t> into a unified ecosystem. Its proof-of-stake consensus mechanism, Nominated Proof-of-stake (NPOS), involves validators, nominators, and collators. The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Improvement Proposal (EIP) process is its governance system, which allows for community-driven decision making. </a:t>
            </a:r>
            <a:r>
              <a:rPr lang="en-US" b="0" i="0" dirty="0" err="1" smtClean="0">
                <a:solidFill>
                  <a:schemeClr val="tx1">
                    <a:lumMod val="95000"/>
                    <a:lumOff val="5000"/>
                  </a:schemeClr>
                </a:solidFill>
                <a:effectLst/>
              </a:rPr>
              <a:t>Finestra's</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multi-chain architecture, staking scheme, and governance system make it more scalable, interoperable, and energy-efficient than other </a:t>
            </a:r>
            <a:r>
              <a:rPr lang="en-US" b="0" i="0" dirty="0" err="1" smtClean="0">
                <a:solidFill>
                  <a:schemeClr val="tx1">
                    <a:lumMod val="95000"/>
                    <a:lumOff val="5000"/>
                  </a:schemeClr>
                </a:solidFill>
                <a:effectLst/>
              </a:rPr>
              <a:t>blockchain</a:t>
            </a:r>
            <a:r>
              <a:rPr lang="en-US" b="0" i="0" dirty="0" smtClean="0">
                <a:solidFill>
                  <a:schemeClr val="tx1">
                    <a:lumMod val="95000"/>
                    <a:lumOff val="5000"/>
                  </a:schemeClr>
                </a:solidFill>
                <a:effectLst/>
              </a:rPr>
              <a:t> networks.</a:t>
            </a:r>
            <a:endParaRPr lang="en-US" dirty="0">
              <a:solidFill>
                <a:schemeClr val="tx1">
                  <a:lumMod val="95000"/>
                  <a:lumOff val="5000"/>
                </a:schemeClr>
              </a:solidFill>
            </a:endParaRPr>
          </a:p>
        </p:txBody>
      </p:sp>
    </p:spTree>
    <p:extLst>
      <p:ext uri="{BB962C8B-B14F-4D97-AF65-F5344CB8AC3E}">
        <p14:creationId xmlns:p14="http://schemas.microsoft.com/office/powerpoint/2010/main" val="21942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 y="92075"/>
            <a:ext cx="6260074" cy="908229"/>
          </a:xfrm>
          <a:prstGeom prst="rect">
            <a:avLst/>
          </a:prstGeom>
        </p:spPr>
      </p:pic>
      <p:sp>
        <p:nvSpPr>
          <p:cNvPr id="4" name="Rectangle 3"/>
          <p:cNvSpPr/>
          <p:nvPr/>
        </p:nvSpPr>
        <p:spPr>
          <a:xfrm>
            <a:off x="31750" y="1082675"/>
            <a:ext cx="7524750" cy="1754326"/>
          </a:xfrm>
          <a:prstGeom prst="rect">
            <a:avLst/>
          </a:prstGeom>
        </p:spPr>
        <p:txBody>
          <a:bodyPr wrap="square">
            <a:spAutoFit/>
          </a:bodyPr>
          <a:lstStyle/>
          <a:p>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is a unique </a:t>
            </a:r>
            <a:r>
              <a:rPr lang="en-US" b="0" i="0" dirty="0" err="1" smtClean="0">
                <a:solidFill>
                  <a:schemeClr val="tx1">
                    <a:lumMod val="95000"/>
                    <a:lumOff val="5000"/>
                  </a:schemeClr>
                </a:solidFill>
                <a:effectLst/>
              </a:rPr>
              <a:t>blockchain</a:t>
            </a:r>
            <a:r>
              <a:rPr lang="en-US" b="0" i="0" dirty="0" smtClean="0">
                <a:solidFill>
                  <a:schemeClr val="tx1">
                    <a:lumMod val="95000"/>
                    <a:lumOff val="5000"/>
                  </a:schemeClr>
                </a:solidFill>
                <a:effectLst/>
              </a:rPr>
              <a:t> network that stands out due to its ecosystem of </a:t>
            </a:r>
            <a:r>
              <a:rPr lang="en-US" b="0" i="0" dirty="0" err="1" smtClean="0">
                <a:solidFill>
                  <a:schemeClr val="tx1">
                    <a:lumMod val="95000"/>
                    <a:lumOff val="5000"/>
                  </a:schemeClr>
                </a:solidFill>
                <a:effectLst/>
              </a:rPr>
              <a:t>blockchains</a:t>
            </a:r>
            <a:r>
              <a:rPr lang="en-US" b="0" i="0" dirty="0" smtClean="0">
                <a:solidFill>
                  <a:schemeClr val="tx1">
                    <a:lumMod val="95000"/>
                    <a:lumOff val="5000"/>
                  </a:schemeClr>
                </a:solidFill>
                <a:effectLst/>
              </a:rPr>
              <a:t> that can connect and interact with each other, creating unlimited interoperability between all crypto assets on the network. It also uses a shared security system, enabling each </a:t>
            </a:r>
            <a:r>
              <a:rPr lang="en-US" b="0" i="0" dirty="0" err="1" smtClean="0">
                <a:solidFill>
                  <a:schemeClr val="tx1">
                    <a:lumMod val="95000"/>
                    <a:lumOff val="5000"/>
                  </a:schemeClr>
                </a:solidFill>
                <a:effectLst/>
              </a:rPr>
              <a:t>blockchain</a:t>
            </a:r>
            <a:r>
              <a:rPr lang="en-US" b="0" i="0" dirty="0" smtClean="0">
                <a:solidFill>
                  <a:schemeClr val="tx1">
                    <a:lumMod val="95000"/>
                    <a:lumOff val="5000"/>
                  </a:schemeClr>
                </a:solidFill>
                <a:effectLst/>
              </a:rPr>
              <a:t> to focus on its own projects without worrying about security. Additionally,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offers the same transaction speed and fees as other POS networks.</a:t>
            </a:r>
            <a:endParaRPr lang="en-US" dirty="0">
              <a:solidFill>
                <a:schemeClr val="tx1">
                  <a:lumMod val="95000"/>
                  <a:lumOff val="5000"/>
                </a:schemeClr>
              </a:solidFill>
            </a:endParaRPr>
          </a:p>
        </p:txBody>
      </p:sp>
      <p:sp>
        <p:nvSpPr>
          <p:cNvPr id="5" name="Rectangle 4"/>
          <p:cNvSpPr/>
          <p:nvPr/>
        </p:nvSpPr>
        <p:spPr>
          <a:xfrm>
            <a:off x="31750" y="2917744"/>
            <a:ext cx="3249608" cy="369332"/>
          </a:xfrm>
          <a:prstGeom prst="rect">
            <a:avLst/>
          </a:prstGeom>
        </p:spPr>
        <p:txBody>
          <a:bodyPr wrap="none">
            <a:spAutoFit/>
          </a:bodyPr>
          <a:lstStyle/>
          <a:p>
            <a:r>
              <a:rPr lang="en-US" b="1" i="0" dirty="0" smtClean="0">
                <a:effectLst/>
                <a:latin typeface="Söhne"/>
              </a:rPr>
              <a:t>Unique Governance System</a:t>
            </a:r>
            <a:endParaRPr lang="en-US" dirty="0"/>
          </a:p>
        </p:txBody>
      </p:sp>
      <p:sp>
        <p:nvSpPr>
          <p:cNvPr id="6" name="Rectangle 5"/>
          <p:cNvSpPr/>
          <p:nvPr/>
        </p:nvSpPr>
        <p:spPr>
          <a:xfrm>
            <a:off x="31750" y="3322755"/>
            <a:ext cx="7524750" cy="2308324"/>
          </a:xfrm>
          <a:prstGeom prst="rect">
            <a:avLst/>
          </a:prstGeom>
        </p:spPr>
        <p:txBody>
          <a:bodyPr wrap="square">
            <a:spAutoFit/>
          </a:bodyPr>
          <a:lstStyle/>
          <a:p>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distinguishes itself in the way governance is organized. Unlike other cryptocurrencies where upgrading the </a:t>
            </a:r>
            <a:r>
              <a:rPr lang="en-US" b="0" i="0" dirty="0" err="1" smtClean="0">
                <a:solidFill>
                  <a:schemeClr val="tx1">
                    <a:lumMod val="95000"/>
                    <a:lumOff val="5000"/>
                  </a:schemeClr>
                </a:solidFill>
                <a:effectLst/>
              </a:rPr>
              <a:t>blockchain</a:t>
            </a:r>
            <a:r>
              <a:rPr lang="en-US" b="0" i="0" dirty="0" smtClean="0">
                <a:solidFill>
                  <a:schemeClr val="tx1">
                    <a:lumMod val="95000"/>
                    <a:lumOff val="5000"/>
                  </a:schemeClr>
                </a:solidFill>
                <a:effectLst/>
              </a:rPr>
              <a:t> can be difficult and slow, often resulting in a hard fork,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uses a transparent and decentralized governance mechanism where users have power.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calls this "user-driven network governance" or "user-driven network management." This system ensures that the network remains efficient and transparent, avoiding the potential for community divisions that can result from hard forks in other </a:t>
            </a:r>
            <a:r>
              <a:rPr lang="en-US" b="0" i="0" dirty="0" err="1" smtClean="0">
                <a:solidFill>
                  <a:schemeClr val="tx1">
                    <a:lumMod val="95000"/>
                    <a:lumOff val="5000"/>
                  </a:schemeClr>
                </a:solidFill>
                <a:effectLst/>
              </a:rPr>
              <a:t>blockchain</a:t>
            </a:r>
            <a:r>
              <a:rPr lang="en-US" b="0" i="0" dirty="0" smtClean="0">
                <a:solidFill>
                  <a:schemeClr val="tx1">
                    <a:lumMod val="95000"/>
                    <a:lumOff val="5000"/>
                  </a:schemeClr>
                </a:solidFill>
                <a:effectLst/>
              </a:rPr>
              <a:t> networks.</a:t>
            </a:r>
            <a:endParaRPr lang="en-US" dirty="0">
              <a:solidFill>
                <a:schemeClr val="tx1">
                  <a:lumMod val="95000"/>
                  <a:lumOff val="5000"/>
                </a:schemeClr>
              </a:solidFill>
            </a:endParaRPr>
          </a:p>
        </p:txBody>
      </p:sp>
      <p:sp>
        <p:nvSpPr>
          <p:cNvPr id="7" name="Rectangle 6"/>
          <p:cNvSpPr/>
          <p:nvPr/>
        </p:nvSpPr>
        <p:spPr>
          <a:xfrm>
            <a:off x="31750" y="5666758"/>
            <a:ext cx="3557384" cy="369332"/>
          </a:xfrm>
          <a:prstGeom prst="rect">
            <a:avLst/>
          </a:prstGeom>
        </p:spPr>
        <p:txBody>
          <a:bodyPr wrap="none">
            <a:spAutoFit/>
          </a:bodyPr>
          <a:lstStyle/>
          <a:p>
            <a:r>
              <a:rPr lang="en-US" b="1" i="0" dirty="0" smtClean="0">
                <a:effectLst/>
                <a:latin typeface="Söhne"/>
              </a:rPr>
              <a:t>FSTS </a:t>
            </a:r>
            <a:r>
              <a:rPr lang="en-US" b="1" i="0" dirty="0" smtClean="0">
                <a:effectLst/>
                <a:latin typeface="Söhne"/>
              </a:rPr>
              <a:t>as a Special Commodity</a:t>
            </a:r>
            <a:endParaRPr lang="en-US" dirty="0"/>
          </a:p>
        </p:txBody>
      </p:sp>
      <p:sp>
        <p:nvSpPr>
          <p:cNvPr id="8" name="Rectangle 7"/>
          <p:cNvSpPr/>
          <p:nvPr/>
        </p:nvSpPr>
        <p:spPr>
          <a:xfrm>
            <a:off x="31750" y="6036090"/>
            <a:ext cx="7524750" cy="1200329"/>
          </a:xfrm>
          <a:prstGeom prst="rect">
            <a:avLst/>
          </a:prstGeom>
        </p:spPr>
        <p:txBody>
          <a:bodyPr wrap="square">
            <a:spAutoFit/>
          </a:bodyPr>
          <a:lstStyle/>
          <a:p>
            <a:r>
              <a:rPr lang="en-US" b="0" i="0" dirty="0" err="1" smtClean="0">
                <a:solidFill>
                  <a:schemeClr val="tx1">
                    <a:lumMod val="95000"/>
                    <a:lumOff val="5000"/>
                  </a:schemeClr>
                </a:solidFill>
                <a:effectLst/>
              </a:rPr>
              <a:t>Finestra's</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governance system also gives </a:t>
            </a:r>
            <a:r>
              <a:rPr lang="en-US" b="0" i="0" dirty="0" smtClean="0">
                <a:solidFill>
                  <a:schemeClr val="tx1">
                    <a:lumMod val="95000"/>
                    <a:lumOff val="5000"/>
                  </a:schemeClr>
                </a:solidFill>
                <a:effectLst/>
              </a:rPr>
              <a:t>FSTS </a:t>
            </a:r>
            <a:r>
              <a:rPr lang="en-US" b="0" i="0" dirty="0" smtClean="0">
                <a:solidFill>
                  <a:schemeClr val="tx1">
                    <a:lumMod val="95000"/>
                    <a:lumOff val="5000"/>
                  </a:schemeClr>
                </a:solidFill>
                <a:effectLst/>
              </a:rPr>
              <a:t>owners a significant say in determining various aspects of the network, such as voting in </a:t>
            </a:r>
            <a:r>
              <a:rPr lang="en-US" b="0" i="0" dirty="0" err="1" smtClean="0">
                <a:solidFill>
                  <a:schemeClr val="tx1">
                    <a:lumMod val="95000"/>
                    <a:lumOff val="5000"/>
                  </a:schemeClr>
                </a:solidFill>
                <a:effectLst/>
              </a:rPr>
              <a:t>Ethereum</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auctions and selecting </a:t>
            </a:r>
            <a:r>
              <a:rPr lang="en-US" b="0" i="0" dirty="0" err="1" smtClean="0">
                <a:solidFill>
                  <a:schemeClr val="tx1">
                    <a:lumMod val="95000"/>
                    <a:lumOff val="5000"/>
                  </a:schemeClr>
                </a:solidFill>
                <a:effectLst/>
              </a:rPr>
              <a:t>Ethereum</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common goods. </a:t>
            </a:r>
            <a:r>
              <a:rPr lang="en-US" b="0" i="0" dirty="0" smtClean="0">
                <a:solidFill>
                  <a:schemeClr val="tx1">
                    <a:lumMod val="95000"/>
                    <a:lumOff val="5000"/>
                  </a:schemeClr>
                </a:solidFill>
                <a:effectLst/>
              </a:rPr>
              <a:t>FST </a:t>
            </a:r>
            <a:r>
              <a:rPr lang="en-US" b="0" i="0" dirty="0" smtClean="0">
                <a:solidFill>
                  <a:schemeClr val="tx1">
                    <a:lumMod val="95000"/>
                    <a:lumOff val="5000"/>
                  </a:schemeClr>
                </a:solidFill>
                <a:effectLst/>
              </a:rPr>
              <a:t>is a special commodity of the </a:t>
            </a:r>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ecosystem.</a:t>
            </a:r>
            <a:endParaRPr lang="en-US" dirty="0">
              <a:solidFill>
                <a:schemeClr val="tx1">
                  <a:lumMod val="95000"/>
                  <a:lumOff val="5000"/>
                </a:schemeClr>
              </a:solidFill>
            </a:endParaRPr>
          </a:p>
        </p:txBody>
      </p:sp>
      <p:sp>
        <p:nvSpPr>
          <p:cNvPr id="9" name="Rectangle 8"/>
          <p:cNvSpPr/>
          <p:nvPr/>
        </p:nvSpPr>
        <p:spPr>
          <a:xfrm>
            <a:off x="0" y="7264994"/>
            <a:ext cx="3778250" cy="923330"/>
          </a:xfrm>
          <a:prstGeom prst="rect">
            <a:avLst/>
          </a:prstGeom>
        </p:spPr>
        <p:txBody>
          <a:bodyPr>
            <a:spAutoFit/>
          </a:bodyPr>
          <a:lstStyle/>
          <a:p>
            <a:r>
              <a:rPr lang="en-US" b="1" i="0" dirty="0" smtClean="0">
                <a:solidFill>
                  <a:schemeClr val="tx1">
                    <a:lumMod val="95000"/>
                    <a:lumOff val="5000"/>
                  </a:schemeClr>
                </a:solidFill>
                <a:effectLst/>
                <a:latin typeface="Söhne"/>
              </a:rPr>
              <a:t>Transaction Speed and Fees</a:t>
            </a:r>
          </a:p>
          <a:p>
            <a:r>
              <a:rPr lang="en-US" dirty="0" smtClean="0"/>
              <a:t/>
            </a:r>
            <a:br>
              <a:rPr lang="en-US" dirty="0" smtClean="0"/>
            </a:br>
            <a:endParaRPr lang="en-US" dirty="0"/>
          </a:p>
        </p:txBody>
      </p:sp>
      <p:sp>
        <p:nvSpPr>
          <p:cNvPr id="10" name="Rectangle 9"/>
          <p:cNvSpPr/>
          <p:nvPr/>
        </p:nvSpPr>
        <p:spPr>
          <a:xfrm>
            <a:off x="31750" y="7606681"/>
            <a:ext cx="7524750" cy="1754326"/>
          </a:xfrm>
          <a:prstGeom prst="rect">
            <a:avLst/>
          </a:prstGeom>
        </p:spPr>
        <p:txBody>
          <a:bodyPr wrap="square">
            <a:spAutoFit/>
          </a:bodyPr>
          <a:lstStyle/>
          <a:p>
            <a:r>
              <a:rPr lang="en-US" i="0" dirty="0" err="1" smtClean="0">
                <a:solidFill>
                  <a:schemeClr val="tx1">
                    <a:lumMod val="95000"/>
                    <a:lumOff val="5000"/>
                  </a:schemeClr>
                </a:solidFill>
                <a:effectLst/>
              </a:rPr>
              <a:t>Finestra</a:t>
            </a:r>
            <a:r>
              <a:rPr lang="en-US" i="0" dirty="0" smtClean="0">
                <a:solidFill>
                  <a:schemeClr val="tx1">
                    <a:lumMod val="95000"/>
                    <a:lumOff val="5000"/>
                  </a:schemeClr>
                </a:solidFill>
                <a:effectLst/>
              </a:rPr>
              <a:t> </a:t>
            </a:r>
            <a:r>
              <a:rPr lang="en-US" i="0" dirty="0" smtClean="0">
                <a:solidFill>
                  <a:schemeClr val="tx1">
                    <a:lumMod val="95000"/>
                    <a:lumOff val="5000"/>
                  </a:schemeClr>
                </a:solidFill>
                <a:effectLst/>
              </a:rPr>
              <a:t>offers the same transaction speed and fees as other POS networks, such as </a:t>
            </a:r>
            <a:r>
              <a:rPr lang="en-US" i="0" dirty="0" err="1" smtClean="0">
                <a:solidFill>
                  <a:schemeClr val="tx1">
                    <a:lumMod val="95000"/>
                    <a:lumOff val="5000"/>
                  </a:schemeClr>
                </a:solidFill>
                <a:effectLst/>
              </a:rPr>
              <a:t>Cardano</a:t>
            </a:r>
            <a:r>
              <a:rPr lang="en-US" i="0" dirty="0" smtClean="0">
                <a:solidFill>
                  <a:schemeClr val="tx1">
                    <a:lumMod val="95000"/>
                    <a:lumOff val="5000"/>
                  </a:schemeClr>
                </a:solidFill>
                <a:effectLst/>
              </a:rPr>
              <a:t>, </a:t>
            </a:r>
            <a:r>
              <a:rPr lang="en-US" i="0" dirty="0" err="1" smtClean="0">
                <a:solidFill>
                  <a:schemeClr val="tx1">
                    <a:lumMod val="95000"/>
                    <a:lumOff val="5000"/>
                  </a:schemeClr>
                </a:solidFill>
                <a:effectLst/>
              </a:rPr>
              <a:t>Fantom</a:t>
            </a:r>
            <a:r>
              <a:rPr lang="en-US" i="0" dirty="0" smtClean="0">
                <a:solidFill>
                  <a:schemeClr val="tx1">
                    <a:lumMod val="95000"/>
                    <a:lumOff val="5000"/>
                  </a:schemeClr>
                </a:solidFill>
                <a:effectLst/>
              </a:rPr>
              <a:t>, and Solana. This ensures that users can carry out transactions quickly and affordably, making </a:t>
            </a:r>
            <a:r>
              <a:rPr lang="en-US" i="0" dirty="0" err="1" smtClean="0">
                <a:solidFill>
                  <a:schemeClr val="tx1">
                    <a:lumMod val="95000"/>
                    <a:lumOff val="5000"/>
                  </a:schemeClr>
                </a:solidFill>
                <a:effectLst/>
              </a:rPr>
              <a:t>Finestra</a:t>
            </a:r>
            <a:r>
              <a:rPr lang="en-US" i="0" dirty="0" smtClean="0">
                <a:solidFill>
                  <a:schemeClr val="tx1">
                    <a:lumMod val="95000"/>
                    <a:lumOff val="5000"/>
                  </a:schemeClr>
                </a:solidFill>
                <a:effectLst/>
              </a:rPr>
              <a:t> </a:t>
            </a:r>
            <a:r>
              <a:rPr lang="en-US" i="0" dirty="0" smtClean="0">
                <a:solidFill>
                  <a:schemeClr val="tx1">
                    <a:lumMod val="95000"/>
                    <a:lumOff val="5000"/>
                  </a:schemeClr>
                </a:solidFill>
                <a:effectLst/>
              </a:rPr>
              <a:t>an attractive option for those seeking efficiency.</a:t>
            </a:r>
          </a:p>
          <a:p>
            <a:r>
              <a:rPr lang="en-US" dirty="0" smtClean="0"/>
              <a:t/>
            </a:r>
            <a:br>
              <a:rPr lang="en-US" dirty="0" smtClean="0"/>
            </a:br>
            <a:endParaRPr lang="en-US" dirty="0"/>
          </a:p>
        </p:txBody>
      </p:sp>
      <p:sp>
        <p:nvSpPr>
          <p:cNvPr id="11" name="Rectangle 10"/>
          <p:cNvSpPr/>
          <p:nvPr/>
        </p:nvSpPr>
        <p:spPr>
          <a:xfrm>
            <a:off x="31750" y="8870334"/>
            <a:ext cx="3778250" cy="923330"/>
          </a:xfrm>
          <a:prstGeom prst="rect">
            <a:avLst/>
          </a:prstGeom>
        </p:spPr>
        <p:txBody>
          <a:bodyPr>
            <a:spAutoFit/>
          </a:bodyPr>
          <a:lstStyle/>
          <a:p>
            <a:r>
              <a:rPr lang="en-US" b="1" i="0" dirty="0" smtClean="0">
                <a:solidFill>
                  <a:schemeClr val="tx1">
                    <a:lumMod val="95000"/>
                    <a:lumOff val="5000"/>
                  </a:schemeClr>
                </a:solidFill>
                <a:effectLst/>
                <a:latin typeface="Söhne"/>
              </a:rPr>
              <a:t>Shared Security System</a:t>
            </a:r>
            <a:endParaRPr lang="en-US" b="0" i="0" dirty="0" smtClean="0">
              <a:solidFill>
                <a:schemeClr val="tx1">
                  <a:lumMod val="95000"/>
                  <a:lumOff val="5000"/>
                </a:schemeClr>
              </a:solidFill>
              <a:effectLst/>
              <a:latin typeface="Söhne"/>
            </a:endParaRPr>
          </a:p>
          <a:p>
            <a:r>
              <a:rPr lang="en-US" dirty="0" smtClean="0"/>
              <a:t/>
            </a:r>
            <a:br>
              <a:rPr lang="en-US" dirty="0" smtClean="0"/>
            </a:br>
            <a:endParaRPr lang="en-US" dirty="0"/>
          </a:p>
        </p:txBody>
      </p:sp>
      <p:sp>
        <p:nvSpPr>
          <p:cNvPr id="12" name="Rectangle 11"/>
          <p:cNvSpPr/>
          <p:nvPr/>
        </p:nvSpPr>
        <p:spPr>
          <a:xfrm>
            <a:off x="31750" y="9302991"/>
            <a:ext cx="7524750" cy="1754326"/>
          </a:xfrm>
          <a:prstGeom prst="rect">
            <a:avLst/>
          </a:prstGeom>
        </p:spPr>
        <p:txBody>
          <a:bodyPr wrap="square">
            <a:spAutoFit/>
          </a:bodyPr>
          <a:lstStyle/>
          <a:p>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utilizes a shared security system, where the core relay chain network is responsible for the security of the entire ecosystem. This system allows each </a:t>
            </a:r>
            <a:r>
              <a:rPr lang="en-US" b="0" i="0" dirty="0" err="1" smtClean="0">
                <a:solidFill>
                  <a:schemeClr val="tx1">
                    <a:lumMod val="95000"/>
                    <a:lumOff val="5000"/>
                  </a:schemeClr>
                </a:solidFill>
                <a:effectLst/>
              </a:rPr>
              <a:t>blockchain</a:t>
            </a:r>
            <a:r>
              <a:rPr lang="en-US" b="0" i="0" dirty="0" smtClean="0">
                <a:solidFill>
                  <a:schemeClr val="tx1">
                    <a:lumMod val="95000"/>
                    <a:lumOff val="5000"/>
                  </a:schemeClr>
                </a:solidFill>
                <a:effectLst/>
              </a:rPr>
              <a:t> to focus on its own projects without worrying about security, ensuring that the network remains secure and efficient.</a:t>
            </a:r>
          </a:p>
          <a:p>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 y="92075"/>
            <a:ext cx="6260074" cy="908229"/>
          </a:xfrm>
          <a:prstGeom prst="rect">
            <a:avLst/>
          </a:prstGeom>
        </p:spPr>
      </p:pic>
      <p:sp>
        <p:nvSpPr>
          <p:cNvPr id="4" name="TextBox 3"/>
          <p:cNvSpPr txBox="1"/>
          <p:nvPr/>
        </p:nvSpPr>
        <p:spPr>
          <a:xfrm>
            <a:off x="63500" y="1158875"/>
            <a:ext cx="6858000" cy="523220"/>
          </a:xfrm>
          <a:prstGeom prst="rect">
            <a:avLst/>
          </a:prstGeom>
          <a:noFill/>
        </p:spPr>
        <p:txBody>
          <a:bodyPr wrap="square" rtlCol="0">
            <a:spAutoFit/>
          </a:bodyPr>
          <a:lstStyle/>
          <a:p>
            <a:r>
              <a:rPr lang="en-US" sz="2800" b="1" dirty="0" smtClean="0"/>
              <a:t>How does the </a:t>
            </a:r>
            <a:r>
              <a:rPr lang="en-US" sz="2800" b="1" dirty="0" err="1" smtClean="0"/>
              <a:t>Finestra</a:t>
            </a:r>
            <a:r>
              <a:rPr lang="en-US" sz="2800" b="1" dirty="0" smtClean="0"/>
              <a:t> </a:t>
            </a:r>
            <a:r>
              <a:rPr lang="en-US" sz="2800" b="1" dirty="0" err="1" smtClean="0"/>
              <a:t>Blockchain</a:t>
            </a:r>
            <a:r>
              <a:rPr lang="en-US" sz="2800" b="1" dirty="0" smtClean="0"/>
              <a:t> work?</a:t>
            </a:r>
            <a:endParaRPr lang="en-US" sz="2800" b="1" dirty="0"/>
          </a:p>
        </p:txBody>
      </p:sp>
      <p:sp>
        <p:nvSpPr>
          <p:cNvPr id="5" name="Rectangle 4"/>
          <p:cNvSpPr/>
          <p:nvPr/>
        </p:nvSpPr>
        <p:spPr>
          <a:xfrm>
            <a:off x="31750" y="1682095"/>
            <a:ext cx="7493000" cy="646331"/>
          </a:xfrm>
          <a:prstGeom prst="rect">
            <a:avLst/>
          </a:prstGeom>
        </p:spPr>
        <p:txBody>
          <a:bodyPr wrap="square">
            <a:spAutoFit/>
          </a:bodyPr>
          <a:lstStyle/>
          <a:p>
            <a:r>
              <a:rPr lang="en-US" dirty="0" err="1" smtClean="0"/>
              <a:t>Blockchains</a:t>
            </a:r>
            <a:r>
              <a:rPr lang="en-US" dirty="0" smtClean="0"/>
              <a:t> can connect with </a:t>
            </a:r>
            <a:r>
              <a:rPr lang="en-US" dirty="0" err="1" smtClean="0"/>
              <a:t>Finestras</a:t>
            </a:r>
            <a:r>
              <a:rPr lang="en-US" dirty="0" smtClean="0"/>
              <a:t> </a:t>
            </a:r>
            <a:r>
              <a:rPr lang="en-US" dirty="0" smtClean="0"/>
              <a:t>in a parallel way because </a:t>
            </a:r>
            <a:r>
              <a:rPr lang="en-US" dirty="0" err="1" smtClean="0"/>
              <a:t>Ethereums</a:t>
            </a:r>
            <a:r>
              <a:rPr lang="en-US" dirty="0" smtClean="0"/>
              <a:t> </a:t>
            </a:r>
            <a:r>
              <a:rPr lang="en-US" dirty="0" smtClean="0"/>
              <a:t>can be added or removed. </a:t>
            </a:r>
            <a:r>
              <a:rPr lang="en-US" dirty="0" err="1" smtClean="0"/>
              <a:t>Ethereums</a:t>
            </a:r>
            <a:r>
              <a:rPr lang="en-US" dirty="0" smtClean="0"/>
              <a:t> </a:t>
            </a:r>
            <a:r>
              <a:rPr lang="en-US" dirty="0" smtClean="0"/>
              <a:t>can be public, private or other sources.</a:t>
            </a:r>
            <a:endParaRPr lang="en-US" dirty="0"/>
          </a:p>
        </p:txBody>
      </p:sp>
      <p:sp>
        <p:nvSpPr>
          <p:cNvPr id="6" name="Rectangle 5"/>
          <p:cNvSpPr/>
          <p:nvPr/>
        </p:nvSpPr>
        <p:spPr>
          <a:xfrm>
            <a:off x="0" y="2410052"/>
            <a:ext cx="7524750" cy="923330"/>
          </a:xfrm>
          <a:prstGeom prst="rect">
            <a:avLst/>
          </a:prstGeom>
        </p:spPr>
        <p:txBody>
          <a:bodyPr wrap="square">
            <a:spAutoFit/>
          </a:bodyPr>
          <a:lstStyle/>
          <a:p>
            <a:r>
              <a:rPr lang="en-US" dirty="0" smtClean="0"/>
              <a:t>Data on the </a:t>
            </a:r>
            <a:r>
              <a:rPr lang="en-US" dirty="0" err="1" smtClean="0"/>
              <a:t>Ethereum</a:t>
            </a:r>
            <a:r>
              <a:rPr lang="en-US" dirty="0" smtClean="0"/>
              <a:t> </a:t>
            </a:r>
            <a:r>
              <a:rPr lang="en-US" dirty="0" smtClean="0"/>
              <a:t>network is accessed through specialized nodes known as collators, and will later be sent to </a:t>
            </a:r>
            <a:r>
              <a:rPr lang="en-US" dirty="0" err="1" smtClean="0"/>
              <a:t>Finestra</a:t>
            </a:r>
            <a:r>
              <a:rPr lang="en-US" dirty="0" smtClean="0"/>
              <a:t>. </a:t>
            </a:r>
            <a:r>
              <a:rPr lang="en-US" dirty="0" smtClean="0"/>
              <a:t>Then, the main chain in this crypto asset is known as </a:t>
            </a:r>
            <a:r>
              <a:rPr lang="en-US" dirty="0" err="1" smtClean="0"/>
              <a:t>relaychain</a:t>
            </a:r>
            <a:r>
              <a:rPr lang="en-US" dirty="0" smtClean="0"/>
              <a:t> which can support smart contracts.</a:t>
            </a:r>
            <a:endParaRPr lang="en-US" dirty="0"/>
          </a:p>
        </p:txBody>
      </p:sp>
      <p:sp>
        <p:nvSpPr>
          <p:cNvPr id="7" name="Rectangle 6"/>
          <p:cNvSpPr/>
          <p:nvPr/>
        </p:nvSpPr>
        <p:spPr>
          <a:xfrm>
            <a:off x="0" y="3415008"/>
            <a:ext cx="7493000" cy="369332"/>
          </a:xfrm>
          <a:prstGeom prst="rect">
            <a:avLst/>
          </a:prstGeom>
        </p:spPr>
        <p:txBody>
          <a:bodyPr wrap="square">
            <a:spAutoFit/>
          </a:bodyPr>
          <a:lstStyle/>
          <a:p>
            <a:r>
              <a:rPr lang="en-US" b="0" i="0" dirty="0" smtClean="0">
                <a:effectLst/>
              </a:rPr>
              <a:t>The following is an explanation of the components in the </a:t>
            </a:r>
            <a:r>
              <a:rPr lang="en-US" b="0" i="0" dirty="0" err="1" smtClean="0">
                <a:effectLst/>
              </a:rPr>
              <a:t>Finestra</a:t>
            </a:r>
            <a:r>
              <a:rPr lang="en-US" b="0" i="0" dirty="0" smtClean="0">
                <a:effectLst/>
              </a:rPr>
              <a:t> </a:t>
            </a:r>
            <a:r>
              <a:rPr lang="en-US" b="0" i="0" dirty="0" smtClean="0">
                <a:effectLst/>
              </a:rPr>
              <a:t>network:</a:t>
            </a:r>
            <a:endParaRPr lang="en-US" dirty="0"/>
          </a:p>
        </p:txBody>
      </p:sp>
      <p:sp>
        <p:nvSpPr>
          <p:cNvPr id="8" name="Rectangle 7"/>
          <p:cNvSpPr/>
          <p:nvPr/>
        </p:nvSpPr>
        <p:spPr>
          <a:xfrm>
            <a:off x="63500" y="3865966"/>
            <a:ext cx="7429500" cy="2862322"/>
          </a:xfrm>
          <a:prstGeom prst="rect">
            <a:avLst/>
          </a:prstGeom>
        </p:spPr>
        <p:txBody>
          <a:bodyPr wrap="square">
            <a:spAutoFit/>
          </a:bodyPr>
          <a:lstStyle/>
          <a:p>
            <a:pPr marL="285750" indent="-285750">
              <a:buFont typeface="Arial" panose="020B0604020202020204" pitchFamily="34" charset="0"/>
              <a:buChar char="•"/>
            </a:pPr>
            <a:r>
              <a:rPr lang="en-US" b="1" dirty="0" smtClean="0"/>
              <a:t>RELAYCHAIN</a:t>
            </a:r>
            <a:r>
              <a:rPr lang="en-US" dirty="0" smtClean="0"/>
              <a:t>: The Relay Chain is where the transaction will be finalized. All supporting data for the transaction will be checked so that each system can understand it.</a:t>
            </a:r>
          </a:p>
          <a:p>
            <a:endParaRPr lang="en-US" dirty="0" smtClean="0"/>
          </a:p>
          <a:p>
            <a:pPr marL="285750" indent="-285750">
              <a:buFont typeface="Arial" panose="020B0604020202020204" pitchFamily="34" charset="0"/>
              <a:buChar char="•"/>
            </a:pPr>
            <a:r>
              <a:rPr lang="en-US" b="1" dirty="0" err="1" smtClean="0"/>
              <a:t>Ethereum</a:t>
            </a:r>
            <a:r>
              <a:rPr lang="en-US" dirty="0" smtClean="0"/>
              <a:t>: </a:t>
            </a:r>
            <a:r>
              <a:rPr lang="en-US" dirty="0" smtClean="0"/>
              <a:t>A specialized </a:t>
            </a:r>
            <a:r>
              <a:rPr lang="en-US" dirty="0" err="1" smtClean="0"/>
              <a:t>blockchain</a:t>
            </a:r>
            <a:r>
              <a:rPr lang="en-US" dirty="0" smtClean="0"/>
              <a:t> that uses relay chain computing resources to confirm that transactions are accurate.</a:t>
            </a:r>
          </a:p>
          <a:p>
            <a:endParaRPr lang="en-US" dirty="0" smtClean="0"/>
          </a:p>
          <a:p>
            <a:pPr marL="285750" indent="-285750">
              <a:buFont typeface="Arial" panose="020B0604020202020204" pitchFamily="34" charset="0"/>
              <a:buChar char="•"/>
            </a:pPr>
            <a:r>
              <a:rPr lang="en-US" b="1" dirty="0" smtClean="0"/>
              <a:t>BRIDGES</a:t>
            </a:r>
            <a:r>
              <a:rPr lang="en-US" dirty="0" smtClean="0"/>
              <a:t> : Bridges allow the </a:t>
            </a:r>
            <a:r>
              <a:rPr lang="en-US" dirty="0" err="1" smtClean="0"/>
              <a:t>Finestra</a:t>
            </a:r>
            <a:r>
              <a:rPr lang="en-US" dirty="0" smtClean="0"/>
              <a:t> </a:t>
            </a:r>
            <a:r>
              <a:rPr lang="en-US" dirty="0" smtClean="0"/>
              <a:t>network to interact with other </a:t>
            </a:r>
            <a:r>
              <a:rPr lang="en-US" dirty="0" err="1" smtClean="0"/>
              <a:t>blockchains.In</a:t>
            </a:r>
            <a:r>
              <a:rPr lang="en-US" dirty="0" smtClean="0"/>
              <a:t> addition, there are several other components in the network that can keep the </a:t>
            </a:r>
            <a:r>
              <a:rPr lang="en-US" dirty="0" err="1" smtClean="0"/>
              <a:t>blockchain</a:t>
            </a:r>
            <a:r>
              <a:rPr lang="en-US" dirty="0" smtClean="0"/>
              <a:t> system operating, namely:</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39440383"/>
              </p:ext>
            </p:extLst>
          </p:nvPr>
        </p:nvGraphicFramePr>
        <p:xfrm>
          <a:off x="63497" y="6809913"/>
          <a:ext cx="7429502" cy="3492962"/>
        </p:xfrm>
        <a:graphic>
          <a:graphicData uri="http://schemas.openxmlformats.org/drawingml/2006/table">
            <a:tbl>
              <a:tblPr firstRow="1" bandRow="1">
                <a:tableStyleId>{B301B821-A1FF-4177-AEE7-76D212191A09}</a:tableStyleId>
              </a:tblPr>
              <a:tblGrid>
                <a:gridCol w="2800353">
                  <a:extLst>
                    <a:ext uri="{9D8B030D-6E8A-4147-A177-3AD203B41FA5}">
                      <a16:colId xmlns:a16="http://schemas.microsoft.com/office/drawing/2014/main" val="956410812"/>
                    </a:ext>
                  </a:extLst>
                </a:gridCol>
                <a:gridCol w="4629149">
                  <a:extLst>
                    <a:ext uri="{9D8B030D-6E8A-4147-A177-3AD203B41FA5}">
                      <a16:colId xmlns:a16="http://schemas.microsoft.com/office/drawing/2014/main" val="143550674"/>
                    </a:ext>
                  </a:extLst>
                </a:gridCol>
              </a:tblGrid>
              <a:tr h="1404705">
                <a:tc>
                  <a:txBody>
                    <a:bodyPr/>
                    <a:lstStyle/>
                    <a:p>
                      <a:pPr algn="ctr"/>
                      <a:r>
                        <a:rPr lang="en-US" dirty="0" smtClean="0">
                          <a:solidFill>
                            <a:schemeClr val="tx1">
                              <a:lumMod val="95000"/>
                              <a:lumOff val="5000"/>
                            </a:schemeClr>
                          </a:solidFill>
                        </a:rPr>
                        <a:t>1. </a:t>
                      </a:r>
                      <a:endParaRPr lang="en-US" dirty="0">
                        <a:solidFill>
                          <a:schemeClr val="tx1">
                            <a:lumMod val="95000"/>
                            <a:lumOff val="5000"/>
                          </a:schemeClr>
                        </a:solidFill>
                      </a:endParaRPr>
                    </a:p>
                  </a:txBody>
                  <a:tcPr/>
                </a:tc>
                <a:tc>
                  <a:txBody>
                    <a:bodyPr/>
                    <a:lstStyle/>
                    <a:p>
                      <a:r>
                        <a:rPr lang="en-US" b="0" i="0" dirty="0" smtClean="0">
                          <a:solidFill>
                            <a:schemeClr val="lt1"/>
                          </a:solidFill>
                          <a:effectLst/>
                          <a:latin typeface="+mn-lt"/>
                          <a:ea typeface="+mn-ea"/>
                          <a:cs typeface="+mn-cs"/>
                        </a:rPr>
                        <a:t>Validator, whose function is to lock the </a:t>
                      </a:r>
                      <a:r>
                        <a:rPr lang="en-US" b="0" i="0" dirty="0" smtClean="0">
                          <a:solidFill>
                            <a:schemeClr val="lt1"/>
                          </a:solidFill>
                          <a:effectLst/>
                          <a:latin typeface="+mn-lt"/>
                          <a:ea typeface="+mn-ea"/>
                          <a:cs typeface="+mn-cs"/>
                        </a:rPr>
                        <a:t>FST </a:t>
                      </a:r>
                      <a:r>
                        <a:rPr lang="en-US" b="0" i="0" dirty="0" smtClean="0">
                          <a:solidFill>
                            <a:schemeClr val="lt1"/>
                          </a:solidFill>
                          <a:effectLst/>
                          <a:latin typeface="+mn-lt"/>
                          <a:ea typeface="+mn-ea"/>
                          <a:cs typeface="+mn-cs"/>
                        </a:rPr>
                        <a:t>token, validate the collator's proofs and participate in the consensus.</a:t>
                      </a:r>
                      <a:endParaRPr lang="en-US" dirty="0"/>
                    </a:p>
                  </a:txBody>
                  <a:tcPr/>
                </a:tc>
                <a:extLst>
                  <a:ext uri="{0D108BD9-81ED-4DB2-BD59-A6C34878D82A}">
                    <a16:rowId xmlns:a16="http://schemas.microsoft.com/office/drawing/2014/main" val="3184959686"/>
                  </a:ext>
                </a:extLst>
              </a:tr>
              <a:tr h="983293">
                <a:tc>
                  <a:txBody>
                    <a:bodyPr/>
                    <a:lstStyle/>
                    <a:p>
                      <a:pPr algn="ctr"/>
                      <a:r>
                        <a:rPr lang="en-US" b="1" dirty="0" smtClean="0"/>
                        <a:t>2</a:t>
                      </a:r>
                      <a:r>
                        <a:rPr lang="en-US" dirty="0" smtClean="0"/>
                        <a:t>.</a:t>
                      </a:r>
                      <a:endParaRPr lang="en-US" dirty="0"/>
                    </a:p>
                  </a:txBody>
                  <a:tcPr/>
                </a:tc>
                <a:tc>
                  <a:txBody>
                    <a:bodyPr/>
                    <a:lstStyle/>
                    <a:p>
                      <a:r>
                        <a:rPr lang="en-US" b="0" i="0" dirty="0" smtClean="0">
                          <a:solidFill>
                            <a:schemeClr val="dk1"/>
                          </a:solidFill>
                          <a:effectLst/>
                          <a:latin typeface="+mn-lt"/>
                          <a:ea typeface="+mn-ea"/>
                          <a:cs typeface="+mn-cs"/>
                        </a:rPr>
                        <a:t>Nominators, which lock </a:t>
                      </a:r>
                      <a:r>
                        <a:rPr lang="en-US" b="0" i="0" dirty="0" smtClean="0">
                          <a:solidFill>
                            <a:schemeClr val="dk1"/>
                          </a:solidFill>
                          <a:effectLst/>
                          <a:latin typeface="+mn-lt"/>
                          <a:ea typeface="+mn-ea"/>
                          <a:cs typeface="+mn-cs"/>
                        </a:rPr>
                        <a:t>FST </a:t>
                      </a:r>
                      <a:r>
                        <a:rPr lang="en-US" b="0" i="0" dirty="0" smtClean="0">
                          <a:solidFill>
                            <a:schemeClr val="dk1"/>
                          </a:solidFill>
                          <a:effectLst/>
                          <a:latin typeface="+mn-lt"/>
                          <a:ea typeface="+mn-ea"/>
                          <a:cs typeface="+mn-cs"/>
                        </a:rPr>
                        <a:t>tokens and secure the </a:t>
                      </a:r>
                      <a:r>
                        <a:rPr lang="en-US" b="0" i="0" dirty="0" err="1" smtClean="0">
                          <a:solidFill>
                            <a:schemeClr val="dk1"/>
                          </a:solidFill>
                          <a:effectLst/>
                          <a:latin typeface="+mn-lt"/>
                          <a:ea typeface="+mn-ea"/>
                          <a:cs typeface="+mn-cs"/>
                        </a:rPr>
                        <a:t>relaychain</a:t>
                      </a:r>
                      <a:r>
                        <a:rPr lang="en-US" b="0" i="0" dirty="0" smtClean="0">
                          <a:solidFill>
                            <a:schemeClr val="dk1"/>
                          </a:solidFill>
                          <a:effectLst/>
                          <a:latin typeface="+mn-lt"/>
                          <a:ea typeface="+mn-ea"/>
                          <a:cs typeface="+mn-cs"/>
                        </a:rPr>
                        <a:t> by selecting trusted validators.</a:t>
                      </a:r>
                      <a:endParaRPr lang="en-US" dirty="0"/>
                    </a:p>
                  </a:txBody>
                  <a:tcPr/>
                </a:tc>
                <a:extLst>
                  <a:ext uri="{0D108BD9-81ED-4DB2-BD59-A6C34878D82A}">
                    <a16:rowId xmlns:a16="http://schemas.microsoft.com/office/drawing/2014/main" val="2673261579"/>
                  </a:ext>
                </a:extLst>
              </a:tr>
              <a:tr h="1104964">
                <a:tc>
                  <a:txBody>
                    <a:bodyPr/>
                    <a:lstStyle/>
                    <a:p>
                      <a:pPr algn="ctr"/>
                      <a:r>
                        <a:rPr lang="en-US" b="1" dirty="0" smtClean="0"/>
                        <a:t>3.</a:t>
                      </a:r>
                      <a:endParaRPr lang="en-US" b="1" dirty="0"/>
                    </a:p>
                  </a:txBody>
                  <a:tcPr/>
                </a:tc>
                <a:tc>
                  <a:txBody>
                    <a:bodyPr/>
                    <a:lstStyle/>
                    <a:p>
                      <a:r>
                        <a:rPr lang="en-US" b="0" i="0" dirty="0" smtClean="0">
                          <a:solidFill>
                            <a:schemeClr val="dk1"/>
                          </a:solidFill>
                          <a:effectLst/>
                          <a:latin typeface="+mn-lt"/>
                          <a:ea typeface="+mn-ea"/>
                          <a:cs typeface="+mn-cs"/>
                        </a:rPr>
                        <a:t>Collator, which collects transactions and creates proofs for validators.</a:t>
                      </a:r>
                      <a:endParaRPr lang="en-US" dirty="0"/>
                    </a:p>
                  </a:txBody>
                  <a:tcPr/>
                </a:tc>
                <a:extLst>
                  <a:ext uri="{0D108BD9-81ED-4DB2-BD59-A6C34878D82A}">
                    <a16:rowId xmlns:a16="http://schemas.microsoft.com/office/drawing/2014/main" val="395933039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 y="92075"/>
            <a:ext cx="6260074" cy="908229"/>
          </a:xfrm>
          <a:prstGeom prst="rect">
            <a:avLst/>
          </a:prstGeom>
        </p:spPr>
      </p:pic>
      <p:sp>
        <p:nvSpPr>
          <p:cNvPr id="4" name="TextBox 3"/>
          <p:cNvSpPr txBox="1"/>
          <p:nvPr/>
        </p:nvSpPr>
        <p:spPr>
          <a:xfrm>
            <a:off x="0" y="1082675"/>
            <a:ext cx="4692650" cy="461665"/>
          </a:xfrm>
          <a:prstGeom prst="rect">
            <a:avLst/>
          </a:prstGeom>
          <a:noFill/>
        </p:spPr>
        <p:txBody>
          <a:bodyPr wrap="square" rtlCol="0">
            <a:spAutoFit/>
          </a:bodyPr>
          <a:lstStyle/>
          <a:p>
            <a:r>
              <a:rPr lang="en-US" sz="2400" b="1" dirty="0" smtClean="0"/>
              <a:t>Advantages of </a:t>
            </a:r>
            <a:r>
              <a:rPr lang="en-US" sz="2400" b="1" dirty="0" err="1" smtClean="0"/>
              <a:t>Finestra</a:t>
            </a:r>
            <a:r>
              <a:rPr lang="en-US" sz="2400" b="1" dirty="0" smtClean="0"/>
              <a:t> </a:t>
            </a:r>
            <a:r>
              <a:rPr lang="en-US" sz="2400" b="1" dirty="0" err="1" smtClean="0"/>
              <a:t>Blockchain</a:t>
            </a:r>
            <a:r>
              <a:rPr lang="en-US" sz="2400" b="1" dirty="0" smtClean="0"/>
              <a:t>: </a:t>
            </a:r>
            <a:endParaRPr lang="en-US" sz="2400" b="1" dirty="0"/>
          </a:p>
        </p:txBody>
      </p:sp>
      <p:sp>
        <p:nvSpPr>
          <p:cNvPr id="5" name="Rectangle 4"/>
          <p:cNvSpPr/>
          <p:nvPr/>
        </p:nvSpPr>
        <p:spPr>
          <a:xfrm>
            <a:off x="0" y="1602422"/>
            <a:ext cx="7524750" cy="646331"/>
          </a:xfrm>
          <a:prstGeom prst="rect">
            <a:avLst/>
          </a:prstGeom>
        </p:spPr>
        <p:txBody>
          <a:bodyPr wrap="square">
            <a:spAutoFit/>
          </a:bodyPr>
          <a:lstStyle/>
          <a:p>
            <a:r>
              <a:rPr lang="en-US" b="0" i="0" dirty="0" err="1" smtClean="0">
                <a:effectLst/>
                <a:latin typeface="Roboto"/>
              </a:rPr>
              <a:t>Finestra</a:t>
            </a:r>
            <a:r>
              <a:rPr lang="en-US" b="0" i="0" dirty="0" smtClean="0">
                <a:effectLst/>
                <a:latin typeface="Roboto"/>
              </a:rPr>
              <a:t> </a:t>
            </a:r>
            <a:r>
              <a:rPr lang="en-US" b="0" i="0" dirty="0" smtClean="0">
                <a:effectLst/>
                <a:latin typeface="Roboto"/>
              </a:rPr>
              <a:t>offers a number of advantages that are not to be missed. Below are the benefits of </a:t>
            </a:r>
            <a:r>
              <a:rPr lang="en-US" b="0" i="0" dirty="0" err="1" smtClean="0">
                <a:effectLst/>
                <a:latin typeface="Roboto"/>
              </a:rPr>
              <a:t>Finestra</a:t>
            </a:r>
            <a:r>
              <a:rPr lang="en-US" b="0" i="0" dirty="0" smtClean="0">
                <a:effectLst/>
                <a:latin typeface="Roboto"/>
              </a:rPr>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92901309"/>
              </p:ext>
            </p:extLst>
          </p:nvPr>
        </p:nvGraphicFramePr>
        <p:xfrm>
          <a:off x="31750" y="2530475"/>
          <a:ext cx="7493000" cy="7467601"/>
        </p:xfrm>
        <a:graphic>
          <a:graphicData uri="http://schemas.openxmlformats.org/drawingml/2006/table">
            <a:tbl>
              <a:tblPr firstRow="1" bandRow="1">
                <a:tableStyleId>{5C22544A-7EE6-4342-B048-85BDC9FD1C3A}</a:tableStyleId>
              </a:tblPr>
              <a:tblGrid>
                <a:gridCol w="1612900">
                  <a:extLst>
                    <a:ext uri="{9D8B030D-6E8A-4147-A177-3AD203B41FA5}">
                      <a16:colId xmlns:a16="http://schemas.microsoft.com/office/drawing/2014/main" val="1071550136"/>
                    </a:ext>
                  </a:extLst>
                </a:gridCol>
                <a:gridCol w="5880100">
                  <a:extLst>
                    <a:ext uri="{9D8B030D-6E8A-4147-A177-3AD203B41FA5}">
                      <a16:colId xmlns:a16="http://schemas.microsoft.com/office/drawing/2014/main" val="636244577"/>
                    </a:ext>
                  </a:extLst>
                </a:gridCol>
              </a:tblGrid>
              <a:tr h="1215656">
                <a:tc>
                  <a:txBody>
                    <a:bodyPr/>
                    <a:lstStyle/>
                    <a:p>
                      <a:pPr algn="ctr"/>
                      <a:r>
                        <a:rPr lang="en-US" dirty="0" smtClean="0"/>
                        <a:t>1.</a:t>
                      </a:r>
                      <a:endParaRPr lang="en-US" dirty="0"/>
                    </a:p>
                  </a:txBody>
                  <a:tcPr/>
                </a:tc>
                <a:tc>
                  <a:txBody>
                    <a:bodyPr/>
                    <a:lstStyle/>
                    <a:p>
                      <a:r>
                        <a:rPr lang="en-US" b="0" i="0" dirty="0" smtClean="0">
                          <a:solidFill>
                            <a:schemeClr val="lt1"/>
                          </a:solidFill>
                          <a:effectLst/>
                          <a:latin typeface="+mn-lt"/>
                          <a:ea typeface="+mn-ea"/>
                          <a:cs typeface="+mn-cs"/>
                        </a:rPr>
                        <a:t>Specialization Each </a:t>
                      </a:r>
                      <a:r>
                        <a:rPr lang="en-US" b="0" i="0" dirty="0" err="1" smtClean="0">
                          <a:solidFill>
                            <a:schemeClr val="lt1"/>
                          </a:solidFill>
                          <a:effectLst/>
                          <a:latin typeface="+mn-lt"/>
                          <a:ea typeface="+mn-ea"/>
                          <a:cs typeface="+mn-cs"/>
                        </a:rPr>
                        <a:t>Ethereum</a:t>
                      </a:r>
                      <a:r>
                        <a:rPr lang="en-US" b="0" i="0" dirty="0" smtClean="0">
                          <a:solidFill>
                            <a:schemeClr val="lt1"/>
                          </a:solidFill>
                          <a:effectLst/>
                          <a:latin typeface="+mn-lt"/>
                          <a:ea typeface="+mn-ea"/>
                          <a:cs typeface="+mn-cs"/>
                        </a:rPr>
                        <a:t> </a:t>
                      </a:r>
                      <a:r>
                        <a:rPr lang="en-US" b="0" i="0" dirty="0" err="1" smtClean="0">
                          <a:solidFill>
                            <a:schemeClr val="lt1"/>
                          </a:solidFill>
                          <a:effectLst/>
                          <a:latin typeface="+mn-lt"/>
                          <a:ea typeface="+mn-ea"/>
                          <a:cs typeface="+mn-cs"/>
                        </a:rPr>
                        <a:t>Finestra</a:t>
                      </a:r>
                      <a:r>
                        <a:rPr lang="en-US" b="0" i="0" dirty="0" smtClean="0">
                          <a:solidFill>
                            <a:schemeClr val="lt1"/>
                          </a:solidFill>
                          <a:effectLst/>
                          <a:latin typeface="+mn-lt"/>
                          <a:ea typeface="+mn-ea"/>
                          <a:cs typeface="+mn-cs"/>
                        </a:rPr>
                        <a:t> </a:t>
                      </a:r>
                      <a:r>
                        <a:rPr lang="en-US" b="0" i="0" dirty="0" smtClean="0">
                          <a:solidFill>
                            <a:schemeClr val="lt1"/>
                          </a:solidFill>
                          <a:effectLst/>
                          <a:latin typeface="+mn-lt"/>
                          <a:ea typeface="+mn-ea"/>
                          <a:cs typeface="+mn-cs"/>
                        </a:rPr>
                        <a:t>can be customized to a specific use case or application.</a:t>
                      </a:r>
                      <a:endParaRPr lang="en-US" dirty="0"/>
                    </a:p>
                  </a:txBody>
                  <a:tcPr/>
                </a:tc>
                <a:extLst>
                  <a:ext uri="{0D108BD9-81ED-4DB2-BD59-A6C34878D82A}">
                    <a16:rowId xmlns:a16="http://schemas.microsoft.com/office/drawing/2014/main" val="3261661711"/>
                  </a:ext>
                </a:extLst>
              </a:tr>
              <a:tr h="2257647">
                <a:tc>
                  <a:txBody>
                    <a:bodyPr/>
                    <a:lstStyle/>
                    <a:p>
                      <a:pPr algn="ctr"/>
                      <a:r>
                        <a:rPr lang="en-US" dirty="0" smtClean="0"/>
                        <a:t>2.</a:t>
                      </a:r>
                      <a:endParaRPr lang="en-US" dirty="0"/>
                    </a:p>
                  </a:txBody>
                  <a:tcPr/>
                </a:tc>
                <a:tc>
                  <a:txBody>
                    <a:bodyPr/>
                    <a:lstStyle/>
                    <a:p>
                      <a:r>
                        <a:rPr lang="en-US" b="0" i="0" dirty="0" smtClean="0">
                          <a:solidFill>
                            <a:schemeClr val="dk1"/>
                          </a:solidFill>
                          <a:effectLst/>
                          <a:latin typeface="+mn-lt"/>
                          <a:ea typeface="+mn-ea"/>
                          <a:cs typeface="+mn-cs"/>
                        </a:rPr>
                        <a:t>Upgrade without fork </a:t>
                      </a:r>
                      <a:r>
                        <a:rPr lang="en-US" b="0" i="0" dirty="0" err="1" smtClean="0">
                          <a:solidFill>
                            <a:schemeClr val="dk1"/>
                          </a:solidFill>
                          <a:effectLst/>
                          <a:latin typeface="+mn-lt"/>
                          <a:ea typeface="+mn-ea"/>
                          <a:cs typeface="+mn-cs"/>
                        </a:rPr>
                        <a:t>Finestra</a:t>
                      </a:r>
                      <a:r>
                        <a:rPr lang="en-US" b="0" i="0" dirty="0" smtClean="0">
                          <a:solidFill>
                            <a:schemeClr val="dk1"/>
                          </a:solidFill>
                          <a:effectLst/>
                          <a:latin typeface="+mn-lt"/>
                          <a:ea typeface="+mn-ea"/>
                          <a:cs typeface="+mn-cs"/>
                        </a:rPr>
                        <a:t> </a:t>
                      </a:r>
                      <a:r>
                        <a:rPr lang="en-US" b="0" i="0" dirty="0" smtClean="0">
                          <a:solidFill>
                            <a:schemeClr val="dk1"/>
                          </a:solidFill>
                          <a:effectLst/>
                          <a:latin typeface="+mn-lt"/>
                          <a:ea typeface="+mn-ea"/>
                          <a:cs typeface="+mn-cs"/>
                        </a:rPr>
                        <a:t>can be updated without the need for a hard fork, which can be a time-consuming process, so this new feature can be added without completely changing the network.</a:t>
                      </a:r>
                      <a:endParaRPr lang="en-US" dirty="0"/>
                    </a:p>
                  </a:txBody>
                  <a:tcPr/>
                </a:tc>
                <a:extLst>
                  <a:ext uri="{0D108BD9-81ED-4DB2-BD59-A6C34878D82A}">
                    <a16:rowId xmlns:a16="http://schemas.microsoft.com/office/drawing/2014/main" val="165106748"/>
                  </a:ext>
                </a:extLst>
              </a:tr>
              <a:tr h="2257647">
                <a:tc>
                  <a:txBody>
                    <a:bodyPr/>
                    <a:lstStyle/>
                    <a:p>
                      <a:pPr algn="ctr"/>
                      <a:r>
                        <a:rPr lang="en-US" dirty="0" smtClean="0"/>
                        <a:t>3.</a:t>
                      </a:r>
                      <a:endParaRPr lang="en-US" dirty="0"/>
                    </a:p>
                  </a:txBody>
                  <a:tcPr/>
                </a:tc>
                <a:tc>
                  <a:txBody>
                    <a:bodyPr/>
                    <a:lstStyle/>
                    <a:p>
                      <a:r>
                        <a:rPr lang="en-US" b="0" i="0" dirty="0" smtClean="0">
                          <a:solidFill>
                            <a:schemeClr val="dk1"/>
                          </a:solidFill>
                          <a:effectLst/>
                          <a:latin typeface="+mn-lt"/>
                          <a:ea typeface="+mn-ea"/>
                          <a:cs typeface="+mn-cs"/>
                        </a:rPr>
                        <a:t>Scalability </a:t>
                      </a:r>
                      <a:r>
                        <a:rPr lang="en-US" b="0" i="0" dirty="0" err="1" smtClean="0">
                          <a:solidFill>
                            <a:schemeClr val="dk1"/>
                          </a:solidFill>
                          <a:effectLst/>
                          <a:latin typeface="+mn-lt"/>
                          <a:ea typeface="+mn-ea"/>
                          <a:cs typeface="+mn-cs"/>
                        </a:rPr>
                        <a:t>Finestra</a:t>
                      </a:r>
                      <a:r>
                        <a:rPr lang="en-US" b="0" i="0" dirty="0" smtClean="0">
                          <a:solidFill>
                            <a:schemeClr val="dk1"/>
                          </a:solidFill>
                          <a:effectLst/>
                          <a:latin typeface="+mn-lt"/>
                          <a:ea typeface="+mn-ea"/>
                          <a:cs typeface="+mn-cs"/>
                        </a:rPr>
                        <a:t> </a:t>
                      </a:r>
                      <a:r>
                        <a:rPr lang="en-US" b="0" i="0" dirty="0" smtClean="0">
                          <a:solidFill>
                            <a:schemeClr val="dk1"/>
                          </a:solidFill>
                          <a:effectLst/>
                          <a:latin typeface="+mn-lt"/>
                          <a:ea typeface="+mn-ea"/>
                          <a:cs typeface="+mn-cs"/>
                        </a:rPr>
                        <a:t>heavily supports </a:t>
                      </a:r>
                      <a:r>
                        <a:rPr lang="en-US" b="0" i="0" dirty="0" err="1" smtClean="0">
                          <a:solidFill>
                            <a:schemeClr val="dk1"/>
                          </a:solidFill>
                          <a:effectLst/>
                          <a:latin typeface="+mn-lt"/>
                          <a:ea typeface="+mn-ea"/>
                          <a:cs typeface="+mn-cs"/>
                        </a:rPr>
                        <a:t>blockchain</a:t>
                      </a:r>
                      <a:r>
                        <a:rPr lang="en-US" b="0" i="0" dirty="0" smtClean="0">
                          <a:solidFill>
                            <a:schemeClr val="dk1"/>
                          </a:solidFill>
                          <a:effectLst/>
                          <a:latin typeface="+mn-lt"/>
                          <a:ea typeface="+mn-ea"/>
                          <a:cs typeface="+mn-cs"/>
                        </a:rPr>
                        <a:t> networks through a mechanism called "</a:t>
                      </a:r>
                      <a:r>
                        <a:rPr lang="en-US" b="0" i="0" dirty="0" err="1" smtClean="0">
                          <a:solidFill>
                            <a:schemeClr val="dk1"/>
                          </a:solidFill>
                          <a:effectLst/>
                          <a:latin typeface="+mn-lt"/>
                          <a:ea typeface="+mn-ea"/>
                          <a:cs typeface="+mn-cs"/>
                        </a:rPr>
                        <a:t>sharding</a:t>
                      </a:r>
                      <a:r>
                        <a:rPr lang="en-US" b="0" i="0" dirty="0" smtClean="0">
                          <a:solidFill>
                            <a:schemeClr val="dk1"/>
                          </a:solidFill>
                          <a:effectLst/>
                          <a:latin typeface="+mn-lt"/>
                          <a:ea typeface="+mn-ea"/>
                          <a:cs typeface="+mn-cs"/>
                        </a:rPr>
                        <a:t>" or </a:t>
                      </a:r>
                      <a:r>
                        <a:rPr lang="en-US" b="0" i="0" dirty="0" err="1" smtClean="0">
                          <a:solidFill>
                            <a:schemeClr val="dk1"/>
                          </a:solidFill>
                          <a:effectLst/>
                          <a:latin typeface="+mn-lt"/>
                          <a:ea typeface="+mn-ea"/>
                          <a:cs typeface="+mn-cs"/>
                        </a:rPr>
                        <a:t>Ethereum</a:t>
                      </a:r>
                      <a:r>
                        <a:rPr lang="en-US" b="0" i="0" dirty="0" smtClean="0">
                          <a:solidFill>
                            <a:schemeClr val="dk1"/>
                          </a:solidFill>
                          <a:effectLst/>
                          <a:latin typeface="+mn-lt"/>
                          <a:ea typeface="+mn-ea"/>
                          <a:cs typeface="+mn-cs"/>
                        </a:rPr>
                        <a:t>. </a:t>
                      </a:r>
                      <a:r>
                        <a:rPr lang="en-US" b="0" i="0" dirty="0" smtClean="0">
                          <a:solidFill>
                            <a:schemeClr val="dk1"/>
                          </a:solidFill>
                          <a:effectLst/>
                          <a:latin typeface="+mn-lt"/>
                          <a:ea typeface="+mn-ea"/>
                          <a:cs typeface="+mn-cs"/>
                        </a:rPr>
                        <a:t>This allows transactions to be processed efficiently and in parallel.</a:t>
                      </a:r>
                      <a:endParaRPr lang="en-US" dirty="0"/>
                    </a:p>
                  </a:txBody>
                  <a:tcPr/>
                </a:tc>
                <a:extLst>
                  <a:ext uri="{0D108BD9-81ED-4DB2-BD59-A6C34878D82A}">
                    <a16:rowId xmlns:a16="http://schemas.microsoft.com/office/drawing/2014/main" val="62998971"/>
                  </a:ext>
                </a:extLst>
              </a:tr>
              <a:tr h="1736651">
                <a:tc>
                  <a:txBody>
                    <a:bodyPr/>
                    <a:lstStyle/>
                    <a:p>
                      <a:pPr algn="ctr"/>
                      <a:r>
                        <a:rPr lang="en-US" dirty="0" smtClean="0"/>
                        <a:t>4.</a:t>
                      </a:r>
                      <a:endParaRPr lang="en-US" dirty="0"/>
                    </a:p>
                  </a:txBody>
                  <a:tcPr/>
                </a:tc>
                <a:tc>
                  <a:txBody>
                    <a:bodyPr/>
                    <a:lstStyle/>
                    <a:p>
                      <a:r>
                        <a:rPr lang="en-US" b="0" i="0" dirty="0" smtClean="0">
                          <a:solidFill>
                            <a:schemeClr val="dk1"/>
                          </a:solidFill>
                          <a:effectLst/>
                          <a:latin typeface="+mn-lt"/>
                          <a:ea typeface="+mn-ea"/>
                          <a:cs typeface="+mn-cs"/>
                        </a:rPr>
                        <a:t>Interoperability All </a:t>
                      </a:r>
                      <a:r>
                        <a:rPr lang="en-US" b="0" i="0" dirty="0" err="1" smtClean="0">
                          <a:solidFill>
                            <a:schemeClr val="dk1"/>
                          </a:solidFill>
                          <a:effectLst/>
                          <a:latin typeface="+mn-lt"/>
                          <a:ea typeface="+mn-ea"/>
                          <a:cs typeface="+mn-cs"/>
                        </a:rPr>
                        <a:t>Ethereum</a:t>
                      </a:r>
                      <a:r>
                        <a:rPr lang="en-US" b="0" i="0" dirty="0" smtClean="0">
                          <a:solidFill>
                            <a:schemeClr val="dk1"/>
                          </a:solidFill>
                          <a:effectLst/>
                          <a:latin typeface="+mn-lt"/>
                          <a:ea typeface="+mn-ea"/>
                          <a:cs typeface="+mn-cs"/>
                        </a:rPr>
                        <a:t> </a:t>
                      </a:r>
                      <a:r>
                        <a:rPr lang="en-US" b="0" i="0" dirty="0" smtClean="0">
                          <a:solidFill>
                            <a:schemeClr val="dk1"/>
                          </a:solidFill>
                          <a:effectLst/>
                          <a:latin typeface="+mn-lt"/>
                          <a:ea typeface="+mn-ea"/>
                          <a:cs typeface="+mn-cs"/>
                        </a:rPr>
                        <a:t>and </a:t>
                      </a:r>
                      <a:r>
                        <a:rPr lang="en-US" b="0" i="0" dirty="0" err="1" smtClean="0">
                          <a:solidFill>
                            <a:schemeClr val="dk1"/>
                          </a:solidFill>
                          <a:effectLst/>
                          <a:latin typeface="+mn-lt"/>
                          <a:ea typeface="+mn-ea"/>
                          <a:cs typeface="+mn-cs"/>
                        </a:rPr>
                        <a:t>Finestra</a:t>
                      </a:r>
                      <a:r>
                        <a:rPr lang="en-US" b="0" i="0" dirty="0" smtClean="0">
                          <a:solidFill>
                            <a:schemeClr val="dk1"/>
                          </a:solidFill>
                          <a:effectLst/>
                          <a:latin typeface="+mn-lt"/>
                          <a:ea typeface="+mn-ea"/>
                          <a:cs typeface="+mn-cs"/>
                        </a:rPr>
                        <a:t> </a:t>
                      </a:r>
                      <a:r>
                        <a:rPr lang="en-US" b="0" i="0" dirty="0" smtClean="0">
                          <a:solidFill>
                            <a:schemeClr val="dk1"/>
                          </a:solidFill>
                          <a:effectLst/>
                          <a:latin typeface="+mn-lt"/>
                          <a:ea typeface="+mn-ea"/>
                          <a:cs typeface="+mn-cs"/>
                        </a:rPr>
                        <a:t>applications can share information and functionality thanks to interoperable project design and network compatibility.</a:t>
                      </a:r>
                      <a:endParaRPr lang="en-US" dirty="0"/>
                    </a:p>
                  </a:txBody>
                  <a:tcPr/>
                </a:tc>
                <a:extLst>
                  <a:ext uri="{0D108BD9-81ED-4DB2-BD59-A6C34878D82A}">
                    <a16:rowId xmlns:a16="http://schemas.microsoft.com/office/drawing/2014/main" val="274324105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 y="92075"/>
            <a:ext cx="6260074" cy="908229"/>
          </a:xfrm>
          <a:prstGeom prst="rect">
            <a:avLst/>
          </a:prstGeom>
        </p:spPr>
      </p:pic>
      <p:sp>
        <p:nvSpPr>
          <p:cNvPr id="4" name="Rectangle 3"/>
          <p:cNvSpPr/>
          <p:nvPr/>
        </p:nvSpPr>
        <p:spPr>
          <a:xfrm>
            <a:off x="0" y="1072813"/>
            <a:ext cx="3796745" cy="369332"/>
          </a:xfrm>
          <a:prstGeom prst="rect">
            <a:avLst/>
          </a:prstGeom>
        </p:spPr>
        <p:txBody>
          <a:bodyPr wrap="none">
            <a:spAutoFit/>
          </a:bodyPr>
          <a:lstStyle/>
          <a:p>
            <a:r>
              <a:rPr lang="en-US" b="1" i="0" dirty="0" err="1" smtClean="0">
                <a:effectLst/>
                <a:latin typeface="Söhne"/>
              </a:rPr>
              <a:t>Blockchain</a:t>
            </a:r>
            <a:r>
              <a:rPr lang="en-US" b="1" i="0" dirty="0" smtClean="0">
                <a:effectLst/>
                <a:latin typeface="Söhne"/>
              </a:rPr>
              <a:t> </a:t>
            </a:r>
            <a:r>
              <a:rPr lang="en-US" b="1" i="0" dirty="0" err="1" smtClean="0">
                <a:effectLst/>
                <a:latin typeface="Söhne"/>
              </a:rPr>
              <a:t>Finestra</a:t>
            </a:r>
            <a:r>
              <a:rPr lang="en-US" b="1" i="0" dirty="0" smtClean="0">
                <a:effectLst/>
                <a:latin typeface="Söhne"/>
              </a:rPr>
              <a:t> </a:t>
            </a:r>
            <a:r>
              <a:rPr lang="en-US" b="1" i="0" dirty="0" smtClean="0">
                <a:effectLst/>
                <a:latin typeface="Söhne"/>
              </a:rPr>
              <a:t>Technology</a:t>
            </a:r>
            <a:endParaRPr lang="en-US" dirty="0"/>
          </a:p>
        </p:txBody>
      </p:sp>
      <p:sp>
        <p:nvSpPr>
          <p:cNvPr id="5" name="Rectangle 4"/>
          <p:cNvSpPr/>
          <p:nvPr/>
        </p:nvSpPr>
        <p:spPr>
          <a:xfrm>
            <a:off x="0" y="1442145"/>
            <a:ext cx="7524750" cy="2308324"/>
          </a:xfrm>
          <a:prstGeom prst="rect">
            <a:avLst/>
          </a:prstGeom>
        </p:spPr>
        <p:txBody>
          <a:bodyPr wrap="square">
            <a:spAutoFit/>
          </a:bodyPr>
          <a:lstStyle/>
          <a:p>
            <a:r>
              <a:rPr lang="en-US" dirty="0" err="1" smtClean="0"/>
              <a:t>Finestra</a:t>
            </a:r>
            <a:r>
              <a:rPr lang="en-US" dirty="0" smtClean="0"/>
              <a:t> </a:t>
            </a:r>
            <a:r>
              <a:rPr lang="en-US" dirty="0"/>
              <a:t>develops </a:t>
            </a:r>
            <a:r>
              <a:rPr lang="en-US" dirty="0" err="1"/>
              <a:t>blockchain</a:t>
            </a:r>
            <a:r>
              <a:rPr lang="en-US" dirty="0"/>
              <a:t> technology that prioritizes the security and convenience of its users, ensuring high security and creating a breakthrough for long-term development</a:t>
            </a:r>
            <a:r>
              <a:rPr lang="en-US" dirty="0" smtClean="0"/>
              <a:t>.</a:t>
            </a:r>
          </a:p>
          <a:p>
            <a:endParaRPr lang="en-US" dirty="0" smtClean="0"/>
          </a:p>
          <a:p>
            <a:pPr marL="285750" indent="-285750">
              <a:buFont typeface="Arial" panose="020B0604020202020204" pitchFamily="34" charset="0"/>
              <a:buChar char="•"/>
            </a:pPr>
            <a:r>
              <a:rPr lang="en-US" dirty="0"/>
              <a:t>High security</a:t>
            </a:r>
          </a:p>
          <a:p>
            <a:pPr marL="285750" indent="-285750">
              <a:buFont typeface="Arial" panose="020B0604020202020204" pitchFamily="34" charset="0"/>
              <a:buChar char="•"/>
            </a:pPr>
            <a:r>
              <a:rPr lang="en-US" dirty="0"/>
              <a:t>Focus on user convenience</a:t>
            </a:r>
          </a:p>
          <a:p>
            <a:pPr marL="285750" indent="-285750">
              <a:buFont typeface="Arial" panose="020B0604020202020204" pitchFamily="34" charset="0"/>
              <a:buChar char="•"/>
            </a:pPr>
            <a:r>
              <a:rPr lang="en-US" dirty="0"/>
              <a:t>Long-term development</a:t>
            </a:r>
          </a:p>
          <a:p>
            <a:endParaRPr lang="en-US" dirty="0">
              <a:solidFill>
                <a:schemeClr val="tx1">
                  <a:lumMod val="95000"/>
                  <a:lumOff val="5000"/>
                </a:schemeClr>
              </a:solidFill>
            </a:endParaRPr>
          </a:p>
        </p:txBody>
      </p:sp>
      <p:sp>
        <p:nvSpPr>
          <p:cNvPr id="6" name="Rectangle 5"/>
          <p:cNvSpPr/>
          <p:nvPr/>
        </p:nvSpPr>
        <p:spPr>
          <a:xfrm>
            <a:off x="40997" y="3548916"/>
            <a:ext cx="1826141" cy="369332"/>
          </a:xfrm>
          <a:prstGeom prst="rect">
            <a:avLst/>
          </a:prstGeom>
        </p:spPr>
        <p:txBody>
          <a:bodyPr wrap="none">
            <a:spAutoFit/>
          </a:bodyPr>
          <a:lstStyle/>
          <a:p>
            <a:r>
              <a:rPr lang="en-US" b="1" i="0" dirty="0" smtClean="0">
                <a:effectLst/>
                <a:latin typeface="Söhne"/>
              </a:rPr>
              <a:t>Security Model</a:t>
            </a:r>
            <a:endParaRPr lang="en-US" dirty="0"/>
          </a:p>
        </p:txBody>
      </p:sp>
      <p:sp>
        <p:nvSpPr>
          <p:cNvPr id="12" name="Rectangle 11"/>
          <p:cNvSpPr/>
          <p:nvPr/>
        </p:nvSpPr>
        <p:spPr>
          <a:xfrm>
            <a:off x="34646" y="3846344"/>
            <a:ext cx="7521853" cy="646331"/>
          </a:xfrm>
          <a:prstGeom prst="rect">
            <a:avLst/>
          </a:prstGeom>
        </p:spPr>
        <p:txBody>
          <a:bodyPr wrap="square">
            <a:spAutoFit/>
          </a:bodyPr>
          <a:lstStyle/>
          <a:p>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lets </a:t>
            </a:r>
            <a:r>
              <a:rPr lang="en-US" b="0" i="0" dirty="0" err="1" smtClean="0">
                <a:solidFill>
                  <a:schemeClr val="tx1">
                    <a:lumMod val="95000"/>
                    <a:lumOff val="5000"/>
                  </a:schemeClr>
                </a:solidFill>
                <a:effectLst/>
              </a:rPr>
              <a:t>blockchains</a:t>
            </a:r>
            <a:r>
              <a:rPr lang="en-US" b="0" i="0" dirty="0" smtClean="0">
                <a:solidFill>
                  <a:schemeClr val="tx1">
                    <a:lumMod val="95000"/>
                    <a:lumOff val="5000"/>
                  </a:schemeClr>
                </a:solidFill>
                <a:effectLst/>
              </a:rPr>
              <a:t> pool their security, ensuring that the network is protected from attacks and has a significant community to support it.</a:t>
            </a:r>
            <a:endParaRPr lang="en-US" dirty="0">
              <a:solidFill>
                <a:schemeClr val="tx1">
                  <a:lumMod val="95000"/>
                  <a:lumOff val="5000"/>
                </a:schemeClr>
              </a:solidFill>
            </a:endParaRPr>
          </a:p>
        </p:txBody>
      </p:sp>
      <p:sp>
        <p:nvSpPr>
          <p:cNvPr id="13" name="Rectangle 12"/>
          <p:cNvSpPr/>
          <p:nvPr/>
        </p:nvSpPr>
        <p:spPr>
          <a:xfrm>
            <a:off x="0" y="4588550"/>
            <a:ext cx="3778250" cy="923330"/>
          </a:xfrm>
          <a:prstGeom prst="rect">
            <a:avLst/>
          </a:prstGeom>
        </p:spPr>
        <p:txBody>
          <a:bodyPr>
            <a:spAutoFit/>
          </a:bodyPr>
          <a:lstStyle/>
          <a:p>
            <a:pPr>
              <a:buFont typeface="Arial" panose="020B0604020202020204" pitchFamily="34" charset="0"/>
              <a:buChar char="•"/>
            </a:pPr>
            <a:r>
              <a:rPr lang="en-US" b="0" i="0" dirty="0" smtClean="0">
                <a:solidFill>
                  <a:schemeClr val="tx1">
                    <a:lumMod val="95000"/>
                    <a:lumOff val="5000"/>
                  </a:schemeClr>
                </a:solidFill>
                <a:effectLst/>
              </a:rPr>
              <a:t>    Security pooling</a:t>
            </a:r>
          </a:p>
          <a:p>
            <a:pPr>
              <a:buFont typeface="Arial" panose="020B0604020202020204" pitchFamily="34" charset="0"/>
              <a:buChar char="•"/>
            </a:pPr>
            <a:r>
              <a:rPr lang="en-US" b="0" i="0" dirty="0" smtClean="0">
                <a:solidFill>
                  <a:schemeClr val="tx1">
                    <a:lumMod val="95000"/>
                    <a:lumOff val="5000"/>
                  </a:schemeClr>
                </a:solidFill>
                <a:effectLst/>
              </a:rPr>
              <a:t>    Protection from attacks</a:t>
            </a:r>
          </a:p>
          <a:p>
            <a:pPr>
              <a:buFont typeface="Arial" panose="020B0604020202020204" pitchFamily="34" charset="0"/>
              <a:buChar char="•"/>
            </a:pPr>
            <a:r>
              <a:rPr lang="en-US" b="0" i="0" dirty="0" smtClean="0">
                <a:solidFill>
                  <a:schemeClr val="tx1">
                    <a:lumMod val="95000"/>
                    <a:lumOff val="5000"/>
                  </a:schemeClr>
                </a:solidFill>
                <a:effectLst/>
              </a:rPr>
              <a:t>    Community support</a:t>
            </a:r>
            <a:endParaRPr lang="en-US" b="0" i="0" dirty="0">
              <a:solidFill>
                <a:schemeClr val="tx1">
                  <a:lumMod val="95000"/>
                  <a:lumOff val="5000"/>
                </a:schemeClr>
              </a:solidFill>
              <a:effectLst/>
            </a:endParaRPr>
          </a:p>
        </p:txBody>
      </p:sp>
      <p:sp>
        <p:nvSpPr>
          <p:cNvPr id="14" name="Rectangle 13"/>
          <p:cNvSpPr/>
          <p:nvPr/>
        </p:nvSpPr>
        <p:spPr>
          <a:xfrm>
            <a:off x="-22226" y="5607755"/>
            <a:ext cx="3570208" cy="369332"/>
          </a:xfrm>
          <a:prstGeom prst="rect">
            <a:avLst/>
          </a:prstGeom>
        </p:spPr>
        <p:txBody>
          <a:bodyPr wrap="none">
            <a:spAutoFit/>
          </a:bodyPr>
          <a:lstStyle/>
          <a:p>
            <a:r>
              <a:rPr lang="en-US" b="1" i="0" dirty="0" smtClean="0">
                <a:effectLst/>
                <a:latin typeface="Söhne"/>
              </a:rPr>
              <a:t>New Generation Proof of Stake</a:t>
            </a:r>
            <a:endParaRPr lang="en-US" dirty="0"/>
          </a:p>
        </p:txBody>
      </p:sp>
      <p:sp>
        <p:nvSpPr>
          <p:cNvPr id="15" name="Rectangle 14"/>
          <p:cNvSpPr/>
          <p:nvPr/>
        </p:nvSpPr>
        <p:spPr>
          <a:xfrm>
            <a:off x="-3176" y="5977087"/>
            <a:ext cx="7527926" cy="1200329"/>
          </a:xfrm>
          <a:prstGeom prst="rect">
            <a:avLst/>
          </a:prstGeom>
        </p:spPr>
        <p:txBody>
          <a:bodyPr wrap="square">
            <a:spAutoFit/>
          </a:bodyPr>
          <a:lstStyle/>
          <a:p>
            <a:r>
              <a:rPr lang="en-US" b="0" i="0" dirty="0" err="1" smtClean="0">
                <a:solidFill>
                  <a:schemeClr val="tx1">
                    <a:lumMod val="95000"/>
                    <a:lumOff val="5000"/>
                  </a:schemeClr>
                </a:solidFill>
                <a:effectLst/>
              </a:rPr>
              <a:t>Finestra</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uses Nominated Proof of Stake (NPOS), enabling greater decentralization and fair representation by evenly distributing shares. </a:t>
            </a:r>
            <a:r>
              <a:rPr lang="en-US" b="0" i="0" dirty="0" smtClean="0">
                <a:solidFill>
                  <a:schemeClr val="tx1">
                    <a:lumMod val="95000"/>
                    <a:lumOff val="5000"/>
                  </a:schemeClr>
                </a:solidFill>
                <a:effectLst/>
              </a:rPr>
              <a:t>FST </a:t>
            </a:r>
            <a:r>
              <a:rPr lang="en-US" b="0" i="0" dirty="0" smtClean="0">
                <a:solidFill>
                  <a:schemeClr val="tx1">
                    <a:lumMod val="95000"/>
                    <a:lumOff val="5000"/>
                  </a:schemeClr>
                </a:solidFill>
                <a:effectLst/>
              </a:rPr>
              <a:t>coin holders can participate in staking as nominators or validators, and anyone with as little as 100 </a:t>
            </a:r>
            <a:r>
              <a:rPr lang="en-US" b="0" i="0" dirty="0" smtClean="0">
                <a:solidFill>
                  <a:schemeClr val="tx1">
                    <a:lumMod val="95000"/>
                    <a:lumOff val="5000"/>
                  </a:schemeClr>
                </a:solidFill>
                <a:effectLst/>
              </a:rPr>
              <a:t>FST </a:t>
            </a:r>
            <a:r>
              <a:rPr lang="en-US" b="0" i="0" dirty="0" smtClean="0">
                <a:solidFill>
                  <a:schemeClr val="tx1">
                    <a:lumMod val="95000"/>
                    <a:lumOff val="5000"/>
                  </a:schemeClr>
                </a:solidFill>
                <a:effectLst/>
              </a:rPr>
              <a:t>coins can stake and collect rewards.</a:t>
            </a:r>
            <a:endParaRPr lang="en-US" dirty="0">
              <a:solidFill>
                <a:schemeClr val="tx1">
                  <a:lumMod val="95000"/>
                  <a:lumOff val="5000"/>
                </a:schemeClr>
              </a:solidFill>
            </a:endParaRPr>
          </a:p>
        </p:txBody>
      </p:sp>
      <p:sp>
        <p:nvSpPr>
          <p:cNvPr id="16" name="Rectangle 15"/>
          <p:cNvSpPr/>
          <p:nvPr/>
        </p:nvSpPr>
        <p:spPr>
          <a:xfrm>
            <a:off x="-22226" y="7234208"/>
            <a:ext cx="4181476" cy="923330"/>
          </a:xfrm>
          <a:prstGeom prst="rect">
            <a:avLst/>
          </a:prstGeom>
        </p:spPr>
        <p:txBody>
          <a:bodyPr wrap="square">
            <a:spAutoFit/>
          </a:bodyPr>
          <a:lstStyle/>
          <a:p>
            <a:pPr>
              <a:buFont typeface="Arial" panose="020B0604020202020204" pitchFamily="34" charset="0"/>
              <a:buChar char="•"/>
            </a:pPr>
            <a:r>
              <a:rPr lang="en-US" b="0" i="0" dirty="0" smtClean="0">
                <a:solidFill>
                  <a:schemeClr val="tx1">
                    <a:lumMod val="95000"/>
                    <a:lumOff val="5000"/>
                  </a:schemeClr>
                </a:solidFill>
                <a:effectLst/>
              </a:rPr>
              <a:t>    Nominated Proof of Stake (NPOS)</a:t>
            </a:r>
          </a:p>
          <a:p>
            <a:pPr>
              <a:buFont typeface="Arial" panose="020B0604020202020204" pitchFamily="34" charset="0"/>
              <a:buChar char="•"/>
            </a:pPr>
            <a:r>
              <a:rPr lang="en-US" b="0" i="0" dirty="0" smtClean="0">
                <a:solidFill>
                  <a:schemeClr val="tx1">
                    <a:lumMod val="95000"/>
                    <a:lumOff val="5000"/>
                  </a:schemeClr>
                </a:solidFill>
                <a:effectLst/>
              </a:rPr>
              <a:t>    Decentralization and fair representation</a:t>
            </a:r>
          </a:p>
          <a:p>
            <a:pPr>
              <a:buFont typeface="Arial" panose="020B0604020202020204" pitchFamily="34" charset="0"/>
              <a:buChar char="•"/>
            </a:pPr>
            <a:r>
              <a:rPr lang="en-US" b="0" i="0" dirty="0" smtClean="0">
                <a:solidFill>
                  <a:schemeClr val="tx1">
                    <a:lumMod val="95000"/>
                    <a:lumOff val="5000"/>
                  </a:schemeClr>
                </a:solidFill>
                <a:effectLst/>
              </a:rPr>
              <a:t>    Participation for all </a:t>
            </a:r>
            <a:r>
              <a:rPr lang="en-US" b="0" i="0" dirty="0" smtClean="0">
                <a:solidFill>
                  <a:schemeClr val="tx1">
                    <a:lumMod val="95000"/>
                    <a:lumOff val="5000"/>
                  </a:schemeClr>
                </a:solidFill>
                <a:effectLst/>
              </a:rPr>
              <a:t>FST </a:t>
            </a:r>
            <a:r>
              <a:rPr lang="en-US" b="0" i="0" dirty="0" smtClean="0">
                <a:solidFill>
                  <a:schemeClr val="tx1">
                    <a:lumMod val="95000"/>
                    <a:lumOff val="5000"/>
                  </a:schemeClr>
                </a:solidFill>
                <a:effectLst/>
              </a:rPr>
              <a:t>coin holders</a:t>
            </a:r>
            <a:endParaRPr lang="en-US" b="0" i="0" dirty="0">
              <a:solidFill>
                <a:schemeClr val="tx1">
                  <a:lumMod val="95000"/>
                  <a:lumOff val="5000"/>
                </a:schemeClr>
              </a:solidFill>
              <a:effectLst/>
            </a:endParaRPr>
          </a:p>
        </p:txBody>
      </p:sp>
      <p:sp>
        <p:nvSpPr>
          <p:cNvPr id="17" name="Rectangle 16"/>
          <p:cNvSpPr/>
          <p:nvPr/>
        </p:nvSpPr>
        <p:spPr>
          <a:xfrm>
            <a:off x="0" y="8249871"/>
            <a:ext cx="2954655" cy="369332"/>
          </a:xfrm>
          <a:prstGeom prst="rect">
            <a:avLst/>
          </a:prstGeom>
        </p:spPr>
        <p:txBody>
          <a:bodyPr wrap="none">
            <a:spAutoFit/>
          </a:bodyPr>
          <a:lstStyle/>
          <a:p>
            <a:r>
              <a:rPr lang="en-US" b="1" i="0" dirty="0" smtClean="0">
                <a:effectLst/>
                <a:latin typeface="Söhne"/>
              </a:rPr>
              <a:t>Energy-Efficient Protocol</a:t>
            </a:r>
            <a:endParaRPr lang="en-US" dirty="0"/>
          </a:p>
        </p:txBody>
      </p:sp>
      <p:sp>
        <p:nvSpPr>
          <p:cNvPr id="18" name="Rectangle 17"/>
          <p:cNvSpPr/>
          <p:nvPr/>
        </p:nvSpPr>
        <p:spPr>
          <a:xfrm>
            <a:off x="-22226" y="8615106"/>
            <a:ext cx="7578726" cy="646331"/>
          </a:xfrm>
          <a:prstGeom prst="rect">
            <a:avLst/>
          </a:prstGeom>
        </p:spPr>
        <p:txBody>
          <a:bodyPr wrap="square">
            <a:spAutoFit/>
          </a:bodyPr>
          <a:lstStyle/>
          <a:p>
            <a:r>
              <a:rPr lang="en-US" b="0" i="0" dirty="0" err="1" smtClean="0">
                <a:solidFill>
                  <a:schemeClr val="tx1">
                    <a:lumMod val="95000"/>
                    <a:lumOff val="5000"/>
                  </a:schemeClr>
                </a:solidFill>
                <a:effectLst/>
              </a:rPr>
              <a:t>Finestra's</a:t>
            </a:r>
            <a:r>
              <a:rPr lang="en-US" b="0" i="0" dirty="0" smtClean="0">
                <a:solidFill>
                  <a:schemeClr val="tx1">
                    <a:lumMod val="95000"/>
                    <a:lumOff val="5000"/>
                  </a:schemeClr>
                </a:solidFill>
                <a:effectLst/>
              </a:rPr>
              <a:t> </a:t>
            </a:r>
            <a:r>
              <a:rPr lang="en-US" b="0" i="0" dirty="0" smtClean="0">
                <a:solidFill>
                  <a:schemeClr val="tx1">
                    <a:lumMod val="95000"/>
                    <a:lumOff val="5000"/>
                  </a:schemeClr>
                </a:solidFill>
                <a:effectLst/>
              </a:rPr>
              <a:t>use of Proof of Stake consensus makes the </a:t>
            </a:r>
            <a:r>
              <a:rPr lang="en-US" b="0" i="0" dirty="0" err="1" smtClean="0">
                <a:solidFill>
                  <a:schemeClr val="tx1">
                    <a:lumMod val="95000"/>
                    <a:lumOff val="5000"/>
                  </a:schemeClr>
                </a:solidFill>
                <a:effectLst/>
              </a:rPr>
              <a:t>blockchain</a:t>
            </a:r>
            <a:r>
              <a:rPr lang="en-US" b="0" i="0" dirty="0" smtClean="0">
                <a:solidFill>
                  <a:schemeClr val="tx1">
                    <a:lumMod val="95000"/>
                    <a:lumOff val="5000"/>
                  </a:schemeClr>
                </a:solidFill>
                <a:effectLst/>
              </a:rPr>
              <a:t> energy efficient, reducing its impact on the environment.</a:t>
            </a:r>
            <a:endParaRPr lang="en-US" dirty="0">
              <a:solidFill>
                <a:schemeClr val="tx1">
                  <a:lumMod val="95000"/>
                  <a:lumOff val="5000"/>
                </a:schemeClr>
              </a:solidFill>
            </a:endParaRPr>
          </a:p>
        </p:txBody>
      </p:sp>
      <p:sp>
        <p:nvSpPr>
          <p:cNvPr id="19" name="Rectangle 18"/>
          <p:cNvSpPr/>
          <p:nvPr/>
        </p:nvSpPr>
        <p:spPr>
          <a:xfrm>
            <a:off x="-3176" y="9261437"/>
            <a:ext cx="3778250" cy="923330"/>
          </a:xfrm>
          <a:prstGeom prst="rect">
            <a:avLst/>
          </a:prstGeom>
        </p:spPr>
        <p:txBody>
          <a:bodyPr>
            <a:spAutoFit/>
          </a:bodyPr>
          <a:lstStyle/>
          <a:p>
            <a:pPr>
              <a:buFont typeface="Arial" panose="020B0604020202020204" pitchFamily="34" charset="0"/>
              <a:buChar char="•"/>
            </a:pPr>
            <a:r>
              <a:rPr lang="en-US" b="0" i="0" dirty="0" smtClean="0">
                <a:solidFill>
                  <a:schemeClr val="tx1">
                    <a:lumMod val="95000"/>
                    <a:lumOff val="5000"/>
                  </a:schemeClr>
                </a:solidFill>
                <a:effectLst/>
              </a:rPr>
              <a:t>    Proof of Stake consensus</a:t>
            </a:r>
          </a:p>
          <a:p>
            <a:pPr>
              <a:buFont typeface="Arial" panose="020B0604020202020204" pitchFamily="34" charset="0"/>
              <a:buChar char="•"/>
            </a:pPr>
            <a:r>
              <a:rPr lang="en-US" b="0" i="0" dirty="0" smtClean="0">
                <a:solidFill>
                  <a:schemeClr val="tx1">
                    <a:lumMod val="95000"/>
                    <a:lumOff val="5000"/>
                  </a:schemeClr>
                </a:solidFill>
                <a:effectLst/>
              </a:rPr>
              <a:t>    Energy efficiency</a:t>
            </a:r>
          </a:p>
          <a:p>
            <a:pPr>
              <a:buFont typeface="Arial" panose="020B0604020202020204" pitchFamily="34" charset="0"/>
              <a:buChar char="•"/>
            </a:pPr>
            <a:r>
              <a:rPr lang="en-US" b="0" i="0" dirty="0" smtClean="0">
                <a:solidFill>
                  <a:schemeClr val="tx1">
                    <a:lumMod val="95000"/>
                    <a:lumOff val="5000"/>
                  </a:schemeClr>
                </a:solidFill>
                <a:effectLst/>
              </a:rPr>
              <a:t>    Environmental friendliness</a:t>
            </a:r>
            <a:endParaRPr lang="en-US" b="0" i="0" dirty="0">
              <a:solidFill>
                <a:schemeClr val="tx1">
                  <a:lumMod val="95000"/>
                  <a:lumOff val="5000"/>
                </a:schemeClr>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 y="92075"/>
            <a:ext cx="6260074" cy="908229"/>
          </a:xfrm>
          <a:prstGeom prst="rect">
            <a:avLst/>
          </a:prstGeom>
        </p:spPr>
      </p:pic>
      <p:sp>
        <p:nvSpPr>
          <p:cNvPr id="4" name="Rectangle 3"/>
          <p:cNvSpPr/>
          <p:nvPr/>
        </p:nvSpPr>
        <p:spPr>
          <a:xfrm>
            <a:off x="38100" y="1235075"/>
            <a:ext cx="4479925" cy="400110"/>
          </a:xfrm>
          <a:prstGeom prst="rect">
            <a:avLst/>
          </a:prstGeom>
        </p:spPr>
        <p:txBody>
          <a:bodyPr wrap="square">
            <a:spAutoFit/>
          </a:bodyPr>
          <a:lstStyle/>
          <a:p>
            <a:r>
              <a:rPr lang="en-US" sz="2000" b="1" i="0" dirty="0" err="1" smtClean="0">
                <a:effectLst/>
              </a:rPr>
              <a:t>Finestra</a:t>
            </a:r>
            <a:r>
              <a:rPr lang="en-US" sz="2000" b="1" i="0" dirty="0" smtClean="0">
                <a:effectLst/>
              </a:rPr>
              <a:t> </a:t>
            </a:r>
            <a:r>
              <a:rPr lang="en-US" sz="2000" b="1" i="0" dirty="0" smtClean="0">
                <a:effectLst/>
              </a:rPr>
              <a:t>TECHNOLOGY ECOSYSTEM</a:t>
            </a:r>
            <a:endParaRPr lang="en-US" sz="2000" b="1" dirty="0"/>
          </a:p>
        </p:txBody>
      </p:sp>
      <p:sp>
        <p:nvSpPr>
          <p:cNvPr id="5" name="Rectangle 4"/>
          <p:cNvSpPr/>
          <p:nvPr/>
        </p:nvSpPr>
        <p:spPr>
          <a:xfrm>
            <a:off x="47624" y="1635185"/>
            <a:ext cx="7508875" cy="1200329"/>
          </a:xfrm>
          <a:prstGeom prst="rect">
            <a:avLst/>
          </a:prstGeom>
        </p:spPr>
        <p:txBody>
          <a:bodyPr wrap="square">
            <a:spAutoFit/>
          </a:bodyPr>
          <a:lstStyle/>
          <a:p>
            <a:r>
              <a:rPr lang="en-US" b="0" i="0" dirty="0" smtClean="0">
                <a:effectLst/>
              </a:rPr>
              <a:t>We will create an ecosystem in our network independently by relying on the latest technology that we develop for the future, taking into account a very sophisticated security system and being considered by </a:t>
            </a:r>
            <a:r>
              <a:rPr lang="en-US" b="0" i="0" dirty="0" err="1" smtClean="0">
                <a:effectLst/>
              </a:rPr>
              <a:t>blockchain</a:t>
            </a:r>
            <a:r>
              <a:rPr lang="en-US" b="0" i="0" dirty="0" smtClean="0">
                <a:effectLst/>
              </a:rPr>
              <a:t> experts and experts in the </a:t>
            </a:r>
            <a:r>
              <a:rPr lang="en-US" b="0" i="0" dirty="0" err="1" smtClean="0">
                <a:effectLst/>
              </a:rPr>
              <a:t>Finestra</a:t>
            </a:r>
            <a:r>
              <a:rPr lang="en-US" b="0" i="0" dirty="0" smtClean="0">
                <a:effectLst/>
              </a:rPr>
              <a:t> </a:t>
            </a:r>
            <a:r>
              <a:rPr lang="en-US" b="0" i="0" dirty="0" err="1" smtClean="0">
                <a:effectLst/>
              </a:rPr>
              <a:t>Blockchain</a:t>
            </a:r>
            <a:r>
              <a:rPr lang="en-US" b="0" i="0" dirty="0" smtClean="0">
                <a:effectLst/>
              </a:rPr>
              <a:t> core team.</a:t>
            </a:r>
            <a:endParaRPr lang="en-US" dirty="0"/>
          </a:p>
        </p:txBody>
      </p:sp>
      <p:sp>
        <p:nvSpPr>
          <p:cNvPr id="6" name="Rectangle 5"/>
          <p:cNvSpPr/>
          <p:nvPr/>
        </p:nvSpPr>
        <p:spPr>
          <a:xfrm>
            <a:off x="28574" y="2987675"/>
            <a:ext cx="7527925" cy="1200329"/>
          </a:xfrm>
          <a:prstGeom prst="rect">
            <a:avLst/>
          </a:prstGeom>
        </p:spPr>
        <p:txBody>
          <a:bodyPr wrap="square">
            <a:spAutoFit/>
          </a:bodyPr>
          <a:lstStyle/>
          <a:p>
            <a:r>
              <a:rPr lang="en-US" b="0" i="0" dirty="0" smtClean="0">
                <a:effectLst/>
              </a:rPr>
              <a:t>In essence, we do not rely on projects under our network to become the core ecosystem when we are established but that does not mean we do not need innovation, but we have full control in developing all what we create for the future development of </a:t>
            </a:r>
            <a:r>
              <a:rPr lang="en-US" b="0" i="0" dirty="0" err="1" smtClean="0">
                <a:effectLst/>
              </a:rPr>
              <a:t>Finestra</a:t>
            </a:r>
            <a:r>
              <a:rPr lang="en-US" b="0" i="0" dirty="0" smtClean="0">
                <a:effectLst/>
              </a:rPr>
              <a: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30912566"/>
              </p:ext>
            </p:extLst>
          </p:nvPr>
        </p:nvGraphicFramePr>
        <p:xfrm>
          <a:off x="273050" y="4427974"/>
          <a:ext cx="7010400" cy="222504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852550774"/>
                    </a:ext>
                  </a:extLst>
                </a:gridCol>
                <a:gridCol w="5029200">
                  <a:extLst>
                    <a:ext uri="{9D8B030D-6E8A-4147-A177-3AD203B41FA5}">
                      <a16:colId xmlns:a16="http://schemas.microsoft.com/office/drawing/2014/main" val="4028399932"/>
                    </a:ext>
                  </a:extLst>
                </a:gridCol>
              </a:tblGrid>
              <a:tr h="370840">
                <a:tc>
                  <a:txBody>
                    <a:bodyPr/>
                    <a:lstStyle/>
                    <a:p>
                      <a:pPr algn="ctr"/>
                      <a:r>
                        <a:rPr lang="en-US" dirty="0" smtClean="0"/>
                        <a:t>1.</a:t>
                      </a:r>
                      <a:endParaRPr lang="en-US" dirty="0"/>
                    </a:p>
                  </a:txBody>
                  <a:tcPr/>
                </a:tc>
                <a:tc>
                  <a:txBody>
                    <a:bodyPr/>
                    <a:lstStyle/>
                    <a:p>
                      <a:r>
                        <a:rPr lang="en-US" dirty="0" err="1" smtClean="0"/>
                        <a:t>Finestra</a:t>
                      </a:r>
                      <a:r>
                        <a:rPr lang="en-US" dirty="0" smtClean="0"/>
                        <a:t> </a:t>
                      </a:r>
                      <a:r>
                        <a:rPr lang="en-US" dirty="0" smtClean="0"/>
                        <a:t>DEFI </a:t>
                      </a:r>
                      <a:r>
                        <a:rPr lang="en-US" dirty="0" smtClean="0"/>
                        <a:t>(</a:t>
                      </a:r>
                      <a:r>
                        <a:rPr lang="en-US" dirty="0" err="1" smtClean="0"/>
                        <a:t>Finestra</a:t>
                      </a:r>
                      <a:r>
                        <a:rPr lang="en-US" dirty="0" smtClean="0"/>
                        <a:t> </a:t>
                      </a:r>
                      <a:r>
                        <a:rPr lang="en-US" dirty="0" smtClean="0"/>
                        <a:t>DEFI)</a:t>
                      </a:r>
                      <a:endParaRPr lang="en-US" dirty="0"/>
                    </a:p>
                  </a:txBody>
                  <a:tcPr/>
                </a:tc>
                <a:extLst>
                  <a:ext uri="{0D108BD9-81ED-4DB2-BD59-A6C34878D82A}">
                    <a16:rowId xmlns:a16="http://schemas.microsoft.com/office/drawing/2014/main" val="1674122233"/>
                  </a:ext>
                </a:extLst>
              </a:tr>
              <a:tr h="370840">
                <a:tc>
                  <a:txBody>
                    <a:bodyPr/>
                    <a:lstStyle/>
                    <a:p>
                      <a:pPr algn="ctr"/>
                      <a:r>
                        <a:rPr lang="en-US" dirty="0" smtClean="0"/>
                        <a:t>2.</a:t>
                      </a:r>
                    </a:p>
                  </a:txBody>
                  <a:tcPr/>
                </a:tc>
                <a:tc>
                  <a:txBody>
                    <a:bodyPr/>
                    <a:lstStyle/>
                    <a:p>
                      <a:r>
                        <a:rPr lang="en-US" dirty="0" smtClean="0"/>
                        <a:t>CRYPTO WALLET (EVEWALLET)</a:t>
                      </a:r>
                      <a:endParaRPr lang="en-US" dirty="0"/>
                    </a:p>
                  </a:txBody>
                  <a:tcPr/>
                </a:tc>
                <a:extLst>
                  <a:ext uri="{0D108BD9-81ED-4DB2-BD59-A6C34878D82A}">
                    <a16:rowId xmlns:a16="http://schemas.microsoft.com/office/drawing/2014/main" val="2899511769"/>
                  </a:ext>
                </a:extLst>
              </a:tr>
              <a:tr h="370840">
                <a:tc>
                  <a:txBody>
                    <a:bodyPr/>
                    <a:lstStyle/>
                    <a:p>
                      <a:pPr algn="ctr"/>
                      <a:r>
                        <a:rPr lang="en-US" dirty="0" smtClean="0"/>
                        <a:t>3.</a:t>
                      </a:r>
                      <a:endParaRPr lang="en-US" dirty="0"/>
                    </a:p>
                  </a:txBody>
                  <a:tcPr/>
                </a:tc>
                <a:tc>
                  <a:txBody>
                    <a:bodyPr/>
                    <a:lstStyle/>
                    <a:p>
                      <a:r>
                        <a:rPr lang="en-US" dirty="0" err="1" smtClean="0"/>
                        <a:t>Finestra</a:t>
                      </a:r>
                      <a:r>
                        <a:rPr lang="en-US" dirty="0" smtClean="0"/>
                        <a:t> </a:t>
                      </a:r>
                      <a:r>
                        <a:rPr lang="en-US" dirty="0" smtClean="0"/>
                        <a:t>BLOCKCHAIN </a:t>
                      </a:r>
                      <a:r>
                        <a:rPr lang="en-US" dirty="0" smtClean="0"/>
                        <a:t>(</a:t>
                      </a:r>
                      <a:r>
                        <a:rPr lang="en-US" dirty="0" err="1" smtClean="0"/>
                        <a:t>Ethereum</a:t>
                      </a:r>
                      <a:r>
                        <a:rPr lang="en-US" dirty="0" smtClean="0"/>
                        <a:t>)</a:t>
                      </a:r>
                      <a:endParaRPr lang="en-US" dirty="0"/>
                    </a:p>
                  </a:txBody>
                  <a:tcPr/>
                </a:tc>
                <a:extLst>
                  <a:ext uri="{0D108BD9-81ED-4DB2-BD59-A6C34878D82A}">
                    <a16:rowId xmlns:a16="http://schemas.microsoft.com/office/drawing/2014/main" val="2907828251"/>
                  </a:ext>
                </a:extLst>
              </a:tr>
              <a:tr h="370840">
                <a:tc>
                  <a:txBody>
                    <a:bodyPr/>
                    <a:lstStyle/>
                    <a:p>
                      <a:pPr algn="ctr"/>
                      <a:r>
                        <a:rPr lang="en-US" dirty="0" smtClean="0"/>
                        <a:t>4.</a:t>
                      </a:r>
                      <a:endParaRPr lang="en-US" dirty="0"/>
                    </a:p>
                  </a:txBody>
                  <a:tcPr/>
                </a:tc>
                <a:tc>
                  <a:txBody>
                    <a:bodyPr/>
                    <a:lstStyle/>
                    <a:p>
                      <a:r>
                        <a:rPr lang="en-US" dirty="0" err="1" smtClean="0"/>
                        <a:t>Finestra</a:t>
                      </a:r>
                      <a:r>
                        <a:rPr lang="en-US" dirty="0" smtClean="0"/>
                        <a:t> </a:t>
                      </a:r>
                      <a:r>
                        <a:rPr lang="en-US" dirty="0" smtClean="0"/>
                        <a:t>NFT MARKET PLACE </a:t>
                      </a:r>
                      <a:endParaRPr lang="en-US" dirty="0"/>
                    </a:p>
                  </a:txBody>
                  <a:tcPr/>
                </a:tc>
                <a:extLst>
                  <a:ext uri="{0D108BD9-81ED-4DB2-BD59-A6C34878D82A}">
                    <a16:rowId xmlns:a16="http://schemas.microsoft.com/office/drawing/2014/main" val="1242551827"/>
                  </a:ext>
                </a:extLst>
              </a:tr>
              <a:tr h="370840">
                <a:tc>
                  <a:txBody>
                    <a:bodyPr/>
                    <a:lstStyle/>
                    <a:p>
                      <a:pPr algn="ctr"/>
                      <a:r>
                        <a:rPr lang="en-US" dirty="0" smtClean="0"/>
                        <a:t>5.</a:t>
                      </a:r>
                      <a:endParaRPr lang="en-US" dirty="0"/>
                    </a:p>
                  </a:txBody>
                  <a:tcPr/>
                </a:tc>
                <a:tc>
                  <a:txBody>
                    <a:bodyPr/>
                    <a:lstStyle/>
                    <a:p>
                      <a:r>
                        <a:rPr lang="en-US" dirty="0" err="1" smtClean="0"/>
                        <a:t>Finestra</a:t>
                      </a:r>
                      <a:r>
                        <a:rPr lang="en-US" dirty="0" smtClean="0"/>
                        <a:t> </a:t>
                      </a:r>
                      <a:r>
                        <a:rPr lang="en-US" dirty="0" smtClean="0"/>
                        <a:t>GAME-FI </a:t>
                      </a:r>
                      <a:endParaRPr lang="en-US" dirty="0"/>
                    </a:p>
                  </a:txBody>
                  <a:tcPr/>
                </a:tc>
                <a:extLst>
                  <a:ext uri="{0D108BD9-81ED-4DB2-BD59-A6C34878D82A}">
                    <a16:rowId xmlns:a16="http://schemas.microsoft.com/office/drawing/2014/main" val="3310293938"/>
                  </a:ext>
                </a:extLst>
              </a:tr>
              <a:tr h="370840">
                <a:tc>
                  <a:txBody>
                    <a:bodyPr/>
                    <a:lstStyle/>
                    <a:p>
                      <a:pPr algn="ctr"/>
                      <a:r>
                        <a:rPr lang="en-US" dirty="0" smtClean="0"/>
                        <a:t>6.</a:t>
                      </a:r>
                      <a:endParaRPr lang="en-US" dirty="0"/>
                    </a:p>
                  </a:txBody>
                  <a:tcPr/>
                </a:tc>
                <a:tc>
                  <a:txBody>
                    <a:bodyPr/>
                    <a:lstStyle/>
                    <a:p>
                      <a:r>
                        <a:rPr lang="en-US" dirty="0" err="1" smtClean="0"/>
                        <a:t>Finestra</a:t>
                      </a:r>
                      <a:r>
                        <a:rPr lang="en-US" dirty="0" smtClean="0"/>
                        <a:t> </a:t>
                      </a:r>
                      <a:r>
                        <a:rPr lang="en-US" dirty="0" smtClean="0"/>
                        <a:t>AUDIT PLATFORM</a:t>
                      </a:r>
                      <a:endParaRPr lang="en-US" dirty="0"/>
                    </a:p>
                  </a:txBody>
                  <a:tcPr/>
                </a:tc>
                <a:extLst>
                  <a:ext uri="{0D108BD9-81ED-4DB2-BD59-A6C34878D82A}">
                    <a16:rowId xmlns:a16="http://schemas.microsoft.com/office/drawing/2014/main" val="382041205"/>
                  </a:ext>
                </a:extLst>
              </a:tr>
            </a:tbl>
          </a:graphicData>
        </a:graphic>
      </p:graphicFrame>
      <p:sp>
        <p:nvSpPr>
          <p:cNvPr id="9" name="Rectangle 8"/>
          <p:cNvSpPr/>
          <p:nvPr/>
        </p:nvSpPr>
        <p:spPr>
          <a:xfrm>
            <a:off x="47624" y="6653014"/>
            <a:ext cx="7283449" cy="923330"/>
          </a:xfrm>
          <a:prstGeom prst="rect">
            <a:avLst/>
          </a:prstGeom>
        </p:spPr>
        <p:txBody>
          <a:bodyPr wrap="square">
            <a:spAutoFit/>
          </a:bodyPr>
          <a:lstStyle/>
          <a:p>
            <a:r>
              <a:rPr lang="en-US" b="0" i="0" dirty="0" smtClean="0">
                <a:effectLst/>
              </a:rPr>
              <a:t>We focus all </a:t>
            </a:r>
            <a:r>
              <a:rPr lang="en-US" b="0" i="0" dirty="0" err="1" smtClean="0">
                <a:effectLst/>
              </a:rPr>
              <a:t>Finestra</a:t>
            </a:r>
            <a:r>
              <a:rPr lang="en-US" b="0" i="0" dirty="0" smtClean="0">
                <a:effectLst/>
              </a:rPr>
              <a:t> </a:t>
            </a:r>
            <a:r>
              <a:rPr lang="en-US" b="0" i="0" dirty="0" err="1" smtClean="0">
                <a:effectLst/>
              </a:rPr>
              <a:t>blockchain</a:t>
            </a:r>
            <a:r>
              <a:rPr lang="en-US" b="0" i="0" dirty="0" smtClean="0">
                <a:effectLst/>
              </a:rPr>
              <a:t> ecosystem by managing our own management to maintain the stability of highly sensitive security to avoid losses or other hacking techniques.</a:t>
            </a:r>
            <a:endParaRPr lang="en-US" dirty="0"/>
          </a:p>
        </p:txBody>
      </p:sp>
      <p:sp>
        <p:nvSpPr>
          <p:cNvPr id="10" name="Rectangle 9"/>
          <p:cNvSpPr/>
          <p:nvPr/>
        </p:nvSpPr>
        <p:spPr>
          <a:xfrm>
            <a:off x="33336" y="7728505"/>
            <a:ext cx="7523164" cy="1200329"/>
          </a:xfrm>
          <a:prstGeom prst="rect">
            <a:avLst/>
          </a:prstGeom>
        </p:spPr>
        <p:txBody>
          <a:bodyPr wrap="square">
            <a:spAutoFit/>
          </a:bodyPr>
          <a:lstStyle/>
          <a:p>
            <a:r>
              <a:rPr lang="en-US" dirty="0" smtClean="0"/>
              <a:t>I</a:t>
            </a:r>
            <a:r>
              <a:rPr lang="en-US" b="0" i="0" dirty="0" smtClean="0">
                <a:effectLst/>
              </a:rPr>
              <a:t>f in the future our ecosystem experiences losses due to hacking attacks or things that have the potential to bring down the project the price stability and asset holders remain safe, this is the reason we </a:t>
            </a:r>
            <a:r>
              <a:rPr lang="en-US" b="0" i="0" dirty="0" err="1" smtClean="0">
                <a:effectLst/>
              </a:rPr>
              <a:t>prioritise</a:t>
            </a:r>
            <a:r>
              <a:rPr lang="en-US" b="0" i="0" dirty="0" smtClean="0">
                <a:effectLst/>
              </a:rPr>
              <a:t> an independent ecosystem for the initial issuance of our </a:t>
            </a:r>
            <a:r>
              <a:rPr lang="en-US" b="0" i="0" dirty="0" err="1" smtClean="0">
                <a:effectLst/>
              </a:rPr>
              <a:t>blockchain</a:t>
            </a:r>
            <a:r>
              <a:rPr lang="en-US" b="0" i="0" dirty="0" smtClean="0">
                <a:effectLst/>
              </a:rPr>
              <a:t>.</a:t>
            </a:r>
            <a:endParaRPr lang="en-US" dirty="0"/>
          </a:p>
        </p:txBody>
      </p:sp>
      <p:sp>
        <p:nvSpPr>
          <p:cNvPr id="11" name="Rectangle 10"/>
          <p:cNvSpPr/>
          <p:nvPr/>
        </p:nvSpPr>
        <p:spPr>
          <a:xfrm>
            <a:off x="0" y="9080995"/>
            <a:ext cx="7054849" cy="1200329"/>
          </a:xfrm>
          <a:prstGeom prst="rect">
            <a:avLst/>
          </a:prstGeom>
        </p:spPr>
        <p:txBody>
          <a:bodyPr wrap="square">
            <a:spAutoFit/>
          </a:bodyPr>
          <a:lstStyle/>
          <a:p>
            <a:r>
              <a:rPr lang="en-US" b="0" i="0" dirty="0" smtClean="0">
                <a:effectLst/>
              </a:rPr>
              <a:t>The core team of the </a:t>
            </a:r>
            <a:r>
              <a:rPr lang="en-US" b="0" i="0" dirty="0" err="1" smtClean="0">
                <a:effectLst/>
              </a:rPr>
              <a:t>Finestra</a:t>
            </a:r>
            <a:r>
              <a:rPr lang="en-US" b="0" i="0" dirty="0" smtClean="0">
                <a:effectLst/>
              </a:rPr>
              <a:t> </a:t>
            </a:r>
            <a:r>
              <a:rPr lang="en-US" b="0" i="0" dirty="0" smtClean="0">
                <a:effectLst/>
              </a:rPr>
              <a:t>project are experts in managing the field of WEB3 security and various cyber systems, so we believe we take great care of everything we create to maintain the trust of investors and developers using our </a:t>
            </a:r>
            <a:r>
              <a:rPr lang="en-US" b="0" i="0" dirty="0" err="1" smtClean="0">
                <a:effectLst/>
              </a:rPr>
              <a:t>blockchain</a:t>
            </a:r>
            <a:r>
              <a:rPr lang="en-US" b="0" i="0" dirty="0" smtClean="0">
                <a:effectLst/>
              </a:rPr>
              <a:t> as a safe place.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 y="92075"/>
            <a:ext cx="6260074" cy="908229"/>
          </a:xfrm>
          <a:prstGeom prst="rect">
            <a:avLst/>
          </a:prstGeom>
        </p:spPr>
      </p:pic>
      <p:sp>
        <p:nvSpPr>
          <p:cNvPr id="4" name="TextBox 3"/>
          <p:cNvSpPr txBox="1"/>
          <p:nvPr/>
        </p:nvSpPr>
        <p:spPr>
          <a:xfrm>
            <a:off x="196850" y="1208683"/>
            <a:ext cx="5575300" cy="523220"/>
          </a:xfrm>
          <a:prstGeom prst="rect">
            <a:avLst/>
          </a:prstGeom>
          <a:noFill/>
        </p:spPr>
        <p:txBody>
          <a:bodyPr wrap="square" rtlCol="0">
            <a:spAutoFit/>
          </a:bodyPr>
          <a:lstStyle/>
          <a:p>
            <a:r>
              <a:rPr lang="en-US" sz="2800" b="1" dirty="0" smtClean="0"/>
              <a:t>ABOUT </a:t>
            </a:r>
            <a:r>
              <a:rPr lang="en-US" sz="2800" b="1" dirty="0" err="1" smtClean="0"/>
              <a:t>Finestra</a:t>
            </a:r>
            <a:r>
              <a:rPr lang="en-US" sz="2800" b="1" dirty="0" smtClean="0"/>
              <a:t> </a:t>
            </a:r>
            <a:r>
              <a:rPr lang="en-US" sz="2800" b="1" dirty="0" smtClean="0"/>
              <a:t>BLOCKCHAIN </a:t>
            </a:r>
            <a:endParaRPr lang="en-US" sz="2800" b="1" dirty="0"/>
          </a:p>
        </p:txBody>
      </p:sp>
      <p:graphicFrame>
        <p:nvGraphicFramePr>
          <p:cNvPr id="5" name="Table 4"/>
          <p:cNvGraphicFramePr>
            <a:graphicFrameLocks noGrp="1"/>
          </p:cNvGraphicFramePr>
          <p:nvPr>
            <p:extLst>
              <p:ext uri="{D42A27DB-BD31-4B8C-83A1-F6EECF244321}">
                <p14:modId xmlns:p14="http://schemas.microsoft.com/office/powerpoint/2010/main" val="650191381"/>
              </p:ext>
            </p:extLst>
          </p:nvPr>
        </p:nvGraphicFramePr>
        <p:xfrm>
          <a:off x="0" y="2225675"/>
          <a:ext cx="7556500" cy="4450080"/>
        </p:xfrm>
        <a:graphic>
          <a:graphicData uri="http://schemas.openxmlformats.org/drawingml/2006/table">
            <a:tbl>
              <a:tblPr firstRow="1" bandRow="1">
                <a:tableStyleId>{5C22544A-7EE6-4342-B048-85BDC9FD1C3A}</a:tableStyleId>
              </a:tblPr>
              <a:tblGrid>
                <a:gridCol w="2330450">
                  <a:extLst>
                    <a:ext uri="{9D8B030D-6E8A-4147-A177-3AD203B41FA5}">
                      <a16:colId xmlns:a16="http://schemas.microsoft.com/office/drawing/2014/main" val="1152330003"/>
                    </a:ext>
                  </a:extLst>
                </a:gridCol>
                <a:gridCol w="5226050">
                  <a:extLst>
                    <a:ext uri="{9D8B030D-6E8A-4147-A177-3AD203B41FA5}">
                      <a16:colId xmlns:a16="http://schemas.microsoft.com/office/drawing/2014/main" val="474561976"/>
                    </a:ext>
                  </a:extLst>
                </a:gridCol>
              </a:tblGrid>
              <a:tr h="370840">
                <a:tc>
                  <a:txBody>
                    <a:bodyPr/>
                    <a:lstStyle/>
                    <a:p>
                      <a:r>
                        <a:rPr lang="en-US" dirty="0" smtClean="0"/>
                        <a:t>Maximum</a:t>
                      </a:r>
                      <a:r>
                        <a:rPr lang="en-US" baseline="0" dirty="0" smtClean="0"/>
                        <a:t> Supply </a:t>
                      </a:r>
                      <a:endParaRPr lang="en-US" dirty="0"/>
                    </a:p>
                  </a:txBody>
                  <a:tcPr/>
                </a:tc>
                <a:tc>
                  <a:txBody>
                    <a:bodyPr/>
                    <a:lstStyle/>
                    <a:p>
                      <a:r>
                        <a:rPr lang="en-US" dirty="0" smtClean="0"/>
                        <a:t>1.000.000.000 </a:t>
                      </a:r>
                      <a:r>
                        <a:rPr lang="en-US" dirty="0" smtClean="0"/>
                        <a:t>FST </a:t>
                      </a:r>
                      <a:r>
                        <a:rPr lang="en-US" dirty="0" smtClean="0"/>
                        <a:t>COIN  Overall supply</a:t>
                      </a:r>
                      <a:r>
                        <a:rPr lang="en-US" baseline="0" dirty="0" smtClean="0"/>
                        <a:t> circulation</a:t>
                      </a:r>
                      <a:endParaRPr lang="en-US" dirty="0"/>
                    </a:p>
                  </a:txBody>
                  <a:tcPr/>
                </a:tc>
                <a:extLst>
                  <a:ext uri="{0D108BD9-81ED-4DB2-BD59-A6C34878D82A}">
                    <a16:rowId xmlns:a16="http://schemas.microsoft.com/office/drawing/2014/main" val="1325679248"/>
                  </a:ext>
                </a:extLst>
              </a:tr>
              <a:tr h="370840">
                <a:tc>
                  <a:txBody>
                    <a:bodyPr/>
                    <a:lstStyle/>
                    <a:p>
                      <a:r>
                        <a:rPr lang="en-US" dirty="0" smtClean="0"/>
                        <a:t>Transaction Speed</a:t>
                      </a:r>
                      <a:endParaRPr lang="en-US" dirty="0"/>
                    </a:p>
                  </a:txBody>
                  <a:tcPr/>
                </a:tc>
                <a:tc>
                  <a:txBody>
                    <a:bodyPr/>
                    <a:lstStyle/>
                    <a:p>
                      <a:r>
                        <a:rPr lang="en-US" dirty="0" smtClean="0"/>
                        <a:t>6500 TPS </a:t>
                      </a:r>
                      <a:endParaRPr lang="en-US" dirty="0"/>
                    </a:p>
                  </a:txBody>
                  <a:tcPr/>
                </a:tc>
                <a:extLst>
                  <a:ext uri="{0D108BD9-81ED-4DB2-BD59-A6C34878D82A}">
                    <a16:rowId xmlns:a16="http://schemas.microsoft.com/office/drawing/2014/main" val="3770710669"/>
                  </a:ext>
                </a:extLst>
              </a:tr>
              <a:tr h="370840">
                <a:tc>
                  <a:txBody>
                    <a:bodyPr/>
                    <a:lstStyle/>
                    <a:p>
                      <a:r>
                        <a:rPr lang="en-US" dirty="0" smtClean="0"/>
                        <a:t>Transaction Finality</a:t>
                      </a:r>
                      <a:endParaRPr lang="en-US" dirty="0"/>
                    </a:p>
                  </a:txBody>
                  <a:tcPr/>
                </a:tc>
                <a:tc>
                  <a:txBody>
                    <a:bodyPr/>
                    <a:lstStyle/>
                    <a:p>
                      <a:r>
                        <a:rPr lang="en-US" dirty="0" smtClean="0"/>
                        <a:t>3-4 Seconds</a:t>
                      </a:r>
                      <a:endParaRPr lang="en-US" dirty="0"/>
                    </a:p>
                  </a:txBody>
                  <a:tcPr/>
                </a:tc>
                <a:extLst>
                  <a:ext uri="{0D108BD9-81ED-4DB2-BD59-A6C34878D82A}">
                    <a16:rowId xmlns:a16="http://schemas.microsoft.com/office/drawing/2014/main" val="1382005138"/>
                  </a:ext>
                </a:extLst>
              </a:tr>
              <a:tr h="370840">
                <a:tc>
                  <a:txBody>
                    <a:bodyPr/>
                    <a:lstStyle/>
                    <a:p>
                      <a:r>
                        <a:rPr lang="en-US" dirty="0" smtClean="0"/>
                        <a:t>Scalability</a:t>
                      </a:r>
                      <a:endParaRPr lang="en-US" dirty="0"/>
                    </a:p>
                  </a:txBody>
                  <a:tcPr/>
                </a:tc>
                <a:tc>
                  <a:txBody>
                    <a:bodyPr/>
                    <a:lstStyle/>
                    <a:p>
                      <a:r>
                        <a:rPr lang="en-US" dirty="0" smtClean="0"/>
                        <a:t>Not Very Scalable  </a:t>
                      </a:r>
                      <a:endParaRPr lang="en-US" dirty="0"/>
                    </a:p>
                  </a:txBody>
                  <a:tcPr/>
                </a:tc>
                <a:extLst>
                  <a:ext uri="{0D108BD9-81ED-4DB2-BD59-A6C34878D82A}">
                    <a16:rowId xmlns:a16="http://schemas.microsoft.com/office/drawing/2014/main" val="1634791061"/>
                  </a:ext>
                </a:extLst>
              </a:tr>
              <a:tr h="370840">
                <a:tc>
                  <a:txBody>
                    <a:bodyPr/>
                    <a:lstStyle/>
                    <a:p>
                      <a:r>
                        <a:rPr lang="en-US" dirty="0" smtClean="0"/>
                        <a:t>Node</a:t>
                      </a:r>
                      <a:r>
                        <a:rPr lang="en-US" baseline="0" dirty="0" smtClean="0"/>
                        <a:t> Count</a:t>
                      </a:r>
                      <a:endParaRPr lang="en-US" dirty="0"/>
                    </a:p>
                  </a:txBody>
                  <a:tcPr/>
                </a:tc>
                <a:tc>
                  <a:txBody>
                    <a:bodyPr/>
                    <a:lstStyle/>
                    <a:p>
                      <a:r>
                        <a:rPr lang="en-US" dirty="0" smtClean="0"/>
                        <a:t>1300 Nodes</a:t>
                      </a:r>
                      <a:endParaRPr lang="en-US" dirty="0"/>
                    </a:p>
                  </a:txBody>
                  <a:tcPr/>
                </a:tc>
                <a:extLst>
                  <a:ext uri="{0D108BD9-81ED-4DB2-BD59-A6C34878D82A}">
                    <a16:rowId xmlns:a16="http://schemas.microsoft.com/office/drawing/2014/main" val="2692982851"/>
                  </a:ext>
                </a:extLst>
              </a:tr>
              <a:tr h="370840">
                <a:tc>
                  <a:txBody>
                    <a:bodyPr/>
                    <a:lstStyle/>
                    <a:p>
                      <a:r>
                        <a:rPr lang="en-US" dirty="0" smtClean="0"/>
                        <a:t>Storage Cost </a:t>
                      </a:r>
                      <a:endParaRPr lang="en-US" dirty="0"/>
                    </a:p>
                  </a:txBody>
                  <a:tcPr/>
                </a:tc>
                <a:tc>
                  <a:txBody>
                    <a:bodyPr/>
                    <a:lstStyle/>
                    <a:p>
                      <a:r>
                        <a:rPr lang="en-US" dirty="0" smtClean="0"/>
                        <a:t>*Not</a:t>
                      </a:r>
                      <a:r>
                        <a:rPr lang="en-US" baseline="0" dirty="0" smtClean="0"/>
                        <a:t> Decided Yet*</a:t>
                      </a:r>
                      <a:endParaRPr lang="en-US" dirty="0"/>
                    </a:p>
                  </a:txBody>
                  <a:tcPr/>
                </a:tc>
                <a:extLst>
                  <a:ext uri="{0D108BD9-81ED-4DB2-BD59-A6C34878D82A}">
                    <a16:rowId xmlns:a16="http://schemas.microsoft.com/office/drawing/2014/main" val="1816448828"/>
                  </a:ext>
                </a:extLst>
              </a:tr>
              <a:tr h="370840">
                <a:tc>
                  <a:txBody>
                    <a:bodyPr/>
                    <a:lstStyle/>
                    <a:p>
                      <a:r>
                        <a:rPr lang="en-US" dirty="0" smtClean="0"/>
                        <a:t>Energy</a:t>
                      </a:r>
                      <a:r>
                        <a:rPr lang="en-US" baseline="0" dirty="0" smtClean="0"/>
                        <a:t> Efficiency</a:t>
                      </a:r>
                      <a:endParaRPr lang="en-US" dirty="0"/>
                    </a:p>
                  </a:txBody>
                  <a:tcPr/>
                </a:tc>
                <a:tc>
                  <a:txBody>
                    <a:bodyPr/>
                    <a:lstStyle/>
                    <a:p>
                      <a:r>
                        <a:rPr lang="en-US" dirty="0" smtClean="0"/>
                        <a:t>*Not Decided Yet*</a:t>
                      </a:r>
                      <a:endParaRPr lang="en-US" dirty="0"/>
                    </a:p>
                  </a:txBody>
                  <a:tcPr/>
                </a:tc>
                <a:extLst>
                  <a:ext uri="{0D108BD9-81ED-4DB2-BD59-A6C34878D82A}">
                    <a16:rowId xmlns:a16="http://schemas.microsoft.com/office/drawing/2014/main" val="2043975194"/>
                  </a:ext>
                </a:extLst>
              </a:tr>
              <a:tr h="370840">
                <a:tc>
                  <a:txBody>
                    <a:bodyPr/>
                    <a:lstStyle/>
                    <a:p>
                      <a:r>
                        <a:rPr lang="en-US" dirty="0" smtClean="0"/>
                        <a:t>End User Management </a:t>
                      </a:r>
                      <a:endParaRPr lang="en-US" dirty="0"/>
                    </a:p>
                  </a:txBody>
                  <a:tcPr/>
                </a:tc>
                <a:tc>
                  <a:txBody>
                    <a:bodyPr/>
                    <a:lstStyle/>
                    <a:p>
                      <a:r>
                        <a:rPr lang="en-US" dirty="0" smtClean="0"/>
                        <a:t>User need</a:t>
                      </a:r>
                      <a:r>
                        <a:rPr lang="en-US" baseline="0" dirty="0" smtClean="0"/>
                        <a:t> to manage their own keys</a:t>
                      </a:r>
                      <a:endParaRPr lang="en-US" dirty="0"/>
                    </a:p>
                  </a:txBody>
                  <a:tcPr/>
                </a:tc>
                <a:extLst>
                  <a:ext uri="{0D108BD9-81ED-4DB2-BD59-A6C34878D82A}">
                    <a16:rowId xmlns:a16="http://schemas.microsoft.com/office/drawing/2014/main" val="4142697396"/>
                  </a:ext>
                </a:extLst>
              </a:tr>
              <a:tr h="370840">
                <a:tc>
                  <a:txBody>
                    <a:bodyPr/>
                    <a:lstStyle/>
                    <a:p>
                      <a:r>
                        <a:rPr lang="en-US" dirty="0" smtClean="0"/>
                        <a:t>Consensus</a:t>
                      </a:r>
                      <a:endParaRPr lang="en-US" dirty="0"/>
                    </a:p>
                  </a:txBody>
                  <a:tcPr/>
                </a:tc>
                <a:tc>
                  <a:txBody>
                    <a:bodyPr/>
                    <a:lstStyle/>
                    <a:p>
                      <a:r>
                        <a:rPr lang="en-US" dirty="0" smtClean="0"/>
                        <a:t>Proof Of Stake</a:t>
                      </a:r>
                      <a:endParaRPr lang="en-US" dirty="0"/>
                    </a:p>
                  </a:txBody>
                  <a:tcPr/>
                </a:tc>
                <a:extLst>
                  <a:ext uri="{0D108BD9-81ED-4DB2-BD59-A6C34878D82A}">
                    <a16:rowId xmlns:a16="http://schemas.microsoft.com/office/drawing/2014/main" val="771819933"/>
                  </a:ext>
                </a:extLst>
              </a:tr>
              <a:tr h="370840">
                <a:tc>
                  <a:txBody>
                    <a:bodyPr/>
                    <a:lstStyle/>
                    <a:p>
                      <a:r>
                        <a:rPr lang="en-US" dirty="0" smtClean="0"/>
                        <a:t>Language</a:t>
                      </a:r>
                      <a:endParaRPr lang="en-US" dirty="0"/>
                    </a:p>
                  </a:txBody>
                  <a:tcPr/>
                </a:tc>
                <a:tc>
                  <a:txBody>
                    <a:bodyPr/>
                    <a:lstStyle/>
                    <a:p>
                      <a:r>
                        <a:rPr lang="en-US" dirty="0" smtClean="0"/>
                        <a:t>Solidity</a:t>
                      </a:r>
                      <a:endParaRPr lang="en-US" dirty="0"/>
                    </a:p>
                  </a:txBody>
                  <a:tcPr/>
                </a:tc>
                <a:extLst>
                  <a:ext uri="{0D108BD9-81ED-4DB2-BD59-A6C34878D82A}">
                    <a16:rowId xmlns:a16="http://schemas.microsoft.com/office/drawing/2014/main" val="668095407"/>
                  </a:ext>
                </a:extLst>
              </a:tr>
              <a:tr h="370840">
                <a:tc>
                  <a:txBody>
                    <a:bodyPr/>
                    <a:lstStyle/>
                    <a:p>
                      <a:r>
                        <a:rPr lang="en-US" dirty="0" smtClean="0"/>
                        <a:t>Smart Contract </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270608171"/>
                  </a:ext>
                </a:extLst>
              </a:tr>
              <a:tr h="370840">
                <a:tc>
                  <a:txBody>
                    <a:bodyPr/>
                    <a:lstStyle/>
                    <a:p>
                      <a:r>
                        <a:rPr lang="en-US" dirty="0" smtClean="0"/>
                        <a:t>Number of Validator </a:t>
                      </a:r>
                      <a:endParaRPr lang="en-US" dirty="0"/>
                    </a:p>
                  </a:txBody>
                  <a:tcPr/>
                </a:tc>
                <a:tc>
                  <a:txBody>
                    <a:bodyPr/>
                    <a:lstStyle/>
                    <a:p>
                      <a:r>
                        <a:rPr lang="en-US" dirty="0" smtClean="0"/>
                        <a:t>3500 Per Subnet</a:t>
                      </a:r>
                      <a:r>
                        <a:rPr lang="en-US" baseline="0" dirty="0" smtClean="0"/>
                        <a:t> </a:t>
                      </a:r>
                      <a:endParaRPr lang="en-US" dirty="0"/>
                    </a:p>
                  </a:txBody>
                  <a:tcPr/>
                </a:tc>
                <a:extLst>
                  <a:ext uri="{0D108BD9-81ED-4DB2-BD59-A6C34878D82A}">
                    <a16:rowId xmlns:a16="http://schemas.microsoft.com/office/drawing/2014/main" val="16478456"/>
                  </a:ext>
                </a:extLst>
              </a:tr>
            </a:tbl>
          </a:graphicData>
        </a:graphic>
      </p:graphicFrame>
      <p:sp>
        <p:nvSpPr>
          <p:cNvPr id="6" name="TextBox 5"/>
          <p:cNvSpPr txBox="1"/>
          <p:nvPr/>
        </p:nvSpPr>
        <p:spPr>
          <a:xfrm>
            <a:off x="196850" y="7026275"/>
            <a:ext cx="7359650" cy="1754326"/>
          </a:xfrm>
          <a:prstGeom prst="rect">
            <a:avLst/>
          </a:prstGeom>
          <a:noFill/>
        </p:spPr>
        <p:txBody>
          <a:bodyPr wrap="square" rtlCol="0">
            <a:spAutoFit/>
          </a:bodyPr>
          <a:lstStyle/>
          <a:p>
            <a:r>
              <a:rPr lang="en-US" dirty="0" smtClean="0"/>
              <a:t>Information(*):</a:t>
            </a:r>
          </a:p>
          <a:p>
            <a:pPr marL="285750" indent="-285750">
              <a:buFont typeface="Arial" panose="020B0604020202020204" pitchFamily="34" charset="0"/>
              <a:buChar char="•"/>
            </a:pPr>
            <a:r>
              <a:rPr lang="en-US" b="1" dirty="0">
                <a:solidFill>
                  <a:schemeClr val="tx1">
                    <a:lumMod val="95000"/>
                    <a:lumOff val="5000"/>
                  </a:schemeClr>
                </a:solidFill>
              </a:rPr>
              <a:t>Maximum supply </a:t>
            </a:r>
            <a:r>
              <a:rPr lang="en-US" dirty="0">
                <a:solidFill>
                  <a:schemeClr val="tx1">
                    <a:lumMod val="95000"/>
                    <a:lumOff val="5000"/>
                  </a:schemeClr>
                </a:solidFill>
              </a:rPr>
              <a:t>Our circulating tokens remain 1,000,000,000 regardless of whether the tokens are in circulation and on any network exchange (BSC, ETH </a:t>
            </a:r>
            <a:r>
              <a:rPr lang="en-US" dirty="0" err="1">
                <a:solidFill>
                  <a:schemeClr val="tx1">
                    <a:lumMod val="95000"/>
                    <a:lumOff val="5000"/>
                  </a:schemeClr>
                </a:solidFill>
              </a:rPr>
              <a:t>etc</a:t>
            </a:r>
            <a:r>
              <a:rPr lang="en-US" dirty="0">
                <a:solidFill>
                  <a:schemeClr val="tx1">
                    <a:lumMod val="95000"/>
                    <a:lumOff val="5000"/>
                  </a:schemeClr>
                </a:solidFill>
              </a:rPr>
              <a:t>) our supply remains at 1,000,000,000. </a:t>
            </a:r>
            <a:endParaRPr lang="en-US" dirty="0" smtClean="0">
              <a:solidFill>
                <a:schemeClr val="tx1">
                  <a:lumMod val="95000"/>
                  <a:lumOff val="5000"/>
                </a:schemeClr>
              </a:solidFill>
            </a:endParaRPr>
          </a:p>
          <a:p>
            <a:pPr marL="285750" indent="-285750">
              <a:buFont typeface="Arial" panose="020B0604020202020204" pitchFamily="34" charset="0"/>
              <a:buChar char="•"/>
            </a:pPr>
            <a:r>
              <a:rPr lang="en-US" b="1" dirty="0" smtClean="0">
                <a:solidFill>
                  <a:schemeClr val="tx1">
                    <a:lumMod val="95000"/>
                    <a:lumOff val="5000"/>
                  </a:schemeClr>
                </a:solidFill>
              </a:rPr>
              <a:t>Storage </a:t>
            </a:r>
            <a:r>
              <a:rPr lang="en-US" b="1" dirty="0">
                <a:solidFill>
                  <a:schemeClr val="tx1">
                    <a:lumMod val="95000"/>
                    <a:lumOff val="5000"/>
                  </a:schemeClr>
                </a:solidFill>
              </a:rPr>
              <a:t>Cost </a:t>
            </a:r>
            <a:r>
              <a:rPr lang="en-US" dirty="0">
                <a:solidFill>
                  <a:schemeClr val="tx1">
                    <a:lumMod val="95000"/>
                    <a:lumOff val="5000"/>
                  </a:schemeClr>
                </a:solidFill>
              </a:rPr>
              <a:t>We are currently discussing </a:t>
            </a:r>
            <a:endParaRPr lang="en-US" dirty="0" smtClean="0">
              <a:solidFill>
                <a:schemeClr val="tx1">
                  <a:lumMod val="95000"/>
                  <a:lumOff val="5000"/>
                </a:schemeClr>
              </a:solidFill>
            </a:endParaRPr>
          </a:p>
          <a:p>
            <a:pPr marL="285750" indent="-285750">
              <a:buFont typeface="Arial" panose="020B0604020202020204" pitchFamily="34" charset="0"/>
              <a:buChar char="•"/>
            </a:pPr>
            <a:r>
              <a:rPr lang="en-US" b="1" dirty="0" smtClean="0">
                <a:solidFill>
                  <a:schemeClr val="tx1">
                    <a:lumMod val="95000"/>
                    <a:lumOff val="5000"/>
                  </a:schemeClr>
                </a:solidFill>
              </a:rPr>
              <a:t>Energy </a:t>
            </a:r>
            <a:r>
              <a:rPr lang="en-US" b="1" dirty="0">
                <a:solidFill>
                  <a:schemeClr val="tx1">
                    <a:lumMod val="95000"/>
                    <a:lumOff val="5000"/>
                  </a:schemeClr>
                </a:solidFill>
              </a:rPr>
              <a:t>Efficiency </a:t>
            </a:r>
            <a:r>
              <a:rPr lang="en-US" dirty="0">
                <a:solidFill>
                  <a:schemeClr val="tx1">
                    <a:lumMod val="95000"/>
                    <a:lumOff val="5000"/>
                  </a:schemeClr>
                </a:solidFill>
              </a:rPr>
              <a:t>are currently discussing</a:t>
            </a:r>
            <a:r>
              <a:rPr lang="en-US" dirty="0" smtClean="0">
                <a:solidFill>
                  <a:schemeClr val="tx1">
                    <a:lumMod val="95000"/>
                    <a:lumOff val="5000"/>
                  </a:schemeClr>
                </a:solidFill>
              </a:rPr>
              <a:t> </a:t>
            </a:r>
            <a:endParaRPr lang="en-US" dirty="0">
              <a:solidFill>
                <a:schemeClr val="tx1">
                  <a:lumMod val="95000"/>
                  <a:lumOff val="5000"/>
                </a:schemeClr>
              </a:solidFill>
            </a:endParaRPr>
          </a:p>
        </p:txBody>
      </p:sp>
      <p:sp>
        <p:nvSpPr>
          <p:cNvPr id="7" name="Rectangle 6"/>
          <p:cNvSpPr/>
          <p:nvPr/>
        </p:nvSpPr>
        <p:spPr>
          <a:xfrm>
            <a:off x="202174" y="8780601"/>
            <a:ext cx="7359650" cy="1754326"/>
          </a:xfrm>
          <a:prstGeom prst="rect">
            <a:avLst/>
          </a:prstGeom>
        </p:spPr>
        <p:txBody>
          <a:bodyPr wrap="square">
            <a:spAutoFit/>
          </a:bodyPr>
          <a:lstStyle/>
          <a:p>
            <a:r>
              <a:rPr lang="en-US" b="0" i="0" dirty="0" smtClean="0">
                <a:effectLst/>
                <a:latin typeface="Roboto"/>
              </a:rPr>
              <a:t>Note:  </a:t>
            </a:r>
          </a:p>
          <a:p>
            <a:pPr marL="285750" indent="-285750">
              <a:buFont typeface="Arial" panose="020B0604020202020204" pitchFamily="34" charset="0"/>
              <a:buChar char="•"/>
            </a:pPr>
            <a:r>
              <a:rPr lang="en-US" dirty="0"/>
              <a:t>T</a:t>
            </a:r>
            <a:r>
              <a:rPr lang="en-US" b="0" i="0" dirty="0" smtClean="0">
                <a:effectLst/>
              </a:rPr>
              <a:t>his is not our </a:t>
            </a:r>
            <a:r>
              <a:rPr lang="en-US" b="0" i="0" dirty="0" err="1" smtClean="0">
                <a:effectLst/>
              </a:rPr>
              <a:t>finalised</a:t>
            </a:r>
            <a:r>
              <a:rPr lang="en-US" b="0" i="0" dirty="0" smtClean="0">
                <a:effectLst/>
              </a:rPr>
              <a:t> result and we have not done any experiments to ensure the quality of our </a:t>
            </a:r>
            <a:r>
              <a:rPr lang="en-US" b="0" i="0" dirty="0" err="1" smtClean="0">
                <a:effectLst/>
              </a:rPr>
              <a:t>blockchain</a:t>
            </a:r>
            <a:r>
              <a:rPr lang="en-US" b="0" i="0" dirty="0" smtClean="0">
                <a:effectLst/>
              </a:rPr>
              <a:t> until </a:t>
            </a:r>
            <a:r>
              <a:rPr lang="en-US" b="0" i="0" dirty="0" err="1" smtClean="0">
                <a:effectLst/>
              </a:rPr>
              <a:t>testnet</a:t>
            </a:r>
            <a:r>
              <a:rPr lang="en-US" b="0" i="0" dirty="0" smtClean="0">
                <a:effectLst/>
              </a:rPr>
              <a:t>.</a:t>
            </a:r>
          </a:p>
          <a:p>
            <a:r>
              <a:rPr lang="en-US" b="0" i="0" dirty="0" smtClean="0">
                <a:effectLst/>
                <a:latin typeface="Roboto"/>
              </a:rPr>
              <a:t> </a:t>
            </a:r>
          </a:p>
          <a:p>
            <a:pPr marL="285750" indent="-285750">
              <a:buFont typeface="Arial" panose="020B0604020202020204" pitchFamily="34" charset="0"/>
              <a:buChar char="•"/>
            </a:pPr>
            <a:r>
              <a:rPr lang="en-US" b="0" i="0" dirty="0" smtClean="0">
                <a:effectLst/>
              </a:rPr>
              <a:t> We will provide updates on our </a:t>
            </a:r>
            <a:r>
              <a:rPr lang="en-US" b="0" i="0" dirty="0" err="1" smtClean="0">
                <a:effectLst/>
              </a:rPr>
              <a:t>blockchain</a:t>
            </a:r>
            <a:r>
              <a:rPr lang="en-US" b="0" i="0" dirty="0" smtClean="0">
                <a:effectLst/>
              </a:rPr>
              <a:t> quality report through </a:t>
            </a:r>
            <a:r>
              <a:rPr lang="en-US" b="0" i="0" dirty="0" err="1" smtClean="0">
                <a:effectLst/>
              </a:rPr>
              <a:t>Finestra's</a:t>
            </a:r>
            <a:r>
              <a:rPr lang="en-US" b="0" i="0" dirty="0" smtClean="0">
                <a:effectLst/>
              </a:rPr>
              <a:t> </a:t>
            </a:r>
            <a:r>
              <a:rPr lang="en-US" b="0" i="0" dirty="0" smtClean="0">
                <a:effectLst/>
              </a:rPr>
              <a:t>social media and support platforms.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523</TotalTime>
  <Words>2196</Words>
  <Application>Microsoft Office PowerPoint</Application>
  <PresentationFormat>Custom</PresentationFormat>
  <Paragraphs>191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Roboto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36</cp:revision>
  <dcterms:created xsi:type="dcterms:W3CDTF">2023-04-28T05:08:02Z</dcterms:created>
  <dcterms:modified xsi:type="dcterms:W3CDTF">2023-04-29T11:29:20Z</dcterms:modified>
</cp:coreProperties>
</file>