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552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71E-33A3-429B-8BE6-A8795D5F3114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6-E727-4C71-BCF3-C9B57302C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91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71E-33A3-429B-8BE6-A8795D5F3114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6-E727-4C71-BCF3-C9B57302C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96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71E-33A3-429B-8BE6-A8795D5F3114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6-E727-4C71-BCF3-C9B57302C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9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71E-33A3-429B-8BE6-A8795D5F3114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6-E727-4C71-BCF3-C9B57302C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17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71E-33A3-429B-8BE6-A8795D5F3114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6-E727-4C71-BCF3-C9B57302C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1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71E-33A3-429B-8BE6-A8795D5F3114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6-E727-4C71-BCF3-C9B57302C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34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71E-33A3-429B-8BE6-A8795D5F3114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6-E727-4C71-BCF3-C9B57302C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71E-33A3-429B-8BE6-A8795D5F3114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6-E727-4C71-BCF3-C9B57302C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11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71E-33A3-429B-8BE6-A8795D5F3114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6-E727-4C71-BCF3-C9B57302C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3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71E-33A3-429B-8BE6-A8795D5F3114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6-E727-4C71-BCF3-C9B57302C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32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7871E-33A3-429B-8BE6-A8795D5F3114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AADD6-E727-4C71-BCF3-C9B57302C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2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7871E-33A3-429B-8BE6-A8795D5F3114}" type="datetimeFigureOut">
              <a:rPr lang="ko-KR" altLang="en-US" smtClean="0"/>
              <a:t>2016-08-14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ADD6-E727-4C71-BCF3-C9B57302C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4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15673"/>
              </p:ext>
            </p:extLst>
          </p:nvPr>
        </p:nvGraphicFramePr>
        <p:xfrm>
          <a:off x="6732240" y="620688"/>
          <a:ext cx="2086605" cy="296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9760"/>
                <a:gridCol w="125984"/>
                <a:gridCol w="1070861"/>
              </a:tblGrid>
              <a:tr h="11061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Contract Info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067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  <a:latin typeface="+mj-lt"/>
                        </a:rPr>
                        <a:t>변수영문명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  <a:latin typeface="+mj-lt"/>
                        </a:rPr>
                        <a:t>변수명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j-lt"/>
                        </a:rPr>
                        <a:t>POLY_NO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j-lt"/>
                        </a:rPr>
                        <a:t>증권번호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j-lt"/>
                        </a:rPr>
                        <a:t>CUST_ID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고객</a:t>
                      </a:r>
                      <a:r>
                        <a:rPr lang="en-US" sz="700" u="none" strike="noStrike">
                          <a:effectLst/>
                          <a:latin typeface="+mj-lt"/>
                        </a:rPr>
                        <a:t>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28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j-lt"/>
                        </a:rPr>
                        <a:t>CUST_ROLE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고객역할코드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IRKD_CODE_DTAL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보종코드</a:t>
                      </a:r>
                      <a:r>
                        <a:rPr lang="en-US" altLang="ko-KR" sz="700" u="none" strike="noStrike">
                          <a:effectLst/>
                          <a:latin typeface="+mj-lt"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IRKD_CODE_ITEM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보종코드</a:t>
                      </a:r>
                      <a:r>
                        <a:rPr lang="en-US" altLang="ko-KR" sz="700" u="none" strike="noStrike">
                          <a:effectLst/>
                          <a:latin typeface="+mj-lt"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목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GOOD_CLSF_CDNM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상품분류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CNTT_YM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계약체결년월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j-lt"/>
                        </a:rPr>
                        <a:t>CLLT_FP_PRNO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+mj-lt"/>
                        </a:rPr>
                        <a:t>FP</a:t>
                      </a:r>
                      <a:r>
                        <a:rPr lang="ko-KR" altLang="en-US" sz="700" u="none" strike="noStrike" dirty="0" err="1">
                          <a:effectLst/>
                          <a:latin typeface="+mj-lt"/>
                        </a:rPr>
                        <a:t>사번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REAL_PAYM_TERM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실보험료납입기간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929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SALE_CHNL_CODE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판매채널코드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412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CNTT_STAT_CODE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j-lt"/>
                        </a:rPr>
                        <a:t>계약상태코드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EXPR_YM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만기년월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EXTN_YM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  <a:latin typeface="+mj-lt"/>
                        </a:rPr>
                        <a:t>소멸년월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LAPS_YM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실효년월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46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PAYM_CYCL_CODE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납입주기코드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MAIN_INSR_AMT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주보험금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SUM_ORIG_PREM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+mj-lt"/>
                        </a:rPr>
                        <a:t>합계보험료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RECP_PUBL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청약서발행</a:t>
                      </a:r>
                      <a:r>
                        <a:rPr lang="en-US" altLang="ko-KR" sz="700" u="none" strike="noStrike">
                          <a:effectLst/>
                          <a:latin typeface="+mj-lt"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접수소요일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CNTT_RECP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청약서접수</a:t>
                      </a:r>
                      <a:r>
                        <a:rPr lang="en-US" altLang="ko-KR" sz="700" u="none" strike="noStrike">
                          <a:effectLst/>
                          <a:latin typeface="+mj-lt"/>
                        </a:rPr>
                        <a:t>_</a:t>
                      </a:r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계약소요일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33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MNTH_INCM_AMT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+mj-lt"/>
                        </a:rPr>
                        <a:t>청약서 소득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  <a:tr h="13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DISTANCE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+mj-lt"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+mj-lt"/>
                        </a:rPr>
                        <a:t>FP</a:t>
                      </a:r>
                      <a:r>
                        <a:rPr lang="ko-KR" altLang="en-US" sz="700" u="none" strike="noStrike" dirty="0">
                          <a:effectLst/>
                          <a:latin typeface="+mj-lt"/>
                        </a:rPr>
                        <a:t>와 고객의거리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937" marR="3937" marT="3937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42930"/>
              </p:ext>
            </p:extLst>
          </p:nvPr>
        </p:nvGraphicFramePr>
        <p:xfrm>
          <a:off x="251520" y="620688"/>
          <a:ext cx="2863886" cy="3018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0802"/>
                <a:gridCol w="173879"/>
                <a:gridCol w="1309205"/>
              </a:tblGrid>
              <a:tr h="75226"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Customer Info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14" marR="5114" marT="5114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14" marR="5114" marT="511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14" marR="5114" marT="511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522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변수영문명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14" marR="5114" marT="511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5114" marR="5114" marT="511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변수명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5114" marR="5114" marT="5114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CUST_ID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 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DIVIDED_SET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데이터셋 구분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b="1" u="none" strike="noStrike" kern="120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SIU_CUST_YN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b="1" u="none" strike="noStrike" kern="120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보험사기자여부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SEX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성별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연령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RESI_COST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주택가격</a:t>
                      </a:r>
                    </a:p>
                  </a:txBody>
                  <a:tcPr marL="5114" marR="5114" marT="5114" marB="0" anchor="ctr"/>
                </a:tc>
              </a:tr>
              <a:tr h="7092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RESI_TYPE_CODE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거주</a:t>
                      </a:r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FP_CAREER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FP</a:t>
                      </a:r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경력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CUST_RGST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고객등록년월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CTPR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시도구분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OCCP_GRP1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직업그룹코드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OCCP_GRP2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직업그룹코드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TOTALPREM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납입총보험료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MINCRDT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신용등급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최소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MAXCRDT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신용등급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WEDD_YN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결혼여부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MATE_OCCP_GRP1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배우자직업그룹코드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MATE_OCCP_GRP2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배우자직업그룹코드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CHLD_CNT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자녀수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LTBN_CHLD_AGE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막내자녀연령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MAX_PAYM_YM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최대보험료연월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MAX_PRM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최대보험료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CUST_INCM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고객추정소득</a:t>
                      </a:r>
                    </a:p>
                  </a:txBody>
                  <a:tcPr marL="5114" marR="5114" marT="5114" marB="0" anchor="ctr"/>
                </a:tc>
              </a:tr>
              <a:tr h="7307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RCBASE_HSHD_INCM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추정가구소득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114" marR="5114" marT="5114" marB="0" anchor="ctr"/>
                </a:tc>
              </a:tr>
              <a:tr h="7522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JPBASE_HSHD_INCM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5114" marR="5114" marT="5114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추정가구소득</a:t>
                      </a:r>
                      <a:r>
                        <a:rPr lang="en-US" altLang="ko-KR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114" marR="5114" marT="5114" marB="0" anchor="ctr"/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9048"/>
              </p:ext>
            </p:extLst>
          </p:nvPr>
        </p:nvGraphicFramePr>
        <p:xfrm>
          <a:off x="3851920" y="1556792"/>
          <a:ext cx="2016224" cy="4873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8649"/>
                <a:gridCol w="129153"/>
                <a:gridCol w="918422"/>
              </a:tblGrid>
              <a:tr h="105747"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Claim</a:t>
                      </a:r>
                      <a:r>
                        <a:rPr lang="en-US" altLang="ko-KR" sz="7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Info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021" marR="3021" marT="3021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700" u="none" strike="noStrike" kern="120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021" marR="3021" marT="3021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021" marR="3021" marT="3021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0574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변수영문명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021" marR="3021" marT="3021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3021" marR="3021" marT="3021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변수명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021" marR="3021" marT="3021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CUST_ID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POLY_NO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증권번호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ACCI_OCCP_GRP1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직업그룹코드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ACCI_OCCP_GRP2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직업그룹코드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CHANG_FP_YN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FP </a:t>
                      </a:r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변경 여부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CNTT_RECP_SQNO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계약별접수일련번호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RECP_DATE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사고접수일자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ORIG_RESN_DATE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원사유일자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RESN_DATE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사유일자 </a:t>
                      </a:r>
                    </a:p>
                  </a:txBody>
                  <a:tcPr marL="3021" marR="3021" marT="3021" marB="0" anchor="ctr"/>
                </a:tc>
              </a:tr>
              <a:tr h="20545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CRNT_PROG_DVSN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현재진행구분 </a:t>
                      </a:r>
                    </a:p>
                  </a:txBody>
                  <a:tcPr marL="3021" marR="3021" marT="3021" marB="0" anchor="ctr"/>
                </a:tc>
              </a:tr>
              <a:tr h="20545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ACCI_DVSN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사고구분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CAUS_CODE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원인코드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CAUS_CODE_DTAL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원인코드상세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DSAS_NAME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병명</a:t>
                      </a:r>
                    </a:p>
                  </a:txBody>
                  <a:tcPr marL="3021" marR="3021" marT="3021" marB="0" anchor="ctr"/>
                </a:tc>
              </a:tr>
              <a:tr h="20545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DMND_RESN_CODE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청구사유코드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DMND_RSCD_SQNO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청구사유코드일련번호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HOSP_OTPA_STDT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입원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통원시작일자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HOSP_OTPA_ENDT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입원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통원종료일자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RESL_CD1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결과코드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RESL_NM1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결과명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1(</a:t>
                      </a:r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사인내용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VLID_HOSP_OTDA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유효입원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통원일수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HOUSE_HOSP_DIST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고객병원거리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HOSP_CODE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병원코드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ACCI_HOSP_ADDR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병원지역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시도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3021" marR="3021" marT="3021" marB="0" anchor="ctr"/>
                </a:tc>
              </a:tr>
              <a:tr h="30817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HOSP_SPEC_DVSN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병원종별구분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CHME_LICE_NO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담당의사면허번호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PAYM_DATE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지급일자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DMND_AMT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청구금액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PAYM_AMT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지급금액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지급테이블</a:t>
                      </a:r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PMMI_DLNG_YN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실손처리여부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SELF_CHAM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본인부담금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NON_PAY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비급여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TAMT_SFCA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전액본인부담금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PATT_CHRG_TOTA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환자부담총액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DSCT_AMT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영수할인금액 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COUNT_TRMT_ITEM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진료과목개수</a:t>
                      </a:r>
                    </a:p>
                  </a:txBody>
                  <a:tcPr marL="3021" marR="3021" marT="3021" marB="0" anchor="ctr"/>
                </a:tc>
              </a:tr>
              <a:tr h="10272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NON_PAY_RATIO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실손비급여비율</a:t>
                      </a:r>
                    </a:p>
                  </a:txBody>
                  <a:tcPr marL="3021" marR="3021" marT="3021" marB="0" anchor="ctr"/>
                </a:tc>
              </a:tr>
              <a:tr h="10574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HEED_HOSP_YN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021" marR="3021" marT="30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유의병원여부 </a:t>
                      </a:r>
                    </a:p>
                  </a:txBody>
                  <a:tcPr marL="3021" marR="3021" marT="3021" marB="0"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04190"/>
              </p:ext>
            </p:extLst>
          </p:nvPr>
        </p:nvGraphicFramePr>
        <p:xfrm>
          <a:off x="755576" y="4581127"/>
          <a:ext cx="1512169" cy="565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088"/>
                <a:gridCol w="72008"/>
                <a:gridCol w="648073"/>
              </a:tblGrid>
              <a:tr h="41022"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Family</a:t>
                      </a:r>
                      <a:r>
                        <a:rPr lang="en-US" altLang="ko-KR" sz="7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Info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변수영문명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변수명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CUST_ID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고객</a:t>
                      </a:r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 </a:t>
                      </a:r>
                    </a:p>
                  </a:txBody>
                  <a:tcPr marL="6350" marR="6350" marT="635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SUB_CUST_ID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가족고객</a:t>
                      </a:r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6350" marR="6350" marT="6350" marB="0" anchor="ctr"/>
                </a:tc>
              </a:tr>
              <a:tr h="3600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FMLY_RELN_CODE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가족관계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958887"/>
              </p:ext>
            </p:extLst>
          </p:nvPr>
        </p:nvGraphicFramePr>
        <p:xfrm>
          <a:off x="6311528" y="3995906"/>
          <a:ext cx="1368152" cy="10172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6789"/>
                <a:gridCol w="69148"/>
                <a:gridCol w="632215"/>
              </a:tblGrid>
              <a:tr h="41022">
                <a:tc grid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FP Info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022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변수영문명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변수명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CLLT_FP_PRNO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FP</a:t>
                      </a:r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사번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INCB_DVSN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재직구분</a:t>
                      </a:r>
                    </a:p>
                  </a:txBody>
                  <a:tcPr marL="6350" marR="6350" marT="635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ETRS_YM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위촉년월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FIRE_YM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해촉년월</a:t>
                      </a:r>
                    </a:p>
                  </a:txBody>
                  <a:tcPr marL="6350" marR="6350" marT="635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BEFO_JOB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입사전직업</a:t>
                      </a:r>
                    </a:p>
                  </a:txBody>
                  <a:tcPr marL="6350" marR="6350" marT="635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EDGB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학력</a:t>
                      </a:r>
                    </a:p>
                  </a:txBody>
                  <a:tcPr marL="6350" marR="6350" marT="635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BRCH_CODE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지점코드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3131840" y="908720"/>
            <a:ext cx="720080" cy="936104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5868144" y="908720"/>
            <a:ext cx="864096" cy="103340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131840" y="908720"/>
            <a:ext cx="3602350" cy="144016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300192" y="1844824"/>
            <a:ext cx="432048" cy="2448272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2267744" y="908720"/>
            <a:ext cx="864096" cy="395725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 29"/>
          <p:cNvSpPr/>
          <p:nvPr/>
        </p:nvSpPr>
        <p:spPr>
          <a:xfrm>
            <a:off x="2275988" y="4775528"/>
            <a:ext cx="273653" cy="203614"/>
          </a:xfrm>
          <a:custGeom>
            <a:avLst/>
            <a:gdLst>
              <a:gd name="connsiteX0" fmla="*/ 0 w 273653"/>
              <a:gd name="connsiteY0" fmla="*/ 96822 h 203614"/>
              <a:gd name="connsiteX1" fmla="*/ 273653 w 273653"/>
              <a:gd name="connsiteY1" fmla="*/ 3380 h 203614"/>
              <a:gd name="connsiteX2" fmla="*/ 0 w 273653"/>
              <a:gd name="connsiteY2" fmla="*/ 203614 h 20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653" h="203614">
                <a:moveTo>
                  <a:pt x="0" y="96822"/>
                </a:moveTo>
                <a:cubicBezTo>
                  <a:pt x="136826" y="41201"/>
                  <a:pt x="273653" y="-14419"/>
                  <a:pt x="273653" y="3380"/>
                </a:cubicBezTo>
                <a:cubicBezTo>
                  <a:pt x="273653" y="21179"/>
                  <a:pt x="13349" y="180253"/>
                  <a:pt x="0" y="203614"/>
                </a:cubicBezTo>
              </a:path>
            </a:pathLst>
          </a:cu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47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357</Words>
  <Application>Microsoft Office PowerPoint</Application>
  <PresentationFormat>화면 슬라이드 쇼(4:3)</PresentationFormat>
  <Paragraphs>301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finetea</dc:creator>
  <cp:lastModifiedBy>finetea</cp:lastModifiedBy>
  <cp:revision>6</cp:revision>
  <dcterms:created xsi:type="dcterms:W3CDTF">2016-08-14T12:10:23Z</dcterms:created>
  <dcterms:modified xsi:type="dcterms:W3CDTF">2016-08-14T14:00:13Z</dcterms:modified>
</cp:coreProperties>
</file>