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759f1d220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759f1d220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759f1d220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759f1d220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59f1d22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759f1d22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759f1d220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759f1d22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759f1d220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759f1d220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759f1d220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759f1d220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759a88a50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759a88a50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759f1d22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759f1d22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dd395315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6dd395315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dd39531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dd39531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0aee7b68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0aee7b68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759f1d22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759f1d22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0aee7b68d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0aee7b68d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0ef74e6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60ef74e6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759a88a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759a88a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59a88a5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759a88a5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59f1d22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59f1d22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cs.google.com/spreadsheets/d/17SV__XTf-j4KnaHwPhabc7cagHflu6c2apbMrEWUsOo/edit#gid=1741672781" TargetMode="External"/><Relationship Id="rId4" Type="http://schemas.openxmlformats.org/officeDocument/2006/relationships/hyperlink" Target="https://dsportalapp.herokuapp.com/" TargetMode="External"/><Relationship Id="rId5" Type="http://schemas.openxmlformats.org/officeDocument/2006/relationships/image" Target="../media/image2.jp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5.jp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84400" y="262875"/>
            <a:ext cx="4339500" cy="1023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DS-Algo Project</a:t>
            </a:r>
            <a:endParaRPr>
              <a:latin typeface="Times New Roman"/>
              <a:ea typeface="Times New Roman"/>
              <a:cs typeface="Times New Roman"/>
              <a:sym typeface="Times New Roman"/>
            </a:endParaRPr>
          </a:p>
        </p:txBody>
      </p:sp>
      <p:sp>
        <p:nvSpPr>
          <p:cNvPr id="278" name="Google Shape;278;p13"/>
          <p:cNvSpPr txBox="1"/>
          <p:nvPr>
            <p:ph idx="1" type="subTitle"/>
          </p:nvPr>
        </p:nvSpPr>
        <p:spPr>
          <a:xfrm rot="-527">
            <a:off x="350851" y="2221126"/>
            <a:ext cx="1957800" cy="503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b="1" lang="en-GB" sz="5050" u="sng">
                <a:latin typeface="Times New Roman"/>
                <a:ea typeface="Times New Roman"/>
                <a:cs typeface="Times New Roman"/>
                <a:sym typeface="Times New Roman"/>
              </a:rPr>
              <a:t>Presented By:</a:t>
            </a:r>
            <a:endParaRPr b="1" sz="5050" u="sng">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79" name="Google Shape;279;p13"/>
          <p:cNvSpPr txBox="1"/>
          <p:nvPr/>
        </p:nvSpPr>
        <p:spPr>
          <a:xfrm>
            <a:off x="433300" y="3076675"/>
            <a:ext cx="2893200" cy="163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Comic Sans MS"/>
                <a:ea typeface="Comic Sans MS"/>
                <a:cs typeface="Comic Sans MS"/>
                <a:sym typeface="Comic Sans MS"/>
              </a:rPr>
              <a:t>-</a:t>
            </a:r>
            <a:r>
              <a:rPr b="1" lang="en-GB" sz="1800">
                <a:solidFill>
                  <a:schemeClr val="lt1"/>
                </a:solidFill>
                <a:latin typeface="Times New Roman"/>
                <a:ea typeface="Times New Roman"/>
                <a:cs typeface="Times New Roman"/>
                <a:sym typeface="Times New Roman"/>
              </a:rPr>
              <a:t>Seema Singh</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chemeClr val="lt1"/>
                </a:solidFill>
                <a:latin typeface="Times New Roman"/>
                <a:ea typeface="Times New Roman"/>
                <a:cs typeface="Times New Roman"/>
                <a:sym typeface="Times New Roman"/>
              </a:rPr>
              <a:t>-Limna Koonjakkaran</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chemeClr val="lt1"/>
                </a:solidFill>
                <a:latin typeface="Times New Roman"/>
                <a:ea typeface="Times New Roman"/>
                <a:cs typeface="Times New Roman"/>
                <a:sym typeface="Times New Roman"/>
              </a:rPr>
              <a:t>-Smita Mandhan</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280" name="Google Shape;280;p13"/>
          <p:cNvPicPr preferRelativeResize="0"/>
          <p:nvPr/>
        </p:nvPicPr>
        <p:blipFill rotWithShape="1">
          <a:blip r:embed="rId3">
            <a:alphaModFix/>
          </a:blip>
          <a:srcRect b="-175470" l="-58190" r="58190" t="175470"/>
          <a:stretch/>
        </p:blipFill>
        <p:spPr>
          <a:xfrm>
            <a:off x="7935475" y="2164875"/>
            <a:ext cx="742950" cy="1238250"/>
          </a:xfrm>
          <a:prstGeom prst="rect">
            <a:avLst/>
          </a:prstGeom>
          <a:noFill/>
          <a:ln>
            <a:noFill/>
          </a:ln>
        </p:spPr>
      </p:pic>
      <p:sp>
        <p:nvSpPr>
          <p:cNvPr id="281" name="Google Shape;281;p13"/>
          <p:cNvSpPr txBox="1"/>
          <p:nvPr/>
        </p:nvSpPr>
        <p:spPr>
          <a:xfrm>
            <a:off x="7767150" y="987050"/>
            <a:ext cx="13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2023, August </a:t>
            </a:r>
            <a:endParaRPr>
              <a:latin typeface="Nunito"/>
              <a:ea typeface="Nunito"/>
              <a:cs typeface="Nunito"/>
              <a:sym typeface="Nunito"/>
            </a:endParaRPr>
          </a:p>
        </p:txBody>
      </p:sp>
      <p:pic>
        <p:nvPicPr>
          <p:cNvPr id="282" name="Google Shape;282;p13"/>
          <p:cNvPicPr preferRelativeResize="0"/>
          <p:nvPr/>
        </p:nvPicPr>
        <p:blipFill>
          <a:blip r:embed="rId3">
            <a:alphaModFix/>
          </a:blip>
          <a:stretch>
            <a:fillRect/>
          </a:stretch>
        </p:blipFill>
        <p:spPr>
          <a:xfrm>
            <a:off x="8269600" y="61000"/>
            <a:ext cx="742950" cy="886800"/>
          </a:xfrm>
          <a:prstGeom prst="rect">
            <a:avLst/>
          </a:prstGeom>
          <a:noFill/>
          <a:ln>
            <a:noFill/>
          </a:ln>
        </p:spPr>
      </p:pic>
      <p:sp>
        <p:nvSpPr>
          <p:cNvPr id="283" name="Google Shape;283;p13"/>
          <p:cNvSpPr txBox="1"/>
          <p:nvPr/>
        </p:nvSpPr>
        <p:spPr>
          <a:xfrm>
            <a:off x="5963800" y="4446925"/>
            <a:ext cx="23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84" name="Google Shape;284;p13"/>
          <p:cNvPicPr preferRelativeResize="0"/>
          <p:nvPr/>
        </p:nvPicPr>
        <p:blipFill rotWithShape="1">
          <a:blip r:embed="rId4">
            <a:alphaModFix/>
          </a:blip>
          <a:srcRect b="0" l="0" r="0" t="9991"/>
          <a:stretch/>
        </p:blipFill>
        <p:spPr>
          <a:xfrm>
            <a:off x="5331650" y="3076675"/>
            <a:ext cx="3830626" cy="1997525"/>
          </a:xfrm>
          <a:prstGeom prst="rect">
            <a:avLst/>
          </a:prstGeom>
          <a:noFill/>
          <a:ln>
            <a:noFill/>
          </a:ln>
        </p:spPr>
      </p:pic>
      <p:pic>
        <p:nvPicPr>
          <p:cNvPr id="285" name="Google Shape;285;p13"/>
          <p:cNvPicPr preferRelativeResize="0"/>
          <p:nvPr/>
        </p:nvPicPr>
        <p:blipFill rotWithShape="1">
          <a:blip r:embed="rId5">
            <a:alphaModFix/>
          </a:blip>
          <a:srcRect b="13778" l="0" r="4251" t="0"/>
          <a:stretch/>
        </p:blipFill>
        <p:spPr>
          <a:xfrm>
            <a:off x="5333550" y="1040725"/>
            <a:ext cx="3826826" cy="2035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2"/>
          <p:cNvSpPr txBox="1"/>
          <p:nvPr>
            <p:ph type="ctrTitle"/>
          </p:nvPr>
        </p:nvSpPr>
        <p:spPr>
          <a:xfrm>
            <a:off x="1733125" y="8543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FFFF00"/>
                </a:solidFill>
              </a:rPr>
              <a:t>Jenkins </a:t>
            </a:r>
            <a:endParaRPr>
              <a:solidFill>
                <a:srgbClr val="FFFF00"/>
              </a:solidFill>
            </a:endParaRPr>
          </a:p>
        </p:txBody>
      </p:sp>
      <p:sp>
        <p:nvSpPr>
          <p:cNvPr id="374" name="Google Shape;374;p2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5" name="Google Shape;37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3"/>
          <p:cNvSpPr txBox="1"/>
          <p:nvPr>
            <p:ph type="ctrTitle"/>
          </p:nvPr>
        </p:nvSpPr>
        <p:spPr>
          <a:xfrm>
            <a:off x="1272000" y="-1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FFFF00"/>
                </a:solidFill>
              </a:rPr>
              <a:t>Test Run</a:t>
            </a:r>
            <a:endParaRPr>
              <a:solidFill>
                <a:srgbClr val="FFFF00"/>
              </a:solidFill>
            </a:endParaRPr>
          </a:p>
          <a:p>
            <a:pPr indent="0" lvl="0" marL="0" rtl="0" algn="l">
              <a:spcBef>
                <a:spcPts val="0"/>
              </a:spcBef>
              <a:spcAft>
                <a:spcPts val="0"/>
              </a:spcAft>
              <a:buNone/>
            </a:pPr>
            <a:r>
              <a:rPr lang="en-GB">
                <a:solidFill>
                  <a:srgbClr val="FFFF00"/>
                </a:solidFill>
              </a:rPr>
              <a:t>Screen shot Pending </a:t>
            </a:r>
            <a:endParaRPr>
              <a:solidFill>
                <a:srgbClr val="FFFF00"/>
              </a:solidFill>
            </a:endParaRPr>
          </a:p>
        </p:txBody>
      </p:sp>
      <p:sp>
        <p:nvSpPr>
          <p:cNvPr id="381" name="Google Shape;381;p2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2" name="Google Shape;382;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FFFF00"/>
                </a:solidFill>
              </a:rPr>
              <a:t>Test Run  out Put Screen Shot Pending </a:t>
            </a:r>
            <a:endParaRPr>
              <a:solidFill>
                <a:srgbClr val="FFFF00"/>
              </a:solidFill>
            </a:endParaRPr>
          </a:p>
        </p:txBody>
      </p:sp>
      <p:sp>
        <p:nvSpPr>
          <p:cNvPr id="388" name="Google Shape;388;p2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9" name="Google Shape;389;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FFFF00"/>
                </a:solidFill>
              </a:rPr>
              <a:t>Reports Screen shot :</a:t>
            </a:r>
            <a:endParaRPr>
              <a:solidFill>
                <a:srgbClr val="FFFF00"/>
              </a:solidFill>
            </a:endParaRPr>
          </a:p>
        </p:txBody>
      </p:sp>
      <p:sp>
        <p:nvSpPr>
          <p:cNvPr id="395" name="Google Shape;395;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6" name="Google Shape;396;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FFFF00"/>
                </a:solidFill>
              </a:rPr>
              <a:t>Reports Screen shot :</a:t>
            </a:r>
            <a:endParaRPr>
              <a:solidFill>
                <a:srgbClr val="FFFF00"/>
              </a:solidFill>
            </a:endParaRPr>
          </a:p>
          <a:p>
            <a:pPr indent="0" lvl="0" marL="0" rtl="0" algn="l">
              <a:spcBef>
                <a:spcPts val="0"/>
              </a:spcBef>
              <a:spcAft>
                <a:spcPts val="0"/>
              </a:spcAft>
              <a:buNone/>
            </a:pPr>
            <a:r>
              <a:t/>
            </a:r>
            <a:endParaRPr/>
          </a:p>
        </p:txBody>
      </p:sp>
      <p:sp>
        <p:nvSpPr>
          <p:cNvPr id="402" name="Google Shape;402;p2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3" name="Google Shape;403;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7"/>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FFFF00"/>
                </a:solidFill>
              </a:rPr>
              <a:t>Reports Screen shot :</a:t>
            </a:r>
            <a:endParaRPr>
              <a:solidFill>
                <a:srgbClr val="FFFF00"/>
              </a:solidFill>
            </a:endParaRPr>
          </a:p>
          <a:p>
            <a:pPr indent="0" lvl="0" marL="0" rtl="0" algn="l">
              <a:spcBef>
                <a:spcPts val="0"/>
              </a:spcBef>
              <a:spcAft>
                <a:spcPts val="0"/>
              </a:spcAft>
              <a:buNone/>
            </a:pPr>
            <a:r>
              <a:t/>
            </a:r>
            <a:endParaRPr/>
          </a:p>
        </p:txBody>
      </p:sp>
      <p:sp>
        <p:nvSpPr>
          <p:cNvPr id="409" name="Google Shape;409;p27"/>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0" name="Google Shape;410;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4" name="Shape 414"/>
        <p:cNvGrpSpPr/>
        <p:nvPr/>
      </p:nvGrpSpPr>
      <p:grpSpPr>
        <a:xfrm>
          <a:off x="0" y="0"/>
          <a:ext cx="0" cy="0"/>
          <a:chOff x="0" y="0"/>
          <a:chExt cx="0" cy="0"/>
        </a:xfrm>
      </p:grpSpPr>
      <p:sp>
        <p:nvSpPr>
          <p:cNvPr id="415" name="Google Shape;415;p28"/>
          <p:cNvSpPr txBox="1"/>
          <p:nvPr>
            <p:ph type="ctrTitle"/>
          </p:nvPr>
        </p:nvSpPr>
        <p:spPr>
          <a:xfrm>
            <a:off x="391550" y="0"/>
            <a:ext cx="4339500" cy="1023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solidFill>
                  <a:srgbClr val="FFFF00"/>
                </a:solidFill>
                <a:latin typeface="Times New Roman"/>
                <a:ea typeface="Times New Roman"/>
                <a:cs typeface="Times New Roman"/>
                <a:sym typeface="Times New Roman"/>
              </a:rPr>
              <a:t>DS-Algo Project Structure /Skeleton</a:t>
            </a:r>
            <a:endParaRPr>
              <a:solidFill>
                <a:srgbClr val="FFFF00"/>
              </a:solidFill>
              <a:latin typeface="Times New Roman"/>
              <a:ea typeface="Times New Roman"/>
              <a:cs typeface="Times New Roman"/>
              <a:sym typeface="Times New Roman"/>
            </a:endParaRPr>
          </a:p>
        </p:txBody>
      </p:sp>
      <p:sp>
        <p:nvSpPr>
          <p:cNvPr id="416" name="Google Shape;416;p28"/>
          <p:cNvSpPr txBox="1"/>
          <p:nvPr>
            <p:ph idx="1" type="subTitle"/>
          </p:nvPr>
        </p:nvSpPr>
        <p:spPr>
          <a:xfrm rot="-527">
            <a:off x="284401" y="2261001"/>
            <a:ext cx="1957800" cy="503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sz="5050" u="sng">
              <a:latin typeface="Times New Roman"/>
              <a:ea typeface="Times New Roman"/>
              <a:cs typeface="Times New Roman"/>
              <a:sym typeface="Times New Roman"/>
            </a:endParaRPr>
          </a:p>
          <a:p>
            <a:pPr indent="0" lvl="0" marL="0" rtl="0" algn="l">
              <a:spcBef>
                <a:spcPts val="0"/>
              </a:spcBef>
              <a:spcAft>
                <a:spcPts val="0"/>
              </a:spcAft>
              <a:buNone/>
            </a:pPr>
            <a:r>
              <a:t/>
            </a:r>
            <a:endParaRPr b="1" sz="5050" u="sng">
              <a:latin typeface="Times New Roman"/>
              <a:ea typeface="Times New Roman"/>
              <a:cs typeface="Times New Roman"/>
              <a:sym typeface="Times New Roman"/>
            </a:endParaRPr>
          </a:p>
        </p:txBody>
      </p:sp>
      <p:sp>
        <p:nvSpPr>
          <p:cNvPr id="417" name="Google Shape;417;p28"/>
          <p:cNvSpPr txBox="1"/>
          <p:nvPr/>
        </p:nvSpPr>
        <p:spPr>
          <a:xfrm>
            <a:off x="590125" y="1664300"/>
            <a:ext cx="7003200" cy="263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GB" sz="2400">
                <a:solidFill>
                  <a:srgbClr val="FFFF00"/>
                </a:solidFill>
                <a:latin typeface="Times New Roman"/>
                <a:ea typeface="Times New Roman"/>
                <a:cs typeface="Times New Roman"/>
                <a:sym typeface="Times New Roman"/>
              </a:rPr>
              <a:t>Screen shot Of the project from Eclipse</a:t>
            </a:r>
            <a:endParaRPr b="1" sz="24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rPr b="1" lang="en-GB" sz="2400">
                <a:solidFill>
                  <a:srgbClr val="FFFF00"/>
                </a:solidFill>
                <a:latin typeface="Times New Roman"/>
                <a:ea typeface="Times New Roman"/>
                <a:cs typeface="Times New Roman"/>
                <a:sym typeface="Times New Roman"/>
              </a:rPr>
              <a:t>Pending</a:t>
            </a:r>
            <a:endParaRPr b="1" sz="2400">
              <a:solidFill>
                <a:srgbClr val="FFFF00"/>
              </a:solidFill>
              <a:latin typeface="Times New Roman"/>
              <a:ea typeface="Times New Roman"/>
              <a:cs typeface="Times New Roman"/>
              <a:sym typeface="Times New Roman"/>
            </a:endParaRPr>
          </a:p>
        </p:txBody>
      </p:sp>
      <p:pic>
        <p:nvPicPr>
          <p:cNvPr id="418" name="Google Shape;418;p28"/>
          <p:cNvPicPr preferRelativeResize="0"/>
          <p:nvPr/>
        </p:nvPicPr>
        <p:blipFill rotWithShape="1">
          <a:blip r:embed="rId3">
            <a:alphaModFix/>
          </a:blip>
          <a:srcRect b="-175470" l="-58190" r="58190" t="175470"/>
          <a:stretch/>
        </p:blipFill>
        <p:spPr>
          <a:xfrm>
            <a:off x="7935475" y="2164875"/>
            <a:ext cx="742950" cy="1238250"/>
          </a:xfrm>
          <a:prstGeom prst="rect">
            <a:avLst/>
          </a:prstGeom>
          <a:noFill/>
          <a:ln>
            <a:noFill/>
          </a:ln>
        </p:spPr>
      </p:pic>
      <p:sp>
        <p:nvSpPr>
          <p:cNvPr id="419" name="Google Shape;419;p28"/>
          <p:cNvSpPr txBox="1"/>
          <p:nvPr/>
        </p:nvSpPr>
        <p:spPr>
          <a:xfrm>
            <a:off x="7758300" y="4681200"/>
            <a:ext cx="13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2023, August </a:t>
            </a:r>
            <a:endParaRPr>
              <a:latin typeface="Nunito"/>
              <a:ea typeface="Nunito"/>
              <a:cs typeface="Nunito"/>
              <a:sym typeface="Nunito"/>
            </a:endParaRPr>
          </a:p>
        </p:txBody>
      </p:sp>
      <p:pic>
        <p:nvPicPr>
          <p:cNvPr id="420" name="Google Shape;420;p28"/>
          <p:cNvPicPr preferRelativeResize="0"/>
          <p:nvPr/>
        </p:nvPicPr>
        <p:blipFill>
          <a:blip r:embed="rId3">
            <a:alphaModFix/>
          </a:blip>
          <a:stretch>
            <a:fillRect/>
          </a:stretch>
        </p:blipFill>
        <p:spPr>
          <a:xfrm>
            <a:off x="8079675" y="3794400"/>
            <a:ext cx="742950" cy="886800"/>
          </a:xfrm>
          <a:prstGeom prst="rect">
            <a:avLst/>
          </a:prstGeom>
          <a:noFill/>
          <a:ln>
            <a:noFill/>
          </a:ln>
        </p:spPr>
      </p:pic>
      <p:sp>
        <p:nvSpPr>
          <p:cNvPr id="421" name="Google Shape;421;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422" name="Google Shape;422;p28"/>
          <p:cNvSpPr txBox="1"/>
          <p:nvPr/>
        </p:nvSpPr>
        <p:spPr>
          <a:xfrm>
            <a:off x="5963800" y="188450"/>
            <a:ext cx="23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6" name="Shape 426"/>
        <p:cNvGrpSpPr/>
        <p:nvPr/>
      </p:nvGrpSpPr>
      <p:grpSpPr>
        <a:xfrm>
          <a:off x="0" y="0"/>
          <a:ext cx="0" cy="0"/>
          <a:chOff x="0" y="0"/>
          <a:chExt cx="0" cy="0"/>
        </a:xfrm>
      </p:grpSpPr>
      <p:sp>
        <p:nvSpPr>
          <p:cNvPr id="427" name="Google Shape;427;p29"/>
          <p:cNvSpPr txBox="1"/>
          <p:nvPr>
            <p:ph type="ctrTitle"/>
          </p:nvPr>
        </p:nvSpPr>
        <p:spPr>
          <a:xfrm>
            <a:off x="483775" y="103375"/>
            <a:ext cx="6697500" cy="1023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Challenge and Resources </a:t>
            </a:r>
            <a:endParaRPr>
              <a:latin typeface="Times New Roman"/>
              <a:ea typeface="Times New Roman"/>
              <a:cs typeface="Times New Roman"/>
              <a:sym typeface="Times New Roman"/>
            </a:endParaRPr>
          </a:p>
        </p:txBody>
      </p:sp>
      <p:sp>
        <p:nvSpPr>
          <p:cNvPr id="428" name="Google Shape;428;p29"/>
          <p:cNvSpPr txBox="1"/>
          <p:nvPr>
            <p:ph idx="1" type="subTitle"/>
          </p:nvPr>
        </p:nvSpPr>
        <p:spPr>
          <a:xfrm rot="-527">
            <a:off x="284401" y="2261001"/>
            <a:ext cx="1957800" cy="503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sz="5050" u="sng">
              <a:latin typeface="Times New Roman"/>
              <a:ea typeface="Times New Roman"/>
              <a:cs typeface="Times New Roman"/>
              <a:sym typeface="Times New Roman"/>
            </a:endParaRPr>
          </a:p>
          <a:p>
            <a:pPr indent="0" lvl="0" marL="0" rtl="0" algn="l">
              <a:spcBef>
                <a:spcPts val="0"/>
              </a:spcBef>
              <a:spcAft>
                <a:spcPts val="0"/>
              </a:spcAft>
              <a:buNone/>
            </a:pPr>
            <a:r>
              <a:t/>
            </a:r>
            <a:endParaRPr b="1" sz="5050" u="sng">
              <a:latin typeface="Times New Roman"/>
              <a:ea typeface="Times New Roman"/>
              <a:cs typeface="Times New Roman"/>
              <a:sym typeface="Times New Roman"/>
            </a:endParaRPr>
          </a:p>
        </p:txBody>
      </p:sp>
      <p:sp>
        <p:nvSpPr>
          <p:cNvPr id="429" name="Google Shape;429;p29"/>
          <p:cNvSpPr txBox="1"/>
          <p:nvPr/>
        </p:nvSpPr>
        <p:spPr>
          <a:xfrm>
            <a:off x="537000" y="1194050"/>
            <a:ext cx="7489500" cy="388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chemeClr val="lt1"/>
                </a:solidFill>
                <a:latin typeface="Times New Roman"/>
                <a:ea typeface="Times New Roman"/>
                <a:cs typeface="Times New Roman"/>
                <a:sym typeface="Times New Roman"/>
              </a:rPr>
              <a:t>Challenges:</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GB" sz="1800">
                <a:solidFill>
                  <a:schemeClr val="lt1"/>
                </a:solidFill>
                <a:latin typeface="Times New Roman"/>
                <a:ea typeface="Times New Roman"/>
                <a:cs typeface="Times New Roman"/>
                <a:sym typeface="Times New Roman"/>
              </a:rPr>
              <a:t>Building Project framework</a:t>
            </a:r>
            <a:endParaRPr b="1"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GB" sz="1800">
                <a:solidFill>
                  <a:schemeClr val="lt1"/>
                </a:solidFill>
                <a:latin typeface="Times New Roman"/>
                <a:ea typeface="Times New Roman"/>
                <a:cs typeface="Times New Roman"/>
                <a:sym typeface="Times New Roman"/>
              </a:rPr>
              <a:t>Handling dynamic web elements pop ups and dialogs</a:t>
            </a:r>
            <a:endParaRPr b="1"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GB" sz="1800">
                <a:solidFill>
                  <a:schemeClr val="lt1"/>
                </a:solidFill>
                <a:latin typeface="Times New Roman"/>
                <a:ea typeface="Times New Roman"/>
                <a:cs typeface="Times New Roman"/>
                <a:sym typeface="Times New Roman"/>
              </a:rPr>
              <a:t>Integration with jenkins</a:t>
            </a:r>
            <a:endParaRPr b="1"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GB" sz="1800">
                <a:solidFill>
                  <a:schemeClr val="lt1"/>
                </a:solidFill>
                <a:latin typeface="Times New Roman"/>
                <a:ea typeface="Times New Roman"/>
                <a:cs typeface="Times New Roman"/>
                <a:sym typeface="Times New Roman"/>
              </a:rPr>
              <a:t>Committing new changes in Github</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  </a:t>
            </a:r>
            <a:r>
              <a:rPr b="1" lang="en-GB" sz="1800">
                <a:solidFill>
                  <a:schemeClr val="lt1"/>
                </a:solidFill>
                <a:latin typeface="Times New Roman"/>
                <a:ea typeface="Times New Roman"/>
                <a:cs typeface="Times New Roman"/>
                <a:sym typeface="Times New Roman"/>
              </a:rPr>
              <a:t>Resources:</a:t>
            </a:r>
            <a:endParaRPr b="1"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GB" sz="1800">
                <a:solidFill>
                  <a:schemeClr val="lt1"/>
                </a:solidFill>
                <a:latin typeface="Times New Roman"/>
                <a:ea typeface="Times New Roman"/>
                <a:cs typeface="Times New Roman"/>
                <a:sym typeface="Times New Roman"/>
              </a:rPr>
              <a:t>Numpy Ninja</a:t>
            </a:r>
            <a:endParaRPr b="1"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GB" sz="1800">
                <a:solidFill>
                  <a:schemeClr val="lt1"/>
                </a:solidFill>
                <a:latin typeface="Times New Roman"/>
                <a:ea typeface="Times New Roman"/>
                <a:cs typeface="Times New Roman"/>
                <a:sym typeface="Times New Roman"/>
              </a:rPr>
              <a:t>Naveen Automation</a:t>
            </a:r>
            <a:endParaRPr b="1"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GB" sz="1800">
                <a:solidFill>
                  <a:schemeClr val="lt1"/>
                </a:solidFill>
                <a:latin typeface="Times New Roman"/>
                <a:ea typeface="Times New Roman"/>
                <a:cs typeface="Times New Roman"/>
                <a:sym typeface="Times New Roman"/>
              </a:rPr>
              <a:t>Stackflow</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p:txBody>
      </p:sp>
      <p:pic>
        <p:nvPicPr>
          <p:cNvPr id="430" name="Google Shape;430;p29"/>
          <p:cNvPicPr preferRelativeResize="0"/>
          <p:nvPr/>
        </p:nvPicPr>
        <p:blipFill rotWithShape="1">
          <a:blip r:embed="rId3">
            <a:alphaModFix/>
          </a:blip>
          <a:srcRect b="-175470" l="-58190" r="58190" t="175470"/>
          <a:stretch/>
        </p:blipFill>
        <p:spPr>
          <a:xfrm>
            <a:off x="7935475" y="2164875"/>
            <a:ext cx="742950" cy="1238250"/>
          </a:xfrm>
          <a:prstGeom prst="rect">
            <a:avLst/>
          </a:prstGeom>
          <a:noFill/>
          <a:ln>
            <a:noFill/>
          </a:ln>
        </p:spPr>
      </p:pic>
      <p:sp>
        <p:nvSpPr>
          <p:cNvPr id="431" name="Google Shape;431;p29"/>
          <p:cNvSpPr txBox="1"/>
          <p:nvPr/>
        </p:nvSpPr>
        <p:spPr>
          <a:xfrm>
            <a:off x="7758300" y="4681200"/>
            <a:ext cx="13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2023, August </a:t>
            </a:r>
            <a:endParaRPr>
              <a:latin typeface="Nunito"/>
              <a:ea typeface="Nunito"/>
              <a:cs typeface="Nunito"/>
              <a:sym typeface="Nunito"/>
            </a:endParaRPr>
          </a:p>
        </p:txBody>
      </p:sp>
      <p:pic>
        <p:nvPicPr>
          <p:cNvPr id="432" name="Google Shape;432;p29"/>
          <p:cNvPicPr preferRelativeResize="0"/>
          <p:nvPr/>
        </p:nvPicPr>
        <p:blipFill>
          <a:blip r:embed="rId3">
            <a:alphaModFix/>
          </a:blip>
          <a:stretch>
            <a:fillRect/>
          </a:stretch>
        </p:blipFill>
        <p:spPr>
          <a:xfrm>
            <a:off x="8079675" y="3794400"/>
            <a:ext cx="742950" cy="886800"/>
          </a:xfrm>
          <a:prstGeom prst="rect">
            <a:avLst/>
          </a:prstGeom>
          <a:noFill/>
          <a:ln>
            <a:noFill/>
          </a:ln>
        </p:spPr>
      </p:pic>
      <p:sp>
        <p:nvSpPr>
          <p:cNvPr id="433" name="Google Shape;433;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434" name="Google Shape;434;p29"/>
          <p:cNvSpPr txBox="1"/>
          <p:nvPr/>
        </p:nvSpPr>
        <p:spPr>
          <a:xfrm>
            <a:off x="5963800" y="188450"/>
            <a:ext cx="23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440" name="Google Shape;440;p30"/>
          <p:cNvSpPr txBox="1"/>
          <p:nvPr/>
        </p:nvSpPr>
        <p:spPr>
          <a:xfrm>
            <a:off x="398675" y="248075"/>
            <a:ext cx="67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41" name="Google Shape;441;p30"/>
          <p:cNvPicPr preferRelativeResize="0"/>
          <p:nvPr/>
        </p:nvPicPr>
        <p:blipFill rotWithShape="1">
          <a:blip r:embed="rId3">
            <a:alphaModFix/>
          </a:blip>
          <a:srcRect b="-6644" l="970" r="970" t="15503"/>
          <a:stretch/>
        </p:blipFill>
        <p:spPr>
          <a:xfrm>
            <a:off x="1743600" y="1544525"/>
            <a:ext cx="5424574" cy="266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4"/>
          <p:cNvSpPr txBox="1"/>
          <p:nvPr>
            <p:ph type="ctrTitle"/>
          </p:nvPr>
        </p:nvSpPr>
        <p:spPr>
          <a:xfrm>
            <a:off x="2098050" y="12249"/>
            <a:ext cx="4255500" cy="110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        </a:t>
            </a:r>
            <a:r>
              <a:rPr lang="en-GB" sz="2400">
                <a:latin typeface="Times New Roman"/>
                <a:ea typeface="Times New Roman"/>
                <a:cs typeface="Times New Roman"/>
                <a:sym typeface="Times New Roman"/>
              </a:rPr>
              <a:t>Agenda</a:t>
            </a:r>
            <a:endParaRPr sz="2400">
              <a:latin typeface="Times New Roman"/>
              <a:ea typeface="Times New Roman"/>
              <a:cs typeface="Times New Roman"/>
              <a:sym typeface="Times New Roman"/>
            </a:endParaRPr>
          </a:p>
        </p:txBody>
      </p:sp>
      <p:sp>
        <p:nvSpPr>
          <p:cNvPr id="291" name="Google Shape;291;p14"/>
          <p:cNvSpPr txBox="1"/>
          <p:nvPr>
            <p:ph idx="1" type="subTitle"/>
          </p:nvPr>
        </p:nvSpPr>
        <p:spPr>
          <a:xfrm>
            <a:off x="662350" y="1179100"/>
            <a:ext cx="4255500" cy="3857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a:t>Objective</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GB"/>
              <a:t>Integration Capability</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GB"/>
              <a:t>Test Automation Framework Architecture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GB"/>
              <a:t>Step-by-Step Implementation Plan</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GB"/>
              <a:t>Assumptions, Risks &amp; Dependencies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GB"/>
              <a:t>Resources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GB"/>
              <a:t>Questions?</a:t>
            </a:r>
            <a:endParaRPr/>
          </a:p>
          <a:p>
            <a:pPr indent="0" lvl="0" marL="457200" rtl="0" algn="l">
              <a:spcBef>
                <a:spcPts val="0"/>
              </a:spcBef>
              <a:spcAft>
                <a:spcPts val="0"/>
              </a:spcAft>
              <a:buNone/>
            </a:pPr>
            <a:r>
              <a:t/>
            </a:r>
            <a:endParaRPr/>
          </a:p>
        </p:txBody>
      </p:sp>
      <p:sp>
        <p:nvSpPr>
          <p:cNvPr id="292" name="Google Shape;292;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93" name="Google Shape;293;p14"/>
          <p:cNvPicPr preferRelativeResize="0"/>
          <p:nvPr/>
        </p:nvPicPr>
        <p:blipFill>
          <a:blip r:embed="rId3">
            <a:alphaModFix/>
          </a:blip>
          <a:stretch>
            <a:fillRect/>
          </a:stretch>
        </p:blipFill>
        <p:spPr>
          <a:xfrm>
            <a:off x="6216550" y="1001550"/>
            <a:ext cx="2840283" cy="385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7" name="Shape 297"/>
        <p:cNvGrpSpPr/>
        <p:nvPr/>
      </p:nvGrpSpPr>
      <p:grpSpPr>
        <a:xfrm>
          <a:off x="0" y="0"/>
          <a:ext cx="0" cy="0"/>
          <a:chOff x="0" y="0"/>
          <a:chExt cx="0" cy="0"/>
        </a:xfrm>
      </p:grpSpPr>
      <p:sp>
        <p:nvSpPr>
          <p:cNvPr id="298" name="Google Shape;298;p15"/>
          <p:cNvSpPr txBox="1"/>
          <p:nvPr>
            <p:ph type="ctrTitle"/>
          </p:nvPr>
        </p:nvSpPr>
        <p:spPr>
          <a:xfrm>
            <a:off x="284400" y="262875"/>
            <a:ext cx="4339500" cy="1023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1800">
                <a:latin typeface="Times New Roman"/>
                <a:ea typeface="Times New Roman"/>
                <a:cs typeface="Times New Roman"/>
                <a:sym typeface="Times New Roman"/>
              </a:rPr>
              <a:t>Introduction</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Comic Sans MS"/>
              <a:ea typeface="Comic Sans MS"/>
              <a:cs typeface="Comic Sans MS"/>
              <a:sym typeface="Comic Sans MS"/>
            </a:endParaRPr>
          </a:p>
        </p:txBody>
      </p:sp>
      <p:sp>
        <p:nvSpPr>
          <p:cNvPr id="299" name="Google Shape;299;p15"/>
          <p:cNvSpPr txBox="1"/>
          <p:nvPr>
            <p:ph idx="1" type="subTitle"/>
          </p:nvPr>
        </p:nvSpPr>
        <p:spPr>
          <a:xfrm rot="-527">
            <a:off x="284401" y="2261001"/>
            <a:ext cx="1957800" cy="503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t/>
            </a:r>
            <a:endParaRPr b="1" sz="5050" u="sng">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p:txBody>
      </p:sp>
      <p:sp>
        <p:nvSpPr>
          <p:cNvPr id="300" name="Google Shape;300;p15"/>
          <p:cNvSpPr txBox="1"/>
          <p:nvPr/>
        </p:nvSpPr>
        <p:spPr>
          <a:xfrm>
            <a:off x="284400" y="827700"/>
            <a:ext cx="8751000" cy="416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Data Structure:</a:t>
            </a:r>
            <a:r>
              <a:rPr lang="en-GB" sz="1100">
                <a:solidFill>
                  <a:schemeClr val="lt1"/>
                </a:solidFill>
              </a:rPr>
              <a:t>The data </a:t>
            </a:r>
            <a:r>
              <a:rPr lang="en-GB" sz="1100">
                <a:solidFill>
                  <a:schemeClr val="lt1"/>
                </a:solidFill>
              </a:rPr>
              <a:t>structure</a:t>
            </a:r>
            <a:r>
              <a:rPr lang="en-GB" sz="1100">
                <a:solidFill>
                  <a:schemeClr val="lt1"/>
                </a:solidFill>
              </a:rPr>
              <a:t> is  a particular way of organiation and storing data in a computer so that it can be accessed and modify efficiently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Data Structure and algorithm:</a:t>
            </a:r>
            <a:r>
              <a:rPr lang="en-GB" sz="1100">
                <a:solidFill>
                  <a:schemeClr val="lt1"/>
                </a:solidFill>
              </a:rPr>
              <a:t> A data structure is a named </a:t>
            </a:r>
            <a:r>
              <a:rPr lang="en-GB" sz="1100">
                <a:solidFill>
                  <a:schemeClr val="lt1"/>
                </a:solidFill>
              </a:rPr>
              <a:t>location</a:t>
            </a:r>
            <a:r>
              <a:rPr lang="en-GB" sz="1100">
                <a:solidFill>
                  <a:schemeClr val="lt1"/>
                </a:solidFill>
              </a:rPr>
              <a:t> that can be used to </a:t>
            </a:r>
            <a:r>
              <a:rPr lang="en-GB" sz="1100">
                <a:solidFill>
                  <a:schemeClr val="lt1"/>
                </a:solidFill>
              </a:rPr>
              <a:t>store</a:t>
            </a:r>
            <a:r>
              <a:rPr lang="en-GB" sz="1100">
                <a:solidFill>
                  <a:schemeClr val="lt1"/>
                </a:solidFill>
              </a:rPr>
              <a:t> and organize adat and ana algorithm is a collection of steps to solve a particular problem .</a:t>
            </a:r>
            <a:r>
              <a:rPr lang="en-GB" sz="1100"/>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An algorithm is a process, defined in code, for carrying out a specific task. Searching a data structure is one of the most common programming activities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It is an Education domain project and designed for practicing data structure</a:t>
            </a:r>
            <a:r>
              <a:rPr b="1" lang="en-GB">
                <a:solidFill>
                  <a:schemeClr val="lt1"/>
                </a:solidFill>
                <a:latin typeface="Times New Roman"/>
                <a:ea typeface="Times New Roman"/>
                <a:cs typeface="Times New Roman"/>
                <a:sym typeface="Times New Roman"/>
              </a:rPr>
              <a:t> and a</a:t>
            </a:r>
            <a:r>
              <a:rPr b="1" lang="en-GB">
                <a:solidFill>
                  <a:schemeClr val="lt1"/>
                </a:solidFill>
                <a:latin typeface="Times New Roman"/>
                <a:ea typeface="Times New Roman"/>
                <a:cs typeface="Times New Roman"/>
                <a:sym typeface="Times New Roman"/>
              </a:rPr>
              <a:t>lgorithm.URL:-</a:t>
            </a:r>
            <a:r>
              <a:rPr b="1" lang="en-GB">
                <a:solidFill>
                  <a:srgbClr val="0097A7"/>
                </a:solidFill>
                <a:uFill>
                  <a:noFill/>
                </a:uFill>
                <a:latin typeface="Times New Roman"/>
                <a:ea typeface="Times New Roman"/>
                <a:cs typeface="Times New Roman"/>
                <a:sym typeface="Times New Roman"/>
                <a:hlinkClick r:id="rId3">
                  <a:extLst>
                    <a:ext uri="{A12FA001-AC4F-418D-AE19-62706E023703}">
                      <ahyp:hlinkClr val="tx"/>
                    </a:ext>
                  </a:extLst>
                </a:hlinkClick>
              </a:rPr>
              <a:t>:</a:t>
            </a:r>
            <a:r>
              <a:rPr b="1" lang="en-GB" u="sng">
                <a:solidFill>
                  <a:schemeClr val="lt1"/>
                </a:solidFill>
                <a:latin typeface="Times New Roman"/>
                <a:ea typeface="Times New Roman"/>
                <a:cs typeface="Times New Roman"/>
                <a:sym typeface="Times New Roman"/>
                <a:hlinkClick r:id="rId4">
                  <a:extLst>
                    <a:ext uri="{A12FA001-AC4F-418D-AE19-62706E023703}">
                      <ahyp:hlinkClr val="tx"/>
                    </a:ext>
                  </a:extLst>
                </a:hlinkClick>
              </a:rPr>
              <a:t>https://dsportalapp.herokuapp.com/</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Comic Sans MS"/>
              <a:ea typeface="Comic Sans MS"/>
              <a:cs typeface="Comic Sans MS"/>
              <a:sym typeface="Comic Sans MS"/>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800">
              <a:solidFill>
                <a:srgbClr val="595959"/>
              </a:solidFill>
            </a:endParaRPr>
          </a:p>
          <a:p>
            <a:pPr indent="0" lvl="0" marL="0" rtl="0" algn="l">
              <a:spcBef>
                <a:spcPts val="0"/>
              </a:spcBef>
              <a:spcAft>
                <a:spcPts val="0"/>
              </a:spcAft>
              <a:buNone/>
            </a:pPr>
            <a:r>
              <a:t/>
            </a:r>
            <a:endParaRPr b="1">
              <a:solidFill>
                <a:schemeClr val="lt1"/>
              </a:solidFill>
              <a:latin typeface="Comic Sans MS"/>
              <a:ea typeface="Comic Sans MS"/>
              <a:cs typeface="Comic Sans MS"/>
              <a:sym typeface="Comic Sans MS"/>
            </a:endParaRPr>
          </a:p>
        </p:txBody>
      </p:sp>
      <p:pic>
        <p:nvPicPr>
          <p:cNvPr id="301" name="Google Shape;301;p15"/>
          <p:cNvPicPr preferRelativeResize="0"/>
          <p:nvPr/>
        </p:nvPicPr>
        <p:blipFill rotWithShape="1">
          <a:blip r:embed="rId5">
            <a:alphaModFix/>
          </a:blip>
          <a:srcRect b="-175470" l="-58190" r="58190" t="175470"/>
          <a:stretch/>
        </p:blipFill>
        <p:spPr>
          <a:xfrm>
            <a:off x="7935475" y="2164875"/>
            <a:ext cx="742950" cy="1238250"/>
          </a:xfrm>
          <a:prstGeom prst="rect">
            <a:avLst/>
          </a:prstGeom>
          <a:noFill/>
          <a:ln>
            <a:noFill/>
          </a:ln>
        </p:spPr>
      </p:pic>
      <p:sp>
        <p:nvSpPr>
          <p:cNvPr id="302" name="Google Shape;302;p15"/>
          <p:cNvSpPr txBox="1"/>
          <p:nvPr/>
        </p:nvSpPr>
        <p:spPr>
          <a:xfrm>
            <a:off x="7758300" y="4733675"/>
            <a:ext cx="13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03" name="Google Shape;303;p15"/>
          <p:cNvPicPr preferRelativeResize="0"/>
          <p:nvPr/>
        </p:nvPicPr>
        <p:blipFill>
          <a:blip r:embed="rId5">
            <a:alphaModFix/>
          </a:blip>
          <a:stretch>
            <a:fillRect/>
          </a:stretch>
        </p:blipFill>
        <p:spPr>
          <a:xfrm>
            <a:off x="8353925" y="0"/>
            <a:ext cx="681475" cy="827700"/>
          </a:xfrm>
          <a:prstGeom prst="rect">
            <a:avLst/>
          </a:prstGeom>
          <a:noFill/>
          <a:ln>
            <a:noFill/>
          </a:ln>
        </p:spPr>
      </p:pic>
      <p:sp>
        <p:nvSpPr>
          <p:cNvPr id="304" name="Google Shape;30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05" name="Google Shape;305;p15"/>
          <p:cNvPicPr preferRelativeResize="0"/>
          <p:nvPr/>
        </p:nvPicPr>
        <p:blipFill>
          <a:blip r:embed="rId6">
            <a:alphaModFix/>
          </a:blip>
          <a:stretch>
            <a:fillRect/>
          </a:stretch>
        </p:blipFill>
        <p:spPr>
          <a:xfrm>
            <a:off x="6856613" y="2764538"/>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11" name="Google Shape;311;p16"/>
          <p:cNvSpPr txBox="1"/>
          <p:nvPr/>
        </p:nvSpPr>
        <p:spPr>
          <a:xfrm>
            <a:off x="398725" y="292400"/>
            <a:ext cx="3000000" cy="440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lt1"/>
                </a:solidFill>
                <a:latin typeface="Times New Roman"/>
                <a:ea typeface="Times New Roman"/>
                <a:cs typeface="Times New Roman"/>
                <a:sym typeface="Times New Roman"/>
              </a:rPr>
              <a:t>Objective:</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a:solidFill>
                  <a:schemeClr val="lt1"/>
                </a:solidFill>
                <a:latin typeface="Times New Roman"/>
                <a:ea typeface="Times New Roman"/>
                <a:cs typeface="Times New Roman"/>
                <a:sym typeface="Times New Roman"/>
              </a:rPr>
              <a:t>Our primary objective is to select a suitable test automation tool while taking into account the software from existing procurement repository.</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GB">
                <a:solidFill>
                  <a:schemeClr val="lt1"/>
                </a:solidFill>
                <a:latin typeface="Times New Roman"/>
                <a:ea typeface="Times New Roman"/>
                <a:cs typeface="Times New Roman"/>
                <a:sym typeface="Times New Roman"/>
              </a:rPr>
              <a:t>We automated the below DS features such as :</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-Array</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_Linked List</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-Stack</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-Queue</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-Graph</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-Tree</a:t>
            </a:r>
            <a:endParaRPr b="1">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lt1"/>
              </a:solidFill>
              <a:latin typeface="Times New Roman"/>
              <a:ea typeface="Times New Roman"/>
              <a:cs typeface="Times New Roman"/>
              <a:sym typeface="Times New Roman"/>
            </a:endParaRPr>
          </a:p>
        </p:txBody>
      </p:sp>
      <p:pic>
        <p:nvPicPr>
          <p:cNvPr id="312" name="Google Shape;312;p16"/>
          <p:cNvPicPr preferRelativeResize="0"/>
          <p:nvPr/>
        </p:nvPicPr>
        <p:blipFill>
          <a:blip r:embed="rId3">
            <a:alphaModFix/>
          </a:blip>
          <a:stretch>
            <a:fillRect/>
          </a:stretch>
        </p:blipFill>
        <p:spPr>
          <a:xfrm>
            <a:off x="3565475" y="563975"/>
            <a:ext cx="5358075" cy="383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6" name="Shape 316"/>
        <p:cNvGrpSpPr/>
        <p:nvPr/>
      </p:nvGrpSpPr>
      <p:grpSpPr>
        <a:xfrm>
          <a:off x="0" y="0"/>
          <a:ext cx="0" cy="0"/>
          <a:chOff x="0" y="0"/>
          <a:chExt cx="0" cy="0"/>
        </a:xfrm>
      </p:grpSpPr>
      <p:sp>
        <p:nvSpPr>
          <p:cNvPr id="317" name="Google Shape;317;p17"/>
          <p:cNvSpPr txBox="1"/>
          <p:nvPr>
            <p:ph type="ctrTitle"/>
          </p:nvPr>
        </p:nvSpPr>
        <p:spPr>
          <a:xfrm>
            <a:off x="284400" y="1230450"/>
            <a:ext cx="8783100" cy="13413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rPr lang="en-GB" sz="1550">
                <a:latin typeface="Times New Roman"/>
                <a:ea typeface="Times New Roman"/>
                <a:cs typeface="Times New Roman"/>
                <a:sym typeface="Times New Roman"/>
              </a:rPr>
              <a:t>Cucumber BDD Framework:</a:t>
            </a:r>
            <a:endParaRPr sz="155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550">
                <a:latin typeface="Times New Roman"/>
                <a:ea typeface="Times New Roman"/>
                <a:cs typeface="Times New Roman"/>
                <a:sym typeface="Times New Roman"/>
              </a:rPr>
              <a:t>Cucumber is one such open source tool, which supports behavior driven development. To be more precise, Cucumber can be defined as a testing framework, driven by plain English text.</a:t>
            </a:r>
            <a:endParaRPr sz="155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550">
                <a:latin typeface="Times New Roman"/>
                <a:ea typeface="Times New Roman"/>
                <a:cs typeface="Times New Roman"/>
                <a:sym typeface="Times New Roman"/>
              </a:rPr>
              <a:t>To give structure and meaning to executable specification gherkin uses a set of special keywords such as Given,When and Then.</a:t>
            </a:r>
            <a:endParaRPr sz="155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400">
              <a:latin typeface="Comic Sans MS"/>
              <a:ea typeface="Comic Sans MS"/>
              <a:cs typeface="Comic Sans MS"/>
              <a:sym typeface="Comic Sans MS"/>
            </a:endParaRPr>
          </a:p>
          <a:p>
            <a:pPr indent="0" lvl="0" marL="0" rtl="0" algn="l">
              <a:spcBef>
                <a:spcPts val="0"/>
              </a:spcBef>
              <a:spcAft>
                <a:spcPts val="0"/>
              </a:spcAft>
              <a:buNone/>
            </a:pPr>
            <a:r>
              <a:t/>
            </a:r>
            <a:endParaRPr sz="1400">
              <a:latin typeface="Comic Sans MS"/>
              <a:ea typeface="Comic Sans MS"/>
              <a:cs typeface="Comic Sans MS"/>
              <a:sym typeface="Comic Sans MS"/>
            </a:endParaRPr>
          </a:p>
          <a:p>
            <a:pPr indent="0" lvl="0" marL="0" rtl="0" algn="l">
              <a:spcBef>
                <a:spcPts val="0"/>
              </a:spcBef>
              <a:spcAft>
                <a:spcPts val="0"/>
              </a:spcAft>
              <a:buNone/>
            </a:pPr>
            <a:r>
              <a:rPr lang="en-GB"/>
              <a:t> </a:t>
            </a:r>
            <a:endParaRPr/>
          </a:p>
        </p:txBody>
      </p:sp>
      <p:pic>
        <p:nvPicPr>
          <p:cNvPr id="318" name="Google Shape;318;p17"/>
          <p:cNvPicPr preferRelativeResize="0"/>
          <p:nvPr/>
        </p:nvPicPr>
        <p:blipFill rotWithShape="1">
          <a:blip r:embed="rId3">
            <a:alphaModFix/>
          </a:blip>
          <a:srcRect b="-175470" l="-58190" r="58190" t="175470"/>
          <a:stretch/>
        </p:blipFill>
        <p:spPr>
          <a:xfrm>
            <a:off x="7935475" y="2164875"/>
            <a:ext cx="742950" cy="1238250"/>
          </a:xfrm>
          <a:prstGeom prst="rect">
            <a:avLst/>
          </a:prstGeom>
          <a:noFill/>
          <a:ln>
            <a:noFill/>
          </a:ln>
        </p:spPr>
      </p:pic>
      <p:sp>
        <p:nvSpPr>
          <p:cNvPr id="319" name="Google Shape;319;p17"/>
          <p:cNvSpPr txBox="1"/>
          <p:nvPr/>
        </p:nvSpPr>
        <p:spPr>
          <a:xfrm>
            <a:off x="7758300" y="4681200"/>
            <a:ext cx="138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2023, August </a:t>
            </a:r>
            <a:endParaRPr>
              <a:latin typeface="Nunito"/>
              <a:ea typeface="Nunito"/>
              <a:cs typeface="Nunito"/>
              <a:sym typeface="Nunito"/>
            </a:endParaRPr>
          </a:p>
        </p:txBody>
      </p:sp>
      <p:pic>
        <p:nvPicPr>
          <p:cNvPr id="320" name="Google Shape;320;p17"/>
          <p:cNvPicPr preferRelativeResize="0"/>
          <p:nvPr/>
        </p:nvPicPr>
        <p:blipFill>
          <a:blip r:embed="rId3">
            <a:alphaModFix/>
          </a:blip>
          <a:stretch>
            <a:fillRect/>
          </a:stretch>
        </p:blipFill>
        <p:spPr>
          <a:xfrm>
            <a:off x="8079675" y="3794400"/>
            <a:ext cx="742950" cy="886800"/>
          </a:xfrm>
          <a:prstGeom prst="rect">
            <a:avLst/>
          </a:prstGeom>
          <a:noFill/>
          <a:ln>
            <a:noFill/>
          </a:ln>
        </p:spPr>
      </p:pic>
      <p:sp>
        <p:nvSpPr>
          <p:cNvPr id="321" name="Google Shape;321;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22" name="Google Shape;322;p17"/>
          <p:cNvPicPr preferRelativeResize="0"/>
          <p:nvPr/>
        </p:nvPicPr>
        <p:blipFill>
          <a:blip r:embed="rId4">
            <a:alphaModFix/>
          </a:blip>
          <a:stretch>
            <a:fillRect/>
          </a:stretch>
        </p:blipFill>
        <p:spPr>
          <a:xfrm>
            <a:off x="1458975" y="2279025"/>
            <a:ext cx="5724600" cy="255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6" name="Shape 326"/>
        <p:cNvGrpSpPr/>
        <p:nvPr/>
      </p:nvGrpSpPr>
      <p:grpSpPr>
        <a:xfrm>
          <a:off x="0" y="0"/>
          <a:ext cx="0" cy="0"/>
          <a:chOff x="0" y="0"/>
          <a:chExt cx="0" cy="0"/>
        </a:xfrm>
      </p:grpSpPr>
      <p:sp>
        <p:nvSpPr>
          <p:cNvPr id="327" name="Google Shape;327;p18"/>
          <p:cNvSpPr txBox="1"/>
          <p:nvPr>
            <p:ph type="ctrTitle"/>
          </p:nvPr>
        </p:nvSpPr>
        <p:spPr>
          <a:xfrm>
            <a:off x="1561375" y="188450"/>
            <a:ext cx="5277000" cy="1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Framework and tools</a:t>
            </a:r>
            <a:endParaRPr>
              <a:latin typeface="Times New Roman"/>
              <a:ea typeface="Times New Roman"/>
              <a:cs typeface="Times New Roman"/>
              <a:sym typeface="Times New Roman"/>
            </a:endParaRPr>
          </a:p>
        </p:txBody>
      </p:sp>
      <p:sp>
        <p:nvSpPr>
          <p:cNvPr id="328" name="Google Shape;328;p18"/>
          <p:cNvSpPr txBox="1"/>
          <p:nvPr/>
        </p:nvSpPr>
        <p:spPr>
          <a:xfrm>
            <a:off x="1189225" y="1548775"/>
            <a:ext cx="6021300" cy="256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Hybrid Framework-Cucumber BDD and TestNG</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Build Tool-Apache Maven</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Programming L</a:t>
            </a:r>
            <a:r>
              <a:rPr b="1" lang="en-GB">
                <a:solidFill>
                  <a:schemeClr val="lt1"/>
                </a:solidFill>
                <a:latin typeface="Times New Roman"/>
                <a:ea typeface="Times New Roman"/>
                <a:cs typeface="Times New Roman"/>
                <a:sym typeface="Times New Roman"/>
              </a:rPr>
              <a:t>anguage</a:t>
            </a:r>
            <a:r>
              <a:rPr b="1" lang="en-GB">
                <a:solidFill>
                  <a:schemeClr val="lt1"/>
                </a:solidFill>
                <a:latin typeface="Times New Roman"/>
                <a:ea typeface="Times New Roman"/>
                <a:cs typeface="Times New Roman"/>
                <a:sym typeface="Times New Roman"/>
              </a:rPr>
              <a:t> -Java</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Data Driven-Excel sheet,Data Tables and Scenario outlines</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Version Control Repository</a:t>
            </a:r>
            <a:r>
              <a:rPr b="1" lang="en-GB">
                <a:solidFill>
                  <a:schemeClr val="lt1"/>
                </a:solidFill>
                <a:latin typeface="Times New Roman"/>
                <a:ea typeface="Times New Roman"/>
                <a:cs typeface="Times New Roman"/>
                <a:sym typeface="Times New Roman"/>
              </a:rPr>
              <a:t>--Git/Github </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Automation Server(CI/CD)-Jenkins</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Report Generated-Allure,Extent,Cucumber,TestNg</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Design-Page factory Model</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Cross Browser Testing-Chrome,Firefox and Edge</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Logging Tool-Log4J2</a:t>
            </a:r>
            <a:endParaRPr b="1">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Bug Tracking Tool-Jira</a:t>
            </a:r>
            <a:endParaRPr b="1">
              <a:solidFill>
                <a:schemeClr val="lt1"/>
              </a:solidFill>
              <a:latin typeface="Times New Roman"/>
              <a:ea typeface="Times New Roman"/>
              <a:cs typeface="Times New Roman"/>
              <a:sym typeface="Times New Roman"/>
            </a:endParaRPr>
          </a:p>
        </p:txBody>
      </p:sp>
      <p:pic>
        <p:nvPicPr>
          <p:cNvPr id="329" name="Google Shape;329;p18"/>
          <p:cNvPicPr preferRelativeResize="0"/>
          <p:nvPr/>
        </p:nvPicPr>
        <p:blipFill rotWithShape="1">
          <a:blip r:embed="rId3">
            <a:alphaModFix/>
          </a:blip>
          <a:srcRect b="-175470" l="-58190" r="58190" t="175470"/>
          <a:stretch/>
        </p:blipFill>
        <p:spPr>
          <a:xfrm>
            <a:off x="7935475" y="2164875"/>
            <a:ext cx="742950" cy="1238250"/>
          </a:xfrm>
          <a:prstGeom prst="rect">
            <a:avLst/>
          </a:prstGeom>
          <a:noFill/>
          <a:ln>
            <a:noFill/>
          </a:ln>
        </p:spPr>
      </p:pic>
      <p:sp>
        <p:nvSpPr>
          <p:cNvPr id="330" name="Google Shape;330;p18"/>
          <p:cNvSpPr txBox="1"/>
          <p:nvPr/>
        </p:nvSpPr>
        <p:spPr>
          <a:xfrm>
            <a:off x="0" y="4661350"/>
            <a:ext cx="13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2023, August </a:t>
            </a:r>
            <a:endParaRPr>
              <a:latin typeface="Nunito"/>
              <a:ea typeface="Nunito"/>
              <a:cs typeface="Nunito"/>
              <a:sym typeface="Nunito"/>
            </a:endParaRPr>
          </a:p>
        </p:txBody>
      </p:sp>
      <p:pic>
        <p:nvPicPr>
          <p:cNvPr id="331" name="Google Shape;331;p18"/>
          <p:cNvPicPr preferRelativeResize="0"/>
          <p:nvPr/>
        </p:nvPicPr>
        <p:blipFill>
          <a:blip r:embed="rId3">
            <a:alphaModFix/>
          </a:blip>
          <a:stretch>
            <a:fillRect/>
          </a:stretch>
        </p:blipFill>
        <p:spPr>
          <a:xfrm>
            <a:off x="152400" y="3826850"/>
            <a:ext cx="742950" cy="886800"/>
          </a:xfrm>
          <a:prstGeom prst="rect">
            <a:avLst/>
          </a:prstGeom>
          <a:noFill/>
          <a:ln>
            <a:noFill/>
          </a:ln>
        </p:spPr>
      </p:pic>
      <p:sp>
        <p:nvSpPr>
          <p:cNvPr id="332" name="Google Shape;332;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33" name="Google Shape;333;p18"/>
          <p:cNvSpPr txBox="1"/>
          <p:nvPr/>
        </p:nvSpPr>
        <p:spPr>
          <a:xfrm>
            <a:off x="5963800" y="188450"/>
            <a:ext cx="23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34" name="Google Shape;334;p18"/>
          <p:cNvPicPr preferRelativeResize="0"/>
          <p:nvPr/>
        </p:nvPicPr>
        <p:blipFill>
          <a:blip r:embed="rId4">
            <a:alphaModFix/>
          </a:blip>
          <a:stretch>
            <a:fillRect/>
          </a:stretch>
        </p:blipFill>
        <p:spPr>
          <a:xfrm>
            <a:off x="7406075" y="19125"/>
            <a:ext cx="1628651" cy="1085775"/>
          </a:xfrm>
          <a:prstGeom prst="rect">
            <a:avLst/>
          </a:prstGeom>
          <a:noFill/>
          <a:ln>
            <a:noFill/>
          </a:ln>
        </p:spPr>
      </p:pic>
      <p:pic>
        <p:nvPicPr>
          <p:cNvPr id="335" name="Google Shape;335;p18"/>
          <p:cNvPicPr preferRelativeResize="0"/>
          <p:nvPr/>
        </p:nvPicPr>
        <p:blipFill>
          <a:blip r:embed="rId5">
            <a:alphaModFix/>
          </a:blip>
          <a:stretch>
            <a:fillRect/>
          </a:stretch>
        </p:blipFill>
        <p:spPr>
          <a:xfrm>
            <a:off x="7439150" y="1137300"/>
            <a:ext cx="1628650" cy="1085775"/>
          </a:xfrm>
          <a:prstGeom prst="rect">
            <a:avLst/>
          </a:prstGeom>
          <a:noFill/>
          <a:ln>
            <a:noFill/>
          </a:ln>
        </p:spPr>
      </p:pic>
      <p:pic>
        <p:nvPicPr>
          <p:cNvPr id="336" name="Google Shape;336;p18"/>
          <p:cNvPicPr preferRelativeResize="0"/>
          <p:nvPr/>
        </p:nvPicPr>
        <p:blipFill>
          <a:blip r:embed="rId6">
            <a:alphaModFix/>
          </a:blip>
          <a:stretch>
            <a:fillRect/>
          </a:stretch>
        </p:blipFill>
        <p:spPr>
          <a:xfrm>
            <a:off x="7458450" y="2262350"/>
            <a:ext cx="1628650" cy="1142650"/>
          </a:xfrm>
          <a:prstGeom prst="rect">
            <a:avLst/>
          </a:prstGeom>
          <a:noFill/>
          <a:ln>
            <a:noFill/>
          </a:ln>
        </p:spPr>
      </p:pic>
      <p:pic>
        <p:nvPicPr>
          <p:cNvPr id="337" name="Google Shape;337;p18"/>
          <p:cNvPicPr preferRelativeResize="0"/>
          <p:nvPr/>
        </p:nvPicPr>
        <p:blipFill>
          <a:blip r:embed="rId7">
            <a:alphaModFix/>
          </a:blip>
          <a:stretch>
            <a:fillRect/>
          </a:stretch>
        </p:blipFill>
        <p:spPr>
          <a:xfrm>
            <a:off x="7458450" y="3498725"/>
            <a:ext cx="1589925" cy="1238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1" name="Shape 341"/>
        <p:cNvGrpSpPr/>
        <p:nvPr/>
      </p:nvGrpSpPr>
      <p:grpSpPr>
        <a:xfrm>
          <a:off x="0" y="0"/>
          <a:ext cx="0" cy="0"/>
          <a:chOff x="0" y="0"/>
          <a:chExt cx="0" cy="0"/>
        </a:xfrm>
      </p:grpSpPr>
      <p:sp>
        <p:nvSpPr>
          <p:cNvPr id="342" name="Google Shape;342;p19"/>
          <p:cNvSpPr txBox="1"/>
          <p:nvPr>
            <p:ph type="ctrTitle"/>
          </p:nvPr>
        </p:nvSpPr>
        <p:spPr>
          <a:xfrm>
            <a:off x="471875" y="110475"/>
            <a:ext cx="7697700" cy="1023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Git and </a:t>
            </a:r>
            <a:r>
              <a:rPr lang="en-GB">
                <a:latin typeface="Times New Roman"/>
                <a:ea typeface="Times New Roman"/>
                <a:cs typeface="Times New Roman"/>
                <a:sym typeface="Times New Roman"/>
              </a:rPr>
              <a:t>GitHub Integration</a:t>
            </a:r>
            <a:endParaRPr>
              <a:latin typeface="Times New Roman"/>
              <a:ea typeface="Times New Roman"/>
              <a:cs typeface="Times New Roman"/>
              <a:sym typeface="Times New Roman"/>
            </a:endParaRPr>
          </a:p>
        </p:txBody>
      </p:sp>
      <p:sp>
        <p:nvSpPr>
          <p:cNvPr id="343" name="Google Shape;343;p19"/>
          <p:cNvSpPr txBox="1"/>
          <p:nvPr/>
        </p:nvSpPr>
        <p:spPr>
          <a:xfrm>
            <a:off x="471875" y="1082100"/>
            <a:ext cx="6651300" cy="290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110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Git</a:t>
            </a:r>
            <a:r>
              <a:rPr lang="en-GB">
                <a:solidFill>
                  <a:schemeClr val="lt1"/>
                </a:solidFill>
                <a:latin typeface="Times New Roman"/>
                <a:ea typeface="Times New Roman"/>
                <a:cs typeface="Times New Roman"/>
                <a:sym typeface="Times New Roman"/>
              </a:rPr>
              <a:t> track changes via a </a:t>
            </a:r>
            <a:r>
              <a:rPr lang="en-GB">
                <a:solidFill>
                  <a:schemeClr val="lt1"/>
                </a:solidFill>
                <a:latin typeface="Times New Roman"/>
                <a:ea typeface="Times New Roman"/>
                <a:cs typeface="Times New Roman"/>
                <a:sym typeface="Times New Roman"/>
              </a:rPr>
              <a:t>distributed</a:t>
            </a:r>
            <a:r>
              <a:rPr lang="en-GB">
                <a:solidFill>
                  <a:schemeClr val="lt1"/>
                </a:solidFill>
                <a:latin typeface="Times New Roman"/>
                <a:ea typeface="Times New Roman"/>
                <a:cs typeface="Times New Roman"/>
                <a:sym typeface="Times New Roman"/>
              </a:rPr>
              <a:t> version control </a:t>
            </a:r>
            <a:r>
              <a:rPr lang="en-GB">
                <a:solidFill>
                  <a:schemeClr val="lt1"/>
                </a:solidFill>
                <a:latin typeface="Times New Roman"/>
                <a:ea typeface="Times New Roman"/>
                <a:cs typeface="Times New Roman"/>
                <a:sym typeface="Times New Roman"/>
              </a:rPr>
              <a:t>system.this means that git can track the stage of different version of your project.</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b="1" lang="en-GB">
                <a:solidFill>
                  <a:schemeClr val="lt1"/>
                </a:solidFill>
                <a:latin typeface="Times New Roman"/>
                <a:ea typeface="Times New Roman"/>
                <a:cs typeface="Times New Roman"/>
                <a:sym typeface="Times New Roman"/>
              </a:rPr>
              <a:t>GitHub</a:t>
            </a:r>
            <a:r>
              <a:rPr lang="en-GB">
                <a:solidFill>
                  <a:schemeClr val="lt1"/>
                </a:solidFill>
                <a:latin typeface="Times New Roman"/>
                <a:ea typeface="Times New Roman"/>
                <a:cs typeface="Times New Roman"/>
                <a:sym typeface="Times New Roman"/>
              </a:rPr>
              <a:t>:Git is a version control system.It helps you keep track of code chang</a:t>
            </a:r>
            <a:r>
              <a:rPr b="1" lang="en-GB">
                <a:solidFill>
                  <a:schemeClr val="lt1"/>
                </a:solidFill>
                <a:latin typeface="Times New Roman"/>
                <a:ea typeface="Times New Roman"/>
                <a:cs typeface="Times New Roman"/>
                <a:sym typeface="Times New Roman"/>
              </a:rPr>
              <a:t>es and also used to</a:t>
            </a:r>
            <a:r>
              <a:rPr lang="en-GB">
                <a:solidFill>
                  <a:schemeClr val="lt1"/>
                </a:solidFill>
                <a:latin typeface="Times New Roman"/>
                <a:ea typeface="Times New Roman"/>
                <a:cs typeface="Times New Roman"/>
                <a:sym typeface="Times New Roman"/>
              </a:rPr>
              <a:t> collaborate on code.It is a Hub where Git user build software together.</a:t>
            </a:r>
            <a:endParaRPr>
              <a:solidFill>
                <a:schemeClr val="lt1"/>
              </a:solidFill>
              <a:latin typeface="Times New Roman"/>
              <a:ea typeface="Times New Roman"/>
              <a:cs typeface="Times New Roman"/>
              <a:sym typeface="Times New Roman"/>
            </a:endParaRPr>
          </a:p>
          <a:p>
            <a:pPr indent="0" lvl="0" marL="457200" rtl="0" algn="l">
              <a:lnSpc>
                <a:spcPct val="115000"/>
              </a:lnSpc>
              <a:spcBef>
                <a:spcPts val="1100"/>
              </a:spcBef>
              <a:spcAft>
                <a:spcPts val="0"/>
              </a:spcAft>
              <a:buNone/>
            </a:pPr>
            <a:r>
              <a:rPr b="1" lang="en-GB">
                <a:solidFill>
                  <a:schemeClr val="lt1"/>
                </a:solidFill>
                <a:latin typeface="Times New Roman"/>
                <a:ea typeface="Times New Roman"/>
                <a:cs typeface="Times New Roman"/>
                <a:sym typeface="Times New Roman"/>
              </a:rPr>
              <a:t>Git Staging </a:t>
            </a:r>
            <a:r>
              <a:rPr b="1" lang="en-GB">
                <a:solidFill>
                  <a:schemeClr val="lt1"/>
                </a:solidFill>
                <a:latin typeface="Times New Roman"/>
                <a:ea typeface="Times New Roman"/>
                <a:cs typeface="Times New Roman"/>
                <a:sym typeface="Times New Roman"/>
              </a:rPr>
              <a:t>Environment</a:t>
            </a:r>
            <a:r>
              <a:rPr lang="en-GB">
                <a:solidFill>
                  <a:schemeClr val="lt1"/>
                </a:solidFill>
                <a:latin typeface="Times New Roman"/>
                <a:ea typeface="Times New Roman"/>
                <a:cs typeface="Times New Roman"/>
                <a:sym typeface="Times New Roman"/>
              </a:rPr>
              <a:t>:One of the core function of Git is the concept of the staging </a:t>
            </a:r>
            <a:r>
              <a:rPr lang="en-GB">
                <a:solidFill>
                  <a:schemeClr val="lt1"/>
                </a:solidFill>
                <a:latin typeface="Times New Roman"/>
                <a:ea typeface="Times New Roman"/>
                <a:cs typeface="Times New Roman"/>
                <a:sym typeface="Times New Roman"/>
              </a:rPr>
              <a:t>Environment</a:t>
            </a:r>
            <a:r>
              <a:rPr lang="en-GB">
                <a:solidFill>
                  <a:schemeClr val="lt1"/>
                </a:solidFill>
                <a:latin typeface="Times New Roman"/>
                <a:ea typeface="Times New Roman"/>
                <a:cs typeface="Times New Roman"/>
                <a:sym typeface="Times New Roman"/>
              </a:rPr>
              <a:t> and the commit.As you are working, you may be adding,editing and removing files.but whenever you hit a </a:t>
            </a:r>
            <a:r>
              <a:rPr lang="en-GB">
                <a:solidFill>
                  <a:schemeClr val="lt1"/>
                </a:solidFill>
                <a:latin typeface="Times New Roman"/>
                <a:ea typeface="Times New Roman"/>
                <a:cs typeface="Times New Roman"/>
                <a:sym typeface="Times New Roman"/>
              </a:rPr>
              <a:t>milestone</a:t>
            </a:r>
            <a:r>
              <a:rPr lang="en-GB">
                <a:solidFill>
                  <a:schemeClr val="lt1"/>
                </a:solidFill>
                <a:latin typeface="Times New Roman"/>
                <a:ea typeface="Times New Roman"/>
                <a:cs typeface="Times New Roman"/>
                <a:sym typeface="Times New Roman"/>
              </a:rPr>
              <a:t> or finish a part of the work,you should add the files to a </a:t>
            </a:r>
            <a:r>
              <a:rPr lang="en-GB">
                <a:solidFill>
                  <a:schemeClr val="lt1"/>
                </a:solidFill>
                <a:latin typeface="Times New Roman"/>
                <a:ea typeface="Times New Roman"/>
                <a:cs typeface="Times New Roman"/>
                <a:sym typeface="Times New Roman"/>
              </a:rPr>
              <a:t>staging</a:t>
            </a: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environment</a:t>
            </a:r>
            <a:r>
              <a:rPr lang="en-GB">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lang="en-GB">
                <a:solidFill>
                  <a:schemeClr val="lt1"/>
                </a:solidFill>
                <a:latin typeface="Times New Roman"/>
                <a:ea typeface="Times New Roman"/>
                <a:cs typeface="Times New Roman"/>
                <a:sym typeface="Times New Roman"/>
              </a:rPr>
              <a:t>Staged files are the files that are ready to be committed to the repository you are working on</a:t>
            </a:r>
            <a:endParaRPr>
              <a:solidFill>
                <a:schemeClr val="lt1"/>
              </a:solidFill>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GB" sz="1100"/>
              <a:t> </a:t>
            </a:r>
            <a:endParaRPr sz="1100"/>
          </a:p>
          <a:p>
            <a:pPr indent="0" lvl="0" marL="0" rtl="0" algn="l">
              <a:spcBef>
                <a:spcPts val="1200"/>
              </a:spcBef>
              <a:spcAft>
                <a:spcPts val="0"/>
              </a:spcAft>
              <a:buNone/>
            </a:pPr>
            <a:r>
              <a:t/>
            </a:r>
            <a:endParaRPr sz="2400">
              <a:highlight>
                <a:srgbClr val="FFFFFF"/>
              </a:highlight>
            </a:endParaRPr>
          </a:p>
        </p:txBody>
      </p:sp>
      <p:pic>
        <p:nvPicPr>
          <p:cNvPr id="344" name="Google Shape;344;p19"/>
          <p:cNvPicPr preferRelativeResize="0"/>
          <p:nvPr/>
        </p:nvPicPr>
        <p:blipFill rotWithShape="1">
          <a:blip r:embed="rId3">
            <a:alphaModFix/>
          </a:blip>
          <a:srcRect b="-175470" l="-58190" r="58190" t="175470"/>
          <a:stretch/>
        </p:blipFill>
        <p:spPr>
          <a:xfrm>
            <a:off x="7935475" y="2164875"/>
            <a:ext cx="742950" cy="1238250"/>
          </a:xfrm>
          <a:prstGeom prst="rect">
            <a:avLst/>
          </a:prstGeom>
          <a:noFill/>
          <a:ln>
            <a:noFill/>
          </a:ln>
        </p:spPr>
      </p:pic>
      <p:sp>
        <p:nvSpPr>
          <p:cNvPr id="345" name="Google Shape;345;p19"/>
          <p:cNvSpPr txBox="1"/>
          <p:nvPr/>
        </p:nvSpPr>
        <p:spPr>
          <a:xfrm>
            <a:off x="7796400" y="4733675"/>
            <a:ext cx="13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2023, August </a:t>
            </a:r>
            <a:endParaRPr>
              <a:latin typeface="Nunito"/>
              <a:ea typeface="Nunito"/>
              <a:cs typeface="Nunito"/>
              <a:sym typeface="Nunito"/>
            </a:endParaRPr>
          </a:p>
        </p:txBody>
      </p:sp>
      <p:pic>
        <p:nvPicPr>
          <p:cNvPr id="346" name="Google Shape;346;p19"/>
          <p:cNvPicPr preferRelativeResize="0"/>
          <p:nvPr/>
        </p:nvPicPr>
        <p:blipFill>
          <a:blip r:embed="rId3">
            <a:alphaModFix/>
          </a:blip>
          <a:stretch>
            <a:fillRect/>
          </a:stretch>
        </p:blipFill>
        <p:spPr>
          <a:xfrm>
            <a:off x="8169600" y="3850175"/>
            <a:ext cx="742950" cy="886800"/>
          </a:xfrm>
          <a:prstGeom prst="rect">
            <a:avLst/>
          </a:prstGeom>
          <a:noFill/>
          <a:ln>
            <a:noFill/>
          </a:ln>
        </p:spPr>
      </p:pic>
      <p:sp>
        <p:nvSpPr>
          <p:cNvPr id="347" name="Google Shape;347;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48" name="Google Shape;348;p19"/>
          <p:cNvSpPr txBox="1"/>
          <p:nvPr/>
        </p:nvSpPr>
        <p:spPr>
          <a:xfrm>
            <a:off x="5344550" y="421875"/>
            <a:ext cx="23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49" name="Google Shape;349;p19"/>
          <p:cNvPicPr preferRelativeResize="0"/>
          <p:nvPr/>
        </p:nvPicPr>
        <p:blipFill>
          <a:blip r:embed="rId4">
            <a:alphaModFix/>
          </a:blip>
          <a:stretch>
            <a:fillRect/>
          </a:stretch>
        </p:blipFill>
        <p:spPr>
          <a:xfrm>
            <a:off x="471875" y="3984900"/>
            <a:ext cx="6651300" cy="100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3" name="Shape 353"/>
        <p:cNvGrpSpPr/>
        <p:nvPr/>
      </p:nvGrpSpPr>
      <p:grpSpPr>
        <a:xfrm>
          <a:off x="0" y="0"/>
          <a:ext cx="0" cy="0"/>
          <a:chOff x="0" y="0"/>
          <a:chExt cx="0" cy="0"/>
        </a:xfrm>
      </p:grpSpPr>
      <p:sp>
        <p:nvSpPr>
          <p:cNvPr id="354" name="Google Shape;354;p20"/>
          <p:cNvSpPr txBox="1"/>
          <p:nvPr>
            <p:ph type="ctrTitle"/>
          </p:nvPr>
        </p:nvSpPr>
        <p:spPr>
          <a:xfrm>
            <a:off x="471875" y="0"/>
            <a:ext cx="7161300" cy="1023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GitHuB branches and its Advantage</a:t>
            </a:r>
            <a:endParaRPr>
              <a:latin typeface="Times New Roman"/>
              <a:ea typeface="Times New Roman"/>
              <a:cs typeface="Times New Roman"/>
              <a:sym typeface="Times New Roman"/>
            </a:endParaRPr>
          </a:p>
        </p:txBody>
      </p:sp>
      <p:sp>
        <p:nvSpPr>
          <p:cNvPr id="355" name="Google Shape;355;p20"/>
          <p:cNvSpPr txBox="1"/>
          <p:nvPr/>
        </p:nvSpPr>
        <p:spPr>
          <a:xfrm>
            <a:off x="471875" y="1082100"/>
            <a:ext cx="6021300" cy="365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Branches allow you to  develop feature,fix bugs or safely experiment with new ideas in a contained area of repository.</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Git and other version control systems give software developers the power to track, manage, and organize their code.</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In particular, Git helps developers collaborate on code with teammates; combining powerful features like commits and branches with specific principles and strategies helps teams organize code and reduce the time needed to manage versioning.</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Of course, every developer and development team is different, with unique needs. Here is where a Git branching strategy comes in.</a:t>
            </a:r>
            <a:endParaRPr>
              <a:solidFill>
                <a:schemeClr val="lt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Font typeface="Times New Roman"/>
              <a:buChar char="❖"/>
            </a:pPr>
            <a:r>
              <a:rPr lang="en-GB">
                <a:solidFill>
                  <a:schemeClr val="lt1"/>
                </a:solidFill>
                <a:latin typeface="Times New Roman"/>
                <a:ea typeface="Times New Roman"/>
                <a:cs typeface="Times New Roman"/>
                <a:sym typeface="Times New Roman"/>
              </a:rPr>
              <a:t>We will be covering three fairly popular Git branch strategies, each with their own benefits. The best part? None of these workflows are set in stone and can, and should, be modified to fit your specific environment and needs.</a:t>
            </a:r>
            <a:endParaRPr>
              <a:solidFill>
                <a:schemeClr val="lt1"/>
              </a:solidFill>
              <a:latin typeface="Times New Roman"/>
              <a:ea typeface="Times New Roman"/>
              <a:cs typeface="Times New Roman"/>
              <a:sym typeface="Times New Roman"/>
            </a:endParaRPr>
          </a:p>
          <a:p>
            <a:pPr indent="0" lvl="0" marL="0" rtl="0" algn="l">
              <a:spcBef>
                <a:spcPts val="1500"/>
              </a:spcBef>
              <a:spcAft>
                <a:spcPts val="0"/>
              </a:spcAft>
              <a:buNone/>
            </a:pPr>
            <a:r>
              <a:t/>
            </a:r>
            <a:endParaRPr>
              <a:solidFill>
                <a:srgbClr val="4D5156"/>
              </a:solidFill>
              <a:highlight>
                <a:srgbClr val="FFFFFF"/>
              </a:highlight>
              <a:latin typeface="Times New Roman"/>
              <a:ea typeface="Times New Roman"/>
              <a:cs typeface="Times New Roman"/>
              <a:sym typeface="Times New Roman"/>
            </a:endParaRPr>
          </a:p>
        </p:txBody>
      </p:sp>
      <p:pic>
        <p:nvPicPr>
          <p:cNvPr id="356" name="Google Shape;356;p20"/>
          <p:cNvPicPr preferRelativeResize="0"/>
          <p:nvPr/>
        </p:nvPicPr>
        <p:blipFill rotWithShape="1">
          <a:blip r:embed="rId3">
            <a:alphaModFix/>
          </a:blip>
          <a:srcRect b="-175470" l="-58190" r="58190" t="175470"/>
          <a:stretch/>
        </p:blipFill>
        <p:spPr>
          <a:xfrm>
            <a:off x="7935475" y="2164875"/>
            <a:ext cx="742950" cy="1238250"/>
          </a:xfrm>
          <a:prstGeom prst="rect">
            <a:avLst/>
          </a:prstGeom>
          <a:noFill/>
          <a:ln>
            <a:noFill/>
          </a:ln>
        </p:spPr>
      </p:pic>
      <p:sp>
        <p:nvSpPr>
          <p:cNvPr id="357" name="Google Shape;357;p20"/>
          <p:cNvSpPr txBox="1"/>
          <p:nvPr/>
        </p:nvSpPr>
        <p:spPr>
          <a:xfrm>
            <a:off x="7749275" y="4733675"/>
            <a:ext cx="13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Nunito"/>
                <a:ea typeface="Nunito"/>
                <a:cs typeface="Nunito"/>
                <a:sym typeface="Nunito"/>
              </a:rPr>
              <a:t>2023, August </a:t>
            </a:r>
            <a:endParaRPr>
              <a:latin typeface="Nunito"/>
              <a:ea typeface="Nunito"/>
              <a:cs typeface="Nunito"/>
              <a:sym typeface="Nunito"/>
            </a:endParaRPr>
          </a:p>
        </p:txBody>
      </p:sp>
      <p:pic>
        <p:nvPicPr>
          <p:cNvPr id="358" name="Google Shape;358;p20"/>
          <p:cNvPicPr preferRelativeResize="0"/>
          <p:nvPr/>
        </p:nvPicPr>
        <p:blipFill>
          <a:blip r:embed="rId3">
            <a:alphaModFix/>
          </a:blip>
          <a:stretch>
            <a:fillRect/>
          </a:stretch>
        </p:blipFill>
        <p:spPr>
          <a:xfrm>
            <a:off x="8353925" y="3850175"/>
            <a:ext cx="742950" cy="886800"/>
          </a:xfrm>
          <a:prstGeom prst="rect">
            <a:avLst/>
          </a:prstGeom>
          <a:noFill/>
          <a:ln>
            <a:noFill/>
          </a:ln>
        </p:spPr>
      </p:pic>
      <p:sp>
        <p:nvSpPr>
          <p:cNvPr id="359" name="Google Shape;359;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60" name="Google Shape;360;p20"/>
          <p:cNvSpPr txBox="1"/>
          <p:nvPr/>
        </p:nvSpPr>
        <p:spPr>
          <a:xfrm>
            <a:off x="5963800" y="188450"/>
            <a:ext cx="23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61" name="Google Shape;361;p20"/>
          <p:cNvPicPr preferRelativeResize="0"/>
          <p:nvPr/>
        </p:nvPicPr>
        <p:blipFill>
          <a:blip r:embed="rId4">
            <a:alphaModFix/>
          </a:blip>
          <a:stretch>
            <a:fillRect/>
          </a:stretch>
        </p:blipFill>
        <p:spPr>
          <a:xfrm>
            <a:off x="6541350" y="1082111"/>
            <a:ext cx="2544250" cy="220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1"/>
          <p:cNvSpPr txBox="1"/>
          <p:nvPr>
            <p:ph type="ctrTitle"/>
          </p:nvPr>
        </p:nvSpPr>
        <p:spPr>
          <a:xfrm>
            <a:off x="824000" y="454350"/>
            <a:ext cx="6545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rgbClr val="FFFF00"/>
                </a:solidFill>
              </a:rPr>
              <a:t>GitHub Screenshot from the System pending</a:t>
            </a:r>
            <a:endParaRPr>
              <a:solidFill>
                <a:srgbClr val="FFFF00"/>
              </a:solidFill>
            </a:endParaRPr>
          </a:p>
        </p:txBody>
      </p:sp>
      <p:sp>
        <p:nvSpPr>
          <p:cNvPr id="367" name="Google Shape;367;p21"/>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8" name="Google Shape;368;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