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Slab"/>
      <p:regular r:id="rId15"/>
      <p:bold r:id="rId16"/>
    </p:embeddedFon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regular.fntdata"/><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font" Target="fonts/RobotoSlab-bold.fntdata"/><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ridesnicchzx.z19.web.core.windows.net/addrun"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Have you ever found yourself in a new city with no idea where you should go for a run? </a:t>
            </a:r>
            <a:endParaRPr/>
          </a:p>
          <a:p>
            <a:pPr indent="0" lvl="0" marL="0" rtl="0" algn="l">
              <a:lnSpc>
                <a:spcPct val="100000"/>
              </a:lnSpc>
              <a:spcBef>
                <a:spcPts val="0"/>
              </a:spcBef>
              <a:spcAft>
                <a:spcPts val="0"/>
              </a:spcAft>
              <a:buSzPts val="1100"/>
              <a:buNone/>
            </a:pPr>
            <a:r>
              <a:rPr lang="en"/>
              <a:t>Without any having any knowledge on the area, it is hard to know where it is safe to go for a run.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This specific scenario is just one of the many problems that runners face that Strides will solve in an elegant way.</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Other common issues for runners is the inability to find new running routes near them combined with the ability to track progress and share that with the people in their life. Once again, Strides has a solution.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But this app does not stop there, Strides also introduces a new way for hikers to find and share hikes across the globe. Similar to the run finder, users can search through hikes that have been posted by other users and download those routes for offline navigation.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Strides is full of features that are created with runners and hikers at the forefront. At its minimal use, Strides acts as a run and hiking diary that we will highlight in just a few moments.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If you choose, you can take the runs you have completed and share them for friends and family to comment on and connect with.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If you ever find yourself without inspiration where you want to run, you can consult the route finder which allows you to easily find the perfect run near you.</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If you really enjoyed a specific route or think there is some important information about it that you think other runners should know about, you can rate and comment on public routes.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And when this is all done, you are now a better version of yourself than you were yesterday. Over the long run, Strides truly helps you become your best self.</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Now let’s talk a little bit about the run diary.</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We created this aspect of the app with one sole purpose in mind -- to inspire people to run, be active and celebrate accomplishments. Strides is especially made for both new and old runners to document their performance because we all know progress is best measured when you can see it in front of your eyes, and through our app you can easily view your own records to make sure that you are constantly progressing and beating your own PRs.</a:t>
            </a:r>
            <a:br>
              <a:rPr lang="en"/>
            </a:br>
            <a:br>
              <a:rPr lang="en"/>
            </a:br>
            <a:r>
              <a:rPr lang="en"/>
              <a:t>Strides can also be used a source of accountability and motivation. We all know training can be a real grind and it takes a lot of hard work to build up to peak fitness. This running diary app </a:t>
            </a:r>
            <a:r>
              <a:rPr lang="en">
                <a:highlight>
                  <a:srgbClr val="FFFFFF"/>
                </a:highlight>
              </a:rPr>
              <a:t>helps you avoid motivational dips by reinforcing your investment in your goals and act as a source of accountability to the standards you have set for yourself as a runner. When you look back over all the training you have done, you can’t help but think, “I can’t stop now. Look at how much work I’ve done already! I owe it to myself to keep my momentum going until the very end.”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And if you ever need one more push to get 100% motivated and are having trouble coming up with it yourself, Strides allows you to communicate and share runs with friends and family. Sometimes, finding that accountability from other people gives you enough energy to go out and perform your best.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Once you have completed your run, you can share your accomplishments. One extra benefit here is the potential to create a friendly competition with friends and family to see who can improve the most over the next month.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And one more social aspect…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Is the trailblazing section of our app. Here, users can post running and hiking routes to the public. </a:t>
            </a:r>
            <a:endParaRPr/>
          </a:p>
          <a:p>
            <a:pPr indent="0" lvl="0" marL="0" rtl="0" algn="l">
              <a:lnSpc>
                <a:spcPct val="100000"/>
              </a:lnSpc>
              <a:spcBef>
                <a:spcPts val="0"/>
              </a:spcBef>
              <a:spcAft>
                <a:spcPts val="0"/>
              </a:spcAft>
              <a:buSzPts val="1100"/>
              <a:buNone/>
            </a:pPr>
            <a:r>
              <a:t/>
            </a:r>
            <a:endParaRPr/>
          </a:p>
          <a:p>
            <a:pPr indent="0" lvl="0" marL="0" marR="0" rtl="0" algn="l">
              <a:lnSpc>
                <a:spcPct val="100000"/>
              </a:lnSpc>
              <a:spcBef>
                <a:spcPts val="0"/>
              </a:spcBef>
              <a:spcAft>
                <a:spcPts val="0"/>
              </a:spcAft>
              <a:buClr>
                <a:srgbClr val="000000"/>
              </a:buClr>
              <a:buSzPts val="1100"/>
              <a:buFont typeface="Arial"/>
              <a:buNone/>
            </a:pPr>
            <a:r>
              <a:rPr lang="en"/>
              <a:t>Liked a route that you have previously ran and think others will like it too? Are you a running veteran with a lot to share? Ready to take on harder challenges? With Strides, we’re here to solve all your running needs with our community driven app. For existing users, you can simply share your own personal routes in your area that you think other people may enjoy as well. For runners new to the area, you are able to look up recommended routes that are shared by other long time runners in your new area. Needless to say, there are endless possibilities of routes that you are able to choose from so get on our app, pick a route that suits you, and embark on your new journey!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We’ve shown how Strides can help you track your runs and share them to the rest of the world.  Now it’s time to get out there and “reach new peaks!”  Strides offers a variety of ways to explore new routes and trails by showing you featured routes and top rated routes near you.  But Strides also allows its users to filter search so you can find the run that is perfectly tailored for what you’re searching for.  Examples of filter search options include location, overall rating, safety rating, difficulty, distance, average time, etc.</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Use the filter search to find a scenic run along the river, or a run you can squeeze in before heading to work in the morning.  Use it to push yourself by searching for longer distances and increasing difficulties or use it to find a run where you can feel safe.  With filter search, you’ll always be able to find the perfect run.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Maybe you moved to a new city or are looking for different routes to explore in new settings.</a:t>
            </a:r>
            <a:r>
              <a:rPr lang="en"/>
              <a:t>  You might want to take a look at a route’s safety rating.  The safety rating is a user generated rating that averages other runners’ feelings of safety on individual routes with five stars being “Run Forest Run” and one star being “Bring some pepper spray and your brother who is a police officer.”  Runners that log onto the app have the ability to view and even sort by a run’s safety rating and this allows for users to feel more secure and confident in exploring new routes and trails.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The safety rating feature is perfect for the runner living in a new city, for the runner that travels often, or for the runner just looking to chart new territories close to home.  Put your mind at ease and run with confidence using Stride’s safety rating!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Strides is the first fitness app that puts everything you need in the same place. With the help of a run diary, you can easily track your progress and push yourself on a daily basis. </a:t>
            </a:r>
            <a:endParaRPr/>
          </a:p>
          <a:p>
            <a:pPr indent="0" lvl="0" marL="0" rtl="0" algn="l">
              <a:lnSpc>
                <a:spcPct val="100000"/>
              </a:lnSpc>
              <a:spcBef>
                <a:spcPts val="1600"/>
              </a:spcBef>
              <a:spcAft>
                <a:spcPts val="0"/>
              </a:spcAft>
              <a:buSzPts val="1100"/>
              <a:buNone/>
            </a:pPr>
            <a:r>
              <a:rPr lang="en"/>
              <a:t>Being able to post these runs and interact with those close to you adds an extra layer of motivation and engagement that will continue to encourage growth and improvement.</a:t>
            </a:r>
            <a:endParaRPr/>
          </a:p>
          <a:p>
            <a:pPr indent="0" lvl="0" marL="0" rtl="0" algn="l">
              <a:lnSpc>
                <a:spcPct val="100000"/>
              </a:lnSpc>
              <a:spcBef>
                <a:spcPts val="1600"/>
              </a:spcBef>
              <a:spcAft>
                <a:spcPts val="0"/>
              </a:spcAft>
              <a:buSzPts val="1100"/>
              <a:buNone/>
            </a:pPr>
            <a:r>
              <a:rPr lang="en"/>
              <a:t>If you think that you find amazing runs and hikes, you can post these to the public to help other runners and hikers find new, interesting routes and make the world a happier and healthier place. </a:t>
            </a:r>
            <a:endParaRPr/>
          </a:p>
          <a:p>
            <a:pPr indent="0" lvl="0" marL="0" rtl="0" algn="l">
              <a:lnSpc>
                <a:spcPct val="100000"/>
              </a:lnSpc>
              <a:spcBef>
                <a:spcPts val="1600"/>
              </a:spcBef>
              <a:spcAft>
                <a:spcPts val="0"/>
              </a:spcAft>
              <a:buSzPts val="1100"/>
              <a:buNone/>
            </a:pPr>
            <a:r>
              <a:rPr lang="en"/>
              <a:t>When you need to find a new route, either because it is your first time in the city or because you have grown bored with your common ones, consult the search feature which will help you find the perfect run. With the help of our safety rating feature, all your runs will come with a sense of security to help you focus on what matters most: enjoying your run or hike and growing both mentally and physically. </a:t>
            </a:r>
            <a:endParaRPr/>
          </a:p>
          <a:p>
            <a:pPr indent="0" lvl="0" marL="0" rtl="0" algn="l">
              <a:lnSpc>
                <a:spcPct val="100000"/>
              </a:lnSpc>
              <a:spcBef>
                <a:spcPts val="1600"/>
              </a:spcBef>
              <a:spcAft>
                <a:spcPts val="0"/>
              </a:spcAft>
              <a:buSzPts val="1100"/>
              <a:buNone/>
            </a:pPr>
            <a:r>
              <a:rPr lang="en"/>
              <a:t>Thank you!</a:t>
            </a:r>
            <a:endParaRPr/>
          </a:p>
          <a:p>
            <a:pPr indent="0" lvl="0" marL="0" rtl="0" algn="l">
              <a:lnSpc>
                <a:spcPct val="100000"/>
              </a:lnSpc>
              <a:spcBef>
                <a:spcPts val="1600"/>
              </a:spcBef>
              <a:spcAft>
                <a:spcPts val="0"/>
              </a:spcAft>
              <a:buSzPts val="1100"/>
              <a:buNone/>
            </a:pPr>
            <a:r>
              <a:t/>
            </a:r>
            <a:endParaRPr/>
          </a:p>
          <a:p>
            <a:pPr indent="0" lvl="0" marL="0" rtl="0" algn="l">
              <a:lnSpc>
                <a:spcPct val="100000"/>
              </a:lnSpc>
              <a:spcBef>
                <a:spcPts val="1600"/>
              </a:spcBef>
              <a:spcAft>
                <a:spcPts val="1600"/>
              </a:spcAft>
              <a:buSzPts val="1100"/>
              <a:buNone/>
            </a:pPr>
            <a:r>
              <a:rPr lang="en" u="sng">
                <a:solidFill>
                  <a:schemeClr val="hlink"/>
                </a:solidFill>
                <a:hlinkClick r:id="rId2"/>
              </a:rPr>
              <a:t>https://stridesnicchzx.z19.web.core.windows.net/addrun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cxnSp>
        <p:nvCxnSpPr>
          <p:cNvPr id="17" name="Google Shape;17;p3"/>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 name="Google Shape;19;p3"/>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cxnSp>
        <p:nvCxnSpPr>
          <p:cNvPr id="22" name="Google Shape;22;p4"/>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23" name="Google Shape;23;p4"/>
          <p:cNvSpPr txBox="1"/>
          <p:nvPr>
            <p:ph type="title"/>
          </p:nvPr>
        </p:nvSpPr>
        <p:spPr>
          <a:xfrm>
            <a:off x="480750" y="1764950"/>
            <a:ext cx="8222100" cy="9075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4" name="Google Shape;24;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a:noFill/>
          <a:ln>
            <a:noFill/>
          </a:ln>
        </p:spPr>
        <p:txBody>
          <a:bodyPr anchorCtr="0" anchor="t" bIns="91425" lIns="91425" spcFirstLastPara="1" rIns="91425" wrap="square" tIns="91425"/>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8"/>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8"/>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2" name="Google Shape;42;p8"/>
          <p:cNvSpPr txBox="1"/>
          <p:nvPr>
            <p:ph type="title"/>
          </p:nvPr>
        </p:nvSpPr>
        <p:spPr>
          <a:xfrm>
            <a:off x="265500" y="1209075"/>
            <a:ext cx="4045200" cy="15063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3" name="Google Shape;43;p8"/>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4" name="Google Shape;44;p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5" name="Google Shape;4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9"/>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lstStyle>
            <a:lvl1pPr indent="-228600" lvl="0" marL="4572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48" name="Google Shape;4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0"/>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0"/>
          <p:cNvSpPr txBox="1"/>
          <p:nvPr>
            <p:ph hasCustomPrompt="1" type="title"/>
          </p:nvPr>
        </p:nvSpPr>
        <p:spPr>
          <a:xfrm>
            <a:off x="387900" y="1152450"/>
            <a:ext cx="8368200" cy="1538400"/>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52" name="Google Shape;52;p10"/>
          <p:cNvSpPr txBox="1"/>
          <p:nvPr>
            <p:ph idx="1" type="body"/>
          </p:nvPr>
        </p:nvSpPr>
        <p:spPr>
          <a:xfrm>
            <a:off x="387900" y="2919450"/>
            <a:ext cx="8368200" cy="1071600"/>
          </a:xfrm>
          <a:prstGeom prst="rect">
            <a:avLst/>
          </a:prstGeom>
          <a:noFill/>
          <a:ln>
            <a:noFill/>
          </a:ln>
        </p:spPr>
        <p:txBody>
          <a:bodyPr anchorCtr="0" anchor="t" bIns="91425" lIns="91425" spcFirstLastPara="1" rIns="91425" wrap="square" tIns="91425"/>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3" name="Google Shape;5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1pPr>
            <a:lvl2pPr lvl="1"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2pPr>
            <a:lvl3pPr lvl="2"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3pPr>
            <a:lvl4pPr lvl="3"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4pPr>
            <a:lvl5pPr lvl="4"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5pPr>
            <a:lvl6pPr lvl="5"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6pPr>
            <a:lvl7pPr lvl="6"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7pPr>
            <a:lvl8pPr lvl="7"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8pPr>
            <a:lvl9pPr lvl="8"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6.png"/><Relationship Id="rId4" Type="http://schemas.openxmlformats.org/officeDocument/2006/relationships/image" Target="../media/image12.png"/><Relationship Id="rId5" Type="http://schemas.openxmlformats.org/officeDocument/2006/relationships/image" Target="../media/image9.png"/><Relationship Id="rId6"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20.png"/><Relationship Id="rId5" Type="http://schemas.openxmlformats.org/officeDocument/2006/relationships/image" Target="../media/image3.png"/><Relationship Id="rId6" Type="http://schemas.openxmlformats.org/officeDocument/2006/relationships/image" Target="../media/image15.png"/><Relationship Id="rId7" Type="http://schemas.openxmlformats.org/officeDocument/2006/relationships/image" Target="../media/image2.png"/><Relationship Id="rId8"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3.png"/><Relationship Id="rId6"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7.png"/><Relationship Id="rId5" Type="http://schemas.openxmlformats.org/officeDocument/2006/relationships/image" Target="../media/image22.png"/><Relationship Id="rId6"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2"/>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000"/>
              <a:buNone/>
            </a:pPr>
            <a:r>
              <a:rPr lang="en"/>
              <a:t>Strides</a:t>
            </a:r>
            <a:endParaRPr/>
          </a:p>
        </p:txBody>
      </p:sp>
      <p:sp>
        <p:nvSpPr>
          <p:cNvPr id="61" name="Google Shape;61;p12"/>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Nick Cheong, Matt Herold, and </a:t>
            </a:r>
            <a:endParaRPr/>
          </a:p>
          <a:p>
            <a:pPr indent="0" lvl="0" marL="0" rtl="0" algn="ctr">
              <a:lnSpc>
                <a:spcPct val="100000"/>
              </a:lnSpc>
              <a:spcBef>
                <a:spcPts val="0"/>
              </a:spcBef>
              <a:spcAft>
                <a:spcPts val="0"/>
              </a:spcAft>
              <a:buSzPts val="2400"/>
              <a:buNone/>
            </a:pPr>
            <a:r>
              <a:rPr lang="en"/>
              <a:t>Griffin Tucker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The Gaps in the Market</a:t>
            </a:r>
            <a:endParaRPr/>
          </a:p>
        </p:txBody>
      </p:sp>
      <p:grpSp>
        <p:nvGrpSpPr>
          <p:cNvPr id="67" name="Google Shape;67;p13"/>
          <p:cNvGrpSpPr/>
          <p:nvPr/>
        </p:nvGrpSpPr>
        <p:grpSpPr>
          <a:xfrm>
            <a:off x="606354" y="1561891"/>
            <a:ext cx="6648829" cy="2791691"/>
            <a:chOff x="1043427" y="511"/>
            <a:chExt cx="6648829" cy="2791691"/>
          </a:xfrm>
        </p:grpSpPr>
        <p:sp>
          <p:nvSpPr>
            <p:cNvPr id="68" name="Google Shape;68;p13"/>
            <p:cNvSpPr/>
            <p:nvPr/>
          </p:nvSpPr>
          <p:spPr>
            <a:xfrm rot="10800000">
              <a:off x="1665038" y="511"/>
              <a:ext cx="6027218" cy="587616"/>
            </a:xfrm>
            <a:prstGeom prst="homePlate">
              <a:avLst>
                <a:gd fmla="val 50000" name="adj"/>
              </a:avLst>
            </a:prstGeom>
            <a:solidFill>
              <a:srgbClr val="0076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txBox="1"/>
            <p:nvPr/>
          </p:nvSpPr>
          <p:spPr>
            <a:xfrm>
              <a:off x="1811942" y="511"/>
              <a:ext cx="5880314" cy="587616"/>
            </a:xfrm>
            <a:prstGeom prst="rect">
              <a:avLst/>
            </a:prstGeom>
            <a:noFill/>
            <a:ln>
              <a:noFill/>
            </a:ln>
          </p:spPr>
          <p:txBody>
            <a:bodyPr anchorCtr="0" anchor="ctr" bIns="106675" lIns="259100" spcFirstLastPara="1" rIns="199125" wrap="square" tIns="106675">
              <a:noAutofit/>
            </a:bodyPr>
            <a:lstStyle/>
            <a:p>
              <a:pPr indent="0" lvl="0" marL="0" marR="0" rtl="0" algn="ctr">
                <a:lnSpc>
                  <a:spcPct val="90000"/>
                </a:lnSpc>
                <a:spcBef>
                  <a:spcPts val="0"/>
                </a:spcBef>
                <a:spcAft>
                  <a:spcPts val="0"/>
                </a:spcAft>
                <a:buClr>
                  <a:srgbClr val="000000"/>
                </a:buClr>
                <a:buSzPts val="1800"/>
                <a:buFont typeface="Arial"/>
                <a:buNone/>
              </a:pPr>
              <a:r>
                <a:rPr b="0" i="0" lang="en" sz="2800" u="none" cap="none" strike="noStrike">
                  <a:solidFill>
                    <a:srgbClr val="FFFFFF"/>
                  </a:solidFill>
                  <a:latin typeface="Arial"/>
                  <a:ea typeface="Arial"/>
                  <a:cs typeface="Arial"/>
                  <a:sym typeface="Arial"/>
                </a:rPr>
                <a:t>Finding safe places to run</a:t>
              </a:r>
              <a:endParaRPr>
                <a:solidFill>
                  <a:srgbClr val="FFFFFF"/>
                </a:solidFill>
              </a:endParaRPr>
            </a:p>
          </p:txBody>
        </p:sp>
        <p:sp>
          <p:nvSpPr>
            <p:cNvPr id="70" name="Google Shape;70;p13"/>
            <p:cNvSpPr/>
            <p:nvPr/>
          </p:nvSpPr>
          <p:spPr>
            <a:xfrm>
              <a:off x="1086564" y="511"/>
              <a:ext cx="587616" cy="587616"/>
            </a:xfrm>
            <a:prstGeom prst="ellipse">
              <a:avLst/>
            </a:prstGeom>
            <a:blipFill rotWithShape="1">
              <a:blip r:embed="rId3">
                <a:alphaModFix/>
              </a:blip>
              <a:stretch>
                <a:fillRect b="0" l="0" r="0"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rot="10800000">
              <a:off x="1665038" y="735032"/>
              <a:ext cx="6027218" cy="587616"/>
            </a:xfrm>
            <a:prstGeom prst="homePlate">
              <a:avLst>
                <a:gd fmla="val 50000" name="adj"/>
              </a:avLst>
            </a:prstGeom>
            <a:solidFill>
              <a:srgbClr val="0076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txBox="1"/>
            <p:nvPr/>
          </p:nvSpPr>
          <p:spPr>
            <a:xfrm>
              <a:off x="1811942" y="735032"/>
              <a:ext cx="5880314" cy="587616"/>
            </a:xfrm>
            <a:prstGeom prst="rect">
              <a:avLst/>
            </a:prstGeom>
            <a:noFill/>
            <a:ln>
              <a:noFill/>
            </a:ln>
          </p:spPr>
          <p:txBody>
            <a:bodyPr anchorCtr="0" anchor="ctr" bIns="106675" lIns="259100" spcFirstLastPara="1" rIns="199125" wrap="square" tIns="106675">
              <a:noAutofit/>
            </a:bodyPr>
            <a:lstStyle/>
            <a:p>
              <a:pPr indent="0" lvl="0" marL="0" marR="0" rtl="0" algn="ctr">
                <a:lnSpc>
                  <a:spcPct val="90000"/>
                </a:lnSpc>
                <a:spcBef>
                  <a:spcPts val="0"/>
                </a:spcBef>
                <a:spcAft>
                  <a:spcPts val="0"/>
                </a:spcAft>
                <a:buClr>
                  <a:srgbClr val="000000"/>
                </a:buClr>
                <a:buSzPts val="1800"/>
                <a:buFont typeface="Arial"/>
                <a:buNone/>
              </a:pPr>
              <a:r>
                <a:rPr b="0" i="0" lang="en" sz="2800" u="none" cap="none" strike="noStrike">
                  <a:solidFill>
                    <a:srgbClr val="FFFFFF"/>
                  </a:solidFill>
                  <a:latin typeface="Arial"/>
                  <a:ea typeface="Arial"/>
                  <a:cs typeface="Arial"/>
                  <a:sym typeface="Arial"/>
                </a:rPr>
                <a:t>Progress tracking</a:t>
              </a:r>
              <a:endParaRPr>
                <a:solidFill>
                  <a:srgbClr val="FFFFFF"/>
                </a:solidFill>
              </a:endParaRPr>
            </a:p>
          </p:txBody>
        </p:sp>
        <p:sp>
          <p:nvSpPr>
            <p:cNvPr id="73" name="Google Shape;73;p13"/>
            <p:cNvSpPr/>
            <p:nvPr/>
          </p:nvSpPr>
          <p:spPr>
            <a:xfrm>
              <a:off x="1043427" y="716563"/>
              <a:ext cx="587616" cy="587616"/>
            </a:xfrm>
            <a:prstGeom prst="ellipse">
              <a:avLst/>
            </a:prstGeom>
            <a:blipFill rotWithShape="1">
              <a:blip r:embed="rId4">
                <a:alphaModFix/>
              </a:blip>
              <a:stretch>
                <a:fillRect b="0" l="0" r="0"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rot="10800000">
              <a:off x="1665038" y="1469553"/>
              <a:ext cx="6027218" cy="587616"/>
            </a:xfrm>
            <a:prstGeom prst="homePlate">
              <a:avLst>
                <a:gd fmla="val 50000" name="adj"/>
              </a:avLst>
            </a:prstGeom>
            <a:solidFill>
              <a:srgbClr val="0076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txBox="1"/>
            <p:nvPr/>
          </p:nvSpPr>
          <p:spPr>
            <a:xfrm>
              <a:off x="1811942" y="1469553"/>
              <a:ext cx="5880314" cy="587616"/>
            </a:xfrm>
            <a:prstGeom prst="rect">
              <a:avLst/>
            </a:prstGeom>
            <a:noFill/>
            <a:ln>
              <a:noFill/>
            </a:ln>
          </p:spPr>
          <p:txBody>
            <a:bodyPr anchorCtr="0" anchor="ctr" bIns="106675" lIns="259100" spcFirstLastPara="1" rIns="199125" wrap="square" tIns="106675">
              <a:noAutofit/>
            </a:bodyPr>
            <a:lstStyle/>
            <a:p>
              <a:pPr indent="0" lvl="0" marL="0" marR="0" rtl="0" algn="ctr">
                <a:lnSpc>
                  <a:spcPct val="90000"/>
                </a:lnSpc>
                <a:spcBef>
                  <a:spcPts val="0"/>
                </a:spcBef>
                <a:spcAft>
                  <a:spcPts val="0"/>
                </a:spcAft>
                <a:buClr>
                  <a:srgbClr val="000000"/>
                </a:buClr>
                <a:buSzPts val="2800"/>
                <a:buFont typeface="Arial"/>
                <a:buNone/>
              </a:pPr>
              <a:r>
                <a:rPr b="0" i="0" lang="en" sz="2800" u="none" cap="none" strike="noStrike">
                  <a:solidFill>
                    <a:srgbClr val="FFFFFF"/>
                  </a:solidFill>
                  <a:latin typeface="Arial"/>
                  <a:ea typeface="Arial"/>
                  <a:cs typeface="Arial"/>
                  <a:sym typeface="Arial"/>
                </a:rPr>
                <a:t>A social aspect</a:t>
              </a:r>
              <a:endParaRPr b="0" i="0" sz="2800" u="none" cap="none" strike="noStrike">
                <a:solidFill>
                  <a:srgbClr val="FFFFFF"/>
                </a:solidFill>
                <a:latin typeface="Arial"/>
                <a:ea typeface="Arial"/>
                <a:cs typeface="Arial"/>
                <a:sym typeface="Arial"/>
              </a:endParaRPr>
            </a:p>
          </p:txBody>
        </p:sp>
        <p:sp>
          <p:nvSpPr>
            <p:cNvPr id="76" name="Google Shape;76;p13"/>
            <p:cNvSpPr/>
            <p:nvPr/>
          </p:nvSpPr>
          <p:spPr>
            <a:xfrm>
              <a:off x="1075452" y="1478179"/>
              <a:ext cx="587616" cy="587616"/>
            </a:xfrm>
            <a:prstGeom prst="ellipse">
              <a:avLst/>
            </a:prstGeom>
            <a:blipFill rotWithShape="1">
              <a:blip r:embed="rId5">
                <a:alphaModFix/>
              </a:blip>
              <a:stretch>
                <a:fillRect b="0" l="0" r="0"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rot="10800000">
              <a:off x="1665038" y="2204074"/>
              <a:ext cx="6027218" cy="587616"/>
            </a:xfrm>
            <a:prstGeom prst="homePlate">
              <a:avLst>
                <a:gd fmla="val 50000" name="adj"/>
              </a:avLst>
            </a:prstGeom>
            <a:solidFill>
              <a:srgbClr val="0076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txBox="1"/>
            <p:nvPr/>
          </p:nvSpPr>
          <p:spPr>
            <a:xfrm>
              <a:off x="1811942" y="2204074"/>
              <a:ext cx="5880314" cy="587616"/>
            </a:xfrm>
            <a:prstGeom prst="rect">
              <a:avLst/>
            </a:prstGeom>
            <a:noFill/>
            <a:ln>
              <a:noFill/>
            </a:ln>
          </p:spPr>
          <p:txBody>
            <a:bodyPr anchorCtr="0" anchor="ctr" bIns="106675" lIns="259100" spcFirstLastPara="1" rIns="199125" wrap="square" tIns="106675">
              <a:noAutofit/>
            </a:bodyPr>
            <a:lstStyle/>
            <a:p>
              <a:pPr indent="0" lvl="0" marL="0" marR="0" rtl="0" algn="ctr">
                <a:lnSpc>
                  <a:spcPct val="90000"/>
                </a:lnSpc>
                <a:spcBef>
                  <a:spcPts val="0"/>
                </a:spcBef>
                <a:spcAft>
                  <a:spcPts val="0"/>
                </a:spcAft>
                <a:buClr>
                  <a:srgbClr val="000000"/>
                </a:buClr>
                <a:buSzPts val="1800"/>
                <a:buFont typeface="Arial"/>
                <a:buNone/>
              </a:pPr>
              <a:r>
                <a:rPr b="0" i="0" lang="en" sz="2800" u="none" cap="none" strike="noStrike">
                  <a:solidFill>
                    <a:srgbClr val="FFFFFF"/>
                  </a:solidFill>
                  <a:latin typeface="Arial"/>
                  <a:ea typeface="Arial"/>
                  <a:cs typeface="Arial"/>
                  <a:sym typeface="Arial"/>
                </a:rPr>
                <a:t>Offline hiking routes</a:t>
              </a:r>
              <a:endParaRPr>
                <a:solidFill>
                  <a:srgbClr val="FFFFFF"/>
                </a:solidFill>
              </a:endParaRPr>
            </a:p>
          </p:txBody>
        </p:sp>
        <p:sp>
          <p:nvSpPr>
            <p:cNvPr id="79" name="Google Shape;79;p13"/>
            <p:cNvSpPr/>
            <p:nvPr/>
          </p:nvSpPr>
          <p:spPr>
            <a:xfrm>
              <a:off x="1054098" y="2204586"/>
              <a:ext cx="587616" cy="587616"/>
            </a:xfrm>
            <a:prstGeom prst="ellipse">
              <a:avLst/>
            </a:prstGeom>
            <a:blipFill rotWithShape="1">
              <a:blip r:embed="rId6">
                <a:alphaModFix/>
              </a:blip>
              <a:stretch>
                <a:fillRect b="0" l="0" r="0"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4"/>
          <p:cNvSpPr txBox="1"/>
          <p:nvPr>
            <p:ph type="title"/>
          </p:nvPr>
        </p:nvSpPr>
        <p:spPr>
          <a:xfrm>
            <a:off x="387900" y="196700"/>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Taking the Lead with Strides</a:t>
            </a:r>
            <a:endParaRPr/>
          </a:p>
        </p:txBody>
      </p:sp>
      <p:grpSp>
        <p:nvGrpSpPr>
          <p:cNvPr id="85" name="Google Shape;85;p14"/>
          <p:cNvGrpSpPr/>
          <p:nvPr/>
        </p:nvGrpSpPr>
        <p:grpSpPr>
          <a:xfrm>
            <a:off x="2683890" y="882081"/>
            <a:ext cx="4190287" cy="4064182"/>
            <a:chOff x="1700479" y="-719"/>
            <a:chExt cx="4190287" cy="4064182"/>
          </a:xfrm>
        </p:grpSpPr>
        <p:sp>
          <p:nvSpPr>
            <p:cNvPr id="86" name="Google Shape;86;p14"/>
            <p:cNvSpPr/>
            <p:nvPr/>
          </p:nvSpPr>
          <p:spPr>
            <a:xfrm>
              <a:off x="4277830" y="29099"/>
              <a:ext cx="1004505" cy="100450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txBox="1"/>
            <p:nvPr/>
          </p:nvSpPr>
          <p:spPr>
            <a:xfrm>
              <a:off x="4277830" y="29099"/>
              <a:ext cx="1004505" cy="1004505"/>
            </a:xfrm>
            <a:prstGeom prst="rect">
              <a:avLst/>
            </a:prstGeom>
            <a:noFill/>
            <a:ln>
              <a:noFill/>
            </a:ln>
          </p:spPr>
          <p:txBody>
            <a:bodyPr anchorCtr="0" anchor="ctr" bIns="17775" lIns="17775" spcFirstLastPara="1" rIns="17775" wrap="square" tIns="177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Share your runs and routes</a:t>
              </a:r>
              <a:endParaRPr>
                <a:solidFill>
                  <a:srgbClr val="FFFFFF"/>
                </a:solidFill>
              </a:endParaRPr>
            </a:p>
          </p:txBody>
        </p:sp>
        <p:sp>
          <p:nvSpPr>
            <p:cNvPr id="88" name="Google Shape;88;p14"/>
            <p:cNvSpPr/>
            <p:nvPr/>
          </p:nvSpPr>
          <p:spPr>
            <a:xfrm>
              <a:off x="1908556" y="-719"/>
              <a:ext cx="3774133" cy="3774133"/>
            </a:xfrm>
            <a:custGeom>
              <a:rect b="b" l="l" r="r" t="t"/>
              <a:pathLst>
                <a:path extrusionOk="0" h="120000" w="120000">
                  <a:moveTo>
                    <a:pt x="108067" y="31566"/>
                  </a:moveTo>
                  <a:cubicBezTo>
                    <a:pt x="112363" y="38827"/>
                    <a:pt x="114958" y="46967"/>
                    <a:pt x="115656" y="55375"/>
                  </a:cubicBezTo>
                  <a:lnTo>
                    <a:pt x="119794" y="55413"/>
                  </a:lnTo>
                  <a:lnTo>
                    <a:pt x="112732" y="60482"/>
                  </a:lnTo>
                  <a:lnTo>
                    <a:pt x="105263" y="55280"/>
                  </a:lnTo>
                  <a:lnTo>
                    <a:pt x="109399" y="55318"/>
                  </a:lnTo>
                  <a:lnTo>
                    <a:pt x="109399" y="55318"/>
                  </a:lnTo>
                  <a:cubicBezTo>
                    <a:pt x="108710" y="48049"/>
                    <a:pt x="106425" y="41021"/>
                    <a:pt x="102707" y="34736"/>
                  </a:cubicBezTo>
                  <a:close/>
                </a:path>
              </a:pathLst>
            </a:custGeom>
            <a:solidFill>
              <a:srgbClr val="0076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86261" y="1901655"/>
              <a:ext cx="1004505" cy="100450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txBox="1"/>
            <p:nvPr/>
          </p:nvSpPr>
          <p:spPr>
            <a:xfrm>
              <a:off x="4886261" y="1901655"/>
              <a:ext cx="1004505" cy="1004505"/>
            </a:xfrm>
            <a:prstGeom prst="rect">
              <a:avLst/>
            </a:prstGeom>
            <a:noFill/>
            <a:ln>
              <a:noFill/>
            </a:ln>
          </p:spPr>
          <p:txBody>
            <a:bodyPr anchorCtr="0" anchor="ctr" bIns="17775" lIns="17775" spcFirstLastPara="1" rIns="17775" wrap="square" tIns="177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Finding new routes</a:t>
              </a:r>
              <a:endParaRPr>
                <a:solidFill>
                  <a:srgbClr val="FFFFFF"/>
                </a:solidFill>
              </a:endParaRPr>
            </a:p>
          </p:txBody>
        </p:sp>
        <p:sp>
          <p:nvSpPr>
            <p:cNvPr id="91" name="Google Shape;91;p14"/>
            <p:cNvSpPr/>
            <p:nvPr/>
          </p:nvSpPr>
          <p:spPr>
            <a:xfrm>
              <a:off x="1908556" y="-719"/>
              <a:ext cx="3774133" cy="3774133"/>
            </a:xfrm>
            <a:custGeom>
              <a:rect b="b" l="l" r="r" t="t"/>
              <a:pathLst>
                <a:path extrusionOk="0" h="120000" w="120000">
                  <a:moveTo>
                    <a:pt x="104302" y="94005"/>
                  </a:moveTo>
                  <a:lnTo>
                    <a:pt x="104302" y="94005"/>
                  </a:lnTo>
                  <a:cubicBezTo>
                    <a:pt x="98379" y="101721"/>
                    <a:pt x="90545" y="107756"/>
                    <a:pt x="81574" y="111513"/>
                  </a:cubicBezTo>
                  <a:lnTo>
                    <a:pt x="82815" y="115460"/>
                  </a:lnTo>
                  <a:lnTo>
                    <a:pt x="75814" y="110307"/>
                  </a:lnTo>
                  <a:lnTo>
                    <a:pt x="78457" y="101597"/>
                  </a:lnTo>
                  <a:lnTo>
                    <a:pt x="79697" y="105543"/>
                  </a:lnTo>
                  <a:cubicBezTo>
                    <a:pt x="87450" y="102190"/>
                    <a:pt x="94218" y="96914"/>
                    <a:pt x="99361" y="90213"/>
                  </a:cubicBezTo>
                  <a:close/>
                </a:path>
              </a:pathLst>
            </a:custGeom>
            <a:solidFill>
              <a:srgbClr val="0076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a:off x="3293370" y="3058958"/>
              <a:ext cx="1004505" cy="100450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txBox="1"/>
            <p:nvPr/>
          </p:nvSpPr>
          <p:spPr>
            <a:xfrm>
              <a:off x="3293370" y="3058958"/>
              <a:ext cx="1004505" cy="1004505"/>
            </a:xfrm>
            <a:prstGeom prst="rect">
              <a:avLst/>
            </a:prstGeom>
            <a:noFill/>
            <a:ln>
              <a:noFill/>
            </a:ln>
          </p:spPr>
          <p:txBody>
            <a:bodyPr anchorCtr="0" anchor="ctr" bIns="17775" lIns="17775" spcFirstLastPara="1" rIns="17775" wrap="square" tIns="177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Rating and commenting</a:t>
              </a:r>
              <a:endParaRPr>
                <a:solidFill>
                  <a:srgbClr val="FFFFFF"/>
                </a:solidFill>
              </a:endParaRPr>
            </a:p>
          </p:txBody>
        </p:sp>
        <p:sp>
          <p:nvSpPr>
            <p:cNvPr id="94" name="Google Shape;94;p14"/>
            <p:cNvSpPr/>
            <p:nvPr/>
          </p:nvSpPr>
          <p:spPr>
            <a:xfrm>
              <a:off x="1908556" y="-719"/>
              <a:ext cx="3774133" cy="3774133"/>
            </a:xfrm>
            <a:custGeom>
              <a:rect b="b" l="l" r="r" t="t"/>
              <a:pathLst>
                <a:path extrusionOk="0" h="120000" w="120000">
                  <a:moveTo>
                    <a:pt x="43252" y="113278"/>
                  </a:moveTo>
                  <a:lnTo>
                    <a:pt x="43252" y="113278"/>
                  </a:lnTo>
                  <a:cubicBezTo>
                    <a:pt x="33974" y="110361"/>
                    <a:pt x="25618" y="105072"/>
                    <a:pt x="19012" y="97934"/>
                  </a:cubicBezTo>
                  <a:lnTo>
                    <a:pt x="15729" y="100453"/>
                  </a:lnTo>
                  <a:lnTo>
                    <a:pt x="18169" y="92109"/>
                  </a:lnTo>
                  <a:lnTo>
                    <a:pt x="27257" y="91605"/>
                  </a:lnTo>
                  <a:lnTo>
                    <a:pt x="23976" y="94123"/>
                  </a:lnTo>
                  <a:cubicBezTo>
                    <a:pt x="29784" y="100255"/>
                    <a:pt x="37062" y="104803"/>
                    <a:pt x="45120" y="107336"/>
                  </a:cubicBezTo>
                  <a:close/>
                </a:path>
              </a:pathLst>
            </a:custGeom>
            <a:solidFill>
              <a:srgbClr val="0076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00479" y="1901655"/>
              <a:ext cx="1004505" cy="100450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txBox="1"/>
            <p:nvPr/>
          </p:nvSpPr>
          <p:spPr>
            <a:xfrm>
              <a:off x="1700479" y="1901655"/>
              <a:ext cx="1004505" cy="1004505"/>
            </a:xfrm>
            <a:prstGeom prst="rect">
              <a:avLst/>
            </a:prstGeom>
            <a:noFill/>
            <a:ln>
              <a:noFill/>
            </a:ln>
          </p:spPr>
          <p:txBody>
            <a:bodyPr anchorCtr="0" anchor="ctr" bIns="17775" lIns="17775" spcFirstLastPara="1" rIns="17775" wrap="square" tIns="177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Growing and forging your best self</a:t>
              </a:r>
              <a:endParaRPr>
                <a:solidFill>
                  <a:srgbClr val="FFFFFF"/>
                </a:solidFill>
              </a:endParaRPr>
            </a:p>
          </p:txBody>
        </p:sp>
        <p:sp>
          <p:nvSpPr>
            <p:cNvPr id="97" name="Google Shape;97;p14"/>
            <p:cNvSpPr/>
            <p:nvPr/>
          </p:nvSpPr>
          <p:spPr>
            <a:xfrm>
              <a:off x="1908556" y="-719"/>
              <a:ext cx="3774133" cy="3774133"/>
            </a:xfrm>
            <a:custGeom>
              <a:rect b="b" l="l" r="r" t="t"/>
              <a:pathLst>
                <a:path extrusionOk="0" h="120000" w="120000">
                  <a:moveTo>
                    <a:pt x="4154" y="60510"/>
                  </a:moveTo>
                  <a:lnTo>
                    <a:pt x="4154" y="60510"/>
                  </a:lnTo>
                  <a:cubicBezTo>
                    <a:pt x="4077" y="52074"/>
                    <a:pt x="5913" y="43730"/>
                    <a:pt x="9522" y="36104"/>
                  </a:cubicBezTo>
                  <a:lnTo>
                    <a:pt x="5961" y="33997"/>
                  </a:lnTo>
                  <a:lnTo>
                    <a:pt x="14613" y="33151"/>
                  </a:lnTo>
                  <a:lnTo>
                    <a:pt x="18468" y="41396"/>
                  </a:lnTo>
                  <a:lnTo>
                    <a:pt x="14908" y="39290"/>
                  </a:lnTo>
                  <a:cubicBezTo>
                    <a:pt x="11861" y="45926"/>
                    <a:pt x="10315" y="53152"/>
                    <a:pt x="10382" y="60454"/>
                  </a:cubicBezTo>
                  <a:close/>
                </a:path>
              </a:pathLst>
            </a:custGeom>
            <a:solidFill>
              <a:srgbClr val="0076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2308909" y="29099"/>
              <a:ext cx="1004505" cy="100450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txBox="1"/>
            <p:nvPr/>
          </p:nvSpPr>
          <p:spPr>
            <a:xfrm>
              <a:off x="2308909" y="29099"/>
              <a:ext cx="1004505" cy="1004505"/>
            </a:xfrm>
            <a:prstGeom prst="rect">
              <a:avLst/>
            </a:prstGeom>
            <a:noFill/>
            <a:ln>
              <a:noFill/>
            </a:ln>
          </p:spPr>
          <p:txBody>
            <a:bodyPr anchorCtr="0" anchor="ctr" bIns="17775" lIns="17775" spcFirstLastPara="1" rIns="17775" wrap="square" tIns="177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Updating your Run Diary</a:t>
              </a:r>
              <a:endParaRPr>
                <a:solidFill>
                  <a:srgbClr val="FFFFFF"/>
                </a:solidFill>
              </a:endParaRPr>
            </a:p>
          </p:txBody>
        </p:sp>
        <p:sp>
          <p:nvSpPr>
            <p:cNvPr id="100" name="Google Shape;100;p14"/>
            <p:cNvSpPr/>
            <p:nvPr/>
          </p:nvSpPr>
          <p:spPr>
            <a:xfrm>
              <a:off x="1908556" y="-719"/>
              <a:ext cx="3774133" cy="3774133"/>
            </a:xfrm>
            <a:custGeom>
              <a:rect b="b" l="l" r="r" t="t"/>
              <a:pathLst>
                <a:path extrusionOk="0" h="120000" w="120000">
                  <a:moveTo>
                    <a:pt x="43921" y="6517"/>
                  </a:moveTo>
                  <a:lnTo>
                    <a:pt x="43921" y="6517"/>
                  </a:lnTo>
                  <a:cubicBezTo>
                    <a:pt x="52737" y="3866"/>
                    <a:pt x="62072" y="3436"/>
                    <a:pt x="71095" y="5265"/>
                  </a:cubicBezTo>
                  <a:lnTo>
                    <a:pt x="72286" y="1302"/>
                  </a:lnTo>
                  <a:lnTo>
                    <a:pt x="75183" y="9499"/>
                  </a:lnTo>
                  <a:lnTo>
                    <a:pt x="68103" y="15219"/>
                  </a:lnTo>
                  <a:lnTo>
                    <a:pt x="69293" y="11258"/>
                  </a:lnTo>
                  <a:lnTo>
                    <a:pt x="69293" y="11258"/>
                  </a:lnTo>
                  <a:cubicBezTo>
                    <a:pt x="61450" y="9763"/>
                    <a:pt x="53361" y="10182"/>
                    <a:pt x="45714" y="12481"/>
                  </a:cubicBezTo>
                  <a:close/>
                </a:path>
              </a:pathLst>
            </a:custGeom>
            <a:solidFill>
              <a:srgbClr val="0076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Highway scene" id="101" name="Google Shape;101;p14"/>
          <p:cNvPicPr preferRelativeResize="0"/>
          <p:nvPr/>
        </p:nvPicPr>
        <p:blipFill rotWithShape="1">
          <a:blip r:embed="rId3">
            <a:alphaModFix/>
          </a:blip>
          <a:srcRect b="0" l="0" r="0" t="0"/>
          <a:stretch/>
        </p:blipFill>
        <p:spPr>
          <a:xfrm>
            <a:off x="-164730" y="2234492"/>
            <a:ext cx="3244360" cy="3244360"/>
          </a:xfrm>
          <a:prstGeom prst="rect">
            <a:avLst/>
          </a:prstGeom>
          <a:noFill/>
          <a:ln>
            <a:noFill/>
          </a:ln>
        </p:spPr>
      </p:pic>
      <p:pic>
        <p:nvPicPr>
          <p:cNvPr descr="Hike" id="102" name="Google Shape;102;p14"/>
          <p:cNvPicPr preferRelativeResize="0"/>
          <p:nvPr/>
        </p:nvPicPr>
        <p:blipFill rotWithShape="1">
          <a:blip r:embed="rId4">
            <a:alphaModFix/>
          </a:blip>
          <a:srcRect b="0" l="0" r="0" t="0"/>
          <a:stretch/>
        </p:blipFill>
        <p:spPr>
          <a:xfrm rot="-2322913">
            <a:off x="1440198" y="2812211"/>
            <a:ext cx="639433" cy="639433"/>
          </a:xfrm>
          <a:prstGeom prst="rect">
            <a:avLst/>
          </a:prstGeom>
          <a:noFill/>
          <a:ln>
            <a:noFill/>
          </a:ln>
        </p:spPr>
      </p:pic>
      <p:pic>
        <p:nvPicPr>
          <p:cNvPr descr="Deciduous tree" id="103" name="Google Shape;103;p14"/>
          <p:cNvPicPr preferRelativeResize="0"/>
          <p:nvPr/>
        </p:nvPicPr>
        <p:blipFill rotWithShape="1">
          <a:blip r:embed="rId5">
            <a:alphaModFix/>
          </a:blip>
          <a:srcRect b="0" l="0" r="0" t="0"/>
          <a:stretch/>
        </p:blipFill>
        <p:spPr>
          <a:xfrm>
            <a:off x="7454100" y="4315993"/>
            <a:ext cx="446380" cy="446380"/>
          </a:xfrm>
          <a:prstGeom prst="rect">
            <a:avLst/>
          </a:prstGeom>
          <a:noFill/>
          <a:ln>
            <a:noFill/>
          </a:ln>
        </p:spPr>
      </p:pic>
      <p:pic>
        <p:nvPicPr>
          <p:cNvPr descr="Deciduous tree" id="104" name="Google Shape;104;p14"/>
          <p:cNvPicPr preferRelativeResize="0"/>
          <p:nvPr/>
        </p:nvPicPr>
        <p:blipFill rotWithShape="1">
          <a:blip r:embed="rId5">
            <a:alphaModFix/>
          </a:blip>
          <a:srcRect b="0" l="0" r="0" t="0"/>
          <a:stretch/>
        </p:blipFill>
        <p:spPr>
          <a:xfrm>
            <a:off x="8382273" y="4314304"/>
            <a:ext cx="446380" cy="446380"/>
          </a:xfrm>
          <a:prstGeom prst="rect">
            <a:avLst/>
          </a:prstGeom>
          <a:noFill/>
          <a:ln>
            <a:noFill/>
          </a:ln>
        </p:spPr>
      </p:pic>
      <p:pic>
        <p:nvPicPr>
          <p:cNvPr descr="Moon and stars" id="105" name="Google Shape;105;p14"/>
          <p:cNvPicPr preferRelativeResize="0"/>
          <p:nvPr/>
        </p:nvPicPr>
        <p:blipFill rotWithShape="1">
          <a:blip r:embed="rId6">
            <a:alphaModFix/>
          </a:blip>
          <a:srcRect b="0" l="0" r="0" t="0"/>
          <a:stretch/>
        </p:blipFill>
        <p:spPr>
          <a:xfrm>
            <a:off x="8166690" y="3859707"/>
            <a:ext cx="257330" cy="257330"/>
          </a:xfrm>
          <a:prstGeom prst="rect">
            <a:avLst/>
          </a:prstGeom>
          <a:noFill/>
          <a:ln>
            <a:noFill/>
          </a:ln>
        </p:spPr>
      </p:pic>
      <p:sp>
        <p:nvSpPr>
          <p:cNvPr id="106" name="Google Shape;106;p14"/>
          <p:cNvSpPr/>
          <p:nvPr/>
        </p:nvSpPr>
        <p:spPr>
          <a:xfrm>
            <a:off x="7552752" y="4797859"/>
            <a:ext cx="1215673" cy="148941"/>
          </a:xfrm>
          <a:prstGeom prst="rect">
            <a:avLst/>
          </a:prstGeom>
          <a:solidFill>
            <a:srgbClr val="91A5AE"/>
          </a:solidFill>
          <a:ln cap="flat" cmpd="sng" w="25400">
            <a:solidFill>
              <a:srgbClr val="0156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Run" id="107" name="Google Shape;107;p14"/>
          <p:cNvPicPr preferRelativeResize="0"/>
          <p:nvPr/>
        </p:nvPicPr>
        <p:blipFill rotWithShape="1">
          <a:blip r:embed="rId7">
            <a:alphaModFix/>
          </a:blip>
          <a:srcRect b="0" l="0" r="0" t="0"/>
          <a:stretch/>
        </p:blipFill>
        <p:spPr>
          <a:xfrm>
            <a:off x="7801828" y="4371688"/>
            <a:ext cx="508670" cy="508670"/>
          </a:xfrm>
          <a:prstGeom prst="rect">
            <a:avLst/>
          </a:prstGeom>
          <a:noFill/>
          <a:ln>
            <a:noFill/>
          </a:ln>
        </p:spPr>
      </p:pic>
      <p:pic>
        <p:nvPicPr>
          <p:cNvPr descr="Sun" id="108" name="Google Shape;108;p14"/>
          <p:cNvPicPr preferRelativeResize="0"/>
          <p:nvPr/>
        </p:nvPicPr>
        <p:blipFill rotWithShape="1">
          <a:blip r:embed="rId8">
            <a:alphaModFix/>
          </a:blip>
          <a:srcRect b="0" l="0" r="0" t="0"/>
          <a:stretch/>
        </p:blipFill>
        <p:spPr>
          <a:xfrm>
            <a:off x="94890" y="2492273"/>
            <a:ext cx="970224" cy="97554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5"/>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Track Your Progress</a:t>
            </a:r>
            <a:endParaRPr/>
          </a:p>
        </p:txBody>
      </p:sp>
      <p:sp>
        <p:nvSpPr>
          <p:cNvPr id="114" name="Google Shape;114;p15"/>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Created to inspire people to run, be active and celebrate accomplishments</a:t>
            </a:r>
            <a:endParaRPr/>
          </a:p>
          <a:p>
            <a:pPr indent="-342900" lvl="0" marL="457200" rtl="0" algn="l">
              <a:lnSpc>
                <a:spcPct val="115000"/>
              </a:lnSpc>
              <a:spcBef>
                <a:spcPts val="1000"/>
              </a:spcBef>
              <a:spcAft>
                <a:spcPts val="0"/>
              </a:spcAft>
              <a:buSzPts val="1800"/>
              <a:buChar char="●"/>
            </a:pPr>
            <a:r>
              <a:rPr lang="en"/>
              <a:t>Easily track progress and performance</a:t>
            </a:r>
            <a:endParaRPr/>
          </a:p>
          <a:p>
            <a:pPr indent="-342900" lvl="0" marL="457200" rtl="0" algn="l">
              <a:lnSpc>
                <a:spcPct val="115000"/>
              </a:lnSpc>
              <a:spcBef>
                <a:spcPts val="1000"/>
              </a:spcBef>
              <a:spcAft>
                <a:spcPts val="1000"/>
              </a:spcAft>
              <a:buSzPts val="1800"/>
              <a:buChar char="●"/>
            </a:pPr>
            <a:r>
              <a:rPr lang="en"/>
              <a:t>Source of accountability and motivation to keep you going</a:t>
            </a:r>
            <a:endParaRPr sz="3000"/>
          </a:p>
        </p:txBody>
      </p:sp>
      <p:pic>
        <p:nvPicPr>
          <p:cNvPr descr="Upward trend" id="115" name="Google Shape;115;p15"/>
          <p:cNvPicPr preferRelativeResize="0"/>
          <p:nvPr/>
        </p:nvPicPr>
        <p:blipFill rotWithShape="1">
          <a:blip r:embed="rId3">
            <a:alphaModFix/>
          </a:blip>
          <a:srcRect b="0" l="0" r="0" t="0"/>
          <a:stretch/>
        </p:blipFill>
        <p:spPr>
          <a:xfrm>
            <a:off x="387900" y="2895553"/>
            <a:ext cx="2018870" cy="2018870"/>
          </a:xfrm>
          <a:prstGeom prst="rect">
            <a:avLst/>
          </a:prstGeom>
          <a:noFill/>
          <a:ln>
            <a:noFill/>
          </a:ln>
        </p:spPr>
      </p:pic>
      <p:pic>
        <p:nvPicPr>
          <p:cNvPr descr="Podium" id="116" name="Google Shape;116;p15"/>
          <p:cNvPicPr preferRelativeResize="0"/>
          <p:nvPr/>
        </p:nvPicPr>
        <p:blipFill rotWithShape="1">
          <a:blip r:embed="rId4">
            <a:alphaModFix/>
          </a:blip>
          <a:srcRect b="0" l="0" r="0" t="0"/>
          <a:stretch/>
        </p:blipFill>
        <p:spPr>
          <a:xfrm>
            <a:off x="6487062" y="2895554"/>
            <a:ext cx="2018869" cy="201886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Make it Noticed</a:t>
            </a:r>
            <a:endParaRPr/>
          </a:p>
        </p:txBody>
      </p:sp>
      <p:grpSp>
        <p:nvGrpSpPr>
          <p:cNvPr id="122" name="Google Shape;122;p16"/>
          <p:cNvGrpSpPr/>
          <p:nvPr/>
        </p:nvGrpSpPr>
        <p:grpSpPr>
          <a:xfrm>
            <a:off x="-2177994" y="759720"/>
            <a:ext cx="9114034" cy="4412779"/>
            <a:chOff x="-3701994" y="-568748"/>
            <a:chExt cx="9114034" cy="4412779"/>
          </a:xfrm>
        </p:grpSpPr>
        <p:sp>
          <p:nvSpPr>
            <p:cNvPr id="123" name="Google Shape;123;p16"/>
            <p:cNvSpPr/>
            <p:nvPr/>
          </p:nvSpPr>
          <p:spPr>
            <a:xfrm>
              <a:off x="-3701994" y="-568748"/>
              <a:ext cx="4412779" cy="4412779"/>
            </a:xfrm>
            <a:prstGeom prst="blockArc">
              <a:avLst>
                <a:gd fmla="val 18900000" name="adj1"/>
                <a:gd fmla="val 2700000" name="adj2"/>
                <a:gd fmla="val 489" name="adj3"/>
              </a:avLst>
            </a:prstGeom>
            <a:noFill/>
            <a:ln cap="flat" cmpd="sng" w="25400">
              <a:solidFill>
                <a:srgbClr val="005E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p:nvPr/>
          </p:nvSpPr>
          <p:spPr>
            <a:xfrm>
              <a:off x="372576" y="251803"/>
              <a:ext cx="5039464" cy="503869"/>
            </a:xfrm>
            <a:prstGeom prst="rect">
              <a:avLst/>
            </a:prstGeom>
            <a:solidFill>
              <a:srgbClr val="0076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txBox="1"/>
            <p:nvPr/>
          </p:nvSpPr>
          <p:spPr>
            <a:xfrm>
              <a:off x="372576" y="251803"/>
              <a:ext cx="5039464" cy="503869"/>
            </a:xfrm>
            <a:prstGeom prst="rect">
              <a:avLst/>
            </a:prstGeom>
            <a:noFill/>
            <a:ln>
              <a:noFill/>
            </a:ln>
          </p:spPr>
          <p:txBody>
            <a:bodyPr anchorCtr="0" anchor="ctr" bIns="68575" lIns="399925" spcFirstLastPara="1" rIns="68575" wrap="square" tIns="68575">
              <a:noAutofit/>
            </a:bodyPr>
            <a:lstStyle/>
            <a:p>
              <a:pPr indent="0" lvl="0" marL="0" marR="0" rtl="0" algn="l">
                <a:lnSpc>
                  <a:spcPct val="90000"/>
                </a:lnSpc>
                <a:spcBef>
                  <a:spcPts val="0"/>
                </a:spcBef>
                <a:spcAft>
                  <a:spcPts val="0"/>
                </a:spcAft>
                <a:buClr>
                  <a:srgbClr val="000000"/>
                </a:buClr>
                <a:buSzPts val="2700"/>
                <a:buFont typeface="Arial"/>
                <a:buNone/>
              </a:pPr>
              <a:r>
                <a:rPr b="0" i="0" lang="en" sz="2700" u="none" cap="none" strike="noStrike">
                  <a:solidFill>
                    <a:srgbClr val="FFFFFF"/>
                  </a:solidFill>
                  <a:latin typeface="Arial"/>
                  <a:ea typeface="Arial"/>
                  <a:cs typeface="Arial"/>
                  <a:sym typeface="Arial"/>
                </a:rPr>
                <a:t>Motivation</a:t>
              </a:r>
              <a:endParaRPr>
                <a:solidFill>
                  <a:srgbClr val="FFFFFF"/>
                </a:solidFill>
              </a:endParaRPr>
            </a:p>
          </p:txBody>
        </p:sp>
        <p:sp>
          <p:nvSpPr>
            <p:cNvPr id="126" name="Google Shape;126;p16"/>
            <p:cNvSpPr/>
            <p:nvPr/>
          </p:nvSpPr>
          <p:spPr>
            <a:xfrm>
              <a:off x="57657" y="188820"/>
              <a:ext cx="629836" cy="629836"/>
            </a:xfrm>
            <a:prstGeom prst="ellipse">
              <a:avLst/>
            </a:prstGeom>
            <a:solidFill>
              <a:schemeClr val="lt1"/>
            </a:solidFill>
            <a:ln cap="flat" cmpd="sng" w="25400">
              <a:solidFill>
                <a:srgbClr val="0076B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a:off x="661456" y="1007738"/>
              <a:ext cx="4750584" cy="503869"/>
            </a:xfrm>
            <a:prstGeom prst="rect">
              <a:avLst/>
            </a:prstGeom>
            <a:solidFill>
              <a:srgbClr val="0076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txBox="1"/>
            <p:nvPr/>
          </p:nvSpPr>
          <p:spPr>
            <a:xfrm>
              <a:off x="661456" y="1007738"/>
              <a:ext cx="4750584" cy="503869"/>
            </a:xfrm>
            <a:prstGeom prst="rect">
              <a:avLst/>
            </a:prstGeom>
            <a:noFill/>
            <a:ln>
              <a:noFill/>
            </a:ln>
          </p:spPr>
          <p:txBody>
            <a:bodyPr anchorCtr="0" anchor="ctr" bIns="68575" lIns="399925" spcFirstLastPara="1" rIns="68575" wrap="square" tIns="68575">
              <a:noAutofit/>
            </a:bodyPr>
            <a:lstStyle/>
            <a:p>
              <a:pPr indent="0" lvl="0" marL="0" marR="0" rtl="0" algn="l">
                <a:lnSpc>
                  <a:spcPct val="90000"/>
                </a:lnSpc>
                <a:spcBef>
                  <a:spcPts val="0"/>
                </a:spcBef>
                <a:spcAft>
                  <a:spcPts val="0"/>
                </a:spcAft>
                <a:buClr>
                  <a:srgbClr val="000000"/>
                </a:buClr>
                <a:buSzPts val="2700"/>
                <a:buFont typeface="Arial"/>
                <a:buNone/>
              </a:pPr>
              <a:r>
                <a:rPr b="0" i="0" lang="en" sz="2700" u="none" cap="none" strike="noStrike">
                  <a:solidFill>
                    <a:srgbClr val="FFFFFF"/>
                  </a:solidFill>
                  <a:latin typeface="Arial"/>
                  <a:ea typeface="Arial"/>
                  <a:cs typeface="Arial"/>
                  <a:sym typeface="Arial"/>
                </a:rPr>
                <a:t>Accountability</a:t>
              </a:r>
              <a:endParaRPr>
                <a:solidFill>
                  <a:srgbClr val="FFFFFF"/>
                </a:solidFill>
              </a:endParaRPr>
            </a:p>
          </p:txBody>
        </p:sp>
        <p:sp>
          <p:nvSpPr>
            <p:cNvPr id="129" name="Google Shape;129;p16"/>
            <p:cNvSpPr/>
            <p:nvPr/>
          </p:nvSpPr>
          <p:spPr>
            <a:xfrm>
              <a:off x="346537" y="944755"/>
              <a:ext cx="629836" cy="629836"/>
            </a:xfrm>
            <a:prstGeom prst="ellipse">
              <a:avLst/>
            </a:prstGeom>
            <a:solidFill>
              <a:schemeClr val="lt1"/>
            </a:solidFill>
            <a:ln cap="flat" cmpd="sng" w="25400">
              <a:solidFill>
                <a:srgbClr val="0076B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6"/>
            <p:cNvSpPr/>
            <p:nvPr/>
          </p:nvSpPr>
          <p:spPr>
            <a:xfrm>
              <a:off x="661456" y="1763673"/>
              <a:ext cx="4750584" cy="503869"/>
            </a:xfrm>
            <a:prstGeom prst="rect">
              <a:avLst/>
            </a:prstGeom>
            <a:solidFill>
              <a:srgbClr val="0076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txBox="1"/>
            <p:nvPr/>
          </p:nvSpPr>
          <p:spPr>
            <a:xfrm>
              <a:off x="661456" y="1763673"/>
              <a:ext cx="4750584" cy="503869"/>
            </a:xfrm>
            <a:prstGeom prst="rect">
              <a:avLst/>
            </a:prstGeom>
            <a:noFill/>
            <a:ln>
              <a:noFill/>
            </a:ln>
          </p:spPr>
          <p:txBody>
            <a:bodyPr anchorCtr="0" anchor="ctr" bIns="68575" lIns="399925" spcFirstLastPara="1" rIns="68575" wrap="square" tIns="68575">
              <a:noAutofit/>
            </a:bodyPr>
            <a:lstStyle/>
            <a:p>
              <a:pPr indent="0" lvl="0" marL="0" marR="0" rtl="0" algn="l">
                <a:lnSpc>
                  <a:spcPct val="90000"/>
                </a:lnSpc>
                <a:spcBef>
                  <a:spcPts val="0"/>
                </a:spcBef>
                <a:spcAft>
                  <a:spcPts val="0"/>
                </a:spcAft>
                <a:buClr>
                  <a:srgbClr val="000000"/>
                </a:buClr>
                <a:buSzPts val="2700"/>
                <a:buFont typeface="Arial"/>
                <a:buNone/>
              </a:pPr>
              <a:r>
                <a:rPr b="0" i="0" lang="en" sz="2700" u="none" cap="none" strike="noStrike">
                  <a:solidFill>
                    <a:srgbClr val="FFFFFF"/>
                  </a:solidFill>
                  <a:latin typeface="Arial"/>
                  <a:ea typeface="Arial"/>
                  <a:cs typeface="Arial"/>
                  <a:sym typeface="Arial"/>
                </a:rPr>
                <a:t>Sharing accomplishments</a:t>
              </a:r>
              <a:endParaRPr>
                <a:solidFill>
                  <a:srgbClr val="FFFFFF"/>
                </a:solidFill>
              </a:endParaRPr>
            </a:p>
          </p:txBody>
        </p:sp>
        <p:sp>
          <p:nvSpPr>
            <p:cNvPr id="132" name="Google Shape;132;p16"/>
            <p:cNvSpPr/>
            <p:nvPr/>
          </p:nvSpPr>
          <p:spPr>
            <a:xfrm>
              <a:off x="346537" y="1700690"/>
              <a:ext cx="629836" cy="629836"/>
            </a:xfrm>
            <a:prstGeom prst="ellipse">
              <a:avLst/>
            </a:prstGeom>
            <a:solidFill>
              <a:schemeClr val="lt1"/>
            </a:solidFill>
            <a:ln cap="flat" cmpd="sng" w="25400">
              <a:solidFill>
                <a:srgbClr val="0076B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6"/>
            <p:cNvSpPr/>
            <p:nvPr/>
          </p:nvSpPr>
          <p:spPr>
            <a:xfrm>
              <a:off x="372576" y="2519608"/>
              <a:ext cx="5039464" cy="503869"/>
            </a:xfrm>
            <a:prstGeom prst="rect">
              <a:avLst/>
            </a:prstGeom>
            <a:solidFill>
              <a:srgbClr val="0076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p:cNvSpPr txBox="1"/>
            <p:nvPr/>
          </p:nvSpPr>
          <p:spPr>
            <a:xfrm>
              <a:off x="372576" y="2519608"/>
              <a:ext cx="5039464" cy="503869"/>
            </a:xfrm>
            <a:prstGeom prst="rect">
              <a:avLst/>
            </a:prstGeom>
            <a:noFill/>
            <a:ln>
              <a:noFill/>
            </a:ln>
          </p:spPr>
          <p:txBody>
            <a:bodyPr anchorCtr="0" anchor="ctr" bIns="68575" lIns="399925" spcFirstLastPara="1" rIns="68575" wrap="square" tIns="68575">
              <a:noAutofit/>
            </a:bodyPr>
            <a:lstStyle/>
            <a:p>
              <a:pPr indent="0" lvl="0" marL="0" marR="0" rtl="0" algn="l">
                <a:lnSpc>
                  <a:spcPct val="90000"/>
                </a:lnSpc>
                <a:spcBef>
                  <a:spcPts val="0"/>
                </a:spcBef>
                <a:spcAft>
                  <a:spcPts val="0"/>
                </a:spcAft>
                <a:buClr>
                  <a:srgbClr val="000000"/>
                </a:buClr>
                <a:buSzPts val="2700"/>
                <a:buFont typeface="Arial"/>
                <a:buNone/>
              </a:pPr>
              <a:r>
                <a:rPr b="0" i="0" lang="en" sz="2700" u="none" cap="none" strike="noStrike">
                  <a:solidFill>
                    <a:srgbClr val="FFFFFF"/>
                  </a:solidFill>
                  <a:latin typeface="Arial"/>
                  <a:ea typeface="Arial"/>
                  <a:cs typeface="Arial"/>
                  <a:sym typeface="Arial"/>
                </a:rPr>
                <a:t>A true social aspect</a:t>
              </a:r>
              <a:endParaRPr>
                <a:solidFill>
                  <a:srgbClr val="FFFFFF"/>
                </a:solidFill>
              </a:endParaRPr>
            </a:p>
          </p:txBody>
        </p:sp>
        <p:sp>
          <p:nvSpPr>
            <p:cNvPr id="135" name="Google Shape;135;p16"/>
            <p:cNvSpPr/>
            <p:nvPr/>
          </p:nvSpPr>
          <p:spPr>
            <a:xfrm>
              <a:off x="57657" y="2456625"/>
              <a:ext cx="629836" cy="629836"/>
            </a:xfrm>
            <a:prstGeom prst="ellipse">
              <a:avLst/>
            </a:prstGeom>
            <a:solidFill>
              <a:schemeClr val="lt1"/>
            </a:solidFill>
            <a:ln cap="flat" cmpd="sng" w="25400">
              <a:solidFill>
                <a:srgbClr val="0076B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Clapping hands" id="136" name="Google Shape;136;p16"/>
          <p:cNvPicPr preferRelativeResize="0"/>
          <p:nvPr/>
        </p:nvPicPr>
        <p:blipFill rotWithShape="1">
          <a:blip r:embed="rId3">
            <a:alphaModFix/>
          </a:blip>
          <a:srcRect b="0" l="0" r="0" t="0"/>
          <a:stretch/>
        </p:blipFill>
        <p:spPr>
          <a:xfrm>
            <a:off x="1647646" y="1578634"/>
            <a:ext cx="500332" cy="500332"/>
          </a:xfrm>
          <a:prstGeom prst="rect">
            <a:avLst/>
          </a:prstGeom>
          <a:noFill/>
          <a:ln>
            <a:noFill/>
          </a:ln>
        </p:spPr>
      </p:pic>
      <p:pic>
        <p:nvPicPr>
          <p:cNvPr descr="Checklist" id="137" name="Google Shape;137;p16"/>
          <p:cNvPicPr preferRelativeResize="0"/>
          <p:nvPr/>
        </p:nvPicPr>
        <p:blipFill rotWithShape="1">
          <a:blip r:embed="rId4">
            <a:alphaModFix/>
          </a:blip>
          <a:srcRect b="0" l="0" r="0" t="0"/>
          <a:stretch/>
        </p:blipFill>
        <p:spPr>
          <a:xfrm>
            <a:off x="1949568" y="2346384"/>
            <a:ext cx="500332" cy="500332"/>
          </a:xfrm>
          <a:prstGeom prst="rect">
            <a:avLst/>
          </a:prstGeom>
          <a:noFill/>
          <a:ln>
            <a:noFill/>
          </a:ln>
        </p:spPr>
      </p:pic>
      <p:pic>
        <p:nvPicPr>
          <p:cNvPr descr="Cheers" id="138" name="Google Shape;138;p16"/>
          <p:cNvPicPr preferRelativeResize="0"/>
          <p:nvPr/>
        </p:nvPicPr>
        <p:blipFill rotWithShape="1">
          <a:blip r:embed="rId5">
            <a:alphaModFix/>
          </a:blip>
          <a:srcRect b="0" l="0" r="0" t="0"/>
          <a:stretch/>
        </p:blipFill>
        <p:spPr>
          <a:xfrm>
            <a:off x="1940942" y="3117070"/>
            <a:ext cx="500332" cy="500332"/>
          </a:xfrm>
          <a:prstGeom prst="rect">
            <a:avLst/>
          </a:prstGeom>
          <a:noFill/>
          <a:ln>
            <a:noFill/>
          </a:ln>
        </p:spPr>
      </p:pic>
      <p:pic>
        <p:nvPicPr>
          <p:cNvPr descr="Group success" id="139" name="Google Shape;139;p16"/>
          <p:cNvPicPr preferRelativeResize="0"/>
          <p:nvPr/>
        </p:nvPicPr>
        <p:blipFill rotWithShape="1">
          <a:blip r:embed="rId6">
            <a:alphaModFix/>
          </a:blip>
          <a:srcRect b="0" l="0" r="0" t="0"/>
          <a:stretch/>
        </p:blipFill>
        <p:spPr>
          <a:xfrm>
            <a:off x="1647646" y="3861878"/>
            <a:ext cx="500332" cy="50033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17"/>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Trailblazing</a:t>
            </a:r>
            <a:endParaRPr/>
          </a:p>
        </p:txBody>
      </p:sp>
      <p:sp>
        <p:nvSpPr>
          <p:cNvPr id="145" name="Google Shape;145;p17"/>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Allows the more adventurous among us to find new routes and share that with their friends, family, followers, etc.</a:t>
            </a:r>
            <a:endParaRPr/>
          </a:p>
          <a:p>
            <a:pPr indent="-342900" lvl="0" marL="457200" rtl="0" algn="l">
              <a:lnSpc>
                <a:spcPct val="115000"/>
              </a:lnSpc>
              <a:spcBef>
                <a:spcPts val="1000"/>
              </a:spcBef>
              <a:spcAft>
                <a:spcPts val="0"/>
              </a:spcAft>
              <a:buSzPts val="1800"/>
              <a:buChar char="●"/>
            </a:pPr>
            <a:r>
              <a:rPr lang="en"/>
              <a:t>Community driven</a:t>
            </a:r>
            <a:endParaRPr/>
          </a:p>
          <a:p>
            <a:pPr indent="-317500" lvl="1" marL="914400" rtl="0" algn="l">
              <a:lnSpc>
                <a:spcPct val="115000"/>
              </a:lnSpc>
              <a:spcBef>
                <a:spcPts val="1000"/>
              </a:spcBef>
              <a:spcAft>
                <a:spcPts val="0"/>
              </a:spcAft>
              <a:buSzPts val="1400"/>
              <a:buChar char="○"/>
            </a:pPr>
            <a:r>
              <a:rPr lang="en"/>
              <a:t>All the routes that you find on our app are created for runners by runners</a:t>
            </a:r>
            <a:endParaRPr/>
          </a:p>
          <a:p>
            <a:pPr indent="0" lvl="0" marL="0" rtl="0" algn="l">
              <a:lnSpc>
                <a:spcPct val="115000"/>
              </a:lnSpc>
              <a:spcBef>
                <a:spcPts val="10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pic>
        <p:nvPicPr>
          <p:cNvPr descr="Customer review" id="146" name="Google Shape;146;p17"/>
          <p:cNvPicPr preferRelativeResize="0"/>
          <p:nvPr/>
        </p:nvPicPr>
        <p:blipFill rotWithShape="1">
          <a:blip r:embed="rId3">
            <a:alphaModFix/>
          </a:blip>
          <a:srcRect b="0" l="0" r="0" t="0"/>
          <a:stretch/>
        </p:blipFill>
        <p:spPr>
          <a:xfrm>
            <a:off x="6896964" y="3029274"/>
            <a:ext cx="2083423" cy="2083423"/>
          </a:xfrm>
          <a:prstGeom prst="rect">
            <a:avLst/>
          </a:prstGeom>
          <a:noFill/>
          <a:ln>
            <a:noFill/>
          </a:ln>
        </p:spPr>
      </p:pic>
      <p:pic>
        <p:nvPicPr>
          <p:cNvPr descr="Marketing" id="147" name="Google Shape;147;p17"/>
          <p:cNvPicPr preferRelativeResize="0"/>
          <p:nvPr/>
        </p:nvPicPr>
        <p:blipFill rotWithShape="1">
          <a:blip r:embed="rId4">
            <a:alphaModFix/>
          </a:blip>
          <a:srcRect b="0" l="0" r="0" t="0"/>
          <a:stretch/>
        </p:blipFill>
        <p:spPr>
          <a:xfrm>
            <a:off x="163613" y="3272815"/>
            <a:ext cx="1906726" cy="19067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8"/>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Reaching New Peaks</a:t>
            </a:r>
            <a:endParaRPr/>
          </a:p>
        </p:txBody>
      </p:sp>
      <p:sp>
        <p:nvSpPr>
          <p:cNvPr id="153" name="Google Shape;153;p18"/>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Stride’s filter search is perfect for finding personalized routes</a:t>
            </a:r>
            <a:endParaRPr/>
          </a:p>
          <a:p>
            <a:pPr indent="-342900" lvl="0" marL="457200" rtl="0" algn="l">
              <a:lnSpc>
                <a:spcPct val="115000"/>
              </a:lnSpc>
              <a:spcBef>
                <a:spcPts val="0"/>
              </a:spcBef>
              <a:spcAft>
                <a:spcPts val="0"/>
              </a:spcAft>
              <a:buSzPts val="1800"/>
              <a:buChar char="●"/>
            </a:pPr>
            <a:r>
              <a:rPr lang="en"/>
              <a:t>Uses trail attributes to help narrow search results</a:t>
            </a:r>
            <a:endParaRPr/>
          </a:p>
          <a:p>
            <a:pPr indent="-342900" lvl="0" marL="457200" rtl="0" algn="l">
              <a:lnSpc>
                <a:spcPct val="115000"/>
              </a:lnSpc>
              <a:spcBef>
                <a:spcPts val="0"/>
              </a:spcBef>
              <a:spcAft>
                <a:spcPts val="0"/>
              </a:spcAft>
              <a:buSzPts val="1800"/>
              <a:buChar char="●"/>
            </a:pPr>
            <a:r>
              <a:rPr lang="en"/>
              <a:t>Filter by as many or as little as you want</a:t>
            </a:r>
            <a:endParaRPr/>
          </a:p>
          <a:p>
            <a:pPr indent="-342900" lvl="0" marL="457200" rtl="0" algn="l">
              <a:lnSpc>
                <a:spcPct val="115000"/>
              </a:lnSpc>
              <a:spcBef>
                <a:spcPts val="0"/>
              </a:spcBef>
              <a:spcAft>
                <a:spcPts val="0"/>
              </a:spcAft>
              <a:buSzPts val="1800"/>
              <a:buChar char="●"/>
            </a:pPr>
            <a:r>
              <a:rPr lang="en"/>
              <a:t>Search by:</a:t>
            </a:r>
            <a:endParaRPr/>
          </a:p>
          <a:p>
            <a:pPr indent="-317500" lvl="1" marL="914400" rtl="0" algn="l">
              <a:lnSpc>
                <a:spcPct val="115000"/>
              </a:lnSpc>
              <a:spcBef>
                <a:spcPts val="0"/>
              </a:spcBef>
              <a:spcAft>
                <a:spcPts val="0"/>
              </a:spcAft>
              <a:buSzPts val="1400"/>
              <a:buChar char="○"/>
            </a:pPr>
            <a:r>
              <a:rPr lang="en"/>
              <a:t>Location</a:t>
            </a:r>
            <a:endParaRPr/>
          </a:p>
          <a:p>
            <a:pPr indent="-317500" lvl="1" marL="914400" rtl="0" algn="l">
              <a:lnSpc>
                <a:spcPct val="115000"/>
              </a:lnSpc>
              <a:spcBef>
                <a:spcPts val="0"/>
              </a:spcBef>
              <a:spcAft>
                <a:spcPts val="0"/>
              </a:spcAft>
              <a:buSzPts val="1400"/>
              <a:buChar char="○"/>
            </a:pPr>
            <a:r>
              <a:rPr lang="en"/>
              <a:t>Rating</a:t>
            </a:r>
            <a:endParaRPr/>
          </a:p>
          <a:p>
            <a:pPr indent="-317500" lvl="1" marL="914400" rtl="0" algn="l">
              <a:lnSpc>
                <a:spcPct val="115000"/>
              </a:lnSpc>
              <a:spcBef>
                <a:spcPts val="0"/>
              </a:spcBef>
              <a:spcAft>
                <a:spcPts val="0"/>
              </a:spcAft>
              <a:buSzPts val="1400"/>
              <a:buChar char="○"/>
            </a:pPr>
            <a:r>
              <a:rPr lang="en"/>
              <a:t>Safety Rating</a:t>
            </a:r>
            <a:endParaRPr/>
          </a:p>
          <a:p>
            <a:pPr indent="-317500" lvl="1" marL="914400" rtl="0" algn="l">
              <a:lnSpc>
                <a:spcPct val="115000"/>
              </a:lnSpc>
              <a:spcBef>
                <a:spcPts val="0"/>
              </a:spcBef>
              <a:spcAft>
                <a:spcPts val="0"/>
              </a:spcAft>
              <a:buSzPts val="1400"/>
              <a:buChar char="○"/>
            </a:pPr>
            <a:r>
              <a:rPr lang="en"/>
              <a:t>Difficulty</a:t>
            </a:r>
            <a:endParaRPr/>
          </a:p>
          <a:p>
            <a:pPr indent="-317500" lvl="1" marL="914400" rtl="0" algn="l">
              <a:lnSpc>
                <a:spcPct val="115000"/>
              </a:lnSpc>
              <a:spcBef>
                <a:spcPts val="0"/>
              </a:spcBef>
              <a:spcAft>
                <a:spcPts val="0"/>
              </a:spcAft>
              <a:buSzPts val="1400"/>
              <a:buChar char="○"/>
            </a:pPr>
            <a:r>
              <a:rPr lang="en"/>
              <a:t>Distance</a:t>
            </a:r>
            <a:endParaRPr/>
          </a:p>
          <a:p>
            <a:pPr indent="-317500" lvl="1" marL="914400" rtl="0" algn="l">
              <a:lnSpc>
                <a:spcPct val="115000"/>
              </a:lnSpc>
              <a:spcBef>
                <a:spcPts val="0"/>
              </a:spcBef>
              <a:spcAft>
                <a:spcPts val="0"/>
              </a:spcAft>
              <a:buSzPts val="1400"/>
              <a:buChar char="○"/>
            </a:pPr>
            <a:r>
              <a:rPr lang="en"/>
              <a:t>Time</a:t>
            </a:r>
            <a:endParaRPr/>
          </a:p>
        </p:txBody>
      </p:sp>
      <p:pic>
        <p:nvPicPr>
          <p:cNvPr descr="Mountain scene" id="154" name="Google Shape;154;p18"/>
          <p:cNvPicPr preferRelativeResize="0"/>
          <p:nvPr/>
        </p:nvPicPr>
        <p:blipFill rotWithShape="1">
          <a:blip r:embed="rId3">
            <a:alphaModFix/>
          </a:blip>
          <a:srcRect b="0" l="0" r="0" t="0"/>
          <a:stretch/>
        </p:blipFill>
        <p:spPr>
          <a:xfrm>
            <a:off x="4934308" y="1757154"/>
            <a:ext cx="3157269" cy="315726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9"/>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Stay Safe Out There</a:t>
            </a:r>
            <a:endParaRPr/>
          </a:p>
        </p:txBody>
      </p:sp>
      <p:sp>
        <p:nvSpPr>
          <p:cNvPr id="160" name="Google Shape;160;p19"/>
          <p:cNvSpPr txBox="1"/>
          <p:nvPr>
            <p:ph idx="1" type="body"/>
          </p:nvPr>
        </p:nvSpPr>
        <p:spPr>
          <a:xfrm>
            <a:off x="387900" y="1489824"/>
            <a:ext cx="4184100" cy="3078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Helps runners feel safe and confident running in new environments</a:t>
            </a:r>
            <a:endParaRPr/>
          </a:p>
          <a:p>
            <a:pPr indent="-342900" lvl="0" marL="457200" rtl="0" algn="l">
              <a:lnSpc>
                <a:spcPct val="115000"/>
              </a:lnSpc>
              <a:spcBef>
                <a:spcPts val="0"/>
              </a:spcBef>
              <a:spcAft>
                <a:spcPts val="0"/>
              </a:spcAft>
              <a:buSzPts val="1800"/>
              <a:buChar char="●"/>
            </a:pPr>
            <a:r>
              <a:rPr lang="en"/>
              <a:t>User generated rating that reflects the overall safety of individual routes</a:t>
            </a:r>
            <a:endParaRPr/>
          </a:p>
        </p:txBody>
      </p:sp>
      <p:pic>
        <p:nvPicPr>
          <p:cNvPr descr="Hill scene" id="161" name="Google Shape;161;p19"/>
          <p:cNvPicPr preferRelativeResize="0"/>
          <p:nvPr/>
        </p:nvPicPr>
        <p:blipFill rotWithShape="1">
          <a:blip r:embed="rId3">
            <a:alphaModFix/>
          </a:blip>
          <a:srcRect b="0" l="0" r="0" t="0"/>
          <a:stretch/>
        </p:blipFill>
        <p:spPr>
          <a:xfrm>
            <a:off x="5722610" y="1835187"/>
            <a:ext cx="3618108" cy="3618108"/>
          </a:xfrm>
          <a:prstGeom prst="rect">
            <a:avLst/>
          </a:prstGeom>
          <a:noFill/>
          <a:ln>
            <a:noFill/>
          </a:ln>
        </p:spPr>
      </p:pic>
      <p:pic>
        <p:nvPicPr>
          <p:cNvPr descr="Security camera" id="162" name="Google Shape;162;p19"/>
          <p:cNvPicPr preferRelativeResize="0"/>
          <p:nvPr/>
        </p:nvPicPr>
        <p:blipFill rotWithShape="1">
          <a:blip r:embed="rId4">
            <a:alphaModFix/>
          </a:blip>
          <a:srcRect b="0" l="0" r="0" t="0"/>
          <a:stretch/>
        </p:blipFill>
        <p:spPr>
          <a:xfrm flipH="1">
            <a:off x="7698114" y="3403975"/>
            <a:ext cx="532292" cy="532292"/>
          </a:xfrm>
          <a:prstGeom prst="rect">
            <a:avLst/>
          </a:prstGeom>
          <a:noFill/>
          <a:ln>
            <a:noFill/>
          </a:ln>
        </p:spPr>
      </p:pic>
      <p:pic>
        <p:nvPicPr>
          <p:cNvPr descr="Streetlight" id="163" name="Google Shape;163;p19"/>
          <p:cNvPicPr preferRelativeResize="0"/>
          <p:nvPr/>
        </p:nvPicPr>
        <p:blipFill rotWithShape="1">
          <a:blip r:embed="rId5">
            <a:alphaModFix/>
          </a:blip>
          <a:srcRect b="0" l="0" r="0" t="0"/>
          <a:stretch/>
        </p:blipFill>
        <p:spPr>
          <a:xfrm>
            <a:off x="5820050" y="3403975"/>
            <a:ext cx="1253609" cy="1253609"/>
          </a:xfrm>
          <a:prstGeom prst="rect">
            <a:avLst/>
          </a:prstGeom>
          <a:noFill/>
          <a:ln>
            <a:noFill/>
          </a:ln>
        </p:spPr>
      </p:pic>
      <p:pic>
        <p:nvPicPr>
          <p:cNvPr descr="Run" id="164" name="Google Shape;164;p19"/>
          <p:cNvPicPr preferRelativeResize="0"/>
          <p:nvPr/>
        </p:nvPicPr>
        <p:blipFill rotWithShape="1">
          <a:blip r:embed="rId6">
            <a:alphaModFix/>
          </a:blip>
          <a:srcRect b="0" l="0" r="0" t="0"/>
          <a:stretch/>
        </p:blipFill>
        <p:spPr>
          <a:xfrm rot="-2097613">
            <a:off x="6546696" y="4092752"/>
            <a:ext cx="508670" cy="50867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0"/>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br>
              <a:rPr lang="en"/>
            </a:br>
            <a:r>
              <a:rPr lang="en"/>
              <a:t>Let’s Go For a Run</a:t>
            </a:r>
            <a:endParaRPr/>
          </a:p>
        </p:txBody>
      </p:sp>
      <p:grpSp>
        <p:nvGrpSpPr>
          <p:cNvPr id="170" name="Google Shape;170;p20"/>
          <p:cNvGrpSpPr/>
          <p:nvPr/>
        </p:nvGrpSpPr>
        <p:grpSpPr>
          <a:xfrm>
            <a:off x="1227825" y="1375687"/>
            <a:ext cx="6688347" cy="3309788"/>
            <a:chOff x="0" y="0"/>
            <a:chExt cx="6688347" cy="3309788"/>
          </a:xfrm>
        </p:grpSpPr>
        <p:sp>
          <p:nvSpPr>
            <p:cNvPr id="171" name="Google Shape;171;p20"/>
            <p:cNvSpPr/>
            <p:nvPr/>
          </p:nvSpPr>
          <p:spPr>
            <a:xfrm rot="-5400000">
              <a:off x="844639" y="-844639"/>
              <a:ext cx="1654894" cy="3344173"/>
            </a:xfrm>
            <a:prstGeom prst="round1Rect">
              <a:avLst>
                <a:gd fmla="val 16667" name="adj"/>
              </a:avLst>
            </a:prstGeom>
            <a:solidFill>
              <a:srgbClr val="0076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0"/>
            <p:cNvSpPr txBox="1"/>
            <p:nvPr/>
          </p:nvSpPr>
          <p:spPr>
            <a:xfrm>
              <a:off x="0" y="0"/>
              <a:ext cx="3344173" cy="1241170"/>
            </a:xfrm>
            <a:prstGeom prst="rect">
              <a:avLst/>
            </a:prstGeom>
            <a:noFill/>
            <a:ln>
              <a:noFill/>
            </a:ln>
          </p:spPr>
          <p:txBody>
            <a:bodyPr anchorCtr="0" anchor="ctr" bIns="213350" lIns="213350" spcFirstLastPara="1" rIns="213350" wrap="square" tIns="213350">
              <a:noAutofit/>
            </a:bodyPr>
            <a:lstStyle/>
            <a:p>
              <a:pPr indent="0" lvl="0" marL="0" marR="0" rtl="0" algn="ctr">
                <a:lnSpc>
                  <a:spcPct val="90000"/>
                </a:lnSpc>
                <a:spcBef>
                  <a:spcPts val="0"/>
                </a:spcBef>
                <a:spcAft>
                  <a:spcPts val="0"/>
                </a:spcAft>
                <a:buClr>
                  <a:srgbClr val="000000"/>
                </a:buClr>
                <a:buSzPts val="3000"/>
                <a:buFont typeface="Arial"/>
                <a:buNone/>
              </a:pPr>
              <a:r>
                <a:rPr b="0" i="0" lang="en" sz="3000" u="none" cap="none" strike="noStrike">
                  <a:solidFill>
                    <a:srgbClr val="FFFFFF"/>
                  </a:solidFill>
                  <a:latin typeface="Arial"/>
                  <a:ea typeface="Arial"/>
                  <a:cs typeface="Arial"/>
                  <a:sym typeface="Arial"/>
                </a:rPr>
                <a:t>Track progress</a:t>
              </a:r>
              <a:endParaRPr>
                <a:solidFill>
                  <a:srgbClr val="FFFFFF"/>
                </a:solidFill>
              </a:endParaRPr>
            </a:p>
          </p:txBody>
        </p:sp>
        <p:sp>
          <p:nvSpPr>
            <p:cNvPr id="173" name="Google Shape;173;p20"/>
            <p:cNvSpPr/>
            <p:nvPr/>
          </p:nvSpPr>
          <p:spPr>
            <a:xfrm>
              <a:off x="3344173" y="0"/>
              <a:ext cx="3344173" cy="1654894"/>
            </a:xfrm>
            <a:prstGeom prst="round1Rect">
              <a:avLst>
                <a:gd fmla="val 16667" name="adj"/>
              </a:avLst>
            </a:prstGeom>
            <a:solidFill>
              <a:srgbClr val="0076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0"/>
            <p:cNvSpPr txBox="1"/>
            <p:nvPr/>
          </p:nvSpPr>
          <p:spPr>
            <a:xfrm>
              <a:off x="3344173" y="0"/>
              <a:ext cx="3344173" cy="1241170"/>
            </a:xfrm>
            <a:prstGeom prst="rect">
              <a:avLst/>
            </a:prstGeom>
            <a:noFill/>
            <a:ln>
              <a:noFill/>
            </a:ln>
          </p:spPr>
          <p:txBody>
            <a:bodyPr anchorCtr="0" anchor="ctr" bIns="213350" lIns="213350" spcFirstLastPara="1" rIns="213350" wrap="square" tIns="213350">
              <a:noAutofit/>
            </a:bodyPr>
            <a:lstStyle/>
            <a:p>
              <a:pPr indent="0" lvl="0" marL="0" marR="0" rtl="0" algn="ctr">
                <a:lnSpc>
                  <a:spcPct val="90000"/>
                </a:lnSpc>
                <a:spcBef>
                  <a:spcPts val="0"/>
                </a:spcBef>
                <a:spcAft>
                  <a:spcPts val="0"/>
                </a:spcAft>
                <a:buClr>
                  <a:srgbClr val="000000"/>
                </a:buClr>
                <a:buSzPts val="3000"/>
                <a:buFont typeface="Arial"/>
                <a:buNone/>
              </a:pPr>
              <a:r>
                <a:rPr b="0" i="0" lang="en" sz="3000" u="none" cap="none" strike="noStrike">
                  <a:solidFill>
                    <a:srgbClr val="FFFFFF"/>
                  </a:solidFill>
                  <a:latin typeface="Arial"/>
                  <a:ea typeface="Arial"/>
                  <a:cs typeface="Arial"/>
                  <a:sym typeface="Arial"/>
                </a:rPr>
                <a:t>Social engagement</a:t>
              </a:r>
              <a:endParaRPr>
                <a:solidFill>
                  <a:srgbClr val="FFFFFF"/>
                </a:solidFill>
              </a:endParaRPr>
            </a:p>
          </p:txBody>
        </p:sp>
        <p:sp>
          <p:nvSpPr>
            <p:cNvPr id="175" name="Google Shape;175;p20"/>
            <p:cNvSpPr/>
            <p:nvPr/>
          </p:nvSpPr>
          <p:spPr>
            <a:xfrm rot="10800000">
              <a:off x="0" y="1654894"/>
              <a:ext cx="3344173" cy="1654894"/>
            </a:xfrm>
            <a:prstGeom prst="round1Rect">
              <a:avLst>
                <a:gd fmla="val 16667" name="adj"/>
              </a:avLst>
            </a:prstGeom>
            <a:solidFill>
              <a:srgbClr val="0076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0"/>
            <p:cNvSpPr txBox="1"/>
            <p:nvPr/>
          </p:nvSpPr>
          <p:spPr>
            <a:xfrm>
              <a:off x="0" y="2068617"/>
              <a:ext cx="3344173" cy="1241170"/>
            </a:xfrm>
            <a:prstGeom prst="rect">
              <a:avLst/>
            </a:prstGeom>
            <a:noFill/>
            <a:ln>
              <a:noFill/>
            </a:ln>
          </p:spPr>
          <p:txBody>
            <a:bodyPr anchorCtr="0" anchor="ctr" bIns="213350" lIns="213350" spcFirstLastPara="1" rIns="213350" wrap="square" tIns="213350">
              <a:noAutofit/>
            </a:bodyPr>
            <a:lstStyle/>
            <a:p>
              <a:pPr indent="0" lvl="0" marL="0" marR="0" rtl="0" algn="ctr">
                <a:lnSpc>
                  <a:spcPct val="90000"/>
                </a:lnSpc>
                <a:spcBef>
                  <a:spcPts val="0"/>
                </a:spcBef>
                <a:spcAft>
                  <a:spcPts val="0"/>
                </a:spcAft>
                <a:buClr>
                  <a:srgbClr val="000000"/>
                </a:buClr>
                <a:buSzPts val="3000"/>
                <a:buFont typeface="Arial"/>
                <a:buNone/>
              </a:pPr>
              <a:r>
                <a:rPr b="0" i="0" lang="en" sz="3000" u="none" cap="none" strike="noStrike">
                  <a:solidFill>
                    <a:srgbClr val="FFFFFF"/>
                  </a:solidFill>
                  <a:latin typeface="Arial"/>
                  <a:ea typeface="Arial"/>
                  <a:cs typeface="Arial"/>
                  <a:sym typeface="Arial"/>
                </a:rPr>
                <a:t>Trailblaze new routes</a:t>
              </a:r>
              <a:endParaRPr>
                <a:solidFill>
                  <a:srgbClr val="FFFFFF"/>
                </a:solidFill>
              </a:endParaRPr>
            </a:p>
          </p:txBody>
        </p:sp>
        <p:sp>
          <p:nvSpPr>
            <p:cNvPr id="177" name="Google Shape;177;p20"/>
            <p:cNvSpPr/>
            <p:nvPr/>
          </p:nvSpPr>
          <p:spPr>
            <a:xfrm rot="5400000">
              <a:off x="4188813" y="810254"/>
              <a:ext cx="1654894" cy="3344173"/>
            </a:xfrm>
            <a:prstGeom prst="round1Rect">
              <a:avLst>
                <a:gd fmla="val 16667" name="adj"/>
              </a:avLst>
            </a:prstGeom>
            <a:solidFill>
              <a:srgbClr val="0076B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0"/>
            <p:cNvSpPr txBox="1"/>
            <p:nvPr/>
          </p:nvSpPr>
          <p:spPr>
            <a:xfrm>
              <a:off x="3344174" y="2068616"/>
              <a:ext cx="3344173" cy="1241170"/>
            </a:xfrm>
            <a:prstGeom prst="rect">
              <a:avLst/>
            </a:prstGeom>
            <a:noFill/>
            <a:ln>
              <a:noFill/>
            </a:ln>
          </p:spPr>
          <p:txBody>
            <a:bodyPr anchorCtr="0" anchor="ctr" bIns="213350" lIns="213350" spcFirstLastPara="1" rIns="213350" wrap="square" tIns="213350">
              <a:noAutofit/>
            </a:bodyPr>
            <a:lstStyle/>
            <a:p>
              <a:pPr indent="0" lvl="0" marL="0" marR="0" rtl="0" algn="ctr">
                <a:lnSpc>
                  <a:spcPct val="90000"/>
                </a:lnSpc>
                <a:spcBef>
                  <a:spcPts val="0"/>
                </a:spcBef>
                <a:spcAft>
                  <a:spcPts val="0"/>
                </a:spcAft>
                <a:buClr>
                  <a:srgbClr val="000000"/>
                </a:buClr>
                <a:buSzPts val="3000"/>
                <a:buFont typeface="Arial"/>
                <a:buNone/>
              </a:pPr>
              <a:r>
                <a:rPr b="0" i="0" lang="en" sz="3000" u="none" cap="none" strike="noStrike">
                  <a:solidFill>
                    <a:srgbClr val="FFFFFF"/>
                  </a:solidFill>
                  <a:latin typeface="Arial"/>
                  <a:ea typeface="Arial"/>
                  <a:cs typeface="Arial"/>
                  <a:sym typeface="Arial"/>
                </a:rPr>
                <a:t>Find top routes</a:t>
              </a:r>
              <a:endParaRPr>
                <a:solidFill>
                  <a:srgbClr val="FFFFFF"/>
                </a:solidFill>
              </a:endParaRPr>
            </a:p>
          </p:txBody>
        </p:sp>
        <p:sp>
          <p:nvSpPr>
            <p:cNvPr id="179" name="Google Shape;179;p20"/>
            <p:cNvSpPr/>
            <p:nvPr/>
          </p:nvSpPr>
          <p:spPr>
            <a:xfrm>
              <a:off x="2340921" y="1241170"/>
              <a:ext cx="2006504" cy="827447"/>
            </a:xfrm>
            <a:prstGeom prst="roundRect">
              <a:avLst>
                <a:gd fmla="val 16667" name="adj"/>
              </a:avLst>
            </a:prstGeom>
            <a:solidFill>
              <a:srgbClr val="A7BCDA"/>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0"/>
            <p:cNvSpPr txBox="1"/>
            <p:nvPr/>
          </p:nvSpPr>
          <p:spPr>
            <a:xfrm>
              <a:off x="2381314" y="1281563"/>
              <a:ext cx="1925718" cy="746661"/>
            </a:xfrm>
            <a:prstGeom prst="rect">
              <a:avLst/>
            </a:prstGeom>
            <a:noFill/>
            <a:ln>
              <a:noFill/>
            </a:ln>
          </p:spPr>
          <p:txBody>
            <a:bodyPr anchorCtr="0" anchor="ctr" bIns="114300" lIns="114300" spcFirstLastPara="1" rIns="114300" wrap="square" tIns="114300">
              <a:noAutofit/>
            </a:bodyPr>
            <a:lstStyle/>
            <a:p>
              <a:pPr indent="0" lvl="0" marL="0" marR="0" rtl="0" algn="ctr">
                <a:lnSpc>
                  <a:spcPct val="90000"/>
                </a:lnSpc>
                <a:spcBef>
                  <a:spcPts val="0"/>
                </a:spcBef>
                <a:spcAft>
                  <a:spcPts val="0"/>
                </a:spcAft>
                <a:buClr>
                  <a:srgbClr val="000000"/>
                </a:buClr>
                <a:buSzPts val="3000"/>
                <a:buFont typeface="Arial"/>
                <a:buNone/>
              </a:pPr>
              <a:r>
                <a:rPr b="0" i="0" lang="en" sz="3000" u="none" cap="none" strike="noStrike">
                  <a:solidFill>
                    <a:srgbClr val="000000"/>
                  </a:solidFill>
                  <a:latin typeface="Arial"/>
                  <a:ea typeface="Arial"/>
                  <a:cs typeface="Arial"/>
                  <a:sym typeface="Arial"/>
                </a:rPr>
                <a:t>Strides</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