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4995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89989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34984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79978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24973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69968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14962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59957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744" y="1974"/>
      </p:cViewPr>
      <p:guideLst>
        <p:guide orient="horz" pos="576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28216-4810-4052-8F3A-34285B87EA79}" type="datetimeFigureOut">
              <a:rPr lang="en-US" smtClean="0"/>
              <a:t>2014-11-02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4F05A-4B17-4904-954F-BAA879B79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1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1044995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2089989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3134984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4179978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5224973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269968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314962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359957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4F05A-4B17-4904-954F-BAA879B790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681136"/>
            <a:ext cx="155448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0363200"/>
            <a:ext cx="128016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4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9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4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9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4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69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4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59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2014-11-02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9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2014-11-02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564228" y="1024468"/>
            <a:ext cx="5759450" cy="218482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6" y="1024468"/>
            <a:ext cx="16979900" cy="218482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2014-11-02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7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2014-11-02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11751736"/>
            <a:ext cx="15544800" cy="3632200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7751236"/>
            <a:ext cx="15544800" cy="4000499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4995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8998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134984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 marL="4179978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lvl6pPr marL="5224973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6pPr>
            <a:lvl7pPr marL="6269968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7pPr>
            <a:lvl8pPr marL="7314962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8pPr>
            <a:lvl9pPr marL="8359957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2014-11-02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1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7" y="5973234"/>
            <a:ext cx="11369674" cy="16899467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1" y="5973234"/>
            <a:ext cx="11369676" cy="16899467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2014-11-02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1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2368"/>
            <a:ext cx="164592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4093635"/>
            <a:ext cx="8080376" cy="1706032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44995" indent="0">
              <a:buNone/>
              <a:defRPr sz="4600" b="1"/>
            </a:lvl2pPr>
            <a:lvl3pPr marL="2089989" indent="0">
              <a:buNone/>
              <a:defRPr sz="4100" b="1"/>
            </a:lvl3pPr>
            <a:lvl4pPr marL="3134984" indent="0">
              <a:buNone/>
              <a:defRPr sz="3600" b="1"/>
            </a:lvl4pPr>
            <a:lvl5pPr marL="4179978" indent="0">
              <a:buNone/>
              <a:defRPr sz="3600" b="1"/>
            </a:lvl5pPr>
            <a:lvl6pPr marL="5224973" indent="0">
              <a:buNone/>
              <a:defRPr sz="3600" b="1"/>
            </a:lvl6pPr>
            <a:lvl7pPr marL="6269968" indent="0">
              <a:buNone/>
              <a:defRPr sz="3600" b="1"/>
            </a:lvl7pPr>
            <a:lvl8pPr marL="7314962" indent="0">
              <a:buNone/>
              <a:defRPr sz="3600" b="1"/>
            </a:lvl8pPr>
            <a:lvl9pPr marL="8359957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5799667"/>
            <a:ext cx="8080376" cy="10536768"/>
          </a:xfrm>
        </p:spPr>
        <p:txBody>
          <a:bodyPr/>
          <a:lstStyle>
            <a:lvl1pPr>
              <a:defRPr sz="5600"/>
            </a:lvl1pPr>
            <a:lvl2pPr>
              <a:defRPr sz="46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2" y="4093635"/>
            <a:ext cx="8083550" cy="1706032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44995" indent="0">
              <a:buNone/>
              <a:defRPr sz="4600" b="1"/>
            </a:lvl2pPr>
            <a:lvl3pPr marL="2089989" indent="0">
              <a:buNone/>
              <a:defRPr sz="4100" b="1"/>
            </a:lvl3pPr>
            <a:lvl4pPr marL="3134984" indent="0">
              <a:buNone/>
              <a:defRPr sz="3600" b="1"/>
            </a:lvl4pPr>
            <a:lvl5pPr marL="4179978" indent="0">
              <a:buNone/>
              <a:defRPr sz="3600" b="1"/>
            </a:lvl5pPr>
            <a:lvl6pPr marL="5224973" indent="0">
              <a:buNone/>
              <a:defRPr sz="3600" b="1"/>
            </a:lvl6pPr>
            <a:lvl7pPr marL="6269968" indent="0">
              <a:buNone/>
              <a:defRPr sz="3600" b="1"/>
            </a:lvl7pPr>
            <a:lvl8pPr marL="7314962" indent="0">
              <a:buNone/>
              <a:defRPr sz="3600" b="1"/>
            </a:lvl8pPr>
            <a:lvl9pPr marL="8359957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2" y="5799667"/>
            <a:ext cx="8083550" cy="10536768"/>
          </a:xfrm>
        </p:spPr>
        <p:txBody>
          <a:bodyPr/>
          <a:lstStyle>
            <a:lvl1pPr>
              <a:defRPr sz="5600"/>
            </a:lvl1pPr>
            <a:lvl2pPr>
              <a:defRPr sz="46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2014-11-02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2014-11-02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2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2014-11-02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4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728133"/>
            <a:ext cx="6016626" cy="3098800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728135"/>
            <a:ext cx="10223500" cy="15608301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6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3826935"/>
            <a:ext cx="6016626" cy="12509501"/>
          </a:xfrm>
        </p:spPr>
        <p:txBody>
          <a:bodyPr/>
          <a:lstStyle>
            <a:lvl1pPr marL="0" indent="0">
              <a:buNone/>
              <a:defRPr sz="3300"/>
            </a:lvl1pPr>
            <a:lvl2pPr marL="1044995" indent="0">
              <a:buNone/>
              <a:defRPr sz="2800"/>
            </a:lvl2pPr>
            <a:lvl3pPr marL="2089989" indent="0">
              <a:buNone/>
              <a:defRPr sz="2300"/>
            </a:lvl3pPr>
            <a:lvl4pPr marL="3134984" indent="0">
              <a:buNone/>
              <a:defRPr sz="2100"/>
            </a:lvl4pPr>
            <a:lvl5pPr marL="4179978" indent="0">
              <a:buNone/>
              <a:defRPr sz="2100"/>
            </a:lvl5pPr>
            <a:lvl6pPr marL="5224973" indent="0">
              <a:buNone/>
              <a:defRPr sz="2100"/>
            </a:lvl6pPr>
            <a:lvl7pPr marL="6269968" indent="0">
              <a:buNone/>
              <a:defRPr sz="2100"/>
            </a:lvl7pPr>
            <a:lvl8pPr marL="7314962" indent="0">
              <a:buNone/>
              <a:defRPr sz="2100"/>
            </a:lvl8pPr>
            <a:lvl9pPr marL="8359957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2014-11-02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4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2801601"/>
            <a:ext cx="10972800" cy="151130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634067"/>
            <a:ext cx="10972800" cy="10972800"/>
          </a:xfrm>
        </p:spPr>
        <p:txBody>
          <a:bodyPr/>
          <a:lstStyle>
            <a:lvl1pPr marL="0" indent="0">
              <a:buNone/>
              <a:defRPr sz="7300"/>
            </a:lvl1pPr>
            <a:lvl2pPr marL="1044995" indent="0">
              <a:buNone/>
              <a:defRPr sz="6400"/>
            </a:lvl2pPr>
            <a:lvl3pPr marL="2089989" indent="0">
              <a:buNone/>
              <a:defRPr sz="5600"/>
            </a:lvl3pPr>
            <a:lvl4pPr marL="3134984" indent="0">
              <a:buNone/>
              <a:defRPr sz="4600"/>
            </a:lvl4pPr>
            <a:lvl5pPr marL="4179978" indent="0">
              <a:buNone/>
              <a:defRPr sz="4600"/>
            </a:lvl5pPr>
            <a:lvl6pPr marL="5224973" indent="0">
              <a:buNone/>
              <a:defRPr sz="4600"/>
            </a:lvl6pPr>
            <a:lvl7pPr marL="6269968" indent="0">
              <a:buNone/>
              <a:defRPr sz="4600"/>
            </a:lvl7pPr>
            <a:lvl8pPr marL="7314962" indent="0">
              <a:buNone/>
              <a:defRPr sz="4600"/>
            </a:lvl8pPr>
            <a:lvl9pPr marL="8359957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4312902"/>
            <a:ext cx="10972800" cy="2146299"/>
          </a:xfrm>
        </p:spPr>
        <p:txBody>
          <a:bodyPr/>
          <a:lstStyle>
            <a:lvl1pPr marL="0" indent="0">
              <a:buNone/>
              <a:defRPr sz="3300"/>
            </a:lvl1pPr>
            <a:lvl2pPr marL="1044995" indent="0">
              <a:buNone/>
              <a:defRPr sz="2800"/>
            </a:lvl2pPr>
            <a:lvl3pPr marL="2089989" indent="0">
              <a:buNone/>
              <a:defRPr sz="2300"/>
            </a:lvl3pPr>
            <a:lvl4pPr marL="3134984" indent="0">
              <a:buNone/>
              <a:defRPr sz="2100"/>
            </a:lvl4pPr>
            <a:lvl5pPr marL="4179978" indent="0">
              <a:buNone/>
              <a:defRPr sz="2100"/>
            </a:lvl5pPr>
            <a:lvl6pPr marL="5224973" indent="0">
              <a:buNone/>
              <a:defRPr sz="2100"/>
            </a:lvl6pPr>
            <a:lvl7pPr marL="6269968" indent="0">
              <a:buNone/>
              <a:defRPr sz="2100"/>
            </a:lvl7pPr>
            <a:lvl8pPr marL="7314962" indent="0">
              <a:buNone/>
              <a:defRPr sz="2100"/>
            </a:lvl8pPr>
            <a:lvl9pPr marL="8359957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2014-11-02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1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32368"/>
            <a:ext cx="16459200" cy="3048000"/>
          </a:xfrm>
          <a:prstGeom prst="rect">
            <a:avLst/>
          </a:prstGeom>
        </p:spPr>
        <p:txBody>
          <a:bodyPr vert="horz" lIns="208999" tIns="104499" rIns="208999" bIns="1044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267202"/>
            <a:ext cx="16459200" cy="12069234"/>
          </a:xfrm>
          <a:prstGeom prst="rect">
            <a:avLst/>
          </a:prstGeom>
        </p:spPr>
        <p:txBody>
          <a:bodyPr vert="horz" lIns="208999" tIns="104499" rIns="208999" bIns="10449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6950269"/>
            <a:ext cx="4267200" cy="973667"/>
          </a:xfrm>
          <a:prstGeom prst="rect">
            <a:avLst/>
          </a:prstGeom>
        </p:spPr>
        <p:txBody>
          <a:bodyPr vert="horz" lIns="208999" tIns="104499" rIns="208999" bIns="104499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6182D-4BB0-4176-9A51-07A5F05FFC3D}" type="datetimeFigureOut">
              <a:rPr lang="en-US" smtClean="0"/>
              <a:t>2014-11-02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6950269"/>
            <a:ext cx="5791200" cy="973667"/>
          </a:xfrm>
          <a:prstGeom prst="rect">
            <a:avLst/>
          </a:prstGeom>
        </p:spPr>
        <p:txBody>
          <a:bodyPr vert="horz" lIns="208999" tIns="104499" rIns="208999" bIns="104499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6950269"/>
            <a:ext cx="4267200" cy="973667"/>
          </a:xfrm>
          <a:prstGeom prst="rect">
            <a:avLst/>
          </a:prstGeom>
        </p:spPr>
        <p:txBody>
          <a:bodyPr vert="horz" lIns="208999" tIns="104499" rIns="208999" bIns="104499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9989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3746" indent="-783746" algn="l" defTabSz="2089989" rtl="0" eaLnBrk="1" latinLnBrk="0" hangingPunct="1">
        <a:spcBef>
          <a:spcPct val="20000"/>
        </a:spcBef>
        <a:buFont typeface="Arial" panose="020B0604020202020204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8116" indent="-653122" algn="l" defTabSz="2089989" rtl="0" eaLnBrk="1" latinLnBrk="0" hangingPunct="1">
        <a:spcBef>
          <a:spcPct val="20000"/>
        </a:spcBef>
        <a:buFont typeface="Arial" panose="020B0604020202020204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487" indent="-522497" algn="l" defTabSz="2089989" rtl="0" eaLnBrk="1" latinLnBrk="0" hangingPunct="1">
        <a:spcBef>
          <a:spcPct val="20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481" indent="-522497" algn="l" defTabSz="2089989" rtl="0" eaLnBrk="1" latinLnBrk="0" hangingPunct="1">
        <a:spcBef>
          <a:spcPct val="20000"/>
        </a:spcBef>
        <a:buFont typeface="Arial" panose="020B0604020202020204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02476" indent="-522497" algn="l" defTabSz="2089989" rtl="0" eaLnBrk="1" latinLnBrk="0" hangingPunct="1">
        <a:spcBef>
          <a:spcPct val="20000"/>
        </a:spcBef>
        <a:buFont typeface="Arial" panose="020B0604020202020204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47470" indent="-522497" algn="l" defTabSz="2089989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92465" indent="-522497" algn="l" defTabSz="2089989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37460" indent="-522497" algn="l" defTabSz="2089989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82454" indent="-522497" algn="l" defTabSz="2089989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4995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9989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34984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9978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24973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69968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14962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59957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1506197" y="4201502"/>
            <a:ext cx="15257803" cy="7838098"/>
          </a:xfrm>
          <a:prstGeom prst="rect">
            <a:avLst/>
          </a:prstGeom>
          <a:ln w="28575" cmpd="thickThin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r>
              <a:rPr lang="en-US" sz="3200" b="1" u="sng" dirty="0" smtClean="0"/>
              <a:t>state: ACTIVE</a:t>
            </a:r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</p:txBody>
      </p:sp>
      <p:sp>
        <p:nvSpPr>
          <p:cNvPr id="7" name="Rectangle 6"/>
          <p:cNvSpPr/>
          <p:nvPr/>
        </p:nvSpPr>
        <p:spPr>
          <a:xfrm>
            <a:off x="2624361" y="4566305"/>
            <a:ext cx="3447416" cy="2102546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r>
              <a:rPr lang="en-US" sz="2400" b="1" u="sng" dirty="0" smtClean="0"/>
              <a:t>state: Init</a:t>
            </a:r>
          </a:p>
          <a:p>
            <a:pPr algn="ctr"/>
            <a:r>
              <a:rPr lang="en-US" sz="1800" dirty="0" smtClean="0"/>
              <a:t>The system is performing a checklist of tests to confirm the operational integrity of the sub-system components. Some of these tests are bypassed when resuming from a paused state.</a:t>
            </a:r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133600" y="7803194"/>
            <a:ext cx="4897100" cy="3962400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/>
          </a:p>
          <a:p>
            <a:pPr algn="ctr"/>
            <a:endParaRPr lang="en-US" sz="2400" b="1" u="sng" dirty="0" smtClean="0"/>
          </a:p>
          <a:p>
            <a:pPr algn="ctr"/>
            <a:r>
              <a:rPr lang="en-US" sz="2400" b="1" dirty="0" smtClean="0"/>
              <a:t>              </a:t>
            </a:r>
          </a:p>
          <a:p>
            <a:pPr algn="ctr"/>
            <a:endParaRPr lang="en-US" sz="2400" b="1" u="sng" dirty="0"/>
          </a:p>
          <a:p>
            <a:pPr algn="ctr"/>
            <a:r>
              <a:rPr lang="en-US" sz="2400" b="1" dirty="0" smtClean="0"/>
              <a:t>               </a:t>
            </a:r>
            <a:r>
              <a:rPr lang="en-US" sz="2400" b="1" u="sng" dirty="0" smtClean="0"/>
              <a:t>state: Goto_Payload_Bay</a:t>
            </a:r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653960" y="8412794"/>
            <a:ext cx="2052639" cy="1371600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r>
              <a:rPr lang="en-US" sz="1600" b="1" u="sng" dirty="0" smtClean="0"/>
              <a:t>state: Scan</a:t>
            </a:r>
            <a:endParaRPr lang="en-US" sz="1400" b="1" u="sng" dirty="0" smtClean="0"/>
          </a:p>
          <a:p>
            <a:pPr algn="ctr"/>
            <a:r>
              <a:rPr lang="en-US" sz="1400" dirty="0" smtClean="0"/>
              <a:t>Camera feed is processed at a stable sampling rate to identify the payload bay compartment.</a:t>
            </a:r>
            <a:endParaRPr lang="en-US" sz="1600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/>
          </a:p>
        </p:txBody>
      </p:sp>
      <p:sp>
        <p:nvSpPr>
          <p:cNvPr id="10" name="Rectangle 9"/>
          <p:cNvSpPr/>
          <p:nvPr/>
        </p:nvSpPr>
        <p:spPr>
          <a:xfrm>
            <a:off x="3811250" y="9881255"/>
            <a:ext cx="2990850" cy="1533525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r>
              <a:rPr lang="en-US" sz="1600" b="1" u="sng" dirty="0" smtClean="0"/>
              <a:t>state: Plan/Look-ahead/Move</a:t>
            </a:r>
          </a:p>
          <a:p>
            <a:pPr algn="ctr"/>
            <a:r>
              <a:rPr lang="en-US" sz="1600" dirty="0" smtClean="0"/>
              <a:t>Using the relative position and orientation of the bay, the arm plans a move towards the bay, instructing the motors with relevant signals.</a:t>
            </a:r>
          </a:p>
          <a:p>
            <a:pPr algn="ctr"/>
            <a:r>
              <a:rPr lang="en-US" sz="1600" dirty="0" smtClean="0"/>
              <a:t> </a:t>
            </a:r>
            <a:endParaRPr lang="en-US" sz="1600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/>
          </a:p>
        </p:txBody>
      </p:sp>
      <p:sp>
        <p:nvSpPr>
          <p:cNvPr id="14" name="Rectangle 13"/>
          <p:cNvSpPr/>
          <p:nvPr/>
        </p:nvSpPr>
        <p:spPr>
          <a:xfrm>
            <a:off x="11087717" y="4566304"/>
            <a:ext cx="5391150" cy="4833997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r>
              <a:rPr lang="en-US" sz="2400" b="1" u="sng" dirty="0" smtClean="0"/>
              <a:t>state: Retrieve_Sample</a:t>
            </a:r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11468717" y="5423555"/>
            <a:ext cx="1600200" cy="1371600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r>
              <a:rPr lang="en-US" sz="1600" b="1" u="sng" dirty="0" smtClean="0"/>
              <a:t>state: Scan</a:t>
            </a:r>
            <a:endParaRPr lang="en-US" sz="1400" b="1" u="sng" dirty="0" smtClean="0"/>
          </a:p>
          <a:p>
            <a:pPr algn="ctr"/>
            <a:r>
              <a:rPr lang="en-US" sz="1400" dirty="0" smtClean="0"/>
              <a:t>Camera feed is processed to identify the sample on the ground</a:t>
            </a:r>
            <a:endParaRPr lang="en-US" sz="1600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/>
          </a:p>
        </p:txBody>
      </p:sp>
      <p:sp>
        <p:nvSpPr>
          <p:cNvPr id="16" name="Rectangle 15"/>
          <p:cNvSpPr/>
          <p:nvPr/>
        </p:nvSpPr>
        <p:spPr>
          <a:xfrm>
            <a:off x="13408229" y="5880755"/>
            <a:ext cx="2847975" cy="1714500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r>
              <a:rPr lang="en-US" sz="1600" b="1" u="sng" dirty="0" smtClean="0"/>
              <a:t>state: Plan/Look-ahead/Move</a:t>
            </a:r>
          </a:p>
          <a:p>
            <a:pPr algn="ctr"/>
            <a:r>
              <a:rPr lang="en-US" sz="1600" dirty="0" smtClean="0"/>
              <a:t>Using the relative position and orientation of the sample, the arm plans a move towards the sample, instructing the motors with relevant signals  </a:t>
            </a:r>
            <a:endParaRPr lang="en-US" sz="1600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/>
          </a:p>
        </p:txBody>
      </p:sp>
      <p:sp>
        <p:nvSpPr>
          <p:cNvPr id="17" name="Rectangle 16"/>
          <p:cNvSpPr/>
          <p:nvPr/>
        </p:nvSpPr>
        <p:spPr>
          <a:xfrm>
            <a:off x="13408229" y="10013710"/>
            <a:ext cx="3144363" cy="1751884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u="sng" dirty="0" smtClean="0"/>
          </a:p>
          <a:p>
            <a:pPr algn="ctr"/>
            <a:endParaRPr lang="en-US" sz="2000" b="1" u="sng" dirty="0"/>
          </a:p>
          <a:p>
            <a:pPr algn="ctr"/>
            <a:endParaRPr lang="en-US" sz="2000" b="1" u="sng" dirty="0" smtClean="0"/>
          </a:p>
          <a:p>
            <a:pPr algn="ctr"/>
            <a:r>
              <a:rPr lang="en-US" sz="2000" b="1" u="sng" dirty="0" smtClean="0"/>
              <a:t>state: Close_Bay</a:t>
            </a:r>
            <a:endParaRPr lang="en-US" sz="1400" dirty="0" smtClean="0"/>
          </a:p>
          <a:p>
            <a:pPr algn="ctr"/>
            <a:r>
              <a:rPr lang="en-US" sz="2000" dirty="0" smtClean="0"/>
              <a:t>Once the sample is dropped, move the arm away from the rocket and trigger the bay-closing circuitry.</a:t>
            </a:r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8000881" y="5574524"/>
            <a:ext cx="2268434" cy="1559749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u="sng" dirty="0" smtClean="0"/>
          </a:p>
          <a:p>
            <a:pPr algn="ctr"/>
            <a:endParaRPr lang="en-US" sz="2000" b="1" u="sng" dirty="0"/>
          </a:p>
          <a:p>
            <a:pPr algn="ctr"/>
            <a:endParaRPr lang="en-US" sz="2000" b="1" u="sng" dirty="0" smtClean="0"/>
          </a:p>
          <a:p>
            <a:pPr algn="ctr"/>
            <a:r>
              <a:rPr lang="en-US" sz="2000" b="1" u="sng" dirty="0" smtClean="0"/>
              <a:t>state: Open_Bay</a:t>
            </a:r>
            <a:endParaRPr lang="en-US" sz="1800" b="1" u="sng" dirty="0" smtClean="0"/>
          </a:p>
          <a:p>
            <a:pPr algn="ctr"/>
            <a:r>
              <a:rPr lang="en-US" sz="1800" dirty="0" smtClean="0"/>
              <a:t>Use proximity to open the payload bay, preparing it for sample retrieval.</a:t>
            </a:r>
          </a:p>
          <a:p>
            <a:pPr algn="ctr"/>
            <a:endParaRPr lang="en-US" sz="1800" dirty="0" smtClean="0"/>
          </a:p>
          <a:p>
            <a:pPr algn="ctr"/>
            <a:endParaRPr lang="en-US" sz="2000" b="1" u="sng" dirty="0"/>
          </a:p>
          <a:p>
            <a:pPr algn="ctr"/>
            <a:endParaRPr lang="en-US" sz="2000" b="1" u="sng" dirty="0"/>
          </a:p>
        </p:txBody>
      </p:sp>
      <p:cxnSp>
        <p:nvCxnSpPr>
          <p:cNvPr id="22" name="Curved Connector 21"/>
          <p:cNvCxnSpPr>
            <a:stCxn id="7" idx="2"/>
            <a:endCxn id="8" idx="0"/>
          </p:cNvCxnSpPr>
          <p:nvPr/>
        </p:nvCxnSpPr>
        <p:spPr>
          <a:xfrm rot="16200000" flipH="1">
            <a:off x="3897938" y="7118981"/>
            <a:ext cx="1134343" cy="234081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endCxn id="10" idx="1"/>
          </p:cNvCxnSpPr>
          <p:nvPr/>
        </p:nvCxnSpPr>
        <p:spPr>
          <a:xfrm rot="16200000" flipH="1">
            <a:off x="3093373" y="9930140"/>
            <a:ext cx="863623" cy="572131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0" idx="0"/>
            <a:endCxn id="9" idx="3"/>
          </p:cNvCxnSpPr>
          <p:nvPr/>
        </p:nvCxnSpPr>
        <p:spPr>
          <a:xfrm rot="16200000" flipV="1">
            <a:off x="4615307" y="9189887"/>
            <a:ext cx="782661" cy="600076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8" idx="3"/>
            <a:endCxn id="14" idx="1"/>
          </p:cNvCxnSpPr>
          <p:nvPr/>
        </p:nvCxnSpPr>
        <p:spPr>
          <a:xfrm>
            <a:off x="10269315" y="6354399"/>
            <a:ext cx="818402" cy="628904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endCxn id="9" idx="1"/>
          </p:cNvCxnSpPr>
          <p:nvPr/>
        </p:nvCxnSpPr>
        <p:spPr>
          <a:xfrm rot="16200000" flipH="1">
            <a:off x="2323240" y="8767873"/>
            <a:ext cx="389981" cy="271460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1353800" y="7803194"/>
            <a:ext cx="2777958" cy="1506562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b="1" u="sng" dirty="0" smtClean="0"/>
          </a:p>
          <a:p>
            <a:pPr algn="ctr"/>
            <a:endParaRPr lang="en-US" sz="1800" b="1" u="sng" dirty="0"/>
          </a:p>
          <a:p>
            <a:pPr algn="ctr"/>
            <a:endParaRPr lang="en-US" sz="1800" b="1" u="sng" dirty="0" smtClean="0"/>
          </a:p>
          <a:p>
            <a:pPr algn="ctr"/>
            <a:endParaRPr lang="en-US" sz="1800" b="1" u="sng" dirty="0" smtClean="0"/>
          </a:p>
          <a:p>
            <a:pPr algn="ctr"/>
            <a:r>
              <a:rPr lang="en-US" sz="1800" b="1" u="sng" dirty="0" smtClean="0"/>
              <a:t>state: PickUp</a:t>
            </a:r>
            <a:endParaRPr lang="en-US" sz="1600" b="1" u="sng" dirty="0" smtClean="0"/>
          </a:p>
          <a:p>
            <a:pPr algn="ctr"/>
            <a:r>
              <a:rPr lang="en-US" sz="1600" dirty="0" smtClean="0"/>
              <a:t>Use the gripper servo to: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Appropriately orient the gripper relative to sample.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Pick up sample &amp; verify.</a:t>
            </a:r>
          </a:p>
          <a:p>
            <a:pPr algn="ctr"/>
            <a:endParaRPr lang="en-US" sz="1800" dirty="0"/>
          </a:p>
          <a:p>
            <a:pPr algn="ctr"/>
            <a:endParaRPr lang="en-US" sz="1800" b="1" u="sng" dirty="0" smtClean="0"/>
          </a:p>
          <a:p>
            <a:pPr algn="ctr"/>
            <a:endParaRPr lang="en-US" sz="1800" b="1" u="sng" dirty="0"/>
          </a:p>
          <a:p>
            <a:pPr algn="ctr"/>
            <a:endParaRPr lang="en-US" sz="1800" b="1" u="sng" dirty="0"/>
          </a:p>
        </p:txBody>
      </p:sp>
      <p:sp>
        <p:nvSpPr>
          <p:cNvPr id="50" name="TextBox 49"/>
          <p:cNvSpPr txBox="1"/>
          <p:nvPr/>
        </p:nvSpPr>
        <p:spPr>
          <a:xfrm>
            <a:off x="2396657" y="10309463"/>
            <a:ext cx="112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Found_Bay</a:t>
            </a:r>
            <a:endParaRPr lang="en-US" sz="1400" b="1" dirty="0"/>
          </a:p>
        </p:txBody>
      </p:sp>
      <p:cxnSp>
        <p:nvCxnSpPr>
          <p:cNvPr id="53" name="Curved Connector 52"/>
          <p:cNvCxnSpPr>
            <a:stCxn id="15" idx="2"/>
          </p:cNvCxnSpPr>
          <p:nvPr/>
        </p:nvCxnSpPr>
        <p:spPr>
          <a:xfrm rot="16200000" flipH="1">
            <a:off x="12667505" y="6396467"/>
            <a:ext cx="342036" cy="1139412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16" idx="0"/>
          </p:cNvCxnSpPr>
          <p:nvPr/>
        </p:nvCxnSpPr>
        <p:spPr>
          <a:xfrm rot="16200000" flipV="1">
            <a:off x="13798167" y="4846705"/>
            <a:ext cx="304800" cy="1763300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16" idx="2"/>
            <a:endCxn id="48" idx="3"/>
          </p:cNvCxnSpPr>
          <p:nvPr/>
        </p:nvCxnSpPr>
        <p:spPr>
          <a:xfrm rot="5400000">
            <a:off x="14001378" y="7725636"/>
            <a:ext cx="961220" cy="700459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104419" y="7830464"/>
            <a:ext cx="2346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!</a:t>
            </a:r>
            <a:r>
              <a:rPr lang="en-US" sz="1600" b="1" dirty="0" err="1" smtClean="0"/>
              <a:t>Has_Sample</a:t>
            </a:r>
            <a:r>
              <a:rPr lang="en-US" sz="1600" b="1" dirty="0" smtClean="0"/>
              <a:t> &amp;&amp; </a:t>
            </a:r>
            <a:r>
              <a:rPr lang="en-US" sz="1600" b="1" dirty="0" err="1" smtClean="0"/>
              <a:t>Reached_Bay</a:t>
            </a:r>
            <a:endParaRPr lang="en-US" sz="1600" b="1" dirty="0"/>
          </a:p>
        </p:txBody>
      </p:sp>
      <p:cxnSp>
        <p:nvCxnSpPr>
          <p:cNvPr id="81" name="Curved Connector 80"/>
          <p:cNvCxnSpPr>
            <a:endCxn id="8" idx="3"/>
          </p:cNvCxnSpPr>
          <p:nvPr/>
        </p:nvCxnSpPr>
        <p:spPr>
          <a:xfrm rot="10800000" flipV="1">
            <a:off x="7030701" y="8863940"/>
            <a:ext cx="4057021" cy="920454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8618701" y="9709806"/>
            <a:ext cx="3144363" cy="1939822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r>
              <a:rPr lang="en-US" sz="2400" b="1" u="sng" dirty="0" smtClean="0"/>
              <a:t>state: Drop_Sample</a:t>
            </a:r>
            <a:endParaRPr lang="en-US" sz="1600" dirty="0" smtClean="0"/>
          </a:p>
          <a:p>
            <a:pPr algn="ctr"/>
            <a:r>
              <a:rPr lang="en-US" sz="1600" dirty="0" smtClean="0"/>
              <a:t>Use the gripper servos to orient gripper relative to the payload bay and move to a minimum safe distance. Once a critical distance is reached and detected, drop and secure the sample in bay. </a:t>
            </a:r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cxnSp>
        <p:nvCxnSpPr>
          <p:cNvPr id="90" name="Curved Connector 89"/>
          <p:cNvCxnSpPr>
            <a:endCxn id="88" idx="1"/>
          </p:cNvCxnSpPr>
          <p:nvPr/>
        </p:nvCxnSpPr>
        <p:spPr>
          <a:xfrm>
            <a:off x="7030700" y="10679717"/>
            <a:ext cx="1588001" cy="12700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88" idx="3"/>
            <a:endCxn id="17" idx="1"/>
          </p:cNvCxnSpPr>
          <p:nvPr/>
        </p:nvCxnSpPr>
        <p:spPr>
          <a:xfrm>
            <a:off x="11763064" y="10679717"/>
            <a:ext cx="1645165" cy="209935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2722992" y="12496800"/>
            <a:ext cx="4023379" cy="2209800"/>
          </a:xfrm>
          <a:prstGeom prst="rect">
            <a:avLst/>
          </a:prstGeom>
          <a:solidFill>
            <a:schemeClr val="bg1"/>
          </a:solidFill>
          <a:ln w="28575" cmpd="dbl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r>
              <a:rPr lang="en-US" sz="2400" b="1" u="sng" dirty="0" smtClean="0"/>
              <a:t>state: POWER_OFF</a:t>
            </a:r>
          </a:p>
          <a:p>
            <a:pPr algn="ctr"/>
            <a:r>
              <a:rPr lang="en-US" sz="2000" dirty="0" smtClean="0"/>
              <a:t>The system is in the OFF state. There is no current flowing through the circuitry and there are no moving parts.</a:t>
            </a:r>
            <a:endParaRPr lang="en-US" sz="20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cxnSp>
        <p:nvCxnSpPr>
          <p:cNvPr id="119" name="Curved Connector 118"/>
          <p:cNvCxnSpPr>
            <a:endCxn id="18" idx="2"/>
          </p:cNvCxnSpPr>
          <p:nvPr/>
        </p:nvCxnSpPr>
        <p:spPr>
          <a:xfrm flipV="1">
            <a:off x="7030700" y="7134273"/>
            <a:ext cx="2104398" cy="1729667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4612330" y="7066744"/>
            <a:ext cx="2189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Init_Test_Results = true</a:t>
            </a:r>
            <a:endParaRPr lang="en-US" sz="1600" b="1" dirty="0"/>
          </a:p>
        </p:txBody>
      </p:sp>
      <p:cxnSp>
        <p:nvCxnSpPr>
          <p:cNvPr id="126" name="Curved Connector 125"/>
          <p:cNvCxnSpPr/>
          <p:nvPr/>
        </p:nvCxnSpPr>
        <p:spPr>
          <a:xfrm rot="16200000" flipH="1">
            <a:off x="11402043" y="4899679"/>
            <a:ext cx="590550" cy="457202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9451389" y="12496800"/>
            <a:ext cx="4023379" cy="2209800"/>
          </a:xfrm>
          <a:prstGeom prst="rect">
            <a:avLst/>
          </a:prstGeom>
          <a:solidFill>
            <a:schemeClr val="bg1"/>
          </a:solidFill>
          <a:ln w="28575" cmpd="dbl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r>
              <a:rPr lang="en-US" sz="2400" b="1" u="sng" dirty="0" smtClean="0"/>
              <a:t>state: PAUSED</a:t>
            </a:r>
          </a:p>
          <a:p>
            <a:pPr algn="ctr"/>
            <a:r>
              <a:rPr lang="en-US" sz="2000" dirty="0" smtClean="0"/>
              <a:t>The system is in a paused, suspended state. Variables in memory retain consistent state so that the system can readily goto POWER_ON.</a:t>
            </a:r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cxnSp>
        <p:nvCxnSpPr>
          <p:cNvPr id="148" name="Curved Connector 147"/>
          <p:cNvCxnSpPr>
            <a:stCxn id="114" idx="1"/>
            <a:endCxn id="7" idx="1"/>
          </p:cNvCxnSpPr>
          <p:nvPr/>
        </p:nvCxnSpPr>
        <p:spPr>
          <a:xfrm rot="10800000">
            <a:off x="2624362" y="5617578"/>
            <a:ext cx="98631" cy="7984122"/>
          </a:xfrm>
          <a:prstGeom prst="curvedConnector3">
            <a:avLst>
              <a:gd name="adj1" fmla="val 940609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1" name="Curved Connector 150"/>
          <p:cNvCxnSpPr>
            <a:endCxn id="114" idx="3"/>
          </p:cNvCxnSpPr>
          <p:nvPr/>
        </p:nvCxnSpPr>
        <p:spPr>
          <a:xfrm rot="5400000">
            <a:off x="6310106" y="12475865"/>
            <a:ext cx="1562100" cy="689570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5" name="Curved Connector 154"/>
          <p:cNvCxnSpPr/>
          <p:nvPr/>
        </p:nvCxnSpPr>
        <p:spPr>
          <a:xfrm rot="5400000">
            <a:off x="13038503" y="12475865"/>
            <a:ext cx="1562100" cy="689570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6" name="Curved Connector 155"/>
          <p:cNvCxnSpPr/>
          <p:nvPr/>
        </p:nvCxnSpPr>
        <p:spPr>
          <a:xfrm rot="10800000">
            <a:off x="8744661" y="12039600"/>
            <a:ext cx="706728" cy="1562100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7" name="Curved Connector 156"/>
          <p:cNvCxnSpPr/>
          <p:nvPr/>
        </p:nvCxnSpPr>
        <p:spPr>
          <a:xfrm rot="10800000" flipV="1">
            <a:off x="6746371" y="14096999"/>
            <a:ext cx="2705020" cy="123826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1253973" y="13034530"/>
            <a:ext cx="112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PowerON</a:t>
            </a:r>
            <a:endParaRPr lang="en-US" sz="1400" b="1" dirty="0"/>
          </a:p>
        </p:txBody>
      </p:sp>
      <p:cxnSp>
        <p:nvCxnSpPr>
          <p:cNvPr id="165" name="Curved Connector 164"/>
          <p:cNvCxnSpPr>
            <a:stCxn id="168" idx="6"/>
          </p:cNvCxnSpPr>
          <p:nvPr/>
        </p:nvCxnSpPr>
        <p:spPr>
          <a:xfrm>
            <a:off x="1818236" y="14110517"/>
            <a:ext cx="904756" cy="148104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1361036" y="13903815"/>
            <a:ext cx="457200" cy="413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7616133" y="13792200"/>
            <a:ext cx="112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PowerOFF</a:t>
            </a:r>
            <a:endParaRPr lang="en-US" sz="14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1142087" y="14259553"/>
            <a:ext cx="112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START</a:t>
            </a:r>
            <a:endParaRPr lang="en-US" sz="14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7146341" y="12741333"/>
            <a:ext cx="112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PowerOFF</a:t>
            </a:r>
            <a:endParaRPr lang="en-US" sz="14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8729857" y="12189023"/>
            <a:ext cx="112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RESUME</a:t>
            </a:r>
            <a:endParaRPr lang="en-US" sz="14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13950567" y="12666761"/>
            <a:ext cx="112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PAUSE</a:t>
            </a:r>
            <a:endParaRPr lang="en-US" sz="1400" b="1" dirty="0"/>
          </a:p>
        </p:txBody>
      </p:sp>
      <p:sp>
        <p:nvSpPr>
          <p:cNvPr id="176" name="TextBox 175"/>
          <p:cNvSpPr txBox="1"/>
          <p:nvPr/>
        </p:nvSpPr>
        <p:spPr>
          <a:xfrm>
            <a:off x="8458200" y="8708613"/>
            <a:ext cx="1400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Has_Sample</a:t>
            </a:r>
            <a:endParaRPr lang="en-US" sz="1600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11793184" y="10315523"/>
            <a:ext cx="1681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Dropped_Sample</a:t>
            </a:r>
            <a:endParaRPr lang="en-US" sz="16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5105399" y="9141023"/>
            <a:ext cx="1447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Refine_Metrics</a:t>
            </a:r>
            <a:endParaRPr 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4706600" y="7999741"/>
            <a:ext cx="1681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Reached_Sample</a:t>
            </a:r>
            <a:endParaRPr lang="en-US" sz="16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1513002" y="7058910"/>
            <a:ext cx="1681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Found_Sample</a:t>
            </a:r>
            <a:endParaRPr lang="en-US" sz="1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4091817" y="5376446"/>
            <a:ext cx="1681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Refine_Metrics</a:t>
            </a:r>
            <a:endParaRPr lang="en-US" sz="16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0106847" y="5816025"/>
            <a:ext cx="980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  Opened</a:t>
            </a:r>
          </a:p>
          <a:p>
            <a:pPr algn="ctr"/>
            <a:r>
              <a:rPr lang="en-US" sz="1600" b="1" dirty="0"/>
              <a:t> </a:t>
            </a:r>
            <a:r>
              <a:rPr lang="en-US" sz="1600" b="1" dirty="0" smtClean="0"/>
              <a:t> _Bay</a:t>
            </a:r>
            <a:endParaRPr lang="en-US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128303" y="10118491"/>
            <a:ext cx="2346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Has_Sample</a:t>
            </a:r>
            <a:r>
              <a:rPr lang="en-US" sz="1600" b="1" dirty="0" smtClean="0"/>
              <a:t> &amp;&amp; </a:t>
            </a:r>
            <a:r>
              <a:rPr lang="en-US" sz="1600" b="1" dirty="0" err="1" smtClean="0"/>
              <a:t>Reached_Bay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5418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327</Words>
  <Application>Microsoft Office PowerPoint</Application>
  <PresentationFormat>Custom</PresentationFormat>
  <Paragraphs>150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</dc:creator>
  <cp:lastModifiedBy>William Emfinger</cp:lastModifiedBy>
  <cp:revision>12</cp:revision>
  <dcterms:created xsi:type="dcterms:W3CDTF">2014-11-02T22:36:41Z</dcterms:created>
  <dcterms:modified xsi:type="dcterms:W3CDTF">2014-11-03T00:39:54Z</dcterms:modified>
</cp:coreProperties>
</file>