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4995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9989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4984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9978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4973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9968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4962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59957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662" y="1398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28216-4810-4052-8F3A-34285B87EA79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4F05A-4B17-4904-954F-BAA879B7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1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44995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089989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134984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179978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224973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69968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14962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59957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4F05A-4B17-4904-954F-BAA879B79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6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4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9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9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4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9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9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4228" y="1024468"/>
            <a:ext cx="5759450" cy="218482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6" y="1024468"/>
            <a:ext cx="16979900" cy="218482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6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499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998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3498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17997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2497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26996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1496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35995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7" y="5973234"/>
            <a:ext cx="11369674" cy="168994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1" y="5973234"/>
            <a:ext cx="11369676" cy="168994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2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44995" indent="0">
              <a:buNone/>
              <a:defRPr sz="4600" b="1"/>
            </a:lvl2pPr>
            <a:lvl3pPr marL="2089989" indent="0">
              <a:buNone/>
              <a:defRPr sz="4100" b="1"/>
            </a:lvl3pPr>
            <a:lvl4pPr marL="3134984" indent="0">
              <a:buNone/>
              <a:defRPr sz="3600" b="1"/>
            </a:lvl4pPr>
            <a:lvl5pPr marL="4179978" indent="0">
              <a:buNone/>
              <a:defRPr sz="3600" b="1"/>
            </a:lvl5pPr>
            <a:lvl6pPr marL="5224973" indent="0">
              <a:buNone/>
              <a:defRPr sz="3600" b="1"/>
            </a:lvl6pPr>
            <a:lvl7pPr marL="6269968" indent="0">
              <a:buNone/>
              <a:defRPr sz="3600" b="1"/>
            </a:lvl7pPr>
            <a:lvl8pPr marL="7314962" indent="0">
              <a:buNone/>
              <a:defRPr sz="3600" b="1"/>
            </a:lvl8pPr>
            <a:lvl9pPr marL="8359957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8"/>
          </a:xfrm>
        </p:spPr>
        <p:txBody>
          <a:bodyPr/>
          <a:lstStyle>
            <a:lvl1pPr>
              <a:defRPr sz="56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2" y="4093635"/>
            <a:ext cx="8083550" cy="1706032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44995" indent="0">
              <a:buNone/>
              <a:defRPr sz="4600" b="1"/>
            </a:lvl2pPr>
            <a:lvl3pPr marL="2089989" indent="0">
              <a:buNone/>
              <a:defRPr sz="4100" b="1"/>
            </a:lvl3pPr>
            <a:lvl4pPr marL="3134984" indent="0">
              <a:buNone/>
              <a:defRPr sz="3600" b="1"/>
            </a:lvl4pPr>
            <a:lvl5pPr marL="4179978" indent="0">
              <a:buNone/>
              <a:defRPr sz="3600" b="1"/>
            </a:lvl5pPr>
            <a:lvl6pPr marL="5224973" indent="0">
              <a:buNone/>
              <a:defRPr sz="3600" b="1"/>
            </a:lvl6pPr>
            <a:lvl7pPr marL="6269968" indent="0">
              <a:buNone/>
              <a:defRPr sz="3600" b="1"/>
            </a:lvl7pPr>
            <a:lvl8pPr marL="7314962" indent="0">
              <a:buNone/>
              <a:defRPr sz="3600" b="1"/>
            </a:lvl8pPr>
            <a:lvl9pPr marL="8359957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2" y="5799667"/>
            <a:ext cx="8083550" cy="10536768"/>
          </a:xfrm>
        </p:spPr>
        <p:txBody>
          <a:bodyPr/>
          <a:lstStyle>
            <a:lvl1pPr>
              <a:defRPr sz="56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6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3300"/>
            </a:lvl1pPr>
            <a:lvl2pPr marL="1044995" indent="0">
              <a:buNone/>
              <a:defRPr sz="2800"/>
            </a:lvl2pPr>
            <a:lvl3pPr marL="2089989" indent="0">
              <a:buNone/>
              <a:defRPr sz="2300"/>
            </a:lvl3pPr>
            <a:lvl4pPr marL="3134984" indent="0">
              <a:buNone/>
              <a:defRPr sz="2100"/>
            </a:lvl4pPr>
            <a:lvl5pPr marL="4179978" indent="0">
              <a:buNone/>
              <a:defRPr sz="2100"/>
            </a:lvl5pPr>
            <a:lvl6pPr marL="5224973" indent="0">
              <a:buNone/>
              <a:defRPr sz="2100"/>
            </a:lvl6pPr>
            <a:lvl7pPr marL="6269968" indent="0">
              <a:buNone/>
              <a:defRPr sz="2100"/>
            </a:lvl7pPr>
            <a:lvl8pPr marL="7314962" indent="0">
              <a:buNone/>
              <a:defRPr sz="2100"/>
            </a:lvl8pPr>
            <a:lvl9pPr marL="8359957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1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4995" indent="0">
              <a:buNone/>
              <a:defRPr sz="6400"/>
            </a:lvl2pPr>
            <a:lvl3pPr marL="2089989" indent="0">
              <a:buNone/>
              <a:defRPr sz="5600"/>
            </a:lvl3pPr>
            <a:lvl4pPr marL="3134984" indent="0">
              <a:buNone/>
              <a:defRPr sz="4600"/>
            </a:lvl4pPr>
            <a:lvl5pPr marL="4179978" indent="0">
              <a:buNone/>
              <a:defRPr sz="4600"/>
            </a:lvl5pPr>
            <a:lvl6pPr marL="5224973" indent="0">
              <a:buNone/>
              <a:defRPr sz="4600"/>
            </a:lvl6pPr>
            <a:lvl7pPr marL="6269968" indent="0">
              <a:buNone/>
              <a:defRPr sz="4600"/>
            </a:lvl7pPr>
            <a:lvl8pPr marL="7314962" indent="0">
              <a:buNone/>
              <a:defRPr sz="4600"/>
            </a:lvl8pPr>
            <a:lvl9pPr marL="8359957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300"/>
            </a:lvl1pPr>
            <a:lvl2pPr marL="1044995" indent="0">
              <a:buNone/>
              <a:defRPr sz="2800"/>
            </a:lvl2pPr>
            <a:lvl3pPr marL="2089989" indent="0">
              <a:buNone/>
              <a:defRPr sz="2300"/>
            </a:lvl3pPr>
            <a:lvl4pPr marL="3134984" indent="0">
              <a:buNone/>
              <a:defRPr sz="2100"/>
            </a:lvl4pPr>
            <a:lvl5pPr marL="4179978" indent="0">
              <a:buNone/>
              <a:defRPr sz="2100"/>
            </a:lvl5pPr>
            <a:lvl6pPr marL="5224973" indent="0">
              <a:buNone/>
              <a:defRPr sz="2100"/>
            </a:lvl6pPr>
            <a:lvl7pPr marL="6269968" indent="0">
              <a:buNone/>
              <a:defRPr sz="2100"/>
            </a:lvl7pPr>
            <a:lvl8pPr marL="7314962" indent="0">
              <a:buNone/>
              <a:defRPr sz="2100"/>
            </a:lvl8pPr>
            <a:lvl9pPr marL="8359957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8999" tIns="104499" rIns="208999" bIns="1044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2"/>
            <a:ext cx="16459200" cy="12069234"/>
          </a:xfrm>
          <a:prstGeom prst="rect">
            <a:avLst/>
          </a:prstGeom>
        </p:spPr>
        <p:txBody>
          <a:bodyPr vert="horz" lIns="208999" tIns="104499" rIns="208999" bIns="1044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9"/>
            <a:ext cx="5791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9"/>
            <a:ext cx="4267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989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46" indent="-783746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16" indent="-653122" algn="l" defTabSz="2089989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87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481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476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470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465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460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454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995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989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4984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9978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4973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9968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4962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59957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1506197" y="4201502"/>
            <a:ext cx="15257803" cy="7838098"/>
          </a:xfrm>
          <a:prstGeom prst="rect">
            <a:avLst/>
          </a:prstGeom>
          <a:ln w="28575" cmpd="thickThin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r>
              <a:rPr lang="en-US" sz="3200" b="1" u="sng" dirty="0" smtClean="0"/>
              <a:t>state: ACTIVE</a:t>
            </a:r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624361" y="4566305"/>
            <a:ext cx="3447416" cy="2102546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Init</a:t>
            </a:r>
          </a:p>
          <a:p>
            <a:pPr algn="ctr"/>
            <a:r>
              <a:rPr lang="en-US" sz="1800" dirty="0" smtClean="0"/>
              <a:t>The system is performing a checklist of tests to confirm the operational integrity of the sub-system components. Some of these tests are bypassed when returning from a paused state.</a:t>
            </a:r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382500" y="7803194"/>
            <a:ext cx="4648200" cy="39624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dirty="0" smtClean="0"/>
              <a:t>              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400" b="1" dirty="0" smtClean="0"/>
              <a:t>               </a:t>
            </a:r>
            <a:r>
              <a:rPr lang="en-US" sz="2400" b="1" u="sng" dirty="0" smtClean="0"/>
              <a:t>state: Goto_Payload_Bay</a:t>
            </a:r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653960" y="8338205"/>
            <a:ext cx="2052639" cy="13716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Scan</a:t>
            </a:r>
            <a:endParaRPr lang="en-US" sz="1400" b="1" u="sng" dirty="0" smtClean="0"/>
          </a:p>
          <a:p>
            <a:pPr algn="ctr"/>
            <a:r>
              <a:rPr lang="en-US" sz="1400" dirty="0" smtClean="0"/>
              <a:t>Camera feed is processed at a stable sampling rate to identify the payload bay compartment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3811250" y="9881255"/>
            <a:ext cx="2990850" cy="1533525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Plan/Look-ahead/Move</a:t>
            </a:r>
          </a:p>
          <a:p>
            <a:pPr algn="ctr"/>
            <a:r>
              <a:rPr lang="en-US" sz="1600" dirty="0" smtClean="0"/>
              <a:t>Using the relative position and orientation of the bay, the arm plans a move towards the bay, instructing the motors with relevant signals.</a:t>
            </a:r>
          </a:p>
          <a:p>
            <a:pPr algn="ctr"/>
            <a:r>
              <a:rPr lang="en-US" sz="1600" dirty="0" smtClean="0"/>
              <a:t> 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11087717" y="4566304"/>
            <a:ext cx="5391150" cy="4833997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Retrieve_Sample</a:t>
            </a:r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1468717" y="5423555"/>
            <a:ext cx="1600200" cy="13716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Scan</a:t>
            </a:r>
            <a:endParaRPr lang="en-US" sz="1400" b="1" u="sng" dirty="0" smtClean="0"/>
          </a:p>
          <a:p>
            <a:pPr algn="ctr"/>
            <a:r>
              <a:rPr lang="en-US" sz="1400" dirty="0" smtClean="0"/>
              <a:t>Camera feed is processed to identify the sample on the ground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6" name="Rectangle 15"/>
          <p:cNvSpPr/>
          <p:nvPr/>
        </p:nvSpPr>
        <p:spPr>
          <a:xfrm>
            <a:off x="13408229" y="5880755"/>
            <a:ext cx="2847975" cy="17145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r>
              <a:rPr lang="en-US" sz="1600" b="1" u="sng" dirty="0" smtClean="0"/>
              <a:t>state: Plan/Look-ahead/Move</a:t>
            </a:r>
          </a:p>
          <a:p>
            <a:pPr algn="ctr"/>
            <a:r>
              <a:rPr lang="en-US" sz="1600" dirty="0" smtClean="0"/>
              <a:t>Using the relative position and orientation of the sample, the arm plans a move towards the sample, instructing the motors with relevant signals  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13408229" y="10013710"/>
            <a:ext cx="3144363" cy="1751884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u="sng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 smtClean="0"/>
          </a:p>
          <a:p>
            <a:pPr algn="ctr"/>
            <a:r>
              <a:rPr lang="en-US" sz="2000" b="1" u="sng" dirty="0" smtClean="0"/>
              <a:t>state: Close_Bay</a:t>
            </a:r>
            <a:endParaRPr lang="en-US" sz="1400" dirty="0" smtClean="0"/>
          </a:p>
          <a:p>
            <a:pPr algn="ctr"/>
            <a:r>
              <a:rPr lang="en-US" sz="2000" dirty="0" smtClean="0"/>
              <a:t>Once the sample is dropped, move the arm away from the rocket and trigger the bay-closing circuitry.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8000881" y="5574524"/>
            <a:ext cx="2268434" cy="1559749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u="sng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 smtClean="0"/>
          </a:p>
          <a:p>
            <a:pPr algn="ctr"/>
            <a:r>
              <a:rPr lang="en-US" sz="2000" b="1" u="sng" dirty="0" smtClean="0"/>
              <a:t>state: Open_Bay</a:t>
            </a:r>
            <a:endParaRPr lang="en-US" sz="1800" b="1" u="sng" dirty="0" smtClean="0"/>
          </a:p>
          <a:p>
            <a:pPr algn="ctr"/>
            <a:r>
              <a:rPr lang="en-US" sz="2000" dirty="0" smtClean="0"/>
              <a:t>Use proximity to open the payload bay, preparing it for sample retrieval </a:t>
            </a:r>
          </a:p>
          <a:p>
            <a:pPr algn="ctr"/>
            <a:endParaRPr lang="en-US" sz="1800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/>
          </a:p>
        </p:txBody>
      </p:sp>
      <p:cxnSp>
        <p:nvCxnSpPr>
          <p:cNvPr id="22" name="Curved Connector 21"/>
          <p:cNvCxnSpPr>
            <a:stCxn id="7" idx="2"/>
            <a:endCxn id="8" idx="0"/>
          </p:cNvCxnSpPr>
          <p:nvPr/>
        </p:nvCxnSpPr>
        <p:spPr>
          <a:xfrm rot="16200000" flipH="1">
            <a:off x="3960163" y="7056756"/>
            <a:ext cx="1134343" cy="358531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10" idx="1"/>
          </p:cNvCxnSpPr>
          <p:nvPr/>
        </p:nvCxnSpPr>
        <p:spPr>
          <a:xfrm rot="16200000" flipH="1">
            <a:off x="3056079" y="9892846"/>
            <a:ext cx="938211" cy="572131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0" idx="0"/>
            <a:endCxn id="9" idx="3"/>
          </p:cNvCxnSpPr>
          <p:nvPr/>
        </p:nvCxnSpPr>
        <p:spPr>
          <a:xfrm rot="16200000" flipV="1">
            <a:off x="4578012" y="9152592"/>
            <a:ext cx="857250" cy="600076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8" idx="3"/>
            <a:endCxn id="14" idx="1"/>
          </p:cNvCxnSpPr>
          <p:nvPr/>
        </p:nvCxnSpPr>
        <p:spPr>
          <a:xfrm>
            <a:off x="10269315" y="6354399"/>
            <a:ext cx="818402" cy="62890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722992" y="8042930"/>
            <a:ext cx="388171" cy="29527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513002" y="7747656"/>
            <a:ext cx="2618756" cy="15621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u="sng" dirty="0" smtClean="0"/>
          </a:p>
          <a:p>
            <a:pPr algn="ctr"/>
            <a:endParaRPr lang="en-US" sz="1800" b="1" u="sng" dirty="0"/>
          </a:p>
          <a:p>
            <a:pPr algn="ctr"/>
            <a:endParaRPr lang="en-US" sz="1800" b="1" u="sng" dirty="0" smtClean="0"/>
          </a:p>
          <a:p>
            <a:pPr algn="ctr"/>
            <a:endParaRPr lang="en-US" sz="1800" b="1" u="sng" dirty="0" smtClean="0"/>
          </a:p>
          <a:p>
            <a:pPr algn="ctr"/>
            <a:r>
              <a:rPr lang="en-US" sz="1800" b="1" u="sng" dirty="0" smtClean="0"/>
              <a:t>state: PickUp</a:t>
            </a:r>
            <a:endParaRPr lang="en-US" sz="1600" b="1" u="sng" dirty="0" smtClean="0"/>
          </a:p>
          <a:p>
            <a:pPr algn="ctr"/>
            <a:r>
              <a:rPr lang="en-US" sz="1600" dirty="0" smtClean="0"/>
              <a:t>Use the gripper servos to: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Appropriately orient gripper relative to sample.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Pick up sample &amp; verify.</a:t>
            </a:r>
          </a:p>
          <a:p>
            <a:pPr algn="ctr"/>
            <a:endParaRPr lang="en-US" sz="1800" dirty="0"/>
          </a:p>
          <a:p>
            <a:pPr algn="ctr"/>
            <a:endParaRPr lang="en-US" sz="1800" b="1" u="sng" dirty="0" smtClean="0"/>
          </a:p>
          <a:p>
            <a:pPr algn="ctr"/>
            <a:endParaRPr lang="en-US" sz="1800" b="1" u="sng" dirty="0"/>
          </a:p>
          <a:p>
            <a:pPr algn="ctr"/>
            <a:endParaRPr lang="en-US" sz="1800" b="1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2396657" y="1030946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foundBay</a:t>
            </a:r>
            <a:endParaRPr lang="en-US" sz="1400" b="1" dirty="0"/>
          </a:p>
        </p:txBody>
      </p:sp>
      <p:cxnSp>
        <p:nvCxnSpPr>
          <p:cNvPr id="53" name="Curved Connector 52"/>
          <p:cNvCxnSpPr>
            <a:stCxn id="15" idx="2"/>
          </p:cNvCxnSpPr>
          <p:nvPr/>
        </p:nvCxnSpPr>
        <p:spPr>
          <a:xfrm rot="16200000" flipH="1">
            <a:off x="12667505" y="6396467"/>
            <a:ext cx="342036" cy="1139412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6" idx="0"/>
          </p:cNvCxnSpPr>
          <p:nvPr/>
        </p:nvCxnSpPr>
        <p:spPr>
          <a:xfrm rot="16200000" flipV="1">
            <a:off x="13798167" y="4846705"/>
            <a:ext cx="304800" cy="176330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6" idx="2"/>
            <a:endCxn id="48" idx="3"/>
          </p:cNvCxnSpPr>
          <p:nvPr/>
        </p:nvCxnSpPr>
        <p:spPr>
          <a:xfrm rot="5400000">
            <a:off x="14015263" y="7711751"/>
            <a:ext cx="933451" cy="700459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35941" y="7566962"/>
            <a:ext cx="1293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!hasSample</a:t>
            </a:r>
            <a:endParaRPr lang="en-US" sz="1600" b="1" dirty="0"/>
          </a:p>
        </p:txBody>
      </p:sp>
      <p:cxnSp>
        <p:nvCxnSpPr>
          <p:cNvPr id="81" name="Curved Connector 80"/>
          <p:cNvCxnSpPr>
            <a:endCxn id="8" idx="3"/>
          </p:cNvCxnSpPr>
          <p:nvPr/>
        </p:nvCxnSpPr>
        <p:spPr>
          <a:xfrm rot="10800000" flipV="1">
            <a:off x="7030701" y="8863940"/>
            <a:ext cx="4057017" cy="92045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618701" y="9709806"/>
            <a:ext cx="3144363" cy="1939822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Drop_Sample</a:t>
            </a:r>
            <a:endParaRPr lang="en-US" sz="1600" dirty="0" smtClean="0"/>
          </a:p>
          <a:p>
            <a:pPr algn="ctr"/>
            <a:r>
              <a:rPr lang="en-US" sz="1600" dirty="0" smtClean="0"/>
              <a:t>Use the gripper servos to orient gripper relative to the payload bay and move to a minimum safe distance. Once a critical distance is reached and detected, drop and secure the sample in bay. 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90" name="Curved Connector 89"/>
          <p:cNvCxnSpPr>
            <a:endCxn id="88" idx="1"/>
          </p:cNvCxnSpPr>
          <p:nvPr/>
        </p:nvCxnSpPr>
        <p:spPr>
          <a:xfrm>
            <a:off x="6802100" y="10648017"/>
            <a:ext cx="1816601" cy="3170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201517" y="10309463"/>
            <a:ext cx="1293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reachedBay</a:t>
            </a:r>
            <a:endParaRPr lang="en-US" sz="1600" b="1" dirty="0"/>
          </a:p>
        </p:txBody>
      </p:sp>
      <p:cxnSp>
        <p:nvCxnSpPr>
          <p:cNvPr id="106" name="Curved Connector 105"/>
          <p:cNvCxnSpPr>
            <a:stCxn id="88" idx="3"/>
            <a:endCxn id="17" idx="1"/>
          </p:cNvCxnSpPr>
          <p:nvPr/>
        </p:nvCxnSpPr>
        <p:spPr>
          <a:xfrm>
            <a:off x="11763064" y="10679717"/>
            <a:ext cx="1645165" cy="2099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722992" y="12496800"/>
            <a:ext cx="4023379" cy="2209800"/>
          </a:xfrm>
          <a:prstGeom prst="rect">
            <a:avLst/>
          </a:prstGeom>
          <a:solidFill>
            <a:schemeClr val="bg1"/>
          </a:solidFill>
          <a:ln w="28575" cmpd="dbl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POWER_OFF</a:t>
            </a:r>
          </a:p>
          <a:p>
            <a:pPr algn="ctr"/>
            <a:r>
              <a:rPr lang="en-US" sz="2400" dirty="0" smtClean="0"/>
              <a:t>The system is in the OFF state. There is no current flowing through the circuitry and there are no moving parts.</a:t>
            </a:r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119" name="Curved Connector 118"/>
          <p:cNvCxnSpPr>
            <a:endCxn id="18" idx="2"/>
          </p:cNvCxnSpPr>
          <p:nvPr/>
        </p:nvCxnSpPr>
        <p:spPr>
          <a:xfrm flipV="1">
            <a:off x="7030700" y="7134273"/>
            <a:ext cx="2104398" cy="1203932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612330" y="7066744"/>
            <a:ext cx="218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Init_Test_Results = true</a:t>
            </a:r>
            <a:endParaRPr lang="en-US" sz="1600" b="1" dirty="0"/>
          </a:p>
        </p:txBody>
      </p:sp>
      <p:cxnSp>
        <p:nvCxnSpPr>
          <p:cNvPr id="126" name="Curved Connector 125"/>
          <p:cNvCxnSpPr/>
          <p:nvPr/>
        </p:nvCxnSpPr>
        <p:spPr>
          <a:xfrm rot="16200000" flipH="1">
            <a:off x="11402043" y="4899679"/>
            <a:ext cx="590550" cy="457202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9451389" y="12496800"/>
            <a:ext cx="4023379" cy="2209800"/>
          </a:xfrm>
          <a:prstGeom prst="rect">
            <a:avLst/>
          </a:prstGeom>
          <a:solidFill>
            <a:schemeClr val="bg1"/>
          </a:solidFill>
          <a:ln w="28575" cmpd="dbl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PAUSED</a:t>
            </a:r>
          </a:p>
          <a:p>
            <a:pPr algn="ctr"/>
            <a:r>
              <a:rPr lang="en-US" sz="2400" dirty="0" smtClean="0"/>
              <a:t>The system is in a paused, suspended state. Variables in memory retain consistent state so that the system can readily goto POWER_ON.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148" name="Curved Connector 147"/>
          <p:cNvCxnSpPr>
            <a:stCxn id="114" idx="1"/>
            <a:endCxn id="7" idx="1"/>
          </p:cNvCxnSpPr>
          <p:nvPr/>
        </p:nvCxnSpPr>
        <p:spPr>
          <a:xfrm rot="10800000">
            <a:off x="2624362" y="5617578"/>
            <a:ext cx="98631" cy="7984122"/>
          </a:xfrm>
          <a:prstGeom prst="curvedConnector3">
            <a:avLst>
              <a:gd name="adj1" fmla="val 940609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endCxn id="114" idx="3"/>
          </p:cNvCxnSpPr>
          <p:nvPr/>
        </p:nvCxnSpPr>
        <p:spPr>
          <a:xfrm rot="5400000">
            <a:off x="6310106" y="12475865"/>
            <a:ext cx="1562100" cy="68957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Curved Connector 154"/>
          <p:cNvCxnSpPr/>
          <p:nvPr/>
        </p:nvCxnSpPr>
        <p:spPr>
          <a:xfrm rot="5400000">
            <a:off x="13038503" y="12475865"/>
            <a:ext cx="1562100" cy="68957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Curved Connector 155"/>
          <p:cNvCxnSpPr/>
          <p:nvPr/>
        </p:nvCxnSpPr>
        <p:spPr>
          <a:xfrm rot="10800000">
            <a:off x="8744661" y="12039600"/>
            <a:ext cx="706728" cy="156210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Curved Connector 156"/>
          <p:cNvCxnSpPr/>
          <p:nvPr/>
        </p:nvCxnSpPr>
        <p:spPr>
          <a:xfrm rot="10800000" flipV="1">
            <a:off x="6746371" y="14096999"/>
            <a:ext cx="2705020" cy="123826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253973" y="13034530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PowerON</a:t>
            </a:r>
            <a:endParaRPr lang="en-US" sz="1400" b="1" dirty="0"/>
          </a:p>
        </p:txBody>
      </p:sp>
      <p:cxnSp>
        <p:nvCxnSpPr>
          <p:cNvPr id="165" name="Curved Connector 164"/>
          <p:cNvCxnSpPr>
            <a:stCxn id="168" idx="6"/>
          </p:cNvCxnSpPr>
          <p:nvPr/>
        </p:nvCxnSpPr>
        <p:spPr>
          <a:xfrm>
            <a:off x="1818236" y="14110517"/>
            <a:ext cx="904756" cy="14810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1361036" y="13903815"/>
            <a:ext cx="457200" cy="413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616133" y="13792200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PowerOFF</a:t>
            </a:r>
            <a:endParaRPr 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142087" y="1425955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START</a:t>
            </a:r>
            <a:endParaRPr 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146341" y="1274133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PowerOFF</a:t>
            </a:r>
            <a:endParaRPr lang="en-US" sz="1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8729857" y="12054820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POWER_ON</a:t>
            </a:r>
            <a:endParaRPr 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13950567" y="12666761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PAUSE</a:t>
            </a:r>
            <a:endParaRPr lang="en-US" sz="14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8564468" y="8708613"/>
            <a:ext cx="1293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hasSample</a:t>
            </a:r>
            <a:endParaRPr lang="en-US" sz="16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11793185" y="10315523"/>
            <a:ext cx="163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droppedSample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541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315</Words>
  <Application>Microsoft Office PowerPoint</Application>
  <PresentationFormat>Custom</PresentationFormat>
  <Paragraphs>144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7</cp:revision>
  <dcterms:created xsi:type="dcterms:W3CDTF">2014-11-02T22:36:41Z</dcterms:created>
  <dcterms:modified xsi:type="dcterms:W3CDTF">2014-11-02T23:51:19Z</dcterms:modified>
</cp:coreProperties>
</file>