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1" r:id="rId3"/>
    <p:sldId id="257" r:id="rId4"/>
    <p:sldId id="258" r:id="rId5"/>
    <p:sldId id="264" r:id="rId6"/>
    <p:sldId id="263" r:id="rId7"/>
    <p:sldId id="262" r:id="rId8"/>
    <p:sldId id="259" r:id="rId9"/>
    <p:sldId id="265" r:id="rId10"/>
    <p:sldId id="26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94710" autoAdjust="0"/>
  </p:normalViewPr>
  <p:slideViewPr>
    <p:cSldViewPr>
      <p:cViewPr varScale="1">
        <p:scale>
          <a:sx n="83" d="100"/>
          <a:sy n="83" d="100"/>
        </p:scale>
        <p:origin x="1450" y="6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59E05F-E9F7-4137-91DF-35016ACA06CB}" type="datetimeFigureOut">
              <a:rPr lang="en-US" smtClean="0"/>
              <a:t>2015-10-14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2890B8-42CD-4507-9FCA-8237A13F0D55}" type="slidenum">
              <a:rPr lang="en-US" smtClean="0"/>
              <a:t>‹#›</a:t>
            </a:fld>
            <a:endParaRPr lang="en-US"/>
          </a:p>
        </p:txBody>
      </p:sp>
    </p:spTree>
    <p:extLst>
      <p:ext uri="{BB962C8B-B14F-4D97-AF65-F5344CB8AC3E}">
        <p14:creationId xmlns:p14="http://schemas.microsoft.com/office/powerpoint/2010/main" val="1556145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36E600-8600-4301-983C-CC92E7732E97}" type="slidenum">
              <a:rPr lang="en-US"/>
              <a:t>7</a:t>
            </a:fld>
            <a:endParaRPr lang="en-US"/>
          </a:p>
        </p:txBody>
      </p:sp>
    </p:spTree>
    <p:extLst>
      <p:ext uri="{BB962C8B-B14F-4D97-AF65-F5344CB8AC3E}">
        <p14:creationId xmlns:p14="http://schemas.microsoft.com/office/powerpoint/2010/main" val="593738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D09854-399E-4080-871F-4892A4C17278}" type="datetimeFigureOut">
              <a:rPr lang="en-US" smtClean="0"/>
              <a:t>2015-10-14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2126835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D09854-399E-4080-871F-4892A4C17278}" type="datetimeFigureOut">
              <a:rPr lang="en-US" smtClean="0"/>
              <a:t>2015-10-14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2317009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D09854-399E-4080-871F-4892A4C17278}" type="datetimeFigureOut">
              <a:rPr lang="en-US" smtClean="0"/>
              <a:t>2015-10-14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3503737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D09854-399E-4080-871F-4892A4C17278}" type="datetimeFigureOut">
              <a:rPr lang="en-US" smtClean="0"/>
              <a:t>2015-10-14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101165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D09854-399E-4080-871F-4892A4C17278}" type="datetimeFigureOut">
              <a:rPr lang="en-US" smtClean="0"/>
              <a:t>2015-10-14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1187177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D09854-399E-4080-871F-4892A4C17278}" type="datetimeFigureOut">
              <a:rPr lang="en-US" smtClean="0"/>
              <a:t>2015-10-14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3749476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D09854-399E-4080-871F-4892A4C17278}" type="datetimeFigureOut">
              <a:rPr lang="en-US" smtClean="0"/>
              <a:t>2015-10-14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2184790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D09854-399E-4080-871F-4892A4C17278}" type="datetimeFigureOut">
              <a:rPr lang="en-US" smtClean="0"/>
              <a:t>2015-10-14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3743840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D09854-399E-4080-871F-4892A4C17278}" type="datetimeFigureOut">
              <a:rPr lang="en-US" smtClean="0"/>
              <a:t>2015-10-14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4203890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D09854-399E-4080-871F-4892A4C17278}" type="datetimeFigureOut">
              <a:rPr lang="en-US" smtClean="0"/>
              <a:t>2015-10-14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779445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D09854-399E-4080-871F-4892A4C17278}" type="datetimeFigureOut">
              <a:rPr lang="en-US" smtClean="0"/>
              <a:t>2015-10-14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E521CE-C2A0-4524-A221-4F01E8A22403}" type="slidenum">
              <a:rPr lang="en-US" smtClean="0"/>
              <a:t>‹#›</a:t>
            </a:fld>
            <a:endParaRPr lang="en-US"/>
          </a:p>
        </p:txBody>
      </p:sp>
    </p:spTree>
    <p:extLst>
      <p:ext uri="{BB962C8B-B14F-4D97-AF65-F5344CB8AC3E}">
        <p14:creationId xmlns:p14="http://schemas.microsoft.com/office/powerpoint/2010/main" val="1604148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D09854-399E-4080-871F-4892A4C17278}" type="datetimeFigureOut">
              <a:rPr lang="en-US" smtClean="0"/>
              <a:t>2015-10-14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E521CE-C2A0-4524-A221-4F01E8A22403}" type="slidenum">
              <a:rPr lang="en-US" smtClean="0"/>
              <a:t>‹#›</a:t>
            </a:fld>
            <a:endParaRPr lang="en-US"/>
          </a:p>
        </p:txBody>
      </p:sp>
    </p:spTree>
    <p:extLst>
      <p:ext uri="{BB962C8B-B14F-4D97-AF65-F5344CB8AC3E}">
        <p14:creationId xmlns:p14="http://schemas.microsoft.com/office/powerpoint/2010/main" val="286045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2494871" y="881352"/>
            <a:ext cx="4191000" cy="5181599"/>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r>
              <a:rPr lang="en-US" dirty="0" smtClean="0"/>
              <a:t>Middleware Framework</a:t>
            </a:r>
            <a:endParaRPr lang="en-US" dirty="0"/>
          </a:p>
        </p:txBody>
      </p:sp>
      <p:sp>
        <p:nvSpPr>
          <p:cNvPr id="4" name="Rounded Rectangle 3"/>
          <p:cNvSpPr/>
          <p:nvPr/>
        </p:nvSpPr>
        <p:spPr>
          <a:xfrm>
            <a:off x="2769143" y="985853"/>
            <a:ext cx="3657600" cy="4543697"/>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r>
              <a:rPr lang="en-US" dirty="0" smtClean="0"/>
              <a:t>Component</a:t>
            </a:r>
            <a:endParaRPr lang="en-US" dirty="0"/>
          </a:p>
        </p:txBody>
      </p:sp>
      <p:sp>
        <p:nvSpPr>
          <p:cNvPr id="5" name="Rounded Rectangle 4"/>
          <p:cNvSpPr/>
          <p:nvPr/>
        </p:nvSpPr>
        <p:spPr>
          <a:xfrm>
            <a:off x="2959643" y="1214454"/>
            <a:ext cx="3276600" cy="1066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mtClean="0"/>
              <a:t>Component Operation</a:t>
            </a:r>
          </a:p>
          <a:p>
            <a:pPr algn="ctr"/>
            <a:r>
              <a:rPr lang="en-US" smtClean="0"/>
              <a:t> </a:t>
            </a:r>
            <a:r>
              <a:rPr lang="en-US" dirty="0" smtClean="0"/>
              <a:t>Executor Code</a:t>
            </a:r>
          </a:p>
          <a:p>
            <a:pPr algn="ctr"/>
            <a:r>
              <a:rPr lang="en-US" dirty="0" smtClean="0"/>
              <a:t>[Business Logic]</a:t>
            </a:r>
            <a:endParaRPr lang="en-US" dirty="0"/>
          </a:p>
        </p:txBody>
      </p:sp>
      <p:sp>
        <p:nvSpPr>
          <p:cNvPr id="6" name="Rounded Rectangle 5"/>
          <p:cNvSpPr/>
          <p:nvPr/>
        </p:nvSpPr>
        <p:spPr>
          <a:xfrm>
            <a:off x="4961241" y="3700751"/>
            <a:ext cx="1219200" cy="1447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Timers </a:t>
            </a:r>
          </a:p>
          <a:p>
            <a:pPr algn="ctr"/>
            <a:r>
              <a:rPr lang="en-US" dirty="0" smtClean="0"/>
              <a:t>&amp;</a:t>
            </a:r>
          </a:p>
          <a:p>
            <a:pPr algn="ctr"/>
            <a:r>
              <a:rPr lang="en-US" dirty="0" smtClean="0"/>
              <a:t>State Variables</a:t>
            </a:r>
            <a:endParaRPr lang="en-US" dirty="0"/>
          </a:p>
        </p:txBody>
      </p:sp>
      <p:sp>
        <p:nvSpPr>
          <p:cNvPr id="7" name="Rounded Rectangle 6"/>
          <p:cNvSpPr/>
          <p:nvPr/>
        </p:nvSpPr>
        <p:spPr>
          <a:xfrm>
            <a:off x="2908113" y="4491053"/>
            <a:ext cx="1905000" cy="65749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mtClean="0"/>
              <a:t>Network QoS Arbiter</a:t>
            </a:r>
            <a:endParaRPr lang="en-US" dirty="0"/>
          </a:p>
        </p:txBody>
      </p:sp>
      <p:sp>
        <p:nvSpPr>
          <p:cNvPr id="8" name="Rounded Rectangle 7"/>
          <p:cNvSpPr/>
          <p:nvPr/>
        </p:nvSpPr>
        <p:spPr>
          <a:xfrm>
            <a:off x="3019820" y="2425890"/>
            <a:ext cx="3127083" cy="1066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Component Scheduling Queue</a:t>
            </a:r>
          </a:p>
          <a:p>
            <a:pPr algn="ctr"/>
            <a:endParaRPr lang="en-US" dirty="0" smtClean="0"/>
          </a:p>
          <a:p>
            <a:pPr algn="ctr"/>
            <a:endParaRPr lang="en-US" dirty="0"/>
          </a:p>
        </p:txBody>
      </p:sp>
      <p:sp>
        <p:nvSpPr>
          <p:cNvPr id="18" name="Chevron 17"/>
          <p:cNvSpPr/>
          <p:nvPr/>
        </p:nvSpPr>
        <p:spPr>
          <a:xfrm>
            <a:off x="7156086" y="1948151"/>
            <a:ext cx="762000" cy="485503"/>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9" name="Pentagon 18"/>
          <p:cNvSpPr/>
          <p:nvPr/>
        </p:nvSpPr>
        <p:spPr>
          <a:xfrm>
            <a:off x="1074237" y="1948150"/>
            <a:ext cx="838200" cy="485504"/>
          </a:xfrm>
          <a:prstGeom prst="homePlat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Flowchart: Connector 19"/>
          <p:cNvSpPr/>
          <p:nvPr/>
        </p:nvSpPr>
        <p:spPr>
          <a:xfrm>
            <a:off x="1272359" y="4491054"/>
            <a:ext cx="419100" cy="4572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6698886" y="4216734"/>
            <a:ext cx="13525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2" name="Straight Connector 21"/>
          <p:cNvCxnSpPr>
            <a:stCxn id="19" idx="3"/>
          </p:cNvCxnSpPr>
          <p:nvPr/>
        </p:nvCxnSpPr>
        <p:spPr>
          <a:xfrm>
            <a:off x="1912437" y="2190902"/>
            <a:ext cx="856706" cy="0"/>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p:cNvCxnSpPr>
            <a:stCxn id="20" idx="6"/>
          </p:cNvCxnSpPr>
          <p:nvPr/>
        </p:nvCxnSpPr>
        <p:spPr>
          <a:xfrm>
            <a:off x="1691459" y="4719654"/>
            <a:ext cx="1077684" cy="0"/>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Connector 28"/>
          <p:cNvCxnSpPr/>
          <p:nvPr/>
        </p:nvCxnSpPr>
        <p:spPr>
          <a:xfrm flipH="1">
            <a:off x="6426744" y="4606443"/>
            <a:ext cx="1186542" cy="0"/>
          </a:xfrm>
          <a:prstGeom prst="line">
            <a:avLst/>
          </a:prstGeom>
          <a:ln w="44450"/>
        </p:spPr>
        <p:style>
          <a:lnRef idx="3">
            <a:schemeClr val="dk1"/>
          </a:lnRef>
          <a:fillRef idx="0">
            <a:schemeClr val="dk1"/>
          </a:fillRef>
          <a:effectRef idx="2">
            <a:schemeClr val="dk1"/>
          </a:effectRef>
          <a:fontRef idx="minor">
            <a:schemeClr val="tx1"/>
          </a:fontRef>
        </p:style>
      </p:cxnSp>
      <p:cxnSp>
        <p:nvCxnSpPr>
          <p:cNvPr id="1027" name="Straight Connector 1026"/>
          <p:cNvCxnSpPr>
            <a:stCxn id="18" idx="1"/>
          </p:cNvCxnSpPr>
          <p:nvPr/>
        </p:nvCxnSpPr>
        <p:spPr>
          <a:xfrm flipH="1" flipV="1">
            <a:off x="6426743" y="2190902"/>
            <a:ext cx="972095" cy="1"/>
          </a:xfrm>
          <a:prstGeom prst="line">
            <a:avLst/>
          </a:prstGeom>
        </p:spPr>
        <p:style>
          <a:lnRef idx="2">
            <a:schemeClr val="dk1"/>
          </a:lnRef>
          <a:fillRef idx="0">
            <a:schemeClr val="dk1"/>
          </a:fillRef>
          <a:effectRef idx="1">
            <a:schemeClr val="dk1"/>
          </a:effectRef>
          <a:fontRef idx="minor">
            <a:schemeClr val="tx1"/>
          </a:fontRef>
        </p:style>
      </p:cxnSp>
      <p:sp>
        <p:nvSpPr>
          <p:cNvPr id="1029" name="TextBox 1028"/>
          <p:cNvSpPr txBox="1"/>
          <p:nvPr/>
        </p:nvSpPr>
        <p:spPr>
          <a:xfrm>
            <a:off x="6775086" y="1338551"/>
            <a:ext cx="1676400" cy="369332"/>
          </a:xfrm>
          <a:prstGeom prst="rect">
            <a:avLst/>
          </a:prstGeom>
          <a:noFill/>
        </p:spPr>
        <p:txBody>
          <a:bodyPr wrap="square" rtlCol="0">
            <a:spAutoFit/>
          </a:bodyPr>
          <a:lstStyle/>
          <a:p>
            <a:pPr algn="ctr"/>
            <a:r>
              <a:rPr lang="en-US" dirty="0" smtClean="0"/>
              <a:t>Data Publisher</a:t>
            </a:r>
            <a:endParaRPr lang="en-US" dirty="0"/>
          </a:p>
        </p:txBody>
      </p:sp>
      <p:sp>
        <p:nvSpPr>
          <p:cNvPr id="38" name="TextBox 37"/>
          <p:cNvSpPr txBox="1"/>
          <p:nvPr/>
        </p:nvSpPr>
        <p:spPr>
          <a:xfrm>
            <a:off x="664390" y="1338551"/>
            <a:ext cx="1676400" cy="369332"/>
          </a:xfrm>
          <a:prstGeom prst="rect">
            <a:avLst/>
          </a:prstGeom>
          <a:noFill/>
        </p:spPr>
        <p:txBody>
          <a:bodyPr wrap="square" rtlCol="0">
            <a:spAutoFit/>
          </a:bodyPr>
          <a:lstStyle/>
          <a:p>
            <a:pPr algn="ctr"/>
            <a:r>
              <a:rPr lang="en-US" dirty="0" smtClean="0"/>
              <a:t>Data Subscriber</a:t>
            </a:r>
            <a:endParaRPr lang="en-US" dirty="0"/>
          </a:p>
        </p:txBody>
      </p:sp>
      <p:sp>
        <p:nvSpPr>
          <p:cNvPr id="39" name="TextBox 38"/>
          <p:cNvSpPr txBox="1"/>
          <p:nvPr/>
        </p:nvSpPr>
        <p:spPr>
          <a:xfrm>
            <a:off x="655137" y="3907971"/>
            <a:ext cx="1676400" cy="369332"/>
          </a:xfrm>
          <a:prstGeom prst="rect">
            <a:avLst/>
          </a:prstGeom>
          <a:noFill/>
        </p:spPr>
        <p:txBody>
          <a:bodyPr wrap="square" rtlCol="0">
            <a:spAutoFit/>
          </a:bodyPr>
          <a:lstStyle/>
          <a:p>
            <a:pPr algn="ctr"/>
            <a:r>
              <a:rPr lang="en-US" smtClean="0"/>
              <a:t>Server</a:t>
            </a:r>
          </a:p>
        </p:txBody>
      </p:sp>
      <p:sp>
        <p:nvSpPr>
          <p:cNvPr id="40" name="TextBox 39"/>
          <p:cNvSpPr txBox="1"/>
          <p:nvPr/>
        </p:nvSpPr>
        <p:spPr>
          <a:xfrm>
            <a:off x="6840400" y="3846007"/>
            <a:ext cx="1676400" cy="369332"/>
          </a:xfrm>
          <a:prstGeom prst="rect">
            <a:avLst/>
          </a:prstGeom>
          <a:noFill/>
        </p:spPr>
        <p:txBody>
          <a:bodyPr wrap="square" rtlCol="0">
            <a:spAutoFit/>
          </a:bodyPr>
          <a:lstStyle/>
          <a:p>
            <a:pPr algn="ctr"/>
            <a:r>
              <a:rPr lang="en-US" smtClean="0"/>
              <a:t>Client</a:t>
            </a:r>
          </a:p>
        </p:txBody>
      </p:sp>
      <p:cxnSp>
        <p:nvCxnSpPr>
          <p:cNvPr id="3" name="Straight Connector 2"/>
          <p:cNvCxnSpPr/>
          <p:nvPr/>
        </p:nvCxnSpPr>
        <p:spPr>
          <a:xfrm flipH="1">
            <a:off x="3683543" y="2951814"/>
            <a:ext cx="177882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H="1">
            <a:off x="3683543" y="3317574"/>
            <a:ext cx="1778820" cy="0"/>
          </a:xfrm>
          <a:prstGeom prst="line">
            <a:avLst/>
          </a:prstGeom>
        </p:spPr>
        <p:style>
          <a:lnRef idx="2">
            <a:schemeClr val="accent1"/>
          </a:lnRef>
          <a:fillRef idx="0">
            <a:schemeClr val="accent1"/>
          </a:fillRef>
          <a:effectRef idx="1">
            <a:schemeClr val="accent1"/>
          </a:effectRef>
          <a:fontRef idx="minor">
            <a:schemeClr val="tx1"/>
          </a:fontRef>
        </p:style>
      </p:cxnSp>
      <p:sp>
        <p:nvSpPr>
          <p:cNvPr id="27" name="Right Arrow 26"/>
          <p:cNvSpPr/>
          <p:nvPr/>
        </p:nvSpPr>
        <p:spPr>
          <a:xfrm>
            <a:off x="3356970" y="3035634"/>
            <a:ext cx="381001" cy="15131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Right Arrow 40"/>
          <p:cNvSpPr/>
          <p:nvPr/>
        </p:nvSpPr>
        <p:spPr>
          <a:xfrm>
            <a:off x="5388052" y="3052891"/>
            <a:ext cx="381001" cy="15131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Rectangle 42"/>
          <p:cNvSpPr/>
          <p:nvPr/>
        </p:nvSpPr>
        <p:spPr>
          <a:xfrm>
            <a:off x="3867326" y="2967052"/>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4" name="Rectangle 43"/>
          <p:cNvSpPr/>
          <p:nvPr/>
        </p:nvSpPr>
        <p:spPr>
          <a:xfrm>
            <a:off x="4158697" y="2969949"/>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5" name="Rectangle 44"/>
          <p:cNvSpPr/>
          <p:nvPr/>
        </p:nvSpPr>
        <p:spPr>
          <a:xfrm>
            <a:off x="4444686" y="2967054"/>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6" name="Rectangle 45"/>
          <p:cNvSpPr/>
          <p:nvPr/>
        </p:nvSpPr>
        <p:spPr>
          <a:xfrm>
            <a:off x="4736057" y="2969949"/>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7" name="Rectangle 46"/>
          <p:cNvSpPr/>
          <p:nvPr/>
        </p:nvSpPr>
        <p:spPr>
          <a:xfrm>
            <a:off x="5034142" y="295929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31" name="Rounded Rectangle 30"/>
          <p:cNvSpPr/>
          <p:nvPr/>
        </p:nvSpPr>
        <p:spPr>
          <a:xfrm>
            <a:off x="2908113" y="3701924"/>
            <a:ext cx="1905000" cy="65749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mtClean="0"/>
              <a:t>Operation Deadline Monitor</a:t>
            </a:r>
            <a:endParaRPr lang="en-US" dirty="0"/>
          </a:p>
        </p:txBody>
      </p:sp>
    </p:spTree>
    <p:extLst>
      <p:ext uri="{BB962C8B-B14F-4D97-AF65-F5344CB8AC3E}">
        <p14:creationId xmlns:p14="http://schemas.microsoft.com/office/powerpoint/2010/main" val="24913916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ounded Rectangle 30"/>
          <p:cNvSpPr/>
          <p:nvPr/>
        </p:nvSpPr>
        <p:spPr>
          <a:xfrm>
            <a:off x="6297297" y="2016157"/>
            <a:ext cx="679512" cy="2612349"/>
          </a:xfrm>
          <a:prstGeom prst="roundRect">
            <a:avLst/>
          </a:prstGeom>
          <a:solidFill>
            <a:schemeClr val="accent2">
              <a:lumMod val="40000"/>
              <a:lumOff val="60000"/>
            </a:schemeClr>
          </a:solidFill>
          <a:ln w="38100" cap="flat" cmpd="sng" algn="ctr">
            <a:solidFill>
              <a:schemeClr val="accent2"/>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 name="Rounded Rectangle 1"/>
          <p:cNvSpPr/>
          <p:nvPr/>
        </p:nvSpPr>
        <p:spPr>
          <a:xfrm>
            <a:off x="6564075" y="5831182"/>
            <a:ext cx="1288125" cy="64852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Network </a:t>
            </a:r>
          </a:p>
          <a:p>
            <a:pPr algn="ctr"/>
            <a:r>
              <a:rPr lang="en-US" sz="1400" dirty="0" smtClean="0"/>
              <a:t>Interface</a:t>
            </a:r>
            <a:endParaRPr lang="en-US" sz="1400" dirty="0"/>
          </a:p>
        </p:txBody>
      </p:sp>
      <p:sp>
        <p:nvSpPr>
          <p:cNvPr id="6" name="Rounded Rectangle 5"/>
          <p:cNvSpPr/>
          <p:nvPr/>
        </p:nvSpPr>
        <p:spPr>
          <a:xfrm>
            <a:off x="381000" y="2955523"/>
            <a:ext cx="1219200" cy="73362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Network Traffic</a:t>
            </a:r>
          </a:p>
        </p:txBody>
      </p:sp>
      <p:sp>
        <p:nvSpPr>
          <p:cNvPr id="5" name="Rounded Rectangle 4"/>
          <p:cNvSpPr/>
          <p:nvPr/>
        </p:nvSpPr>
        <p:spPr>
          <a:xfrm>
            <a:off x="7852200" y="3526958"/>
            <a:ext cx="1031477" cy="61428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Shaper</a:t>
            </a:r>
          </a:p>
        </p:txBody>
      </p:sp>
      <p:sp>
        <p:nvSpPr>
          <p:cNvPr id="7" name="Rounded Rectangle 6"/>
          <p:cNvSpPr/>
          <p:nvPr/>
        </p:nvSpPr>
        <p:spPr>
          <a:xfrm>
            <a:off x="7958650" y="4500539"/>
            <a:ext cx="818579" cy="59697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Delay</a:t>
            </a:r>
          </a:p>
        </p:txBody>
      </p:sp>
      <p:cxnSp>
        <p:nvCxnSpPr>
          <p:cNvPr id="15" name="Elbow Connector 14"/>
          <p:cNvCxnSpPr>
            <a:endCxn id="5" idx="0"/>
          </p:cNvCxnSpPr>
          <p:nvPr/>
        </p:nvCxnSpPr>
        <p:spPr>
          <a:xfrm>
            <a:off x="5613130" y="3325040"/>
            <a:ext cx="2754809" cy="201918"/>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9" name="Elbow Connector 18"/>
          <p:cNvCxnSpPr>
            <a:stCxn id="3" idx="3"/>
          </p:cNvCxnSpPr>
          <p:nvPr/>
        </p:nvCxnSpPr>
        <p:spPr>
          <a:xfrm>
            <a:off x="6037463" y="2350224"/>
            <a:ext cx="2590310" cy="1173110"/>
          </a:xfrm>
          <a:prstGeom prst="bentConnector3">
            <a:avLst>
              <a:gd name="adj1" fmla="val 99896"/>
            </a:avLst>
          </a:prstGeom>
          <a:ln>
            <a:tailEnd type="triangle"/>
          </a:ln>
        </p:spPr>
        <p:style>
          <a:lnRef idx="2">
            <a:schemeClr val="dk1"/>
          </a:lnRef>
          <a:fillRef idx="0">
            <a:schemeClr val="dk1"/>
          </a:fillRef>
          <a:effectRef idx="1">
            <a:schemeClr val="dk1"/>
          </a:effectRef>
          <a:fontRef idx="minor">
            <a:schemeClr val="tx1"/>
          </a:fontRef>
        </p:style>
      </p:cxnSp>
      <p:sp>
        <p:nvSpPr>
          <p:cNvPr id="34" name="Flowchart: Decision 33"/>
          <p:cNvSpPr/>
          <p:nvPr/>
        </p:nvSpPr>
        <p:spPr>
          <a:xfrm>
            <a:off x="1905000" y="3009394"/>
            <a:ext cx="1363526" cy="625877"/>
          </a:xfrm>
          <a:prstGeom prst="flowChartDecisi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Filter</a:t>
            </a:r>
            <a:endParaRPr lang="en-US" dirty="0"/>
          </a:p>
        </p:txBody>
      </p:sp>
      <p:cxnSp>
        <p:nvCxnSpPr>
          <p:cNvPr id="72" name="Straight Arrow Connector 71"/>
          <p:cNvCxnSpPr>
            <a:stCxn id="5" idx="2"/>
            <a:endCxn id="7" idx="0"/>
          </p:cNvCxnSpPr>
          <p:nvPr/>
        </p:nvCxnSpPr>
        <p:spPr>
          <a:xfrm>
            <a:off x="8367939" y="4141239"/>
            <a:ext cx="1" cy="359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4" name="Group 3"/>
          <p:cNvGrpSpPr/>
          <p:nvPr/>
        </p:nvGrpSpPr>
        <p:grpSpPr>
          <a:xfrm>
            <a:off x="3959970" y="2016157"/>
            <a:ext cx="2077493" cy="2612349"/>
            <a:chOff x="4038599" y="1731051"/>
            <a:chExt cx="1374029" cy="2612349"/>
          </a:xfrm>
        </p:grpSpPr>
        <p:sp>
          <p:nvSpPr>
            <p:cNvPr id="3" name="Rounded Rectangle 2"/>
            <p:cNvSpPr/>
            <p:nvPr/>
          </p:nvSpPr>
          <p:spPr>
            <a:xfrm>
              <a:off x="4038600" y="1731051"/>
              <a:ext cx="1374028" cy="66813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High Priority</a:t>
              </a:r>
            </a:p>
            <a:p>
              <a:pPr algn="ctr"/>
              <a:endParaRPr lang="en-US" dirty="0" smtClean="0"/>
            </a:p>
          </p:txBody>
        </p:sp>
        <p:sp>
          <p:nvSpPr>
            <p:cNvPr id="38" name="Rounded Rectangle 37"/>
            <p:cNvSpPr/>
            <p:nvPr/>
          </p:nvSpPr>
          <p:spPr>
            <a:xfrm>
              <a:off x="4038600" y="2703159"/>
              <a:ext cx="1374028" cy="668133"/>
            </a:xfrm>
            <a:prstGeom prst="roundRect">
              <a:avLst/>
            </a:prstGeom>
            <a:solidFill>
              <a:srgbClr val="00B05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Medium Priority</a:t>
              </a:r>
            </a:p>
            <a:p>
              <a:pPr algn="ctr"/>
              <a:endParaRPr lang="en-US" dirty="0" smtClean="0"/>
            </a:p>
          </p:txBody>
        </p:sp>
        <p:sp>
          <p:nvSpPr>
            <p:cNvPr id="39" name="Rounded Rectangle 38"/>
            <p:cNvSpPr/>
            <p:nvPr/>
          </p:nvSpPr>
          <p:spPr>
            <a:xfrm>
              <a:off x="4038599" y="3675267"/>
              <a:ext cx="1374029" cy="668133"/>
            </a:xfrm>
            <a:prstGeom prst="roundRect">
              <a:avLst/>
            </a:prstGeom>
            <a:solidFill>
              <a:schemeClr val="accent5">
                <a:lumMod val="5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Non Application</a:t>
              </a:r>
            </a:p>
            <a:p>
              <a:pPr algn="ctr"/>
              <a:endParaRPr lang="en-US" dirty="0" smtClean="0"/>
            </a:p>
          </p:txBody>
        </p:sp>
      </p:grpSp>
      <p:cxnSp>
        <p:nvCxnSpPr>
          <p:cNvPr id="41" name="Straight Arrow Connector 40"/>
          <p:cNvCxnSpPr>
            <a:stCxn id="6" idx="3"/>
            <a:endCxn id="34" idx="1"/>
          </p:cNvCxnSpPr>
          <p:nvPr/>
        </p:nvCxnSpPr>
        <p:spPr>
          <a:xfrm>
            <a:off x="1600200" y="3322333"/>
            <a:ext cx="3048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Elbow Connector 42"/>
          <p:cNvCxnSpPr>
            <a:stCxn id="34" idx="3"/>
            <a:endCxn id="39" idx="1"/>
          </p:cNvCxnSpPr>
          <p:nvPr/>
        </p:nvCxnSpPr>
        <p:spPr>
          <a:xfrm>
            <a:off x="3268526" y="3322333"/>
            <a:ext cx="691444" cy="972107"/>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44" name="Elbow Connector 43"/>
          <p:cNvCxnSpPr>
            <a:stCxn id="34" idx="3"/>
            <a:endCxn id="3" idx="1"/>
          </p:cNvCxnSpPr>
          <p:nvPr/>
        </p:nvCxnSpPr>
        <p:spPr>
          <a:xfrm flipV="1">
            <a:off x="3268526" y="2350224"/>
            <a:ext cx="691446" cy="972109"/>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p:cNvCxnSpPr>
            <a:stCxn id="34" idx="3"/>
            <a:endCxn id="38" idx="1"/>
          </p:cNvCxnSpPr>
          <p:nvPr/>
        </p:nvCxnSpPr>
        <p:spPr>
          <a:xfrm flipV="1">
            <a:off x="3268526" y="3322332"/>
            <a:ext cx="691446"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7" name="Elbow Connector 66"/>
          <p:cNvCxnSpPr>
            <a:stCxn id="39" idx="3"/>
            <a:endCxn id="2" idx="0"/>
          </p:cNvCxnSpPr>
          <p:nvPr/>
        </p:nvCxnSpPr>
        <p:spPr>
          <a:xfrm>
            <a:off x="6037463" y="4294440"/>
            <a:ext cx="1170675" cy="1536742"/>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68" name="Elbow Connector 67"/>
          <p:cNvCxnSpPr>
            <a:stCxn id="7" idx="2"/>
            <a:endCxn id="2" idx="0"/>
          </p:cNvCxnSpPr>
          <p:nvPr/>
        </p:nvCxnSpPr>
        <p:spPr>
          <a:xfrm rot="5400000">
            <a:off x="7421203" y="4884444"/>
            <a:ext cx="733673" cy="1159802"/>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70" name="Rounded Rectangle 69"/>
          <p:cNvSpPr/>
          <p:nvPr/>
        </p:nvSpPr>
        <p:spPr>
          <a:xfrm>
            <a:off x="455575" y="4603106"/>
            <a:ext cx="2752779" cy="187389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b="1" dirty="0" smtClean="0"/>
              <a:t>Network Traffic</a:t>
            </a:r>
            <a:r>
              <a:rPr lang="en-US" sz="1200" dirty="0" smtClean="0"/>
              <a:t>:</a:t>
            </a:r>
          </a:p>
          <a:p>
            <a:r>
              <a:rPr lang="en-US" sz="1200" dirty="0" smtClean="0"/>
              <a:t>Outbound traffic destined for the network interface is first filtered into three queues.  Application traffic is filtered by priority into the high and medium priority queues, where it will be shaped and delayed according to the link profile.  Non application traffic is sent to the lowest priority queue and not shaped.</a:t>
            </a:r>
            <a:endParaRPr lang="en-US" sz="1200" dirty="0"/>
          </a:p>
        </p:txBody>
      </p:sp>
      <p:grpSp>
        <p:nvGrpSpPr>
          <p:cNvPr id="16" name="Group 15"/>
          <p:cNvGrpSpPr/>
          <p:nvPr/>
        </p:nvGrpSpPr>
        <p:grpSpPr>
          <a:xfrm>
            <a:off x="4039922" y="2348157"/>
            <a:ext cx="1917586" cy="266441"/>
            <a:chOff x="4039922" y="2348157"/>
            <a:chExt cx="1917586" cy="266441"/>
          </a:xfrm>
        </p:grpSpPr>
        <p:grpSp>
          <p:nvGrpSpPr>
            <p:cNvPr id="37" name="Group 36"/>
            <p:cNvGrpSpPr/>
            <p:nvPr/>
          </p:nvGrpSpPr>
          <p:grpSpPr>
            <a:xfrm>
              <a:off x="4272676" y="2348157"/>
              <a:ext cx="1452080" cy="266441"/>
              <a:chOff x="3683543" y="2951814"/>
              <a:chExt cx="1778820" cy="363978"/>
            </a:xfrm>
          </p:grpSpPr>
          <p:cxnSp>
            <p:nvCxnSpPr>
              <p:cNvPr id="40" name="Straight Connector 39"/>
              <p:cNvCxnSpPr/>
              <p:nvPr/>
            </p:nvCxnSpPr>
            <p:spPr>
              <a:xfrm flipH="1">
                <a:off x="3683543" y="2951814"/>
                <a:ext cx="177882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H="1">
                <a:off x="3683543" y="3315792"/>
                <a:ext cx="177882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3849907" y="2969641"/>
                <a:ext cx="1446091" cy="338515"/>
                <a:chOff x="3867326" y="2964620"/>
                <a:chExt cx="1446091" cy="338515"/>
              </a:xfrm>
            </p:grpSpPr>
            <p:sp>
              <p:nvSpPr>
                <p:cNvPr id="46" name="Rectangle 45"/>
                <p:cNvSpPr/>
                <p:nvPr/>
              </p:nvSpPr>
              <p:spPr>
                <a:xfrm>
                  <a:off x="386732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7" name="Rectangle 46"/>
                <p:cNvSpPr/>
                <p:nvPr/>
              </p:nvSpPr>
              <p:spPr>
                <a:xfrm>
                  <a:off x="415600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8" name="Rectangle 47"/>
                <p:cNvSpPr/>
                <p:nvPr/>
              </p:nvSpPr>
              <p:spPr>
                <a:xfrm>
                  <a:off x="444468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9" name="Rectangle 48"/>
                <p:cNvSpPr/>
                <p:nvPr/>
              </p:nvSpPr>
              <p:spPr>
                <a:xfrm>
                  <a:off x="473336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51" name="Rectangle 50"/>
                <p:cNvSpPr/>
                <p:nvPr/>
              </p:nvSpPr>
              <p:spPr>
                <a:xfrm>
                  <a:off x="502204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sp>
          <p:nvSpPr>
            <p:cNvPr id="61" name="Right Arrow 60"/>
            <p:cNvSpPr/>
            <p:nvPr/>
          </p:nvSpPr>
          <p:spPr>
            <a:xfrm>
              <a:off x="4039922" y="2416621"/>
              <a:ext cx="232753" cy="12951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4" name="Right Arrow 63"/>
            <p:cNvSpPr/>
            <p:nvPr/>
          </p:nvSpPr>
          <p:spPr>
            <a:xfrm>
              <a:off x="5724755" y="2416621"/>
              <a:ext cx="232753" cy="12951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65" name="Group 64"/>
          <p:cNvGrpSpPr/>
          <p:nvPr/>
        </p:nvGrpSpPr>
        <p:grpSpPr>
          <a:xfrm>
            <a:off x="4039922" y="3321205"/>
            <a:ext cx="1917586" cy="266441"/>
            <a:chOff x="4039922" y="2348157"/>
            <a:chExt cx="1917586" cy="266441"/>
          </a:xfrm>
        </p:grpSpPr>
        <p:grpSp>
          <p:nvGrpSpPr>
            <p:cNvPr id="66" name="Group 65"/>
            <p:cNvGrpSpPr/>
            <p:nvPr/>
          </p:nvGrpSpPr>
          <p:grpSpPr>
            <a:xfrm>
              <a:off x="4272676" y="2348157"/>
              <a:ext cx="1452080" cy="266441"/>
              <a:chOff x="3683543" y="2951814"/>
              <a:chExt cx="1778820" cy="363978"/>
            </a:xfrm>
          </p:grpSpPr>
          <p:cxnSp>
            <p:nvCxnSpPr>
              <p:cNvPr id="73" name="Straight Connector 72"/>
              <p:cNvCxnSpPr/>
              <p:nvPr/>
            </p:nvCxnSpPr>
            <p:spPr>
              <a:xfrm flipH="1">
                <a:off x="3683543" y="2951814"/>
                <a:ext cx="177882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flipH="1">
                <a:off x="3683543" y="3315792"/>
                <a:ext cx="177882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75" name="Group 74"/>
              <p:cNvGrpSpPr/>
              <p:nvPr/>
            </p:nvGrpSpPr>
            <p:grpSpPr>
              <a:xfrm>
                <a:off x="3849907" y="2969641"/>
                <a:ext cx="1446091" cy="338515"/>
                <a:chOff x="3867326" y="2964620"/>
                <a:chExt cx="1446091" cy="338515"/>
              </a:xfrm>
            </p:grpSpPr>
            <p:sp>
              <p:nvSpPr>
                <p:cNvPr id="76" name="Rectangle 75"/>
                <p:cNvSpPr/>
                <p:nvPr/>
              </p:nvSpPr>
              <p:spPr>
                <a:xfrm>
                  <a:off x="386732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77" name="Rectangle 76"/>
                <p:cNvSpPr/>
                <p:nvPr/>
              </p:nvSpPr>
              <p:spPr>
                <a:xfrm>
                  <a:off x="415600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78" name="Rectangle 77"/>
                <p:cNvSpPr/>
                <p:nvPr/>
              </p:nvSpPr>
              <p:spPr>
                <a:xfrm>
                  <a:off x="444468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79" name="Rectangle 78"/>
                <p:cNvSpPr/>
                <p:nvPr/>
              </p:nvSpPr>
              <p:spPr>
                <a:xfrm>
                  <a:off x="473336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80" name="Rectangle 79"/>
                <p:cNvSpPr/>
                <p:nvPr/>
              </p:nvSpPr>
              <p:spPr>
                <a:xfrm>
                  <a:off x="502204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sp>
          <p:nvSpPr>
            <p:cNvPr id="69" name="Right Arrow 68"/>
            <p:cNvSpPr/>
            <p:nvPr/>
          </p:nvSpPr>
          <p:spPr>
            <a:xfrm>
              <a:off x="4039922" y="2416621"/>
              <a:ext cx="232753" cy="12951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1" name="Right Arrow 70"/>
            <p:cNvSpPr/>
            <p:nvPr/>
          </p:nvSpPr>
          <p:spPr>
            <a:xfrm>
              <a:off x="5724755" y="2416621"/>
              <a:ext cx="232753" cy="12951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81" name="Group 80"/>
          <p:cNvGrpSpPr/>
          <p:nvPr/>
        </p:nvGrpSpPr>
        <p:grpSpPr>
          <a:xfrm>
            <a:off x="4039922" y="4293314"/>
            <a:ext cx="1917586" cy="266441"/>
            <a:chOff x="4039922" y="2348157"/>
            <a:chExt cx="1917586" cy="266441"/>
          </a:xfrm>
        </p:grpSpPr>
        <p:grpSp>
          <p:nvGrpSpPr>
            <p:cNvPr id="82" name="Group 81"/>
            <p:cNvGrpSpPr/>
            <p:nvPr/>
          </p:nvGrpSpPr>
          <p:grpSpPr>
            <a:xfrm>
              <a:off x="4272676" y="2348157"/>
              <a:ext cx="1452080" cy="266441"/>
              <a:chOff x="3683543" y="2951814"/>
              <a:chExt cx="1778820" cy="363978"/>
            </a:xfrm>
          </p:grpSpPr>
          <p:cxnSp>
            <p:nvCxnSpPr>
              <p:cNvPr id="85" name="Straight Connector 84"/>
              <p:cNvCxnSpPr/>
              <p:nvPr/>
            </p:nvCxnSpPr>
            <p:spPr>
              <a:xfrm flipH="1">
                <a:off x="3683543" y="2951814"/>
                <a:ext cx="177882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flipH="1">
                <a:off x="3683543" y="3315792"/>
                <a:ext cx="177882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87" name="Group 86"/>
              <p:cNvGrpSpPr/>
              <p:nvPr/>
            </p:nvGrpSpPr>
            <p:grpSpPr>
              <a:xfrm>
                <a:off x="3849907" y="2969641"/>
                <a:ext cx="1446091" cy="338515"/>
                <a:chOff x="3867326" y="2964620"/>
                <a:chExt cx="1446091" cy="338515"/>
              </a:xfrm>
            </p:grpSpPr>
            <p:sp>
              <p:nvSpPr>
                <p:cNvPr id="88" name="Rectangle 87"/>
                <p:cNvSpPr/>
                <p:nvPr/>
              </p:nvSpPr>
              <p:spPr>
                <a:xfrm>
                  <a:off x="386732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89" name="Rectangle 88"/>
                <p:cNvSpPr/>
                <p:nvPr/>
              </p:nvSpPr>
              <p:spPr>
                <a:xfrm>
                  <a:off x="415600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0" name="Rectangle 89"/>
                <p:cNvSpPr/>
                <p:nvPr/>
              </p:nvSpPr>
              <p:spPr>
                <a:xfrm>
                  <a:off x="444468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1" name="Rectangle 90"/>
                <p:cNvSpPr/>
                <p:nvPr/>
              </p:nvSpPr>
              <p:spPr>
                <a:xfrm>
                  <a:off x="473336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92" name="Rectangle 91"/>
                <p:cNvSpPr/>
                <p:nvPr/>
              </p:nvSpPr>
              <p:spPr>
                <a:xfrm>
                  <a:off x="502204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sp>
          <p:nvSpPr>
            <p:cNvPr id="83" name="Right Arrow 82"/>
            <p:cNvSpPr/>
            <p:nvPr/>
          </p:nvSpPr>
          <p:spPr>
            <a:xfrm>
              <a:off x="4039922" y="2416621"/>
              <a:ext cx="232753" cy="12951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4" name="Right Arrow 83"/>
            <p:cNvSpPr/>
            <p:nvPr/>
          </p:nvSpPr>
          <p:spPr>
            <a:xfrm>
              <a:off x="5724755" y="2416621"/>
              <a:ext cx="232753" cy="12951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32" name="TextBox 31"/>
          <p:cNvSpPr txBox="1"/>
          <p:nvPr/>
        </p:nvSpPr>
        <p:spPr>
          <a:xfrm>
            <a:off x="6171220" y="1378811"/>
            <a:ext cx="931665" cy="646331"/>
          </a:xfrm>
          <a:prstGeom prst="rect">
            <a:avLst/>
          </a:prstGeom>
          <a:noFill/>
        </p:spPr>
        <p:txBody>
          <a:bodyPr wrap="none" rtlCol="0">
            <a:spAutoFit/>
          </a:bodyPr>
          <a:lstStyle/>
          <a:p>
            <a:r>
              <a:rPr lang="en-US" dirty="0" smtClean="0"/>
              <a:t>Priority</a:t>
            </a:r>
          </a:p>
          <a:p>
            <a:r>
              <a:rPr lang="en-US" dirty="0" smtClean="0"/>
              <a:t>Handler</a:t>
            </a:r>
            <a:endParaRPr lang="en-US" dirty="0"/>
          </a:p>
        </p:txBody>
      </p:sp>
    </p:spTree>
    <p:extLst>
      <p:ext uri="{BB962C8B-B14F-4D97-AF65-F5344CB8AC3E}">
        <p14:creationId xmlns:p14="http://schemas.microsoft.com/office/powerpoint/2010/main" val="4186897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2494871" y="881352"/>
            <a:ext cx="4191000" cy="5181599"/>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r>
              <a:rPr lang="en-US" dirty="0" smtClean="0"/>
              <a:t>Middleware Framework</a:t>
            </a:r>
            <a:endParaRPr lang="en-US" dirty="0"/>
          </a:p>
        </p:txBody>
      </p:sp>
      <p:sp>
        <p:nvSpPr>
          <p:cNvPr id="4" name="Rounded Rectangle 3"/>
          <p:cNvSpPr/>
          <p:nvPr/>
        </p:nvSpPr>
        <p:spPr>
          <a:xfrm>
            <a:off x="2769143" y="985853"/>
            <a:ext cx="3657600" cy="4543697"/>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r>
              <a:rPr lang="en-US" dirty="0" smtClean="0"/>
              <a:t>Component</a:t>
            </a:r>
            <a:endParaRPr lang="en-US" dirty="0"/>
          </a:p>
        </p:txBody>
      </p:sp>
      <p:sp>
        <p:nvSpPr>
          <p:cNvPr id="5" name="Rounded Rectangle 4"/>
          <p:cNvSpPr/>
          <p:nvPr/>
        </p:nvSpPr>
        <p:spPr>
          <a:xfrm>
            <a:off x="2959643" y="1214454"/>
            <a:ext cx="3276600" cy="1066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mtClean="0"/>
              <a:t>Component Operation</a:t>
            </a:r>
          </a:p>
          <a:p>
            <a:pPr algn="ctr"/>
            <a:r>
              <a:rPr lang="en-US" smtClean="0"/>
              <a:t> </a:t>
            </a:r>
            <a:r>
              <a:rPr lang="en-US" dirty="0" smtClean="0"/>
              <a:t>Executor Code</a:t>
            </a:r>
          </a:p>
          <a:p>
            <a:pPr algn="ctr"/>
            <a:r>
              <a:rPr lang="en-US" dirty="0" smtClean="0"/>
              <a:t>[Business Logic]</a:t>
            </a:r>
            <a:endParaRPr lang="en-US" dirty="0"/>
          </a:p>
        </p:txBody>
      </p:sp>
      <p:sp>
        <p:nvSpPr>
          <p:cNvPr id="6" name="Rounded Rectangle 5"/>
          <p:cNvSpPr/>
          <p:nvPr/>
        </p:nvSpPr>
        <p:spPr>
          <a:xfrm>
            <a:off x="4506734" y="3700751"/>
            <a:ext cx="1673707" cy="1447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Timers </a:t>
            </a:r>
          </a:p>
          <a:p>
            <a:pPr algn="ctr"/>
            <a:r>
              <a:rPr lang="en-US" dirty="0" smtClean="0"/>
              <a:t>&amp;</a:t>
            </a:r>
          </a:p>
          <a:p>
            <a:pPr algn="ctr"/>
            <a:r>
              <a:rPr lang="en-US" dirty="0" smtClean="0"/>
              <a:t>State Variables</a:t>
            </a:r>
            <a:endParaRPr lang="en-US" dirty="0"/>
          </a:p>
        </p:txBody>
      </p:sp>
      <p:sp>
        <p:nvSpPr>
          <p:cNvPr id="8" name="Rounded Rectangle 7"/>
          <p:cNvSpPr/>
          <p:nvPr/>
        </p:nvSpPr>
        <p:spPr>
          <a:xfrm>
            <a:off x="3019820" y="2425890"/>
            <a:ext cx="3127083" cy="1066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Component Operation Scheduling Queue</a:t>
            </a:r>
          </a:p>
          <a:p>
            <a:pPr algn="ctr"/>
            <a:endParaRPr lang="en-US" dirty="0" smtClean="0"/>
          </a:p>
          <a:p>
            <a:pPr algn="ctr"/>
            <a:endParaRPr lang="en-US" dirty="0"/>
          </a:p>
        </p:txBody>
      </p:sp>
      <p:sp>
        <p:nvSpPr>
          <p:cNvPr id="18" name="Chevron 17"/>
          <p:cNvSpPr/>
          <p:nvPr/>
        </p:nvSpPr>
        <p:spPr>
          <a:xfrm>
            <a:off x="7156086" y="1948151"/>
            <a:ext cx="762000" cy="485503"/>
          </a:xfrm>
          <a:prstGeom prst="chevr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9" name="Pentagon 18"/>
          <p:cNvSpPr/>
          <p:nvPr/>
        </p:nvSpPr>
        <p:spPr>
          <a:xfrm>
            <a:off x="1074237" y="1948150"/>
            <a:ext cx="838200" cy="485504"/>
          </a:xfrm>
          <a:prstGeom prst="homePlat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Flowchart: Connector 19"/>
          <p:cNvSpPr/>
          <p:nvPr/>
        </p:nvSpPr>
        <p:spPr>
          <a:xfrm>
            <a:off x="1272359" y="4491054"/>
            <a:ext cx="419100" cy="4572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6698886" y="4216734"/>
            <a:ext cx="13525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2" name="Straight Connector 21"/>
          <p:cNvCxnSpPr>
            <a:stCxn id="19" idx="3"/>
          </p:cNvCxnSpPr>
          <p:nvPr/>
        </p:nvCxnSpPr>
        <p:spPr>
          <a:xfrm>
            <a:off x="1912437" y="2190902"/>
            <a:ext cx="856706" cy="0"/>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p:cNvCxnSpPr>
            <a:stCxn id="20" idx="6"/>
          </p:cNvCxnSpPr>
          <p:nvPr/>
        </p:nvCxnSpPr>
        <p:spPr>
          <a:xfrm>
            <a:off x="1691459" y="4719654"/>
            <a:ext cx="1077684" cy="0"/>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Connector 28"/>
          <p:cNvCxnSpPr/>
          <p:nvPr/>
        </p:nvCxnSpPr>
        <p:spPr>
          <a:xfrm flipH="1">
            <a:off x="6426744" y="4606443"/>
            <a:ext cx="1186542" cy="0"/>
          </a:xfrm>
          <a:prstGeom prst="line">
            <a:avLst/>
          </a:prstGeom>
          <a:ln w="44450"/>
        </p:spPr>
        <p:style>
          <a:lnRef idx="3">
            <a:schemeClr val="dk1"/>
          </a:lnRef>
          <a:fillRef idx="0">
            <a:schemeClr val="dk1"/>
          </a:fillRef>
          <a:effectRef idx="2">
            <a:schemeClr val="dk1"/>
          </a:effectRef>
          <a:fontRef idx="minor">
            <a:schemeClr val="tx1"/>
          </a:fontRef>
        </p:style>
      </p:cxnSp>
      <p:cxnSp>
        <p:nvCxnSpPr>
          <p:cNvPr id="1027" name="Straight Connector 1026"/>
          <p:cNvCxnSpPr>
            <a:stCxn id="18" idx="1"/>
          </p:cNvCxnSpPr>
          <p:nvPr/>
        </p:nvCxnSpPr>
        <p:spPr>
          <a:xfrm flipH="1" flipV="1">
            <a:off x="6426743" y="2190902"/>
            <a:ext cx="972095" cy="1"/>
          </a:xfrm>
          <a:prstGeom prst="line">
            <a:avLst/>
          </a:prstGeom>
        </p:spPr>
        <p:style>
          <a:lnRef idx="2">
            <a:schemeClr val="dk1"/>
          </a:lnRef>
          <a:fillRef idx="0">
            <a:schemeClr val="dk1"/>
          </a:fillRef>
          <a:effectRef idx="1">
            <a:schemeClr val="dk1"/>
          </a:effectRef>
          <a:fontRef idx="minor">
            <a:schemeClr val="tx1"/>
          </a:fontRef>
        </p:style>
      </p:cxnSp>
      <p:sp>
        <p:nvSpPr>
          <p:cNvPr id="1029" name="TextBox 1028"/>
          <p:cNvSpPr txBox="1"/>
          <p:nvPr/>
        </p:nvSpPr>
        <p:spPr>
          <a:xfrm>
            <a:off x="6775086" y="1338551"/>
            <a:ext cx="1676400" cy="369332"/>
          </a:xfrm>
          <a:prstGeom prst="rect">
            <a:avLst/>
          </a:prstGeom>
          <a:noFill/>
        </p:spPr>
        <p:txBody>
          <a:bodyPr wrap="square" rtlCol="0">
            <a:spAutoFit/>
          </a:bodyPr>
          <a:lstStyle/>
          <a:p>
            <a:pPr algn="ctr"/>
            <a:r>
              <a:rPr lang="en-US" dirty="0" smtClean="0"/>
              <a:t>Data Publisher</a:t>
            </a:r>
            <a:endParaRPr lang="en-US" dirty="0"/>
          </a:p>
        </p:txBody>
      </p:sp>
      <p:sp>
        <p:nvSpPr>
          <p:cNvPr id="38" name="TextBox 37"/>
          <p:cNvSpPr txBox="1"/>
          <p:nvPr/>
        </p:nvSpPr>
        <p:spPr>
          <a:xfrm>
            <a:off x="664390" y="1338551"/>
            <a:ext cx="1676400" cy="369332"/>
          </a:xfrm>
          <a:prstGeom prst="rect">
            <a:avLst/>
          </a:prstGeom>
          <a:noFill/>
        </p:spPr>
        <p:txBody>
          <a:bodyPr wrap="square" rtlCol="0">
            <a:spAutoFit/>
          </a:bodyPr>
          <a:lstStyle/>
          <a:p>
            <a:pPr algn="ctr"/>
            <a:r>
              <a:rPr lang="en-US" dirty="0" smtClean="0"/>
              <a:t>Data Subscriber</a:t>
            </a:r>
            <a:endParaRPr lang="en-US" dirty="0"/>
          </a:p>
        </p:txBody>
      </p:sp>
      <p:sp>
        <p:nvSpPr>
          <p:cNvPr id="39" name="TextBox 38"/>
          <p:cNvSpPr txBox="1"/>
          <p:nvPr/>
        </p:nvSpPr>
        <p:spPr>
          <a:xfrm>
            <a:off x="655137" y="3907971"/>
            <a:ext cx="1676400" cy="369332"/>
          </a:xfrm>
          <a:prstGeom prst="rect">
            <a:avLst/>
          </a:prstGeom>
          <a:noFill/>
        </p:spPr>
        <p:txBody>
          <a:bodyPr wrap="square" rtlCol="0">
            <a:spAutoFit/>
          </a:bodyPr>
          <a:lstStyle/>
          <a:p>
            <a:pPr algn="ctr"/>
            <a:r>
              <a:rPr lang="en-US" smtClean="0"/>
              <a:t>Server</a:t>
            </a:r>
          </a:p>
        </p:txBody>
      </p:sp>
      <p:sp>
        <p:nvSpPr>
          <p:cNvPr id="40" name="TextBox 39"/>
          <p:cNvSpPr txBox="1"/>
          <p:nvPr/>
        </p:nvSpPr>
        <p:spPr>
          <a:xfrm>
            <a:off x="6840400" y="3846007"/>
            <a:ext cx="1676400" cy="369332"/>
          </a:xfrm>
          <a:prstGeom prst="rect">
            <a:avLst/>
          </a:prstGeom>
          <a:noFill/>
        </p:spPr>
        <p:txBody>
          <a:bodyPr wrap="square" rtlCol="0">
            <a:spAutoFit/>
          </a:bodyPr>
          <a:lstStyle/>
          <a:p>
            <a:pPr algn="ctr"/>
            <a:r>
              <a:rPr lang="en-US" smtClean="0"/>
              <a:t>Client</a:t>
            </a:r>
          </a:p>
        </p:txBody>
      </p:sp>
      <p:sp>
        <p:nvSpPr>
          <p:cNvPr id="27" name="Right Arrow 26"/>
          <p:cNvSpPr/>
          <p:nvPr/>
        </p:nvSpPr>
        <p:spPr>
          <a:xfrm>
            <a:off x="3340573" y="3013894"/>
            <a:ext cx="358279" cy="23981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9" name="Group 8"/>
          <p:cNvGrpSpPr/>
          <p:nvPr/>
        </p:nvGrpSpPr>
        <p:grpSpPr>
          <a:xfrm>
            <a:off x="3692810" y="2951814"/>
            <a:ext cx="1778820" cy="363978"/>
            <a:chOff x="3683543" y="2951814"/>
            <a:chExt cx="1778820" cy="363978"/>
          </a:xfrm>
        </p:grpSpPr>
        <p:cxnSp>
          <p:nvCxnSpPr>
            <p:cNvPr id="3" name="Straight Connector 2"/>
            <p:cNvCxnSpPr/>
            <p:nvPr/>
          </p:nvCxnSpPr>
          <p:spPr>
            <a:xfrm flipH="1">
              <a:off x="3683543" y="2951814"/>
              <a:ext cx="177882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flipH="1">
              <a:off x="3683543" y="3315792"/>
              <a:ext cx="177882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2" name="Group 1"/>
            <p:cNvGrpSpPr/>
            <p:nvPr/>
          </p:nvGrpSpPr>
          <p:grpSpPr>
            <a:xfrm>
              <a:off x="3849907" y="2969641"/>
              <a:ext cx="1446091" cy="338515"/>
              <a:chOff x="3867326" y="2964620"/>
              <a:chExt cx="1446091" cy="338515"/>
            </a:xfrm>
          </p:grpSpPr>
          <p:sp>
            <p:nvSpPr>
              <p:cNvPr id="43" name="Rectangle 42"/>
              <p:cNvSpPr/>
              <p:nvPr/>
            </p:nvSpPr>
            <p:spPr>
              <a:xfrm>
                <a:off x="386732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4" name="Rectangle 43"/>
              <p:cNvSpPr/>
              <p:nvPr/>
            </p:nvSpPr>
            <p:spPr>
              <a:xfrm>
                <a:off x="415600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5" name="Rectangle 44"/>
              <p:cNvSpPr/>
              <p:nvPr/>
            </p:nvSpPr>
            <p:spPr>
              <a:xfrm>
                <a:off x="444468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6" name="Rectangle 45"/>
              <p:cNvSpPr/>
              <p:nvPr/>
            </p:nvSpPr>
            <p:spPr>
              <a:xfrm>
                <a:off x="473336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47" name="Rectangle 46"/>
              <p:cNvSpPr/>
              <p:nvPr/>
            </p:nvSpPr>
            <p:spPr>
              <a:xfrm>
                <a:off x="5022046" y="2964620"/>
                <a:ext cx="291371" cy="338515"/>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grpSp>
      </p:grpSp>
      <p:sp>
        <p:nvSpPr>
          <p:cNvPr id="31" name="Rounded Rectangle 30"/>
          <p:cNvSpPr/>
          <p:nvPr/>
        </p:nvSpPr>
        <p:spPr>
          <a:xfrm>
            <a:off x="2908113" y="3701924"/>
            <a:ext cx="1435287" cy="144662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Component Operation Deadline Monitor</a:t>
            </a:r>
            <a:endParaRPr lang="en-US" dirty="0"/>
          </a:p>
        </p:txBody>
      </p:sp>
      <p:sp>
        <p:nvSpPr>
          <p:cNvPr id="32" name="Right Arrow 31"/>
          <p:cNvSpPr/>
          <p:nvPr/>
        </p:nvSpPr>
        <p:spPr>
          <a:xfrm>
            <a:off x="5465588" y="3013894"/>
            <a:ext cx="358279" cy="23981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95655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Flowchart: Merge 97"/>
          <p:cNvSpPr/>
          <p:nvPr/>
        </p:nvSpPr>
        <p:spPr>
          <a:xfrm rot="10209757">
            <a:off x="6569876" y="827750"/>
            <a:ext cx="1366739" cy="2363157"/>
          </a:xfrm>
          <a:prstGeom prst="flowChartMer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lowchart: Merge 99"/>
          <p:cNvSpPr/>
          <p:nvPr/>
        </p:nvSpPr>
        <p:spPr>
          <a:xfrm rot="9900000">
            <a:off x="1246155" y="1239759"/>
            <a:ext cx="1256930" cy="2312503"/>
          </a:xfrm>
          <a:prstGeom prst="flowChartMer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lowchart: Merge 98"/>
          <p:cNvSpPr/>
          <p:nvPr/>
        </p:nvSpPr>
        <p:spPr>
          <a:xfrm rot="8292403">
            <a:off x="2905051" y="2294366"/>
            <a:ext cx="1778328" cy="1690867"/>
          </a:xfrm>
          <a:prstGeom prst="flowChartMer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lowchart: Merge 86"/>
          <p:cNvSpPr/>
          <p:nvPr/>
        </p:nvSpPr>
        <p:spPr>
          <a:xfrm rot="10800000">
            <a:off x="5257800" y="2622518"/>
            <a:ext cx="1278014" cy="2939710"/>
          </a:xfrm>
          <a:prstGeom prst="flowChartMerg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p:nvSpPr>
        <p:spPr>
          <a:xfrm>
            <a:off x="5223953" y="5488342"/>
            <a:ext cx="1387136" cy="108584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Node 3</a:t>
            </a:r>
          </a:p>
          <a:p>
            <a:pPr algn="ctr"/>
            <a:endParaRPr lang="en-US" dirty="0" smtClean="0"/>
          </a:p>
          <a:p>
            <a:pPr algn="ctr"/>
            <a:endParaRPr lang="en-US" dirty="0" smtClean="0"/>
          </a:p>
          <a:p>
            <a:pPr algn="ctr"/>
            <a:endParaRPr lang="en-US" dirty="0"/>
          </a:p>
        </p:txBody>
      </p:sp>
      <p:sp>
        <p:nvSpPr>
          <p:cNvPr id="57" name="Rounded Rectangle 56"/>
          <p:cNvSpPr/>
          <p:nvPr/>
        </p:nvSpPr>
        <p:spPr>
          <a:xfrm>
            <a:off x="6781800" y="2913998"/>
            <a:ext cx="1387136" cy="236710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Node 4</a:t>
            </a:r>
          </a:p>
          <a:p>
            <a:pPr algn="ctr"/>
            <a:endParaRPr lang="en-US" dirty="0" smtClean="0"/>
          </a:p>
          <a:p>
            <a:pPr algn="ctr"/>
            <a:endParaRPr lang="en-US" dirty="0" smtClean="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55" name="Rounded Rectangle 54"/>
          <p:cNvSpPr/>
          <p:nvPr/>
        </p:nvSpPr>
        <p:spPr>
          <a:xfrm>
            <a:off x="1553962" y="3183382"/>
            <a:ext cx="1387136" cy="306501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Node 1</a:t>
            </a:r>
          </a:p>
          <a:p>
            <a:pPr algn="ctr"/>
            <a:endParaRPr lang="en-US" dirty="0" smtClean="0"/>
          </a:p>
          <a:p>
            <a:pPr algn="ctr"/>
            <a:endParaRPr lang="en-US" dirty="0" smtClean="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50" name="Rounded Rectangle 49"/>
          <p:cNvSpPr/>
          <p:nvPr/>
        </p:nvSpPr>
        <p:spPr>
          <a:xfrm>
            <a:off x="3657600" y="3066867"/>
            <a:ext cx="1387136" cy="217169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Node 2</a:t>
            </a:r>
          </a:p>
          <a:p>
            <a:pPr algn="ctr"/>
            <a:endParaRPr lang="en-US" dirty="0" smtClean="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4" name="Rounded Rectangle 3"/>
          <p:cNvSpPr/>
          <p:nvPr/>
        </p:nvSpPr>
        <p:spPr>
          <a:xfrm>
            <a:off x="1713390" y="3657228"/>
            <a:ext cx="1066800" cy="533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t>Component</a:t>
            </a:r>
            <a:endParaRPr lang="en-US" sz="1200" dirty="0"/>
          </a:p>
        </p:txBody>
      </p:sp>
      <p:sp>
        <p:nvSpPr>
          <p:cNvPr id="9" name="Rounded Rectangle 8"/>
          <p:cNvSpPr/>
          <p:nvPr/>
        </p:nvSpPr>
        <p:spPr>
          <a:xfrm>
            <a:off x="1714130" y="4571628"/>
            <a:ext cx="1066800" cy="533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t>Component</a:t>
            </a:r>
            <a:endParaRPr lang="en-US" sz="1200" dirty="0"/>
          </a:p>
        </p:txBody>
      </p:sp>
      <p:sp>
        <p:nvSpPr>
          <p:cNvPr id="10" name="Rounded Rectangle 9"/>
          <p:cNvSpPr/>
          <p:nvPr/>
        </p:nvSpPr>
        <p:spPr>
          <a:xfrm>
            <a:off x="1714130" y="5562228"/>
            <a:ext cx="1066800" cy="533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Component</a:t>
            </a:r>
            <a:endParaRPr lang="en-US" sz="1200" dirty="0"/>
          </a:p>
        </p:txBody>
      </p:sp>
      <p:sp>
        <p:nvSpPr>
          <p:cNvPr id="11" name="Rounded Rectangle 10"/>
          <p:cNvSpPr/>
          <p:nvPr/>
        </p:nvSpPr>
        <p:spPr>
          <a:xfrm>
            <a:off x="3817768" y="3572154"/>
            <a:ext cx="1066800" cy="533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t>Component</a:t>
            </a:r>
            <a:endParaRPr lang="en-US" sz="1200" dirty="0"/>
          </a:p>
        </p:txBody>
      </p:sp>
      <p:sp>
        <p:nvSpPr>
          <p:cNvPr id="12" name="Rounded Rectangle 11"/>
          <p:cNvSpPr/>
          <p:nvPr/>
        </p:nvSpPr>
        <p:spPr>
          <a:xfrm>
            <a:off x="6941968" y="3290289"/>
            <a:ext cx="1066800" cy="533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200" dirty="0" smtClean="0"/>
              <a:t>Component</a:t>
            </a:r>
            <a:endParaRPr lang="en-US" sz="1200" dirty="0"/>
          </a:p>
        </p:txBody>
      </p:sp>
      <p:sp>
        <p:nvSpPr>
          <p:cNvPr id="13" name="Rounded Rectangle 12"/>
          <p:cNvSpPr/>
          <p:nvPr/>
        </p:nvSpPr>
        <p:spPr>
          <a:xfrm>
            <a:off x="6941968" y="4471389"/>
            <a:ext cx="1066800" cy="533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Component</a:t>
            </a:r>
            <a:endParaRPr lang="en-US" sz="1200" dirty="0"/>
          </a:p>
        </p:txBody>
      </p:sp>
      <p:sp>
        <p:nvSpPr>
          <p:cNvPr id="14" name="Rounded Rectangle 13"/>
          <p:cNvSpPr/>
          <p:nvPr/>
        </p:nvSpPr>
        <p:spPr>
          <a:xfrm>
            <a:off x="3817768" y="4495432"/>
            <a:ext cx="1066800" cy="533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Component</a:t>
            </a:r>
            <a:endParaRPr lang="en-US" sz="1200" dirty="0"/>
          </a:p>
        </p:txBody>
      </p:sp>
      <p:sp>
        <p:nvSpPr>
          <p:cNvPr id="15" name="Rounded Rectangle 14"/>
          <p:cNvSpPr/>
          <p:nvPr/>
        </p:nvSpPr>
        <p:spPr>
          <a:xfrm>
            <a:off x="5378942" y="5822922"/>
            <a:ext cx="1066800" cy="533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Component</a:t>
            </a:r>
            <a:endParaRPr lang="en-US" sz="1200" dirty="0"/>
          </a:p>
        </p:txBody>
      </p:sp>
      <p:cxnSp>
        <p:nvCxnSpPr>
          <p:cNvPr id="19" name="Curved Connector 18"/>
          <p:cNvCxnSpPr>
            <a:stCxn id="4" idx="3"/>
            <a:endCxn id="11" idx="1"/>
          </p:cNvCxnSpPr>
          <p:nvPr/>
        </p:nvCxnSpPr>
        <p:spPr>
          <a:xfrm flipV="1">
            <a:off x="2780190" y="3838854"/>
            <a:ext cx="1037578" cy="85074"/>
          </a:xfrm>
          <a:prstGeom prst="curvedConnector3">
            <a:avLst/>
          </a:prstGeom>
          <a:ln w="44450" cmpd="sng">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9" idx="3"/>
            <a:endCxn id="11" idx="1"/>
          </p:cNvCxnSpPr>
          <p:nvPr/>
        </p:nvCxnSpPr>
        <p:spPr>
          <a:xfrm flipV="1">
            <a:off x="2780930" y="3838854"/>
            <a:ext cx="1036838" cy="999474"/>
          </a:xfrm>
          <a:prstGeom prst="curvedConnector3">
            <a:avLst/>
          </a:prstGeom>
          <a:ln w="44450" cmpd="sng">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urved Connector 22"/>
          <p:cNvCxnSpPr>
            <a:stCxn id="10" idx="3"/>
            <a:endCxn id="14" idx="1"/>
          </p:cNvCxnSpPr>
          <p:nvPr/>
        </p:nvCxnSpPr>
        <p:spPr>
          <a:xfrm flipV="1">
            <a:off x="2780930" y="4762132"/>
            <a:ext cx="1036838" cy="1066796"/>
          </a:xfrm>
          <a:prstGeom prst="curvedConnector3">
            <a:avLst/>
          </a:prstGeom>
          <a:ln w="44450" cmpd="sng">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25"/>
          <p:cNvCxnSpPr>
            <a:stCxn id="11" idx="3"/>
            <a:endCxn id="13" idx="1"/>
          </p:cNvCxnSpPr>
          <p:nvPr/>
        </p:nvCxnSpPr>
        <p:spPr>
          <a:xfrm>
            <a:off x="4884568" y="3838854"/>
            <a:ext cx="2057400" cy="899235"/>
          </a:xfrm>
          <a:prstGeom prst="curvedConnector3">
            <a:avLst/>
          </a:prstGeom>
          <a:ln w="44450" cmpd="sng">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11" idx="3"/>
            <a:endCxn id="12" idx="1"/>
          </p:cNvCxnSpPr>
          <p:nvPr/>
        </p:nvCxnSpPr>
        <p:spPr>
          <a:xfrm flipV="1">
            <a:off x="4884568" y="3556989"/>
            <a:ext cx="2057400" cy="281865"/>
          </a:xfrm>
          <a:prstGeom prst="curvedConnector3">
            <a:avLst/>
          </a:prstGeom>
          <a:ln w="44450" cmpd="sng">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p:cNvCxnSpPr>
            <a:stCxn id="14" idx="3"/>
            <a:endCxn id="13" idx="1"/>
          </p:cNvCxnSpPr>
          <p:nvPr/>
        </p:nvCxnSpPr>
        <p:spPr>
          <a:xfrm flipV="1">
            <a:off x="4884568" y="4738089"/>
            <a:ext cx="2057400" cy="24043"/>
          </a:xfrm>
          <a:prstGeom prst="curvedConnector3">
            <a:avLst/>
          </a:prstGeom>
          <a:ln w="44450" cmpd="sng">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40"/>
          <p:cNvCxnSpPr>
            <a:stCxn id="13" idx="3"/>
            <a:endCxn id="15" idx="3"/>
          </p:cNvCxnSpPr>
          <p:nvPr/>
        </p:nvCxnSpPr>
        <p:spPr>
          <a:xfrm flipH="1">
            <a:off x="6445742" y="4738089"/>
            <a:ext cx="1563026" cy="1351533"/>
          </a:xfrm>
          <a:prstGeom prst="curvedConnector3">
            <a:avLst>
              <a:gd name="adj1" fmla="val -14625"/>
            </a:avLst>
          </a:prstGeom>
          <a:ln w="44450" cmpd="sng">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urved Connector 43"/>
          <p:cNvCxnSpPr>
            <a:stCxn id="15" idx="1"/>
            <a:endCxn id="10" idx="1"/>
          </p:cNvCxnSpPr>
          <p:nvPr/>
        </p:nvCxnSpPr>
        <p:spPr>
          <a:xfrm rot="10800000">
            <a:off x="1714130" y="5828928"/>
            <a:ext cx="3664812" cy="260694"/>
          </a:xfrm>
          <a:prstGeom prst="curvedConnector5">
            <a:avLst>
              <a:gd name="adj1" fmla="val 35445"/>
              <a:gd name="adj2" fmla="val -89993"/>
              <a:gd name="adj3" fmla="val 106238"/>
            </a:avLst>
          </a:prstGeom>
          <a:ln w="44450" cmpd="sng">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urved Connector 64"/>
          <p:cNvCxnSpPr>
            <a:endCxn id="4" idx="1"/>
          </p:cNvCxnSpPr>
          <p:nvPr/>
        </p:nvCxnSpPr>
        <p:spPr>
          <a:xfrm>
            <a:off x="762000" y="3923928"/>
            <a:ext cx="951390" cy="12700"/>
          </a:xfrm>
          <a:prstGeom prst="curvedConnector3">
            <a:avLst/>
          </a:prstGeom>
          <a:ln w="44450" cmpd="sng">
            <a:solidFill>
              <a:srgbClr val="002060"/>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9" name="Curved Connector 68"/>
          <p:cNvCxnSpPr/>
          <p:nvPr/>
        </p:nvCxnSpPr>
        <p:spPr>
          <a:xfrm>
            <a:off x="763111" y="4825628"/>
            <a:ext cx="951390" cy="12700"/>
          </a:xfrm>
          <a:prstGeom prst="curvedConnector3">
            <a:avLst/>
          </a:prstGeom>
          <a:ln w="44450" cmpd="sng">
            <a:solidFill>
              <a:srgbClr val="00206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83" name="Cloud"/>
          <p:cNvSpPr>
            <a:spLocks noChangeAspect="1" noEditPoints="1" noChangeArrowheads="1"/>
          </p:cNvSpPr>
          <p:nvPr/>
        </p:nvSpPr>
        <p:spPr bwMode="auto">
          <a:xfrm>
            <a:off x="3657600" y="478623"/>
            <a:ext cx="1903707" cy="127574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ctr" anchorCtr="0" compatLnSpc="1">
            <a:prstTxWarp prst="textNoShape">
              <a:avLst/>
            </a:prstTxWarp>
          </a:bodyPr>
          <a:lstStyle/>
          <a:p>
            <a:pPr algn="ctr"/>
            <a:r>
              <a:rPr lang="en-US" dirty="0" smtClean="0"/>
              <a:t>Network</a:t>
            </a:r>
          </a:p>
        </p:txBody>
      </p:sp>
      <p:sp>
        <p:nvSpPr>
          <p:cNvPr id="85" name="Flowchart: Card 84"/>
          <p:cNvSpPr/>
          <p:nvPr/>
        </p:nvSpPr>
        <p:spPr>
          <a:xfrm>
            <a:off x="1256930" y="723900"/>
            <a:ext cx="990600" cy="533400"/>
          </a:xfrm>
          <a:prstGeom prst="flowChartPunchedCard">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Node 2</a:t>
            </a:r>
            <a:endParaRPr lang="en-US" dirty="0"/>
          </a:p>
        </p:txBody>
      </p:sp>
      <p:sp>
        <p:nvSpPr>
          <p:cNvPr id="90" name="Flowchart: Card 89"/>
          <p:cNvSpPr/>
          <p:nvPr/>
        </p:nvSpPr>
        <p:spPr>
          <a:xfrm>
            <a:off x="2457265" y="1989118"/>
            <a:ext cx="990600" cy="533400"/>
          </a:xfrm>
          <a:prstGeom prst="flowChartPunchedCard">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Node 2</a:t>
            </a:r>
            <a:endParaRPr lang="en-US" dirty="0"/>
          </a:p>
        </p:txBody>
      </p:sp>
      <p:sp>
        <p:nvSpPr>
          <p:cNvPr id="91" name="Flowchart: Card 90"/>
          <p:cNvSpPr/>
          <p:nvPr/>
        </p:nvSpPr>
        <p:spPr>
          <a:xfrm>
            <a:off x="5545215" y="2089119"/>
            <a:ext cx="990600" cy="533400"/>
          </a:xfrm>
          <a:prstGeom prst="flowChartPunchedCard">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Node 3</a:t>
            </a:r>
            <a:endParaRPr lang="en-US" dirty="0"/>
          </a:p>
        </p:txBody>
      </p:sp>
      <p:sp>
        <p:nvSpPr>
          <p:cNvPr id="92" name="Flowchart: Card 91"/>
          <p:cNvSpPr/>
          <p:nvPr/>
        </p:nvSpPr>
        <p:spPr>
          <a:xfrm>
            <a:off x="6535815" y="328474"/>
            <a:ext cx="990600" cy="533400"/>
          </a:xfrm>
          <a:prstGeom prst="flowChartPunchedCard">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Node 4</a:t>
            </a:r>
            <a:endParaRPr lang="en-US" dirty="0"/>
          </a:p>
        </p:txBody>
      </p:sp>
      <p:sp>
        <p:nvSpPr>
          <p:cNvPr id="86" name="Left-Right Arrow 85"/>
          <p:cNvSpPr/>
          <p:nvPr/>
        </p:nvSpPr>
        <p:spPr>
          <a:xfrm rot="19690196">
            <a:off x="3406061" y="1703987"/>
            <a:ext cx="788594" cy="149502"/>
          </a:xfrm>
          <a:prstGeom prst="lef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94" name="Left-Right Arrow 93"/>
          <p:cNvSpPr/>
          <p:nvPr/>
        </p:nvSpPr>
        <p:spPr>
          <a:xfrm>
            <a:off x="2247530" y="924757"/>
            <a:ext cx="1410070" cy="152400"/>
          </a:xfrm>
          <a:prstGeom prst="lef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95" name="Left-Right Arrow 94"/>
          <p:cNvSpPr/>
          <p:nvPr/>
        </p:nvSpPr>
        <p:spPr>
          <a:xfrm rot="20470624">
            <a:off x="5451353" y="750689"/>
            <a:ext cx="1159639" cy="183644"/>
          </a:xfrm>
          <a:prstGeom prst="lef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96" name="Left-Right Arrow 95"/>
          <p:cNvSpPr/>
          <p:nvPr/>
        </p:nvSpPr>
        <p:spPr>
          <a:xfrm rot="2700000">
            <a:off x="4974708" y="1782465"/>
            <a:ext cx="788594" cy="149502"/>
          </a:xfrm>
          <a:prstGeom prst="lef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476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ounded Rectangle 135"/>
          <p:cNvSpPr/>
          <p:nvPr/>
        </p:nvSpPr>
        <p:spPr>
          <a:xfrm>
            <a:off x="767696" y="875637"/>
            <a:ext cx="2142104" cy="1447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r>
              <a:rPr lang="en-US" sz="1200" dirty="0" smtClean="0"/>
              <a:t>Flow 1:</a:t>
            </a:r>
          </a:p>
          <a:p>
            <a:pPr marL="742950" lvl="1" indent="-285750">
              <a:buFont typeface="Arial" panose="020B0604020202020204" pitchFamily="34" charset="0"/>
              <a:buChar char="•"/>
            </a:pPr>
            <a:r>
              <a:rPr lang="en-US" sz="1200" dirty="0" smtClean="0"/>
              <a:t>High Priority</a:t>
            </a:r>
          </a:p>
          <a:p>
            <a:pPr marL="742950" lvl="1" indent="-285750">
              <a:buFont typeface="Arial" panose="020B0604020202020204" pitchFamily="34" charset="0"/>
              <a:buChar char="•"/>
            </a:pPr>
            <a:r>
              <a:rPr lang="en-US" sz="1200" dirty="0" smtClean="0"/>
              <a:t>From Source 1 </a:t>
            </a:r>
          </a:p>
          <a:p>
            <a:pPr marL="742950" lvl="1" indent="-285750">
              <a:buFont typeface="Arial" panose="020B0604020202020204" pitchFamily="34" charset="0"/>
              <a:buChar char="•"/>
            </a:pPr>
            <a:r>
              <a:rPr lang="en-US" sz="1200" dirty="0" smtClean="0"/>
              <a:t>To Sink 1</a:t>
            </a:r>
          </a:p>
          <a:p>
            <a:pPr marL="285750" indent="-285750">
              <a:buFont typeface="Arial" panose="020B0604020202020204" pitchFamily="34" charset="0"/>
              <a:buChar char="•"/>
            </a:pPr>
            <a:r>
              <a:rPr lang="en-US" sz="1200" dirty="0" smtClean="0"/>
              <a:t>Flow 2:</a:t>
            </a:r>
          </a:p>
          <a:p>
            <a:pPr marL="742950" lvl="1" indent="-285750">
              <a:buFont typeface="Arial" panose="020B0604020202020204" pitchFamily="34" charset="0"/>
              <a:buChar char="•"/>
            </a:pPr>
            <a:r>
              <a:rPr lang="en-US" sz="1200" dirty="0" smtClean="0"/>
              <a:t>Low Priority</a:t>
            </a:r>
          </a:p>
          <a:p>
            <a:pPr marL="742950" lvl="1" indent="-285750">
              <a:buFont typeface="Arial" panose="020B0604020202020204" pitchFamily="34" charset="0"/>
              <a:buChar char="•"/>
            </a:pPr>
            <a:r>
              <a:rPr lang="en-US" sz="1200" dirty="0" smtClean="0"/>
              <a:t>From Source 2</a:t>
            </a:r>
          </a:p>
          <a:p>
            <a:pPr marL="742950" lvl="1" indent="-285750">
              <a:buFont typeface="Arial" panose="020B0604020202020204" pitchFamily="34" charset="0"/>
              <a:buChar char="•"/>
            </a:pPr>
            <a:r>
              <a:rPr lang="en-US" sz="1200" dirty="0" smtClean="0"/>
              <a:t>To Sink 2</a:t>
            </a:r>
            <a:endParaRPr lang="en-US" sz="1200" dirty="0"/>
          </a:p>
        </p:txBody>
      </p:sp>
      <p:grpSp>
        <p:nvGrpSpPr>
          <p:cNvPr id="9" name="Group 8"/>
          <p:cNvGrpSpPr/>
          <p:nvPr/>
        </p:nvGrpSpPr>
        <p:grpSpPr>
          <a:xfrm>
            <a:off x="1060251" y="2562420"/>
            <a:ext cx="1524000" cy="1676400"/>
            <a:chOff x="1238929" y="1988122"/>
            <a:chExt cx="1524000" cy="1676400"/>
          </a:xfrm>
        </p:grpSpPr>
        <p:sp>
          <p:nvSpPr>
            <p:cNvPr id="4" name="Rounded Rectangle 3"/>
            <p:cNvSpPr/>
            <p:nvPr/>
          </p:nvSpPr>
          <p:spPr>
            <a:xfrm>
              <a:off x="1238929" y="1988122"/>
              <a:ext cx="1524000"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1</a:t>
              </a:r>
              <a:endParaRPr lang="en-US" dirty="0"/>
            </a:p>
            <a:p>
              <a:pPr algn="ctr"/>
              <a:endParaRPr lang="en-US" dirty="0"/>
            </a:p>
            <a:p>
              <a:pPr algn="ctr"/>
              <a:endParaRPr lang="en-US" dirty="0"/>
            </a:p>
            <a:p>
              <a:pPr algn="ctr"/>
              <a:endParaRPr lang="en-US" dirty="0"/>
            </a:p>
            <a:p>
              <a:pPr algn="ctr"/>
              <a:endParaRPr lang="en-US" dirty="0" smtClean="0"/>
            </a:p>
          </p:txBody>
        </p:sp>
        <p:sp>
          <p:nvSpPr>
            <p:cNvPr id="51" name="Rounded Rectangle 50"/>
            <p:cNvSpPr/>
            <p:nvPr/>
          </p:nvSpPr>
          <p:spPr>
            <a:xfrm>
              <a:off x="1413846" y="2590800"/>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Source 1</a:t>
              </a:r>
            </a:p>
            <a:p>
              <a:pPr algn="ctr"/>
              <a:endParaRPr lang="en-US" sz="1400" dirty="0"/>
            </a:p>
            <a:p>
              <a:pPr algn="ctr"/>
              <a:endParaRPr lang="en-US" sz="1400" dirty="0" smtClean="0"/>
            </a:p>
            <a:p>
              <a:pPr algn="ctr"/>
              <a:endParaRPr lang="en-US" sz="1400" dirty="0"/>
            </a:p>
          </p:txBody>
        </p:sp>
        <p:pic>
          <p:nvPicPr>
            <p:cNvPr id="1032" name="Picture 10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2121" y="2885753"/>
              <a:ext cx="697615" cy="525788"/>
            </a:xfrm>
            <a:prstGeom prst="rect">
              <a:avLst/>
            </a:prstGeom>
          </p:spPr>
        </p:pic>
      </p:grpSp>
      <p:grpSp>
        <p:nvGrpSpPr>
          <p:cNvPr id="2" name="Group 1"/>
          <p:cNvGrpSpPr/>
          <p:nvPr/>
        </p:nvGrpSpPr>
        <p:grpSpPr>
          <a:xfrm>
            <a:off x="1076748" y="4474343"/>
            <a:ext cx="1524000" cy="1676400"/>
            <a:chOff x="4229100" y="3903783"/>
            <a:chExt cx="1524000" cy="1676400"/>
          </a:xfrm>
        </p:grpSpPr>
        <p:sp>
          <p:nvSpPr>
            <p:cNvPr id="35" name="Rounded Rectangle 34"/>
            <p:cNvSpPr/>
            <p:nvPr/>
          </p:nvSpPr>
          <p:spPr>
            <a:xfrm>
              <a:off x="4229100" y="3903783"/>
              <a:ext cx="1524000"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a:t>
              </a:r>
              <a:r>
                <a:rPr lang="en-US" dirty="0"/>
                <a:t>3</a:t>
              </a:r>
            </a:p>
            <a:p>
              <a:pPr algn="ctr"/>
              <a:endParaRPr lang="en-US" dirty="0"/>
            </a:p>
            <a:p>
              <a:pPr algn="ctr"/>
              <a:endParaRPr lang="en-US" dirty="0"/>
            </a:p>
            <a:p>
              <a:pPr algn="ctr"/>
              <a:endParaRPr lang="en-US" dirty="0"/>
            </a:p>
            <a:p>
              <a:pPr algn="ctr"/>
              <a:endParaRPr lang="en-US" dirty="0" smtClean="0"/>
            </a:p>
          </p:txBody>
        </p:sp>
        <p:sp>
          <p:nvSpPr>
            <p:cNvPr id="5" name="Rounded Rectangle 4"/>
            <p:cNvSpPr/>
            <p:nvPr/>
          </p:nvSpPr>
          <p:spPr>
            <a:xfrm>
              <a:off x="4404017" y="4500043"/>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Source 2</a:t>
              </a:r>
            </a:p>
            <a:p>
              <a:pPr algn="ctr"/>
              <a:endParaRPr lang="en-US" sz="1400" dirty="0" smtClean="0"/>
            </a:p>
            <a:p>
              <a:pPr algn="ctr"/>
              <a:endParaRPr lang="en-US" sz="1400" dirty="0"/>
            </a:p>
            <a:p>
              <a:pPr algn="ctr"/>
              <a:endParaRPr lang="en-US" sz="1400" dirty="0"/>
            </a:p>
          </p:txBody>
        </p:sp>
        <p:pic>
          <p:nvPicPr>
            <p:cNvPr id="138" name="Picture 1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2293" y="4791219"/>
              <a:ext cx="697615" cy="525788"/>
            </a:xfrm>
            <a:prstGeom prst="rect">
              <a:avLst/>
            </a:prstGeom>
          </p:spPr>
        </p:pic>
      </p:grpSp>
      <p:grpSp>
        <p:nvGrpSpPr>
          <p:cNvPr id="10" name="Group 9"/>
          <p:cNvGrpSpPr/>
          <p:nvPr/>
        </p:nvGrpSpPr>
        <p:grpSpPr>
          <a:xfrm>
            <a:off x="6698668" y="4474343"/>
            <a:ext cx="1524000" cy="1676400"/>
            <a:chOff x="6017172" y="4953000"/>
            <a:chExt cx="1524000" cy="1676400"/>
          </a:xfrm>
        </p:grpSpPr>
        <p:sp>
          <p:nvSpPr>
            <p:cNvPr id="36" name="Rounded Rectangle 35"/>
            <p:cNvSpPr/>
            <p:nvPr/>
          </p:nvSpPr>
          <p:spPr>
            <a:xfrm>
              <a:off x="6017172" y="4953000"/>
              <a:ext cx="1524000"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4</a:t>
              </a:r>
              <a:endParaRPr lang="en-US" dirty="0"/>
            </a:p>
            <a:p>
              <a:pPr algn="ctr"/>
              <a:endParaRPr lang="en-US" dirty="0"/>
            </a:p>
            <a:p>
              <a:pPr algn="ctr"/>
              <a:endParaRPr lang="en-US" dirty="0"/>
            </a:p>
            <a:p>
              <a:pPr algn="ctr"/>
              <a:endParaRPr lang="en-US" dirty="0"/>
            </a:p>
            <a:p>
              <a:pPr algn="ctr"/>
              <a:endParaRPr lang="en-US" dirty="0" smtClean="0"/>
            </a:p>
          </p:txBody>
        </p:sp>
        <p:sp>
          <p:nvSpPr>
            <p:cNvPr id="50" name="Rounded Rectangle 49"/>
            <p:cNvSpPr/>
            <p:nvPr/>
          </p:nvSpPr>
          <p:spPr>
            <a:xfrm>
              <a:off x="6204668" y="5539399"/>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Sink 2</a:t>
              </a:r>
            </a:p>
            <a:p>
              <a:pPr algn="ctr"/>
              <a:endParaRPr lang="en-US" sz="1400" dirty="0" smtClean="0"/>
            </a:p>
            <a:p>
              <a:pPr algn="ctr"/>
              <a:endParaRPr lang="en-US" sz="1400" dirty="0" smtClean="0"/>
            </a:p>
            <a:p>
              <a:pPr algn="ctr"/>
              <a:endParaRPr lang="en-US" sz="1400" dirty="0"/>
            </a:p>
          </p:txBody>
        </p:sp>
        <p:pic>
          <p:nvPicPr>
            <p:cNvPr id="1036" name="Picture 10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9248" y="5850702"/>
              <a:ext cx="693562" cy="522734"/>
            </a:xfrm>
            <a:prstGeom prst="rect">
              <a:avLst/>
            </a:prstGeom>
          </p:spPr>
        </p:pic>
      </p:grpSp>
      <p:grpSp>
        <p:nvGrpSpPr>
          <p:cNvPr id="11" name="Group 10"/>
          <p:cNvGrpSpPr/>
          <p:nvPr/>
        </p:nvGrpSpPr>
        <p:grpSpPr>
          <a:xfrm>
            <a:off x="6698668" y="2562420"/>
            <a:ext cx="1524000" cy="1676400"/>
            <a:chOff x="7239000" y="1988122"/>
            <a:chExt cx="1524000" cy="1676400"/>
          </a:xfrm>
        </p:grpSpPr>
        <p:sp>
          <p:nvSpPr>
            <p:cNvPr id="34" name="Rounded Rectangle 33"/>
            <p:cNvSpPr/>
            <p:nvPr/>
          </p:nvSpPr>
          <p:spPr>
            <a:xfrm>
              <a:off x="7239000" y="1988122"/>
              <a:ext cx="1524000"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2</a:t>
              </a:r>
              <a:endParaRPr lang="en-US" dirty="0"/>
            </a:p>
            <a:p>
              <a:pPr algn="ctr"/>
              <a:endParaRPr lang="en-US" dirty="0"/>
            </a:p>
            <a:p>
              <a:pPr algn="ctr"/>
              <a:endParaRPr lang="en-US" dirty="0"/>
            </a:p>
            <a:p>
              <a:pPr algn="ctr"/>
              <a:endParaRPr lang="en-US" dirty="0"/>
            </a:p>
            <a:p>
              <a:pPr algn="ctr"/>
              <a:r>
                <a:rPr lang="en-US" dirty="0" smtClean="0"/>
                <a:t>`</a:t>
              </a:r>
            </a:p>
          </p:txBody>
        </p:sp>
        <p:sp>
          <p:nvSpPr>
            <p:cNvPr id="52" name="Rounded Rectangle 51"/>
            <p:cNvSpPr/>
            <p:nvPr/>
          </p:nvSpPr>
          <p:spPr>
            <a:xfrm>
              <a:off x="7413916" y="2590799"/>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Sink 1</a:t>
              </a:r>
            </a:p>
            <a:p>
              <a:pPr algn="ctr"/>
              <a:endParaRPr lang="en-US" sz="1400" dirty="0"/>
            </a:p>
            <a:p>
              <a:pPr algn="ctr"/>
              <a:endParaRPr lang="en-US" sz="1400" dirty="0" smtClean="0"/>
            </a:p>
            <a:p>
              <a:pPr algn="ctr"/>
              <a:endParaRPr lang="en-US" sz="1400" dirty="0"/>
            </a:p>
          </p:txBody>
        </p:sp>
        <p:pic>
          <p:nvPicPr>
            <p:cNvPr id="1037" name="Picture 10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49260" y="2885753"/>
              <a:ext cx="703477" cy="530207"/>
            </a:xfrm>
            <a:prstGeom prst="rect">
              <a:avLst/>
            </a:prstGeom>
          </p:spPr>
        </p:pic>
      </p:grpSp>
      <p:grpSp>
        <p:nvGrpSpPr>
          <p:cNvPr id="14" name="Group 13"/>
          <p:cNvGrpSpPr/>
          <p:nvPr/>
        </p:nvGrpSpPr>
        <p:grpSpPr>
          <a:xfrm>
            <a:off x="3079359" y="649950"/>
            <a:ext cx="3124200" cy="2073666"/>
            <a:chOff x="3276600" y="898134"/>
            <a:chExt cx="3124200" cy="2073666"/>
          </a:xfrm>
        </p:grpSpPr>
        <p:grpSp>
          <p:nvGrpSpPr>
            <p:cNvPr id="12" name="Group 11"/>
            <p:cNvGrpSpPr/>
            <p:nvPr/>
          </p:nvGrpSpPr>
          <p:grpSpPr>
            <a:xfrm>
              <a:off x="3276600" y="898134"/>
              <a:ext cx="3124200" cy="2073666"/>
              <a:chOff x="3429000" y="2133600"/>
              <a:chExt cx="3124200" cy="1868386"/>
            </a:xfrm>
          </p:grpSpPr>
          <p:sp>
            <p:nvSpPr>
              <p:cNvPr id="15" name="Rounded Rectangle 14"/>
              <p:cNvSpPr/>
              <p:nvPr/>
            </p:nvSpPr>
            <p:spPr>
              <a:xfrm>
                <a:off x="3429000" y="2133600"/>
                <a:ext cx="3124200" cy="170995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Routing Node</a:t>
                </a:r>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8" name="Rounded Rectangle 7"/>
              <p:cNvSpPr/>
              <p:nvPr/>
            </p:nvSpPr>
            <p:spPr>
              <a:xfrm>
                <a:off x="3832516" y="2354226"/>
                <a:ext cx="2336896" cy="8770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050" b="1" dirty="0" smtClean="0"/>
                  <a:t>      High Priority Queue</a:t>
                </a:r>
              </a:p>
              <a:p>
                <a:endParaRPr lang="en-US" sz="1050" b="1" dirty="0" smtClean="0"/>
              </a:p>
              <a:p>
                <a:endParaRPr lang="en-US" sz="1050" b="1" dirty="0" smtClean="0"/>
              </a:p>
              <a:p>
                <a:r>
                  <a:rPr lang="en-US" sz="1050" b="1" dirty="0" smtClean="0"/>
                  <a:t>      Low </a:t>
                </a:r>
                <a:r>
                  <a:rPr lang="en-US" sz="1050" b="1" dirty="0"/>
                  <a:t>Priority Queue</a:t>
                </a:r>
              </a:p>
              <a:p>
                <a:r>
                  <a:rPr lang="en-US" sz="1050" b="1" dirty="0" smtClean="0"/>
                  <a:t>      </a:t>
                </a:r>
              </a:p>
              <a:p>
                <a:endParaRPr lang="en-US" sz="1050" b="1" dirty="0" smtClean="0"/>
              </a:p>
            </p:txBody>
          </p:sp>
          <p:pic>
            <p:nvPicPr>
              <p:cNvPr id="91" name="Picture 90"/>
              <p:cNvPicPr>
                <a:picLocks noChangeAspect="1"/>
              </p:cNvPicPr>
              <p:nvPr/>
            </p:nvPicPr>
            <p:blipFill>
              <a:blip r:embed="rId5"/>
              <a:stretch>
                <a:fillRect/>
              </a:stretch>
            </p:blipFill>
            <p:spPr>
              <a:xfrm>
                <a:off x="4114647" y="2915799"/>
                <a:ext cx="1638453" cy="315448"/>
              </a:xfrm>
              <a:prstGeom prst="rect">
                <a:avLst/>
              </a:prstGeom>
            </p:spPr>
          </p:pic>
          <p:pic>
            <p:nvPicPr>
              <p:cNvPr id="102" name="Picture 101"/>
              <p:cNvPicPr>
                <a:picLocks noChangeAspect="1"/>
              </p:cNvPicPr>
              <p:nvPr/>
            </p:nvPicPr>
            <p:blipFill>
              <a:blip r:embed="rId5"/>
              <a:stretch>
                <a:fillRect/>
              </a:stretch>
            </p:blipFill>
            <p:spPr>
              <a:xfrm>
                <a:off x="4120669" y="2476021"/>
                <a:ext cx="1645438" cy="315448"/>
              </a:xfrm>
              <a:prstGeom prst="rect">
                <a:avLst/>
              </a:prstGeom>
            </p:spPr>
          </p:pic>
          <p:sp>
            <p:nvSpPr>
              <p:cNvPr id="26" name="Rounded Rectangle 25"/>
              <p:cNvSpPr/>
              <p:nvPr/>
            </p:nvSpPr>
            <p:spPr>
              <a:xfrm>
                <a:off x="3916111" y="3590863"/>
                <a:ext cx="2148529" cy="41112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Network </a:t>
                </a:r>
              </a:p>
              <a:p>
                <a:pPr algn="ctr"/>
                <a:r>
                  <a:rPr lang="en-US" sz="1400" dirty="0" smtClean="0"/>
                  <a:t>Interface</a:t>
                </a:r>
                <a:endParaRPr lang="en-US" sz="1400" dirty="0"/>
              </a:p>
            </p:txBody>
          </p:sp>
        </p:grpSp>
        <p:sp>
          <p:nvSpPr>
            <p:cNvPr id="40" name="Rounded Rectangle 39"/>
            <p:cNvSpPr/>
            <p:nvPr/>
          </p:nvSpPr>
          <p:spPr>
            <a:xfrm>
              <a:off x="3763710" y="2587760"/>
              <a:ext cx="727085" cy="30378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200" dirty="0" smtClean="0"/>
                <a:t>IN</a:t>
              </a:r>
              <a:endParaRPr lang="en-US" sz="1200" dirty="0"/>
            </a:p>
          </p:txBody>
        </p:sp>
        <p:sp>
          <p:nvSpPr>
            <p:cNvPr id="41" name="Rounded Rectangle 40"/>
            <p:cNvSpPr/>
            <p:nvPr/>
          </p:nvSpPr>
          <p:spPr>
            <a:xfrm>
              <a:off x="5182990" y="2587760"/>
              <a:ext cx="729249" cy="30378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1200" dirty="0" smtClean="0"/>
                <a:t>OUT</a:t>
              </a:r>
              <a:endParaRPr lang="en-US" sz="1200" dirty="0"/>
            </a:p>
          </p:txBody>
        </p:sp>
      </p:grpSp>
      <p:sp>
        <p:nvSpPr>
          <p:cNvPr id="23" name="Freeform 22"/>
          <p:cNvSpPr/>
          <p:nvPr/>
        </p:nvSpPr>
        <p:spPr>
          <a:xfrm>
            <a:off x="2413262" y="1159497"/>
            <a:ext cx="1385739" cy="2479249"/>
          </a:xfrm>
          <a:custGeom>
            <a:avLst/>
            <a:gdLst>
              <a:gd name="connsiteX0" fmla="*/ 0 w 1517715"/>
              <a:gd name="connsiteY0" fmla="*/ 2471054 h 2471054"/>
              <a:gd name="connsiteX1" fmla="*/ 838985 w 1517715"/>
              <a:gd name="connsiteY1" fmla="*/ 2471054 h 2471054"/>
              <a:gd name="connsiteX2" fmla="*/ 1517715 w 1517715"/>
              <a:gd name="connsiteY2" fmla="*/ 1792324 h 2471054"/>
              <a:gd name="connsiteX3" fmla="*/ 1517715 w 1517715"/>
              <a:gd name="connsiteY3" fmla="*/ 1009900 h 2471054"/>
              <a:gd name="connsiteX4" fmla="*/ 961534 w 1517715"/>
              <a:gd name="connsiteY4" fmla="*/ 1009900 h 2471054"/>
              <a:gd name="connsiteX5" fmla="*/ 838985 w 1517715"/>
              <a:gd name="connsiteY5" fmla="*/ 887351 h 2471054"/>
              <a:gd name="connsiteX6" fmla="*/ 838985 w 1517715"/>
              <a:gd name="connsiteY6" fmla="*/ 161487 h 2471054"/>
              <a:gd name="connsiteX7" fmla="*/ 999240 w 1517715"/>
              <a:gd name="connsiteY7" fmla="*/ 1232 h 2471054"/>
              <a:gd name="connsiteX8" fmla="*/ 1480008 w 1517715"/>
              <a:gd name="connsiteY8" fmla="*/ 1232 h 2471054"/>
              <a:gd name="connsiteX9" fmla="*/ 1489435 w 1517715"/>
              <a:gd name="connsiteY9" fmla="*/ 10659 h 2471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7715" h="2471054">
                <a:moveTo>
                  <a:pt x="0" y="2471054"/>
                </a:moveTo>
                <a:lnTo>
                  <a:pt x="838985" y="2471054"/>
                </a:lnTo>
                <a:lnTo>
                  <a:pt x="1517715" y="1792324"/>
                </a:lnTo>
                <a:lnTo>
                  <a:pt x="1517715" y="1009900"/>
                </a:lnTo>
                <a:lnTo>
                  <a:pt x="961534" y="1009900"/>
                </a:lnTo>
                <a:lnTo>
                  <a:pt x="838985" y="887351"/>
                </a:lnTo>
                <a:lnTo>
                  <a:pt x="838985" y="161487"/>
                </a:lnTo>
                <a:lnTo>
                  <a:pt x="999240" y="1232"/>
                </a:lnTo>
                <a:lnTo>
                  <a:pt x="1480008" y="1232"/>
                </a:lnTo>
                <a:cubicBezTo>
                  <a:pt x="1483150" y="4374"/>
                  <a:pt x="1481579" y="-8194"/>
                  <a:pt x="1489435" y="10659"/>
                </a:cubicBezTo>
              </a:path>
            </a:pathLst>
          </a:custGeom>
          <a:ln w="47625" cap="rnd">
            <a:bevel/>
            <a:headEnd type="oval"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Freeform 23"/>
          <p:cNvSpPr/>
          <p:nvPr/>
        </p:nvSpPr>
        <p:spPr>
          <a:xfrm>
            <a:off x="2422690" y="1652975"/>
            <a:ext cx="1648710" cy="3899413"/>
          </a:xfrm>
          <a:custGeom>
            <a:avLst/>
            <a:gdLst>
              <a:gd name="connsiteX0" fmla="*/ 0 w 1828800"/>
              <a:gd name="connsiteY0" fmla="*/ 3856960 h 3856960"/>
              <a:gd name="connsiteX1" fmla="*/ 857839 w 1828800"/>
              <a:gd name="connsiteY1" fmla="*/ 3856960 h 3856960"/>
              <a:gd name="connsiteX2" fmla="*/ 1828800 w 1828800"/>
              <a:gd name="connsiteY2" fmla="*/ 2885999 h 3856960"/>
              <a:gd name="connsiteX3" fmla="*/ 1828800 w 1828800"/>
              <a:gd name="connsiteY3" fmla="*/ 350188 h 3856960"/>
              <a:gd name="connsiteX4" fmla="*/ 1093509 w 1828800"/>
              <a:gd name="connsiteY4" fmla="*/ 350188 h 3856960"/>
              <a:gd name="connsiteX5" fmla="*/ 970960 w 1828800"/>
              <a:gd name="connsiteY5" fmla="*/ 227639 h 3856960"/>
              <a:gd name="connsiteX6" fmla="*/ 970960 w 1828800"/>
              <a:gd name="connsiteY6" fmla="*/ 95665 h 3856960"/>
              <a:gd name="connsiteX7" fmla="*/ 1046375 w 1828800"/>
              <a:gd name="connsiteY7" fmla="*/ 20250 h 3856960"/>
              <a:gd name="connsiteX8" fmla="*/ 1517715 w 1828800"/>
              <a:gd name="connsiteY8" fmla="*/ 20250 h 3856960"/>
              <a:gd name="connsiteX9" fmla="*/ 1527142 w 1828800"/>
              <a:gd name="connsiteY9" fmla="*/ 20250 h 3856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8800" h="3856960">
                <a:moveTo>
                  <a:pt x="0" y="3856960"/>
                </a:moveTo>
                <a:lnTo>
                  <a:pt x="857839" y="3856960"/>
                </a:lnTo>
                <a:lnTo>
                  <a:pt x="1828800" y="2885999"/>
                </a:lnTo>
                <a:lnTo>
                  <a:pt x="1828800" y="350188"/>
                </a:lnTo>
                <a:lnTo>
                  <a:pt x="1093509" y="350188"/>
                </a:lnTo>
                <a:lnTo>
                  <a:pt x="970960" y="227639"/>
                </a:lnTo>
                <a:lnTo>
                  <a:pt x="970960" y="95665"/>
                </a:lnTo>
                <a:lnTo>
                  <a:pt x="1046375" y="20250"/>
                </a:lnTo>
                <a:lnTo>
                  <a:pt x="1517715" y="20250"/>
                </a:lnTo>
                <a:cubicBezTo>
                  <a:pt x="1520857" y="20250"/>
                  <a:pt x="1442301" y="-25313"/>
                  <a:pt x="1527142" y="20250"/>
                </a:cubicBezTo>
              </a:path>
            </a:pathLst>
          </a:custGeom>
          <a:ln w="47625">
            <a:headEnd type="ova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Freeform 26"/>
          <p:cNvSpPr/>
          <p:nvPr/>
        </p:nvSpPr>
        <p:spPr>
          <a:xfrm>
            <a:off x="5373278" y="1178351"/>
            <a:ext cx="1498862" cy="2432114"/>
          </a:xfrm>
          <a:custGeom>
            <a:avLst/>
            <a:gdLst>
              <a:gd name="connsiteX0" fmla="*/ 0 w 1498862"/>
              <a:gd name="connsiteY0" fmla="*/ 0 h 2432114"/>
              <a:gd name="connsiteX1" fmla="*/ 301658 w 1498862"/>
              <a:gd name="connsiteY1" fmla="*/ 0 h 2432114"/>
              <a:gd name="connsiteX2" fmla="*/ 650450 w 1498862"/>
              <a:gd name="connsiteY2" fmla="*/ 348792 h 2432114"/>
              <a:gd name="connsiteX3" fmla="*/ 650450 w 1498862"/>
              <a:gd name="connsiteY3" fmla="*/ 820131 h 2432114"/>
              <a:gd name="connsiteX4" fmla="*/ 537328 w 1498862"/>
              <a:gd name="connsiteY4" fmla="*/ 933253 h 2432114"/>
              <a:gd name="connsiteX5" fmla="*/ 320512 w 1498862"/>
              <a:gd name="connsiteY5" fmla="*/ 933253 h 2432114"/>
              <a:gd name="connsiteX6" fmla="*/ 235671 w 1498862"/>
              <a:gd name="connsiteY6" fmla="*/ 1018094 h 2432114"/>
              <a:gd name="connsiteX7" fmla="*/ 235671 w 1498862"/>
              <a:gd name="connsiteY7" fmla="*/ 1781665 h 2432114"/>
              <a:gd name="connsiteX8" fmla="*/ 886120 w 1498862"/>
              <a:gd name="connsiteY8" fmla="*/ 2432114 h 2432114"/>
              <a:gd name="connsiteX9" fmla="*/ 1498862 w 1498862"/>
              <a:gd name="connsiteY9" fmla="*/ 2432114 h 243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98862" h="2432114">
                <a:moveTo>
                  <a:pt x="0" y="0"/>
                </a:moveTo>
                <a:lnTo>
                  <a:pt x="301658" y="0"/>
                </a:lnTo>
                <a:lnTo>
                  <a:pt x="650450" y="348792"/>
                </a:lnTo>
                <a:lnTo>
                  <a:pt x="650450" y="820131"/>
                </a:lnTo>
                <a:lnTo>
                  <a:pt x="537328" y="933253"/>
                </a:lnTo>
                <a:lnTo>
                  <a:pt x="320512" y="933253"/>
                </a:lnTo>
                <a:lnTo>
                  <a:pt x="235671" y="1018094"/>
                </a:lnTo>
                <a:lnTo>
                  <a:pt x="235671" y="1781665"/>
                </a:lnTo>
                <a:lnTo>
                  <a:pt x="886120" y="2432114"/>
                </a:lnTo>
                <a:lnTo>
                  <a:pt x="1498862" y="2432114"/>
                </a:lnTo>
              </a:path>
            </a:pathLst>
          </a:custGeom>
          <a:ln w="47625">
            <a:headEnd type="ova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Freeform 28"/>
          <p:cNvSpPr/>
          <p:nvPr/>
        </p:nvSpPr>
        <p:spPr>
          <a:xfrm>
            <a:off x="5118755" y="1677970"/>
            <a:ext cx="1762812" cy="3874417"/>
          </a:xfrm>
          <a:custGeom>
            <a:avLst/>
            <a:gdLst>
              <a:gd name="connsiteX0" fmla="*/ 188536 w 1715678"/>
              <a:gd name="connsiteY0" fmla="*/ 0 h 3799002"/>
              <a:gd name="connsiteX1" fmla="*/ 386499 w 1715678"/>
              <a:gd name="connsiteY1" fmla="*/ 0 h 3799002"/>
              <a:gd name="connsiteX2" fmla="*/ 471340 w 1715678"/>
              <a:gd name="connsiteY2" fmla="*/ 84841 h 3799002"/>
              <a:gd name="connsiteX3" fmla="*/ 471340 w 1715678"/>
              <a:gd name="connsiteY3" fmla="*/ 282804 h 3799002"/>
              <a:gd name="connsiteX4" fmla="*/ 358218 w 1715678"/>
              <a:gd name="connsiteY4" fmla="*/ 395926 h 3799002"/>
              <a:gd name="connsiteX5" fmla="*/ 84841 w 1715678"/>
              <a:gd name="connsiteY5" fmla="*/ 395926 h 3799002"/>
              <a:gd name="connsiteX6" fmla="*/ 0 w 1715678"/>
              <a:gd name="connsiteY6" fmla="*/ 480767 h 3799002"/>
              <a:gd name="connsiteX7" fmla="*/ 0 w 1715678"/>
              <a:gd name="connsiteY7" fmla="*/ 2931736 h 3799002"/>
              <a:gd name="connsiteX8" fmla="*/ 867266 w 1715678"/>
              <a:gd name="connsiteY8" fmla="*/ 3799002 h 3799002"/>
              <a:gd name="connsiteX9" fmla="*/ 1715678 w 1715678"/>
              <a:gd name="connsiteY9" fmla="*/ 3799002 h 3799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15678" h="3799002">
                <a:moveTo>
                  <a:pt x="188536" y="0"/>
                </a:moveTo>
                <a:lnTo>
                  <a:pt x="386499" y="0"/>
                </a:lnTo>
                <a:lnTo>
                  <a:pt x="471340" y="84841"/>
                </a:lnTo>
                <a:lnTo>
                  <a:pt x="471340" y="282804"/>
                </a:lnTo>
                <a:lnTo>
                  <a:pt x="358218" y="395926"/>
                </a:lnTo>
                <a:lnTo>
                  <a:pt x="84841" y="395926"/>
                </a:lnTo>
                <a:lnTo>
                  <a:pt x="0" y="480767"/>
                </a:lnTo>
                <a:lnTo>
                  <a:pt x="0" y="2931736"/>
                </a:lnTo>
                <a:lnTo>
                  <a:pt x="867266" y="3799002"/>
                </a:lnTo>
                <a:lnTo>
                  <a:pt x="1715678" y="3799002"/>
                </a:lnTo>
              </a:path>
            </a:pathLst>
          </a:custGeom>
          <a:ln w="47625">
            <a:headEnd type="oval"/>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9040226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ounded Rectangle 135"/>
          <p:cNvSpPr/>
          <p:nvPr/>
        </p:nvSpPr>
        <p:spPr>
          <a:xfrm>
            <a:off x="3336274" y="2158964"/>
            <a:ext cx="2541436" cy="117004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285750" indent="-285750">
              <a:buFont typeface="Arial" panose="020B0604020202020204" pitchFamily="34" charset="0"/>
              <a:buChar char="•"/>
            </a:pPr>
            <a:r>
              <a:rPr lang="en-US" sz="1200" dirty="0" smtClean="0"/>
              <a:t>Flow 1:</a:t>
            </a:r>
          </a:p>
          <a:p>
            <a:pPr marL="742950" lvl="1" indent="-285750">
              <a:buFont typeface="Arial" panose="020B0604020202020204" pitchFamily="34" charset="0"/>
              <a:buChar char="•"/>
            </a:pPr>
            <a:r>
              <a:rPr lang="en-US" sz="1200" dirty="0" smtClean="0"/>
              <a:t>High Priority</a:t>
            </a:r>
          </a:p>
          <a:p>
            <a:pPr marL="742950" lvl="1" indent="-285750">
              <a:buFont typeface="Arial" panose="020B0604020202020204" pitchFamily="34" charset="0"/>
              <a:buChar char="•"/>
            </a:pPr>
            <a:r>
              <a:rPr lang="en-US" sz="1200" dirty="0" smtClean="0"/>
              <a:t>From Source 1 to Sink 1</a:t>
            </a:r>
          </a:p>
          <a:p>
            <a:pPr marL="285750" indent="-285750">
              <a:buFont typeface="Arial" panose="020B0604020202020204" pitchFamily="34" charset="0"/>
              <a:buChar char="•"/>
            </a:pPr>
            <a:r>
              <a:rPr lang="en-US" sz="1200" dirty="0" smtClean="0"/>
              <a:t>Flow 2:</a:t>
            </a:r>
          </a:p>
          <a:p>
            <a:pPr marL="742950" lvl="1" indent="-285750">
              <a:buFont typeface="Arial" panose="020B0604020202020204" pitchFamily="34" charset="0"/>
              <a:buChar char="•"/>
            </a:pPr>
            <a:r>
              <a:rPr lang="en-US" sz="1200" dirty="0" smtClean="0"/>
              <a:t>Low Priority</a:t>
            </a:r>
          </a:p>
          <a:p>
            <a:pPr marL="742950" lvl="1" indent="-285750">
              <a:buFont typeface="Arial" panose="020B0604020202020204" pitchFamily="34" charset="0"/>
              <a:buChar char="•"/>
            </a:pPr>
            <a:r>
              <a:rPr lang="en-US" sz="1200" dirty="0" smtClean="0"/>
              <a:t>From Source 2 to Sink 2</a:t>
            </a:r>
            <a:endParaRPr lang="en-US" sz="1200" dirty="0"/>
          </a:p>
        </p:txBody>
      </p:sp>
      <p:grpSp>
        <p:nvGrpSpPr>
          <p:cNvPr id="9" name="Group 8"/>
          <p:cNvGrpSpPr/>
          <p:nvPr/>
        </p:nvGrpSpPr>
        <p:grpSpPr>
          <a:xfrm>
            <a:off x="1060251" y="2562420"/>
            <a:ext cx="1524000" cy="1676400"/>
            <a:chOff x="1238929" y="1988122"/>
            <a:chExt cx="1524000" cy="1676400"/>
          </a:xfrm>
        </p:grpSpPr>
        <p:sp>
          <p:nvSpPr>
            <p:cNvPr id="4" name="Rounded Rectangle 3"/>
            <p:cNvSpPr/>
            <p:nvPr/>
          </p:nvSpPr>
          <p:spPr>
            <a:xfrm>
              <a:off x="1238929" y="1988122"/>
              <a:ext cx="1524000"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1</a:t>
              </a:r>
              <a:endParaRPr lang="en-US" dirty="0"/>
            </a:p>
            <a:p>
              <a:pPr algn="ctr"/>
              <a:endParaRPr lang="en-US" dirty="0"/>
            </a:p>
            <a:p>
              <a:pPr algn="ctr"/>
              <a:endParaRPr lang="en-US" dirty="0"/>
            </a:p>
            <a:p>
              <a:pPr algn="ctr"/>
              <a:endParaRPr lang="en-US" dirty="0"/>
            </a:p>
            <a:p>
              <a:pPr algn="ctr"/>
              <a:endParaRPr lang="en-US" dirty="0" smtClean="0"/>
            </a:p>
          </p:txBody>
        </p:sp>
        <p:sp>
          <p:nvSpPr>
            <p:cNvPr id="51" name="Rounded Rectangle 50"/>
            <p:cNvSpPr/>
            <p:nvPr/>
          </p:nvSpPr>
          <p:spPr>
            <a:xfrm>
              <a:off x="1413846" y="2590800"/>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Source 1</a:t>
              </a:r>
            </a:p>
            <a:p>
              <a:pPr algn="ctr"/>
              <a:endParaRPr lang="en-US" sz="1400" dirty="0"/>
            </a:p>
            <a:p>
              <a:pPr algn="ctr"/>
              <a:endParaRPr lang="en-US" sz="1400" dirty="0" smtClean="0"/>
            </a:p>
            <a:p>
              <a:pPr algn="ctr"/>
              <a:endParaRPr lang="en-US" sz="1400" dirty="0"/>
            </a:p>
          </p:txBody>
        </p:sp>
        <p:pic>
          <p:nvPicPr>
            <p:cNvPr id="1032" name="Picture 10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2121" y="2885753"/>
              <a:ext cx="697615" cy="525788"/>
            </a:xfrm>
            <a:prstGeom prst="rect">
              <a:avLst/>
            </a:prstGeom>
          </p:spPr>
        </p:pic>
      </p:grpSp>
      <p:grpSp>
        <p:nvGrpSpPr>
          <p:cNvPr id="2" name="Group 1"/>
          <p:cNvGrpSpPr/>
          <p:nvPr/>
        </p:nvGrpSpPr>
        <p:grpSpPr>
          <a:xfrm>
            <a:off x="1076748" y="4474343"/>
            <a:ext cx="1524000" cy="1676400"/>
            <a:chOff x="4229100" y="3903783"/>
            <a:chExt cx="1524000" cy="1676400"/>
          </a:xfrm>
        </p:grpSpPr>
        <p:sp>
          <p:nvSpPr>
            <p:cNvPr id="35" name="Rounded Rectangle 34"/>
            <p:cNvSpPr/>
            <p:nvPr/>
          </p:nvSpPr>
          <p:spPr>
            <a:xfrm>
              <a:off x="4229100" y="3903783"/>
              <a:ext cx="1524000"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a:t>
              </a:r>
              <a:r>
                <a:rPr lang="en-US" dirty="0"/>
                <a:t>3</a:t>
              </a:r>
            </a:p>
            <a:p>
              <a:pPr algn="ctr"/>
              <a:endParaRPr lang="en-US" dirty="0"/>
            </a:p>
            <a:p>
              <a:pPr algn="ctr"/>
              <a:endParaRPr lang="en-US" dirty="0"/>
            </a:p>
            <a:p>
              <a:pPr algn="ctr"/>
              <a:endParaRPr lang="en-US" dirty="0"/>
            </a:p>
            <a:p>
              <a:pPr algn="ctr"/>
              <a:endParaRPr lang="en-US" dirty="0" smtClean="0"/>
            </a:p>
          </p:txBody>
        </p:sp>
        <p:sp>
          <p:nvSpPr>
            <p:cNvPr id="5" name="Rounded Rectangle 4"/>
            <p:cNvSpPr/>
            <p:nvPr/>
          </p:nvSpPr>
          <p:spPr>
            <a:xfrm>
              <a:off x="4404017" y="4500043"/>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Source 2</a:t>
              </a:r>
            </a:p>
            <a:p>
              <a:pPr algn="ctr"/>
              <a:endParaRPr lang="en-US" sz="1400" dirty="0" smtClean="0"/>
            </a:p>
            <a:p>
              <a:pPr algn="ctr"/>
              <a:endParaRPr lang="en-US" sz="1400" dirty="0"/>
            </a:p>
            <a:p>
              <a:pPr algn="ctr"/>
              <a:endParaRPr lang="en-US" sz="1400" dirty="0"/>
            </a:p>
          </p:txBody>
        </p:sp>
        <p:pic>
          <p:nvPicPr>
            <p:cNvPr id="138" name="Picture 1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2293" y="4791219"/>
              <a:ext cx="697615" cy="525788"/>
            </a:xfrm>
            <a:prstGeom prst="rect">
              <a:avLst/>
            </a:prstGeom>
          </p:spPr>
        </p:pic>
      </p:grpSp>
      <p:grpSp>
        <p:nvGrpSpPr>
          <p:cNvPr id="10" name="Group 9"/>
          <p:cNvGrpSpPr/>
          <p:nvPr/>
        </p:nvGrpSpPr>
        <p:grpSpPr>
          <a:xfrm>
            <a:off x="6698668" y="4474343"/>
            <a:ext cx="1524000" cy="1676400"/>
            <a:chOff x="6017172" y="4953000"/>
            <a:chExt cx="1524000" cy="1676400"/>
          </a:xfrm>
        </p:grpSpPr>
        <p:sp>
          <p:nvSpPr>
            <p:cNvPr id="36" name="Rounded Rectangle 35"/>
            <p:cNvSpPr/>
            <p:nvPr/>
          </p:nvSpPr>
          <p:spPr>
            <a:xfrm>
              <a:off x="6017172" y="4953000"/>
              <a:ext cx="1524000"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4</a:t>
              </a:r>
              <a:endParaRPr lang="en-US" dirty="0"/>
            </a:p>
            <a:p>
              <a:pPr algn="ctr"/>
              <a:endParaRPr lang="en-US" dirty="0"/>
            </a:p>
            <a:p>
              <a:pPr algn="ctr"/>
              <a:endParaRPr lang="en-US" dirty="0"/>
            </a:p>
            <a:p>
              <a:pPr algn="ctr"/>
              <a:endParaRPr lang="en-US" dirty="0"/>
            </a:p>
            <a:p>
              <a:pPr algn="ctr"/>
              <a:endParaRPr lang="en-US" dirty="0" smtClean="0"/>
            </a:p>
          </p:txBody>
        </p:sp>
        <p:sp>
          <p:nvSpPr>
            <p:cNvPr id="50" name="Rounded Rectangle 49"/>
            <p:cNvSpPr/>
            <p:nvPr/>
          </p:nvSpPr>
          <p:spPr>
            <a:xfrm>
              <a:off x="6204668" y="5539399"/>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Sink 2</a:t>
              </a:r>
            </a:p>
            <a:p>
              <a:pPr algn="ctr"/>
              <a:endParaRPr lang="en-US" sz="1400" dirty="0" smtClean="0"/>
            </a:p>
            <a:p>
              <a:pPr algn="ctr"/>
              <a:endParaRPr lang="en-US" sz="1400" dirty="0" smtClean="0"/>
            </a:p>
            <a:p>
              <a:pPr algn="ctr"/>
              <a:endParaRPr lang="en-US" sz="1400" dirty="0"/>
            </a:p>
          </p:txBody>
        </p:sp>
        <p:pic>
          <p:nvPicPr>
            <p:cNvPr id="1036" name="Picture 10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9248" y="5850702"/>
              <a:ext cx="693562" cy="522734"/>
            </a:xfrm>
            <a:prstGeom prst="rect">
              <a:avLst/>
            </a:prstGeom>
          </p:spPr>
        </p:pic>
      </p:grpSp>
      <p:grpSp>
        <p:nvGrpSpPr>
          <p:cNvPr id="11" name="Group 10"/>
          <p:cNvGrpSpPr/>
          <p:nvPr/>
        </p:nvGrpSpPr>
        <p:grpSpPr>
          <a:xfrm>
            <a:off x="6698668" y="2562420"/>
            <a:ext cx="1524000" cy="1676400"/>
            <a:chOff x="7239000" y="1988122"/>
            <a:chExt cx="1524000" cy="1676400"/>
          </a:xfrm>
        </p:grpSpPr>
        <p:sp>
          <p:nvSpPr>
            <p:cNvPr id="34" name="Rounded Rectangle 33"/>
            <p:cNvSpPr/>
            <p:nvPr/>
          </p:nvSpPr>
          <p:spPr>
            <a:xfrm>
              <a:off x="7239000" y="1988122"/>
              <a:ext cx="1524000"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2</a:t>
              </a:r>
              <a:endParaRPr lang="en-US" dirty="0"/>
            </a:p>
            <a:p>
              <a:pPr algn="ctr"/>
              <a:endParaRPr lang="en-US" dirty="0"/>
            </a:p>
            <a:p>
              <a:pPr algn="ctr"/>
              <a:endParaRPr lang="en-US" dirty="0"/>
            </a:p>
            <a:p>
              <a:pPr algn="ctr"/>
              <a:endParaRPr lang="en-US" dirty="0"/>
            </a:p>
            <a:p>
              <a:pPr algn="ctr"/>
              <a:r>
                <a:rPr lang="en-US" dirty="0" smtClean="0"/>
                <a:t>`</a:t>
              </a:r>
            </a:p>
          </p:txBody>
        </p:sp>
        <p:sp>
          <p:nvSpPr>
            <p:cNvPr id="52" name="Rounded Rectangle 51"/>
            <p:cNvSpPr/>
            <p:nvPr/>
          </p:nvSpPr>
          <p:spPr>
            <a:xfrm>
              <a:off x="7413916" y="2590799"/>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Sink 1</a:t>
              </a:r>
            </a:p>
            <a:p>
              <a:pPr algn="ctr"/>
              <a:endParaRPr lang="en-US" sz="1400" dirty="0"/>
            </a:p>
            <a:p>
              <a:pPr algn="ctr"/>
              <a:endParaRPr lang="en-US" sz="1400" dirty="0" smtClean="0"/>
            </a:p>
            <a:p>
              <a:pPr algn="ctr"/>
              <a:endParaRPr lang="en-US" sz="1400" dirty="0"/>
            </a:p>
          </p:txBody>
        </p:sp>
        <p:pic>
          <p:nvPicPr>
            <p:cNvPr id="1037" name="Picture 10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49260" y="2885753"/>
              <a:ext cx="703477" cy="530207"/>
            </a:xfrm>
            <a:prstGeom prst="rect">
              <a:avLst/>
            </a:prstGeom>
          </p:spPr>
        </p:pic>
      </p:grpSp>
      <p:sp>
        <p:nvSpPr>
          <p:cNvPr id="15" name="Rounded Rectangle 14"/>
          <p:cNvSpPr/>
          <p:nvPr/>
        </p:nvSpPr>
        <p:spPr>
          <a:xfrm>
            <a:off x="3049571" y="3622297"/>
            <a:ext cx="3124200" cy="140690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Routing Node</a:t>
            </a:r>
          </a:p>
          <a:p>
            <a:pPr algn="ctr"/>
            <a:endParaRPr lang="en-US" dirty="0" smtClean="0"/>
          </a:p>
          <a:p>
            <a:pPr algn="ctr"/>
            <a:endParaRPr lang="en-US" dirty="0"/>
          </a:p>
          <a:p>
            <a:pPr algn="ctr"/>
            <a:endParaRPr lang="en-US" dirty="0" smtClean="0"/>
          </a:p>
          <a:p>
            <a:pPr algn="ctr"/>
            <a:endParaRPr lang="en-US" dirty="0"/>
          </a:p>
        </p:txBody>
      </p:sp>
      <p:grpSp>
        <p:nvGrpSpPr>
          <p:cNvPr id="3" name="Group 2"/>
          <p:cNvGrpSpPr/>
          <p:nvPr/>
        </p:nvGrpSpPr>
        <p:grpSpPr>
          <a:xfrm>
            <a:off x="3438544" y="3956349"/>
            <a:ext cx="2336896" cy="973380"/>
            <a:chOff x="3453087" y="3409963"/>
            <a:chExt cx="2336896" cy="973380"/>
          </a:xfrm>
        </p:grpSpPr>
        <p:sp>
          <p:nvSpPr>
            <p:cNvPr id="8" name="Rounded Rectangle 7"/>
            <p:cNvSpPr/>
            <p:nvPr/>
          </p:nvSpPr>
          <p:spPr>
            <a:xfrm>
              <a:off x="3453087" y="3409963"/>
              <a:ext cx="2336896" cy="97337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050" b="1" dirty="0" smtClean="0"/>
                <a:t>      High Priority Queue</a:t>
              </a:r>
            </a:p>
            <a:p>
              <a:endParaRPr lang="en-US" sz="1050" b="1" dirty="0" smtClean="0"/>
            </a:p>
            <a:p>
              <a:endParaRPr lang="en-US" sz="1050" b="1" dirty="0" smtClean="0"/>
            </a:p>
            <a:p>
              <a:r>
                <a:rPr lang="en-US" sz="1050" b="1" dirty="0" smtClean="0"/>
                <a:t>      Low </a:t>
              </a:r>
              <a:r>
                <a:rPr lang="en-US" sz="1050" b="1" dirty="0"/>
                <a:t>Priority Queue</a:t>
              </a:r>
            </a:p>
            <a:p>
              <a:r>
                <a:rPr lang="en-US" sz="1050" b="1" dirty="0" smtClean="0"/>
                <a:t>      </a:t>
              </a:r>
            </a:p>
            <a:p>
              <a:endParaRPr lang="en-US" sz="1050" b="1" dirty="0" smtClean="0"/>
            </a:p>
          </p:txBody>
        </p:sp>
        <p:pic>
          <p:nvPicPr>
            <p:cNvPr id="91" name="Picture 90"/>
            <p:cNvPicPr>
              <a:picLocks noChangeAspect="1"/>
            </p:cNvPicPr>
            <p:nvPr/>
          </p:nvPicPr>
          <p:blipFill>
            <a:blip r:embed="rId5"/>
            <a:stretch>
              <a:fillRect/>
            </a:stretch>
          </p:blipFill>
          <p:spPr>
            <a:xfrm>
              <a:off x="3735218" y="4033237"/>
              <a:ext cx="1638453" cy="350106"/>
            </a:xfrm>
            <a:prstGeom prst="rect">
              <a:avLst/>
            </a:prstGeom>
          </p:spPr>
        </p:pic>
        <p:pic>
          <p:nvPicPr>
            <p:cNvPr id="102" name="Picture 101"/>
            <p:cNvPicPr>
              <a:picLocks noChangeAspect="1"/>
            </p:cNvPicPr>
            <p:nvPr/>
          </p:nvPicPr>
          <p:blipFill>
            <a:blip r:embed="rId5"/>
            <a:stretch>
              <a:fillRect/>
            </a:stretch>
          </p:blipFill>
          <p:spPr>
            <a:xfrm>
              <a:off x="3741240" y="3545140"/>
              <a:ext cx="1645438" cy="350106"/>
            </a:xfrm>
            <a:prstGeom prst="rect">
              <a:avLst/>
            </a:prstGeom>
          </p:spPr>
        </p:pic>
      </p:grpSp>
      <p:cxnSp>
        <p:nvCxnSpPr>
          <p:cNvPr id="7" name="Elbow Connector 6"/>
          <p:cNvCxnSpPr>
            <a:stCxn id="51" idx="3"/>
            <a:endCxn id="102" idx="1"/>
          </p:cNvCxnSpPr>
          <p:nvPr/>
        </p:nvCxnSpPr>
        <p:spPr>
          <a:xfrm>
            <a:off x="2409335" y="3617902"/>
            <a:ext cx="1317362" cy="648677"/>
          </a:xfrm>
          <a:prstGeom prst="bentConnector3">
            <a:avLst>
              <a:gd name="adj1" fmla="val 35688"/>
            </a:avLst>
          </a:prstGeom>
          <a:ln>
            <a:tailEnd type="triangle"/>
          </a:ln>
        </p:spPr>
        <p:style>
          <a:lnRef idx="2">
            <a:schemeClr val="dk1"/>
          </a:lnRef>
          <a:fillRef idx="0">
            <a:schemeClr val="dk1"/>
          </a:fillRef>
          <a:effectRef idx="1">
            <a:schemeClr val="dk1"/>
          </a:effectRef>
          <a:fontRef idx="minor">
            <a:schemeClr val="tx1"/>
          </a:fontRef>
        </p:style>
      </p:cxnSp>
      <p:cxnSp>
        <p:nvCxnSpPr>
          <p:cNvPr id="37" name="Elbow Connector 36"/>
          <p:cNvCxnSpPr>
            <a:stCxn id="5" idx="3"/>
            <a:endCxn id="91" idx="1"/>
          </p:cNvCxnSpPr>
          <p:nvPr/>
        </p:nvCxnSpPr>
        <p:spPr>
          <a:xfrm flipV="1">
            <a:off x="2425832" y="4754676"/>
            <a:ext cx="1294843" cy="768731"/>
          </a:xfrm>
          <a:prstGeom prst="bentConnector3">
            <a:avLst>
              <a:gd name="adj1" fmla="val 36896"/>
            </a:avLst>
          </a:prstGeom>
          <a:ln>
            <a:tailEnd type="triangle"/>
          </a:ln>
        </p:spPr>
        <p:style>
          <a:lnRef idx="2">
            <a:schemeClr val="dk1"/>
          </a:lnRef>
          <a:fillRef idx="0">
            <a:schemeClr val="dk1"/>
          </a:fillRef>
          <a:effectRef idx="1">
            <a:schemeClr val="dk1"/>
          </a:effectRef>
          <a:fontRef idx="minor">
            <a:schemeClr val="tx1"/>
          </a:fontRef>
        </p:style>
      </p:cxnSp>
      <p:cxnSp>
        <p:nvCxnSpPr>
          <p:cNvPr id="38" name="Elbow Connector 37"/>
          <p:cNvCxnSpPr>
            <a:stCxn id="102" idx="3"/>
            <a:endCxn id="52" idx="1"/>
          </p:cNvCxnSpPr>
          <p:nvPr/>
        </p:nvCxnSpPr>
        <p:spPr>
          <a:xfrm flipV="1">
            <a:off x="5372135" y="3617901"/>
            <a:ext cx="1501449" cy="648678"/>
          </a:xfrm>
          <a:prstGeom prst="bentConnector3">
            <a:avLst>
              <a:gd name="adj1" fmla="val 66324"/>
            </a:avLst>
          </a:prstGeom>
          <a:ln>
            <a:tailEnd type="triangle"/>
          </a:ln>
        </p:spPr>
        <p:style>
          <a:lnRef idx="2">
            <a:schemeClr val="dk1"/>
          </a:lnRef>
          <a:fillRef idx="0">
            <a:schemeClr val="dk1"/>
          </a:fillRef>
          <a:effectRef idx="1">
            <a:schemeClr val="dk1"/>
          </a:effectRef>
          <a:fontRef idx="minor">
            <a:schemeClr val="tx1"/>
          </a:fontRef>
        </p:style>
      </p:cxnSp>
      <p:cxnSp>
        <p:nvCxnSpPr>
          <p:cNvPr id="42" name="Elbow Connector 41"/>
          <p:cNvCxnSpPr>
            <a:stCxn id="91" idx="3"/>
            <a:endCxn id="50" idx="1"/>
          </p:cNvCxnSpPr>
          <p:nvPr/>
        </p:nvCxnSpPr>
        <p:spPr>
          <a:xfrm>
            <a:off x="5359128" y="4754676"/>
            <a:ext cx="1527036" cy="758870"/>
          </a:xfrm>
          <a:prstGeom prst="bentConnector3">
            <a:avLst>
              <a:gd name="adj1" fmla="val 66668"/>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441418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251664" y="1752600"/>
            <a:ext cx="2710736"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1</a:t>
            </a:r>
            <a:endParaRPr lang="en-US" dirty="0"/>
          </a:p>
          <a:p>
            <a:pPr algn="ctr"/>
            <a:endParaRPr lang="en-US" dirty="0"/>
          </a:p>
          <a:p>
            <a:pPr algn="ctr"/>
            <a:endParaRPr lang="en-US" dirty="0"/>
          </a:p>
          <a:p>
            <a:pPr algn="ctr"/>
            <a:endParaRPr lang="en-US" dirty="0"/>
          </a:p>
          <a:p>
            <a:pPr algn="ctr"/>
            <a:endParaRPr lang="en-US" dirty="0" smtClean="0"/>
          </a:p>
        </p:txBody>
      </p:sp>
      <p:grpSp>
        <p:nvGrpSpPr>
          <p:cNvPr id="3" name="Group 2"/>
          <p:cNvGrpSpPr/>
          <p:nvPr/>
        </p:nvGrpSpPr>
        <p:grpSpPr>
          <a:xfrm>
            <a:off x="2644675" y="2355276"/>
            <a:ext cx="1174167" cy="905607"/>
            <a:chOff x="1235168" y="3165098"/>
            <a:chExt cx="1174167" cy="905607"/>
          </a:xfrm>
        </p:grpSpPr>
        <p:sp>
          <p:nvSpPr>
            <p:cNvPr id="51" name="Rounded Rectangle 50"/>
            <p:cNvSpPr/>
            <p:nvPr/>
          </p:nvSpPr>
          <p:spPr>
            <a:xfrm>
              <a:off x="1235168" y="3165098"/>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Source 1</a:t>
              </a:r>
            </a:p>
            <a:p>
              <a:pPr algn="ctr"/>
              <a:endParaRPr lang="en-US" sz="1400" dirty="0"/>
            </a:p>
            <a:p>
              <a:pPr algn="ctr"/>
              <a:endParaRPr lang="en-US" sz="1400" dirty="0" smtClean="0"/>
            </a:p>
            <a:p>
              <a:pPr algn="ctr"/>
              <a:endParaRPr lang="en-US" sz="1400" dirty="0"/>
            </a:p>
          </p:txBody>
        </p:sp>
        <p:pic>
          <p:nvPicPr>
            <p:cNvPr id="1032" name="Picture 10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3443" y="3460051"/>
              <a:ext cx="697615" cy="525788"/>
            </a:xfrm>
            <a:prstGeom prst="rect">
              <a:avLst/>
            </a:prstGeom>
          </p:spPr>
        </p:pic>
      </p:grpSp>
      <p:grpSp>
        <p:nvGrpSpPr>
          <p:cNvPr id="17" name="Group 16"/>
          <p:cNvGrpSpPr/>
          <p:nvPr/>
        </p:nvGrpSpPr>
        <p:grpSpPr>
          <a:xfrm>
            <a:off x="1845032" y="4524981"/>
            <a:ext cx="1524000" cy="1676400"/>
            <a:chOff x="1764909" y="4474343"/>
            <a:chExt cx="1524000" cy="1676400"/>
          </a:xfrm>
        </p:grpSpPr>
        <p:sp>
          <p:nvSpPr>
            <p:cNvPr id="35" name="Rounded Rectangle 34"/>
            <p:cNvSpPr/>
            <p:nvPr/>
          </p:nvSpPr>
          <p:spPr>
            <a:xfrm>
              <a:off x="1764909" y="4474343"/>
              <a:ext cx="1524000"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a:t>
              </a:r>
              <a:r>
                <a:rPr lang="en-US" dirty="0"/>
                <a:t>3</a:t>
              </a:r>
            </a:p>
            <a:p>
              <a:pPr algn="ctr"/>
              <a:endParaRPr lang="en-US" dirty="0"/>
            </a:p>
            <a:p>
              <a:pPr algn="ctr"/>
              <a:endParaRPr lang="en-US" dirty="0"/>
            </a:p>
            <a:p>
              <a:pPr algn="ctr"/>
              <a:endParaRPr lang="en-US" dirty="0"/>
            </a:p>
            <a:p>
              <a:pPr algn="ctr"/>
              <a:endParaRPr lang="en-US" dirty="0" smtClean="0"/>
            </a:p>
          </p:txBody>
        </p:sp>
        <p:grpSp>
          <p:nvGrpSpPr>
            <p:cNvPr id="7" name="Group 6"/>
            <p:cNvGrpSpPr/>
            <p:nvPr/>
          </p:nvGrpSpPr>
          <p:grpSpPr>
            <a:xfrm>
              <a:off x="1939826" y="5070603"/>
              <a:ext cx="1174167" cy="905607"/>
              <a:chOff x="1251665" y="5070603"/>
              <a:chExt cx="1174167" cy="905607"/>
            </a:xfrm>
          </p:grpSpPr>
          <p:sp>
            <p:nvSpPr>
              <p:cNvPr id="5" name="Rounded Rectangle 4"/>
              <p:cNvSpPr/>
              <p:nvPr/>
            </p:nvSpPr>
            <p:spPr>
              <a:xfrm>
                <a:off x="1251665" y="5070603"/>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Source 3</a:t>
                </a:r>
              </a:p>
              <a:p>
                <a:pPr algn="ctr"/>
                <a:endParaRPr lang="en-US" sz="1400" dirty="0" smtClean="0"/>
              </a:p>
              <a:p>
                <a:pPr algn="ctr"/>
                <a:endParaRPr lang="en-US" sz="1400" dirty="0"/>
              </a:p>
              <a:p>
                <a:pPr algn="ctr"/>
                <a:endParaRPr lang="en-US" sz="1400" dirty="0"/>
              </a:p>
            </p:txBody>
          </p:sp>
          <p:pic>
            <p:nvPicPr>
              <p:cNvPr id="138" name="Picture 13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89941" y="5361779"/>
                <a:ext cx="697615" cy="525788"/>
              </a:xfrm>
              <a:prstGeom prst="rect">
                <a:avLst/>
              </a:prstGeom>
            </p:spPr>
          </p:pic>
        </p:grpSp>
      </p:grpSp>
      <p:grpSp>
        <p:nvGrpSpPr>
          <p:cNvPr id="18" name="Group 17"/>
          <p:cNvGrpSpPr/>
          <p:nvPr/>
        </p:nvGrpSpPr>
        <p:grpSpPr>
          <a:xfrm>
            <a:off x="6099488" y="4524981"/>
            <a:ext cx="1524000" cy="1676400"/>
            <a:chOff x="6698668" y="4474343"/>
            <a:chExt cx="1524000" cy="1676400"/>
          </a:xfrm>
        </p:grpSpPr>
        <p:sp>
          <p:nvSpPr>
            <p:cNvPr id="36" name="Rounded Rectangle 35"/>
            <p:cNvSpPr/>
            <p:nvPr/>
          </p:nvSpPr>
          <p:spPr>
            <a:xfrm>
              <a:off x="6698668" y="4474343"/>
              <a:ext cx="1524000"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4</a:t>
              </a:r>
              <a:endParaRPr lang="en-US" dirty="0"/>
            </a:p>
            <a:p>
              <a:pPr algn="ctr"/>
              <a:endParaRPr lang="en-US" dirty="0"/>
            </a:p>
            <a:p>
              <a:pPr algn="ctr"/>
              <a:endParaRPr lang="en-US" dirty="0"/>
            </a:p>
            <a:p>
              <a:pPr algn="ctr"/>
              <a:endParaRPr lang="en-US" dirty="0"/>
            </a:p>
            <a:p>
              <a:pPr algn="ctr"/>
              <a:endParaRPr lang="en-US" dirty="0" smtClean="0"/>
            </a:p>
          </p:txBody>
        </p:sp>
        <p:grpSp>
          <p:nvGrpSpPr>
            <p:cNvPr id="13" name="Group 12"/>
            <p:cNvGrpSpPr/>
            <p:nvPr/>
          </p:nvGrpSpPr>
          <p:grpSpPr>
            <a:xfrm>
              <a:off x="6886164" y="5060742"/>
              <a:ext cx="1174167" cy="905607"/>
              <a:chOff x="6886164" y="5060742"/>
              <a:chExt cx="1174167" cy="905607"/>
            </a:xfrm>
          </p:grpSpPr>
          <p:sp>
            <p:nvSpPr>
              <p:cNvPr id="50" name="Rounded Rectangle 49"/>
              <p:cNvSpPr/>
              <p:nvPr/>
            </p:nvSpPr>
            <p:spPr>
              <a:xfrm>
                <a:off x="6886164" y="5060742"/>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Source 4</a:t>
                </a:r>
              </a:p>
              <a:p>
                <a:pPr algn="ctr"/>
                <a:endParaRPr lang="en-US" sz="1400" dirty="0" smtClean="0"/>
              </a:p>
              <a:p>
                <a:pPr algn="ctr"/>
                <a:endParaRPr lang="en-US" sz="1400" dirty="0" smtClean="0"/>
              </a:p>
              <a:p>
                <a:pPr algn="ctr"/>
                <a:endParaRPr lang="en-US" sz="1400" dirty="0"/>
              </a:p>
            </p:txBody>
          </p:sp>
          <p:pic>
            <p:nvPicPr>
              <p:cNvPr id="1036" name="Picture 10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10744" y="5372045"/>
                <a:ext cx="693562" cy="522734"/>
              </a:xfrm>
              <a:prstGeom prst="rect">
                <a:avLst/>
              </a:prstGeom>
            </p:spPr>
          </p:pic>
        </p:grpSp>
      </p:grpSp>
      <p:grpSp>
        <p:nvGrpSpPr>
          <p:cNvPr id="38" name="Group 37"/>
          <p:cNvGrpSpPr/>
          <p:nvPr/>
        </p:nvGrpSpPr>
        <p:grpSpPr>
          <a:xfrm>
            <a:off x="1352742" y="2362066"/>
            <a:ext cx="1174167" cy="905607"/>
            <a:chOff x="6873584" y="3165097"/>
            <a:chExt cx="1174167" cy="905607"/>
          </a:xfrm>
        </p:grpSpPr>
        <p:sp>
          <p:nvSpPr>
            <p:cNvPr id="39" name="Rounded Rectangle 38"/>
            <p:cNvSpPr/>
            <p:nvPr/>
          </p:nvSpPr>
          <p:spPr>
            <a:xfrm>
              <a:off x="6873584" y="3165097"/>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Sink 1</a:t>
              </a:r>
            </a:p>
            <a:p>
              <a:pPr algn="ctr"/>
              <a:endParaRPr lang="en-US" sz="1400" dirty="0"/>
            </a:p>
            <a:p>
              <a:pPr algn="ctr"/>
              <a:endParaRPr lang="en-US" sz="1400" dirty="0" smtClean="0"/>
            </a:p>
            <a:p>
              <a:pPr algn="ctr"/>
              <a:endParaRPr lang="en-US" sz="1400" dirty="0"/>
            </a:p>
          </p:txBody>
        </p:sp>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08928" y="3460051"/>
              <a:ext cx="703477" cy="530207"/>
            </a:xfrm>
            <a:prstGeom prst="rect">
              <a:avLst/>
            </a:prstGeom>
          </p:spPr>
        </p:pic>
      </p:grpSp>
      <p:sp>
        <p:nvSpPr>
          <p:cNvPr id="43" name="Rounded Rectangle 42"/>
          <p:cNvSpPr/>
          <p:nvPr/>
        </p:nvSpPr>
        <p:spPr>
          <a:xfrm>
            <a:off x="5506120" y="1752600"/>
            <a:ext cx="2710736" cy="16764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2</a:t>
            </a:r>
            <a:endParaRPr lang="en-US" dirty="0"/>
          </a:p>
          <a:p>
            <a:pPr algn="ctr"/>
            <a:endParaRPr lang="en-US" dirty="0"/>
          </a:p>
          <a:p>
            <a:pPr algn="ctr"/>
            <a:endParaRPr lang="en-US" dirty="0"/>
          </a:p>
          <a:p>
            <a:pPr algn="ctr"/>
            <a:endParaRPr lang="en-US" dirty="0"/>
          </a:p>
          <a:p>
            <a:pPr algn="ctr"/>
            <a:endParaRPr lang="en-US" dirty="0" smtClean="0"/>
          </a:p>
        </p:txBody>
      </p:sp>
      <p:grpSp>
        <p:nvGrpSpPr>
          <p:cNvPr id="44" name="Group 43"/>
          <p:cNvGrpSpPr/>
          <p:nvPr/>
        </p:nvGrpSpPr>
        <p:grpSpPr>
          <a:xfrm>
            <a:off x="6899131" y="2355276"/>
            <a:ext cx="1174167" cy="905607"/>
            <a:chOff x="1235168" y="3165098"/>
            <a:chExt cx="1174167" cy="905607"/>
          </a:xfrm>
        </p:grpSpPr>
        <p:sp>
          <p:nvSpPr>
            <p:cNvPr id="45" name="Rounded Rectangle 44"/>
            <p:cNvSpPr/>
            <p:nvPr/>
          </p:nvSpPr>
          <p:spPr>
            <a:xfrm>
              <a:off x="1235168" y="3165098"/>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Source 2</a:t>
              </a:r>
            </a:p>
            <a:p>
              <a:pPr algn="ctr"/>
              <a:endParaRPr lang="en-US" sz="1400" dirty="0"/>
            </a:p>
            <a:p>
              <a:pPr algn="ctr"/>
              <a:endParaRPr lang="en-US" sz="1400" dirty="0" smtClean="0"/>
            </a:p>
            <a:p>
              <a:pPr algn="ctr"/>
              <a:endParaRPr lang="en-US" sz="1400" dirty="0"/>
            </a:p>
          </p:txBody>
        </p:sp>
        <p:pic>
          <p:nvPicPr>
            <p:cNvPr id="46" name="Picture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3443" y="3460051"/>
              <a:ext cx="697615" cy="525788"/>
            </a:xfrm>
            <a:prstGeom prst="rect">
              <a:avLst/>
            </a:prstGeom>
          </p:spPr>
        </p:pic>
      </p:grpSp>
      <p:grpSp>
        <p:nvGrpSpPr>
          <p:cNvPr id="47" name="Group 46"/>
          <p:cNvGrpSpPr/>
          <p:nvPr/>
        </p:nvGrpSpPr>
        <p:grpSpPr>
          <a:xfrm>
            <a:off x="5607198" y="2362066"/>
            <a:ext cx="1174167" cy="905607"/>
            <a:chOff x="6873584" y="3165097"/>
            <a:chExt cx="1174167" cy="905607"/>
          </a:xfrm>
        </p:grpSpPr>
        <p:sp>
          <p:nvSpPr>
            <p:cNvPr id="48" name="Rounded Rectangle 47"/>
            <p:cNvSpPr/>
            <p:nvPr/>
          </p:nvSpPr>
          <p:spPr>
            <a:xfrm>
              <a:off x="6873584" y="3165097"/>
              <a:ext cx="1174167" cy="9056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Sink 2</a:t>
              </a:r>
            </a:p>
            <a:p>
              <a:pPr algn="ctr"/>
              <a:endParaRPr lang="en-US" sz="1400" dirty="0"/>
            </a:p>
            <a:p>
              <a:pPr algn="ctr"/>
              <a:endParaRPr lang="en-US" sz="1400" dirty="0" smtClean="0"/>
            </a:p>
            <a:p>
              <a:pPr algn="ctr"/>
              <a:endParaRPr lang="en-US" sz="1400" dirty="0"/>
            </a:p>
          </p:txBody>
        </p:sp>
        <p:pic>
          <p:nvPicPr>
            <p:cNvPr id="49" name="Picture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08928" y="3460051"/>
              <a:ext cx="703477" cy="530207"/>
            </a:xfrm>
            <a:prstGeom prst="rect">
              <a:avLst/>
            </a:prstGeom>
          </p:spPr>
        </p:pic>
      </p:grpSp>
      <p:sp>
        <p:nvSpPr>
          <p:cNvPr id="53" name="Pentagon 52"/>
          <p:cNvSpPr/>
          <p:nvPr/>
        </p:nvSpPr>
        <p:spPr>
          <a:xfrm>
            <a:off x="4189292" y="2695412"/>
            <a:ext cx="280851" cy="225335"/>
          </a:xfrm>
          <a:prstGeom prst="homePlat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p>
        </p:txBody>
      </p:sp>
      <p:cxnSp>
        <p:nvCxnSpPr>
          <p:cNvPr id="54" name="Straight Connector 53"/>
          <p:cNvCxnSpPr>
            <a:stCxn id="51" idx="3"/>
          </p:cNvCxnSpPr>
          <p:nvPr/>
        </p:nvCxnSpPr>
        <p:spPr>
          <a:xfrm flipV="1">
            <a:off x="3818842" y="2808079"/>
            <a:ext cx="370450" cy="1"/>
          </a:xfrm>
          <a:prstGeom prst="line">
            <a:avLst/>
          </a:prstGeom>
          <a:ln w="38100"/>
        </p:spPr>
        <p:style>
          <a:lnRef idx="1">
            <a:schemeClr val="dk1"/>
          </a:lnRef>
          <a:fillRef idx="0">
            <a:schemeClr val="dk1"/>
          </a:fillRef>
          <a:effectRef idx="0">
            <a:schemeClr val="dk1"/>
          </a:effectRef>
          <a:fontRef idx="minor">
            <a:schemeClr val="tx1"/>
          </a:fontRef>
        </p:style>
      </p:cxnSp>
      <p:sp>
        <p:nvSpPr>
          <p:cNvPr id="55" name="Pentagon 54"/>
          <p:cNvSpPr/>
          <p:nvPr/>
        </p:nvSpPr>
        <p:spPr>
          <a:xfrm>
            <a:off x="3556528" y="5451515"/>
            <a:ext cx="280851" cy="225335"/>
          </a:xfrm>
          <a:prstGeom prst="homePlat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p>
        </p:txBody>
      </p:sp>
      <p:cxnSp>
        <p:nvCxnSpPr>
          <p:cNvPr id="56" name="Straight Connector 55"/>
          <p:cNvCxnSpPr/>
          <p:nvPr/>
        </p:nvCxnSpPr>
        <p:spPr>
          <a:xfrm flipV="1">
            <a:off x="3186078" y="5564182"/>
            <a:ext cx="370450" cy="1"/>
          </a:xfrm>
          <a:prstGeom prst="line">
            <a:avLst/>
          </a:prstGeom>
          <a:ln w="38100"/>
        </p:spPr>
        <p:style>
          <a:lnRef idx="1">
            <a:schemeClr val="dk1"/>
          </a:lnRef>
          <a:fillRef idx="0">
            <a:schemeClr val="dk1"/>
          </a:fillRef>
          <a:effectRef idx="0">
            <a:schemeClr val="dk1"/>
          </a:effectRef>
          <a:fontRef idx="minor">
            <a:schemeClr val="tx1"/>
          </a:fontRef>
        </p:style>
      </p:cxnSp>
      <p:sp>
        <p:nvSpPr>
          <p:cNvPr id="57" name="Pentagon 56"/>
          <p:cNvSpPr/>
          <p:nvPr/>
        </p:nvSpPr>
        <p:spPr>
          <a:xfrm>
            <a:off x="7835021" y="5451515"/>
            <a:ext cx="280851" cy="225335"/>
          </a:xfrm>
          <a:prstGeom prst="homePlat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p>
        </p:txBody>
      </p:sp>
      <p:cxnSp>
        <p:nvCxnSpPr>
          <p:cNvPr id="58" name="Straight Connector 57"/>
          <p:cNvCxnSpPr/>
          <p:nvPr/>
        </p:nvCxnSpPr>
        <p:spPr>
          <a:xfrm flipV="1">
            <a:off x="7464571" y="5564182"/>
            <a:ext cx="370450" cy="1"/>
          </a:xfrm>
          <a:prstGeom prst="line">
            <a:avLst/>
          </a:prstGeom>
          <a:ln w="38100"/>
        </p:spPr>
        <p:style>
          <a:lnRef idx="1">
            <a:schemeClr val="dk1"/>
          </a:lnRef>
          <a:fillRef idx="0">
            <a:schemeClr val="dk1"/>
          </a:fillRef>
          <a:effectRef idx="0">
            <a:schemeClr val="dk1"/>
          </a:effectRef>
          <a:fontRef idx="minor">
            <a:schemeClr val="tx1"/>
          </a:fontRef>
        </p:style>
      </p:cxnSp>
      <p:sp>
        <p:nvSpPr>
          <p:cNvPr id="59" name="Pentagon 58"/>
          <p:cNvSpPr/>
          <p:nvPr/>
        </p:nvSpPr>
        <p:spPr>
          <a:xfrm>
            <a:off x="8429824" y="2695412"/>
            <a:ext cx="280851" cy="225335"/>
          </a:xfrm>
          <a:prstGeom prst="homePlat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p>
        </p:txBody>
      </p:sp>
      <p:cxnSp>
        <p:nvCxnSpPr>
          <p:cNvPr id="60" name="Straight Connector 59"/>
          <p:cNvCxnSpPr/>
          <p:nvPr/>
        </p:nvCxnSpPr>
        <p:spPr>
          <a:xfrm flipV="1">
            <a:off x="8059374" y="2808079"/>
            <a:ext cx="370450" cy="1"/>
          </a:xfrm>
          <a:prstGeom prst="line">
            <a:avLst/>
          </a:prstGeom>
          <a:ln w="38100"/>
        </p:spPr>
        <p:style>
          <a:lnRef idx="1">
            <a:schemeClr val="dk1"/>
          </a:lnRef>
          <a:fillRef idx="0">
            <a:schemeClr val="dk1"/>
          </a:fillRef>
          <a:effectRef idx="0">
            <a:schemeClr val="dk1"/>
          </a:effectRef>
          <a:fontRef idx="minor">
            <a:schemeClr val="tx1"/>
          </a:fontRef>
        </p:style>
      </p:cxnSp>
      <p:cxnSp>
        <p:nvCxnSpPr>
          <p:cNvPr id="61" name="Elbow Connector 60"/>
          <p:cNvCxnSpPr>
            <a:stCxn id="59" idx="3"/>
            <a:endCxn id="66" idx="1"/>
          </p:cNvCxnSpPr>
          <p:nvPr/>
        </p:nvCxnSpPr>
        <p:spPr>
          <a:xfrm flipH="1">
            <a:off x="934197" y="2808080"/>
            <a:ext cx="7776478" cy="12700"/>
          </a:xfrm>
          <a:prstGeom prst="bentConnector5">
            <a:avLst>
              <a:gd name="adj1" fmla="val -2940"/>
              <a:gd name="adj2" fmla="val -14274394"/>
              <a:gd name="adj3" fmla="val 103731"/>
            </a:avLst>
          </a:prstGeom>
          <a:ln w="50800">
            <a:tailEnd type="triangle"/>
          </a:ln>
        </p:spPr>
        <p:style>
          <a:lnRef idx="1">
            <a:schemeClr val="dk1"/>
          </a:lnRef>
          <a:fillRef idx="0">
            <a:schemeClr val="dk1"/>
          </a:fillRef>
          <a:effectRef idx="0">
            <a:schemeClr val="dk1"/>
          </a:effectRef>
          <a:fontRef idx="minor">
            <a:schemeClr val="tx1"/>
          </a:fontRef>
        </p:style>
      </p:cxnSp>
      <p:sp>
        <p:nvSpPr>
          <p:cNvPr id="66" name="Chevron 65"/>
          <p:cNvSpPr/>
          <p:nvPr/>
        </p:nvSpPr>
        <p:spPr>
          <a:xfrm>
            <a:off x="821529" y="2695412"/>
            <a:ext cx="280851" cy="225335"/>
          </a:xfrm>
          <a:prstGeom prst="chevr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350">
              <a:solidFill>
                <a:schemeClr val="tx1"/>
              </a:solidFill>
            </a:endParaRPr>
          </a:p>
        </p:txBody>
      </p:sp>
      <p:cxnSp>
        <p:nvCxnSpPr>
          <p:cNvPr id="67" name="Straight Connector 66"/>
          <p:cNvCxnSpPr>
            <a:stCxn id="66" idx="3"/>
          </p:cNvCxnSpPr>
          <p:nvPr/>
        </p:nvCxnSpPr>
        <p:spPr>
          <a:xfrm>
            <a:off x="1102379" y="2808079"/>
            <a:ext cx="261257" cy="0"/>
          </a:xfrm>
          <a:prstGeom prst="line">
            <a:avLst/>
          </a:prstGeom>
          <a:ln w="38100"/>
        </p:spPr>
        <p:style>
          <a:lnRef idx="1">
            <a:schemeClr val="dk1"/>
          </a:lnRef>
          <a:fillRef idx="0">
            <a:schemeClr val="dk1"/>
          </a:fillRef>
          <a:effectRef idx="0">
            <a:schemeClr val="dk1"/>
          </a:effectRef>
          <a:fontRef idx="minor">
            <a:schemeClr val="tx1"/>
          </a:fontRef>
        </p:style>
      </p:cxnSp>
      <p:sp>
        <p:nvSpPr>
          <p:cNvPr id="68" name="Chevron 67"/>
          <p:cNvSpPr/>
          <p:nvPr/>
        </p:nvSpPr>
        <p:spPr>
          <a:xfrm>
            <a:off x="5071427" y="2695411"/>
            <a:ext cx="280851" cy="225335"/>
          </a:xfrm>
          <a:prstGeom prst="chevr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350">
              <a:solidFill>
                <a:schemeClr val="tx1"/>
              </a:solidFill>
            </a:endParaRPr>
          </a:p>
        </p:txBody>
      </p:sp>
      <p:cxnSp>
        <p:nvCxnSpPr>
          <p:cNvPr id="69" name="Straight Connector 68"/>
          <p:cNvCxnSpPr>
            <a:stCxn id="68" idx="3"/>
          </p:cNvCxnSpPr>
          <p:nvPr/>
        </p:nvCxnSpPr>
        <p:spPr>
          <a:xfrm>
            <a:off x="5352277" y="2808078"/>
            <a:ext cx="26125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73" name="Elbow Connector 72"/>
          <p:cNvCxnSpPr>
            <a:stCxn id="57" idx="3"/>
            <a:endCxn id="68" idx="1"/>
          </p:cNvCxnSpPr>
          <p:nvPr/>
        </p:nvCxnSpPr>
        <p:spPr>
          <a:xfrm flipH="1" flipV="1">
            <a:off x="5184095" y="2808079"/>
            <a:ext cx="2931777" cy="2756104"/>
          </a:xfrm>
          <a:prstGeom prst="bentConnector5">
            <a:avLst>
              <a:gd name="adj1" fmla="val -7797"/>
              <a:gd name="adj2" fmla="val 50000"/>
              <a:gd name="adj3" fmla="val 109297"/>
            </a:avLst>
          </a:prstGeom>
          <a:ln w="50800">
            <a:tailEnd type="triangle"/>
          </a:ln>
        </p:spPr>
        <p:style>
          <a:lnRef idx="1">
            <a:schemeClr val="dk1"/>
          </a:lnRef>
          <a:fillRef idx="0">
            <a:schemeClr val="dk1"/>
          </a:fillRef>
          <a:effectRef idx="0">
            <a:schemeClr val="dk1"/>
          </a:effectRef>
          <a:fontRef idx="minor">
            <a:schemeClr val="tx1"/>
          </a:fontRef>
        </p:style>
      </p:cxnSp>
      <p:cxnSp>
        <p:nvCxnSpPr>
          <p:cNvPr id="76" name="Elbow Connector 75"/>
          <p:cNvCxnSpPr>
            <a:stCxn id="55" idx="3"/>
            <a:endCxn id="68" idx="1"/>
          </p:cNvCxnSpPr>
          <p:nvPr/>
        </p:nvCxnSpPr>
        <p:spPr>
          <a:xfrm flipV="1">
            <a:off x="3837379" y="2808079"/>
            <a:ext cx="1346716" cy="2756104"/>
          </a:xfrm>
          <a:prstGeom prst="bentConnector3">
            <a:avLst>
              <a:gd name="adj1" fmla="val 70892"/>
            </a:avLst>
          </a:prstGeom>
          <a:ln w="50800">
            <a:tailEnd type="triangle"/>
          </a:ln>
        </p:spPr>
        <p:style>
          <a:lnRef idx="1">
            <a:schemeClr val="dk1"/>
          </a:lnRef>
          <a:fillRef idx="0">
            <a:schemeClr val="dk1"/>
          </a:fillRef>
          <a:effectRef idx="0">
            <a:schemeClr val="dk1"/>
          </a:effectRef>
          <a:fontRef idx="minor">
            <a:schemeClr val="tx1"/>
          </a:fontRef>
        </p:style>
      </p:cxnSp>
      <p:cxnSp>
        <p:nvCxnSpPr>
          <p:cNvPr id="80" name="Elbow Connector 79"/>
          <p:cNvCxnSpPr>
            <a:stCxn id="53" idx="3"/>
            <a:endCxn id="68" idx="1"/>
          </p:cNvCxnSpPr>
          <p:nvPr/>
        </p:nvCxnSpPr>
        <p:spPr>
          <a:xfrm flipV="1">
            <a:off x="4470143" y="2808079"/>
            <a:ext cx="713952" cy="1"/>
          </a:xfrm>
          <a:prstGeom prst="bentConnector3">
            <a:avLst>
              <a:gd name="adj1" fmla="val 50000"/>
            </a:avLst>
          </a:prstGeom>
          <a:ln w="50800">
            <a:tailEnd type="triangle"/>
          </a:ln>
        </p:spPr>
        <p:style>
          <a:lnRef idx="1">
            <a:schemeClr val="dk1"/>
          </a:lnRef>
          <a:fillRef idx="0">
            <a:schemeClr val="dk1"/>
          </a:fillRef>
          <a:effectRef idx="0">
            <a:schemeClr val="dk1"/>
          </a:effectRef>
          <a:fontRef idx="minor">
            <a:schemeClr val="tx1"/>
          </a:fontRef>
        </p:style>
      </p:cxnSp>
      <p:cxnSp>
        <p:nvCxnSpPr>
          <p:cNvPr id="85" name="Elbow Connector 84"/>
          <p:cNvCxnSpPr>
            <a:stCxn id="39" idx="0"/>
            <a:endCxn id="45" idx="0"/>
          </p:cNvCxnSpPr>
          <p:nvPr/>
        </p:nvCxnSpPr>
        <p:spPr>
          <a:xfrm rot="5400000" flipH="1" flipV="1">
            <a:off x="4709625" y="-414523"/>
            <a:ext cx="6790" cy="5546389"/>
          </a:xfrm>
          <a:prstGeom prst="bentConnector3">
            <a:avLst>
              <a:gd name="adj1" fmla="val 14991252"/>
            </a:avLst>
          </a:prstGeom>
          <a:ln w="50800">
            <a:solidFill>
              <a:srgbClr val="C00000"/>
            </a:solidFill>
            <a:prstDash val="sysDot"/>
            <a:tailEnd type="triangle"/>
          </a:ln>
        </p:spPr>
        <p:style>
          <a:lnRef idx="1">
            <a:schemeClr val="dk1"/>
          </a:lnRef>
          <a:fillRef idx="0">
            <a:schemeClr val="dk1"/>
          </a:fillRef>
          <a:effectRef idx="0">
            <a:schemeClr val="dk1"/>
          </a:effectRef>
          <a:fontRef idx="minor">
            <a:schemeClr val="tx1"/>
          </a:fontRef>
        </p:style>
      </p:cxnSp>
      <p:cxnSp>
        <p:nvCxnSpPr>
          <p:cNvPr id="92" name="Elbow Connector 91"/>
          <p:cNvCxnSpPr/>
          <p:nvPr/>
        </p:nvCxnSpPr>
        <p:spPr>
          <a:xfrm rot="16200000" flipV="1">
            <a:off x="4439918" y="1809716"/>
            <a:ext cx="6790" cy="2962523"/>
          </a:xfrm>
          <a:prstGeom prst="bentConnector3">
            <a:avLst>
              <a:gd name="adj1" fmla="val -16604168"/>
            </a:avLst>
          </a:prstGeom>
          <a:ln w="50800">
            <a:solidFill>
              <a:srgbClr val="C00000"/>
            </a:solidFill>
            <a:prstDash val="sysDot"/>
            <a:tailEnd type="triangle"/>
          </a:ln>
        </p:spPr>
        <p:style>
          <a:lnRef idx="1">
            <a:schemeClr val="dk1"/>
          </a:lnRef>
          <a:fillRef idx="0">
            <a:schemeClr val="dk1"/>
          </a:fillRef>
          <a:effectRef idx="0">
            <a:schemeClr val="dk1"/>
          </a:effectRef>
          <a:fontRef idx="minor">
            <a:schemeClr val="tx1"/>
          </a:fontRef>
        </p:style>
      </p:cxnSp>
      <p:cxnSp>
        <p:nvCxnSpPr>
          <p:cNvPr id="96" name="Elbow Connector 95"/>
          <p:cNvCxnSpPr/>
          <p:nvPr/>
        </p:nvCxnSpPr>
        <p:spPr>
          <a:xfrm rot="5400000">
            <a:off x="2765263" y="2883732"/>
            <a:ext cx="2759175" cy="3587249"/>
          </a:xfrm>
          <a:prstGeom prst="bentConnector3">
            <a:avLst>
              <a:gd name="adj1" fmla="val 115933"/>
            </a:avLst>
          </a:prstGeom>
          <a:ln w="50800">
            <a:solidFill>
              <a:srgbClr val="C00000"/>
            </a:solidFill>
            <a:prstDash val="sysDot"/>
            <a:tailEnd type="triangle"/>
          </a:ln>
        </p:spPr>
        <p:style>
          <a:lnRef idx="1">
            <a:schemeClr val="dk1"/>
          </a:lnRef>
          <a:fillRef idx="0">
            <a:schemeClr val="dk1"/>
          </a:fillRef>
          <a:effectRef idx="0">
            <a:schemeClr val="dk1"/>
          </a:effectRef>
          <a:fontRef idx="minor">
            <a:schemeClr val="tx1"/>
          </a:fontRef>
        </p:style>
      </p:cxnSp>
      <p:cxnSp>
        <p:nvCxnSpPr>
          <p:cNvPr id="105" name="Elbow Connector 104"/>
          <p:cNvCxnSpPr>
            <a:endCxn id="50" idx="2"/>
          </p:cNvCxnSpPr>
          <p:nvPr/>
        </p:nvCxnSpPr>
        <p:spPr>
          <a:xfrm rot="16200000" flipH="1">
            <a:off x="5040776" y="4183694"/>
            <a:ext cx="2717091" cy="949493"/>
          </a:xfrm>
          <a:prstGeom prst="bentConnector3">
            <a:avLst>
              <a:gd name="adj1" fmla="val 119739"/>
            </a:avLst>
          </a:prstGeom>
          <a:ln w="50800">
            <a:solidFill>
              <a:srgbClr val="C00000"/>
            </a:solidFill>
            <a:prstDash val="sysDot"/>
            <a:tailEnd type="triangle"/>
          </a:ln>
        </p:spPr>
        <p:style>
          <a:lnRef idx="1">
            <a:schemeClr val="dk1"/>
          </a:lnRef>
          <a:fillRef idx="0">
            <a:schemeClr val="dk1"/>
          </a:fillRef>
          <a:effectRef idx="0">
            <a:schemeClr val="dk1"/>
          </a:effectRef>
          <a:fontRef idx="minor">
            <a:schemeClr val="tx1"/>
          </a:fontRef>
        </p:style>
      </p:cxnSp>
      <p:sp>
        <p:nvSpPr>
          <p:cNvPr id="125" name="Rounded Rectangle 124"/>
          <p:cNvSpPr/>
          <p:nvPr/>
        </p:nvSpPr>
        <p:spPr>
          <a:xfrm>
            <a:off x="3194116" y="392130"/>
            <a:ext cx="3001209" cy="5036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b="1" dirty="0">
                <a:solidFill>
                  <a:schemeClr val="tx1"/>
                </a:solidFill>
              </a:rPr>
              <a:t>Application Data Communication </a:t>
            </a:r>
            <a:r>
              <a:rPr lang="en-US" sz="1200" b="1" dirty="0" smtClean="0">
                <a:solidFill>
                  <a:schemeClr val="tx1"/>
                </a:solidFill>
              </a:rPr>
              <a:t>Channel</a:t>
            </a:r>
            <a:endParaRPr lang="en-US" sz="1200" b="1" dirty="0" smtClean="0">
              <a:solidFill>
                <a:srgbClr val="C00000"/>
              </a:solidFill>
            </a:endParaRPr>
          </a:p>
          <a:p>
            <a:r>
              <a:rPr lang="en-US" sz="1200" b="1" dirty="0" smtClean="0">
                <a:solidFill>
                  <a:srgbClr val="C00000"/>
                </a:solidFill>
              </a:rPr>
              <a:t>Out-of-Band Communication Channel</a:t>
            </a:r>
          </a:p>
        </p:txBody>
      </p:sp>
    </p:spTree>
    <p:extLst>
      <p:ext uri="{BB962C8B-B14F-4D97-AF65-F5344CB8AC3E}">
        <p14:creationId xmlns:p14="http://schemas.microsoft.com/office/powerpoint/2010/main" val="19927873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p:cNvSpPr/>
          <p:nvPr/>
        </p:nvSpPr>
        <p:spPr>
          <a:xfrm>
            <a:off x="2331720" y="2261507"/>
            <a:ext cx="1848395" cy="1169126"/>
          </a:xfrm>
          <a:prstGeom prst="flowChart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350" dirty="0"/>
              <a:t>Node 1</a:t>
            </a:r>
          </a:p>
          <a:p>
            <a:pPr algn="ctr"/>
            <a:endParaRPr lang="en-US" sz="1350" dirty="0"/>
          </a:p>
          <a:p>
            <a:pPr algn="ctr"/>
            <a:endParaRPr lang="en-US" sz="1350" dirty="0"/>
          </a:p>
          <a:p>
            <a:pPr algn="ctr"/>
            <a:endParaRPr lang="en-US" sz="1350" dirty="0"/>
          </a:p>
          <a:p>
            <a:pPr algn="ctr"/>
            <a:endParaRPr lang="en-US" sz="1350" dirty="0"/>
          </a:p>
        </p:txBody>
      </p:sp>
      <p:sp>
        <p:nvSpPr>
          <p:cNvPr id="5" name="Pentagon 4"/>
          <p:cNvSpPr/>
          <p:nvPr/>
        </p:nvSpPr>
        <p:spPr>
          <a:xfrm>
            <a:off x="4402184" y="2733403"/>
            <a:ext cx="280851" cy="225335"/>
          </a:xfrm>
          <a:prstGeom prst="homePlat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p>
        </p:txBody>
      </p:sp>
      <p:sp>
        <p:nvSpPr>
          <p:cNvPr id="6" name="Chevron 5"/>
          <p:cNvSpPr/>
          <p:nvPr/>
        </p:nvSpPr>
        <p:spPr>
          <a:xfrm>
            <a:off x="1789613" y="2733403"/>
            <a:ext cx="280851" cy="225335"/>
          </a:xfrm>
          <a:prstGeom prst="chevr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350">
              <a:solidFill>
                <a:schemeClr val="tx1"/>
              </a:solidFill>
            </a:endParaRPr>
          </a:p>
        </p:txBody>
      </p:sp>
      <p:cxnSp>
        <p:nvCxnSpPr>
          <p:cNvPr id="8" name="Straight Connector 7"/>
          <p:cNvCxnSpPr>
            <a:stCxn id="6" idx="3"/>
            <a:endCxn id="4" idx="1"/>
          </p:cNvCxnSpPr>
          <p:nvPr/>
        </p:nvCxnSpPr>
        <p:spPr>
          <a:xfrm>
            <a:off x="2070463" y="2846070"/>
            <a:ext cx="26125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4180115" y="2846070"/>
            <a:ext cx="222069" cy="0"/>
          </a:xfrm>
          <a:prstGeom prst="line">
            <a:avLst/>
          </a:prstGeom>
          <a:ln w="38100"/>
        </p:spPr>
        <p:style>
          <a:lnRef idx="1">
            <a:schemeClr val="dk1"/>
          </a:lnRef>
          <a:fillRef idx="0">
            <a:schemeClr val="dk1"/>
          </a:fillRef>
          <a:effectRef idx="0">
            <a:schemeClr val="dk1"/>
          </a:effectRef>
          <a:fontRef idx="minor">
            <a:schemeClr val="tx1"/>
          </a:fontRef>
        </p:style>
      </p:cxnSp>
      <p:sp>
        <p:nvSpPr>
          <p:cNvPr id="12" name="Flowchart: Process 11"/>
          <p:cNvSpPr/>
          <p:nvPr/>
        </p:nvSpPr>
        <p:spPr>
          <a:xfrm>
            <a:off x="5753576" y="2261507"/>
            <a:ext cx="1848395" cy="1169126"/>
          </a:xfrm>
          <a:prstGeom prst="flowChart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350" dirty="0"/>
              <a:t>Node 2</a:t>
            </a:r>
          </a:p>
          <a:p>
            <a:pPr algn="ctr"/>
            <a:endParaRPr lang="en-US" sz="1350" dirty="0"/>
          </a:p>
          <a:p>
            <a:pPr algn="ctr"/>
            <a:endParaRPr lang="en-US" sz="1350" dirty="0"/>
          </a:p>
          <a:p>
            <a:pPr algn="ctr"/>
            <a:endParaRPr lang="en-US" sz="1350" dirty="0"/>
          </a:p>
          <a:p>
            <a:pPr algn="ctr"/>
            <a:endParaRPr lang="en-US" sz="1350" dirty="0"/>
          </a:p>
        </p:txBody>
      </p:sp>
      <p:sp>
        <p:nvSpPr>
          <p:cNvPr id="13" name="Pentagon 12"/>
          <p:cNvSpPr/>
          <p:nvPr/>
        </p:nvSpPr>
        <p:spPr>
          <a:xfrm>
            <a:off x="7824040" y="2733403"/>
            <a:ext cx="280851" cy="225335"/>
          </a:xfrm>
          <a:prstGeom prst="homePlat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350"/>
          </a:p>
        </p:txBody>
      </p:sp>
      <p:sp>
        <p:nvSpPr>
          <p:cNvPr id="14" name="Chevron 13"/>
          <p:cNvSpPr/>
          <p:nvPr/>
        </p:nvSpPr>
        <p:spPr>
          <a:xfrm>
            <a:off x="5211469" y="2733403"/>
            <a:ext cx="280851" cy="225335"/>
          </a:xfrm>
          <a:prstGeom prst="chevr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solidFill>
                <a:schemeClr val="tx1"/>
              </a:solidFill>
            </a:endParaRPr>
          </a:p>
        </p:txBody>
      </p:sp>
      <p:cxnSp>
        <p:nvCxnSpPr>
          <p:cNvPr id="15" name="Straight Connector 14"/>
          <p:cNvCxnSpPr/>
          <p:nvPr/>
        </p:nvCxnSpPr>
        <p:spPr>
          <a:xfrm>
            <a:off x="5492320" y="2846070"/>
            <a:ext cx="26125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6" name="Straight Connector 15"/>
          <p:cNvCxnSpPr>
            <a:stCxn id="12" idx="3"/>
            <a:endCxn id="13" idx="1"/>
          </p:cNvCxnSpPr>
          <p:nvPr/>
        </p:nvCxnSpPr>
        <p:spPr>
          <a:xfrm>
            <a:off x="7601971" y="2846070"/>
            <a:ext cx="222069"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8" name="Elbow Connector 17"/>
          <p:cNvCxnSpPr>
            <a:stCxn id="5" idx="3"/>
            <a:endCxn id="14" idx="1"/>
          </p:cNvCxnSpPr>
          <p:nvPr/>
        </p:nvCxnSpPr>
        <p:spPr>
          <a:xfrm>
            <a:off x="4683034" y="2846070"/>
            <a:ext cx="641102" cy="9525"/>
          </a:xfrm>
          <a:prstGeom prst="bentConnector3">
            <a:avLst>
              <a:gd name="adj1" fmla="val 50000"/>
            </a:avLst>
          </a:prstGeom>
          <a:ln w="50800">
            <a:tailEnd type="triangle"/>
          </a:ln>
        </p:spPr>
        <p:style>
          <a:lnRef idx="1">
            <a:schemeClr val="dk1"/>
          </a:lnRef>
          <a:fillRef idx="0">
            <a:schemeClr val="dk1"/>
          </a:fillRef>
          <a:effectRef idx="0">
            <a:schemeClr val="dk1"/>
          </a:effectRef>
          <a:fontRef idx="minor">
            <a:schemeClr val="tx1"/>
          </a:fontRef>
        </p:style>
      </p:cxnSp>
      <p:cxnSp>
        <p:nvCxnSpPr>
          <p:cNvPr id="20" name="Elbow Connector 19"/>
          <p:cNvCxnSpPr>
            <a:stCxn id="13" idx="3"/>
            <a:endCxn id="6" idx="1"/>
          </p:cNvCxnSpPr>
          <p:nvPr/>
        </p:nvCxnSpPr>
        <p:spPr>
          <a:xfrm flipH="1">
            <a:off x="1902280" y="2846070"/>
            <a:ext cx="6202611" cy="9525"/>
          </a:xfrm>
          <a:prstGeom prst="bentConnector5">
            <a:avLst>
              <a:gd name="adj1" fmla="val -2764"/>
              <a:gd name="adj2" fmla="val -12392142"/>
              <a:gd name="adj3" fmla="val 102764"/>
            </a:avLst>
          </a:prstGeom>
          <a:ln w="50800">
            <a:tailEnd type="triangle"/>
          </a:ln>
        </p:spPr>
        <p:style>
          <a:lnRef idx="1">
            <a:schemeClr val="dk1"/>
          </a:lnRef>
          <a:fillRef idx="0">
            <a:schemeClr val="dk1"/>
          </a:fillRef>
          <a:effectRef idx="0">
            <a:schemeClr val="dk1"/>
          </a:effectRef>
          <a:fontRef idx="minor">
            <a:schemeClr val="tx1"/>
          </a:fontRef>
        </p:style>
      </p:cxnSp>
      <p:sp>
        <p:nvSpPr>
          <p:cNvPr id="30" name="Flowchart: Process 29"/>
          <p:cNvSpPr/>
          <p:nvPr/>
        </p:nvSpPr>
        <p:spPr>
          <a:xfrm>
            <a:off x="2331720" y="4426063"/>
            <a:ext cx="1848395" cy="1169126"/>
          </a:xfrm>
          <a:prstGeom prst="flowChart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350" dirty="0"/>
              <a:t>Node 3</a:t>
            </a:r>
          </a:p>
          <a:p>
            <a:pPr algn="ctr"/>
            <a:endParaRPr lang="en-US" sz="1350" dirty="0"/>
          </a:p>
          <a:p>
            <a:pPr algn="ctr"/>
            <a:endParaRPr lang="en-US" sz="1350" dirty="0"/>
          </a:p>
          <a:p>
            <a:pPr algn="ctr"/>
            <a:endParaRPr lang="en-US" sz="1350" dirty="0"/>
          </a:p>
          <a:p>
            <a:pPr algn="ctr"/>
            <a:endParaRPr lang="en-US" sz="1350" dirty="0"/>
          </a:p>
        </p:txBody>
      </p:sp>
      <p:sp>
        <p:nvSpPr>
          <p:cNvPr id="31" name="Pentagon 30"/>
          <p:cNvSpPr/>
          <p:nvPr/>
        </p:nvSpPr>
        <p:spPr>
          <a:xfrm>
            <a:off x="4402184" y="4897959"/>
            <a:ext cx="280851" cy="225335"/>
          </a:xfrm>
          <a:prstGeom prst="homePlat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p>
        </p:txBody>
      </p:sp>
      <p:cxnSp>
        <p:nvCxnSpPr>
          <p:cNvPr id="32" name="Straight Connector 31"/>
          <p:cNvCxnSpPr>
            <a:stCxn id="30" idx="3"/>
            <a:endCxn id="31" idx="1"/>
          </p:cNvCxnSpPr>
          <p:nvPr/>
        </p:nvCxnSpPr>
        <p:spPr>
          <a:xfrm>
            <a:off x="4180115" y="5010626"/>
            <a:ext cx="222069" cy="0"/>
          </a:xfrm>
          <a:prstGeom prst="line">
            <a:avLst/>
          </a:prstGeom>
          <a:ln w="38100"/>
        </p:spPr>
        <p:style>
          <a:lnRef idx="1">
            <a:schemeClr val="dk1"/>
          </a:lnRef>
          <a:fillRef idx="0">
            <a:schemeClr val="dk1"/>
          </a:fillRef>
          <a:effectRef idx="0">
            <a:schemeClr val="dk1"/>
          </a:effectRef>
          <a:fontRef idx="minor">
            <a:schemeClr val="tx1"/>
          </a:fontRef>
        </p:style>
      </p:cxnSp>
      <p:sp>
        <p:nvSpPr>
          <p:cNvPr id="33" name="Flowchart: Process 32"/>
          <p:cNvSpPr/>
          <p:nvPr/>
        </p:nvSpPr>
        <p:spPr>
          <a:xfrm>
            <a:off x="5753576" y="4426063"/>
            <a:ext cx="1848395" cy="1169126"/>
          </a:xfrm>
          <a:prstGeom prst="flowChart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350"/>
              <a:t>Node 4</a:t>
            </a:r>
            <a:endParaRPr lang="en-US" sz="1350" dirty="0"/>
          </a:p>
          <a:p>
            <a:pPr algn="ctr"/>
            <a:endParaRPr lang="en-US" sz="1350" dirty="0"/>
          </a:p>
          <a:p>
            <a:pPr algn="ctr"/>
            <a:endParaRPr lang="en-US" sz="1350" dirty="0"/>
          </a:p>
          <a:p>
            <a:pPr algn="ctr"/>
            <a:endParaRPr lang="en-US" sz="1350" dirty="0"/>
          </a:p>
          <a:p>
            <a:pPr algn="ctr"/>
            <a:endParaRPr lang="en-US" sz="1350" dirty="0"/>
          </a:p>
        </p:txBody>
      </p:sp>
      <p:sp>
        <p:nvSpPr>
          <p:cNvPr id="34" name="Pentagon 33"/>
          <p:cNvSpPr/>
          <p:nvPr/>
        </p:nvSpPr>
        <p:spPr>
          <a:xfrm>
            <a:off x="7824040" y="4897959"/>
            <a:ext cx="280851" cy="225335"/>
          </a:xfrm>
          <a:prstGeom prst="homePlat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350"/>
          </a:p>
        </p:txBody>
      </p:sp>
      <p:cxnSp>
        <p:nvCxnSpPr>
          <p:cNvPr id="35" name="Straight Connector 34"/>
          <p:cNvCxnSpPr>
            <a:stCxn id="33" idx="3"/>
            <a:endCxn id="34" idx="1"/>
          </p:cNvCxnSpPr>
          <p:nvPr/>
        </p:nvCxnSpPr>
        <p:spPr>
          <a:xfrm>
            <a:off x="7601971" y="5010626"/>
            <a:ext cx="222069"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46" name="Elbow Connector 45"/>
          <p:cNvCxnSpPr>
            <a:stCxn id="31" idx="3"/>
            <a:endCxn id="14" idx="1"/>
          </p:cNvCxnSpPr>
          <p:nvPr/>
        </p:nvCxnSpPr>
        <p:spPr>
          <a:xfrm flipV="1">
            <a:off x="4683034" y="2846071"/>
            <a:ext cx="641102" cy="2164556"/>
          </a:xfrm>
          <a:prstGeom prst="bentConnector3">
            <a:avLst>
              <a:gd name="adj1" fmla="val 50000"/>
            </a:avLst>
          </a:prstGeom>
          <a:ln w="50800">
            <a:tailEnd type="triangle"/>
          </a:ln>
        </p:spPr>
        <p:style>
          <a:lnRef idx="1">
            <a:schemeClr val="dk1"/>
          </a:lnRef>
          <a:fillRef idx="0">
            <a:schemeClr val="dk1"/>
          </a:fillRef>
          <a:effectRef idx="0">
            <a:schemeClr val="dk1"/>
          </a:effectRef>
          <a:fontRef idx="minor">
            <a:schemeClr val="tx1"/>
          </a:fontRef>
        </p:style>
      </p:cxnSp>
      <p:cxnSp>
        <p:nvCxnSpPr>
          <p:cNvPr id="49" name="Elbow Connector 48"/>
          <p:cNvCxnSpPr>
            <a:stCxn id="34" idx="3"/>
            <a:endCxn id="14" idx="1"/>
          </p:cNvCxnSpPr>
          <p:nvPr/>
        </p:nvCxnSpPr>
        <p:spPr>
          <a:xfrm flipH="1" flipV="1">
            <a:off x="5324136" y="2846071"/>
            <a:ext cx="2780755" cy="2164556"/>
          </a:xfrm>
          <a:prstGeom prst="bentConnector5">
            <a:avLst>
              <a:gd name="adj1" fmla="val -6166"/>
              <a:gd name="adj2" fmla="val 50000"/>
              <a:gd name="adj3" fmla="val 106166"/>
            </a:avLst>
          </a:prstGeom>
          <a:ln w="50800">
            <a:tailEnd type="triangle"/>
          </a:ln>
        </p:spPr>
        <p:style>
          <a:lnRef idx="1">
            <a:schemeClr val="dk1"/>
          </a:lnRef>
          <a:fillRef idx="0">
            <a:schemeClr val="dk1"/>
          </a:fillRef>
          <a:effectRef idx="0">
            <a:schemeClr val="dk1"/>
          </a:effectRef>
          <a:fontRef idx="minor">
            <a:schemeClr val="tx1"/>
          </a:fontRef>
        </p:style>
      </p:cxnSp>
      <p:pic>
        <p:nvPicPr>
          <p:cNvPr id="2" name="Picture 1" descr="ddos_receiver_1.png"/>
          <p:cNvPicPr>
            <a:picLocks noChangeAspect="1"/>
          </p:cNvPicPr>
          <p:nvPr/>
        </p:nvPicPr>
        <p:blipFill>
          <a:blip r:embed="rId3"/>
          <a:stretch>
            <a:fillRect/>
          </a:stretch>
        </p:blipFill>
        <p:spPr>
          <a:xfrm>
            <a:off x="5808916" y="2578816"/>
            <a:ext cx="710204" cy="532745"/>
          </a:xfrm>
          <a:prstGeom prst="rect">
            <a:avLst/>
          </a:prstGeom>
        </p:spPr>
      </p:pic>
      <p:pic>
        <p:nvPicPr>
          <p:cNvPr id="3" name="Picture 2" descr="ddos_sender_1.png"/>
          <p:cNvPicPr>
            <a:picLocks noChangeAspect="1"/>
          </p:cNvPicPr>
          <p:nvPr/>
        </p:nvPicPr>
        <p:blipFill>
          <a:blip r:embed="rId4"/>
          <a:stretch>
            <a:fillRect/>
          </a:stretch>
        </p:blipFill>
        <p:spPr>
          <a:xfrm>
            <a:off x="3427603" y="2571790"/>
            <a:ext cx="719003" cy="538202"/>
          </a:xfrm>
          <a:prstGeom prst="rect">
            <a:avLst/>
          </a:prstGeom>
        </p:spPr>
      </p:pic>
      <p:pic>
        <p:nvPicPr>
          <p:cNvPr id="7" name="Picture 6" descr="ddos_sender_2.png"/>
          <p:cNvPicPr>
            <a:picLocks noChangeAspect="1"/>
          </p:cNvPicPr>
          <p:nvPr/>
        </p:nvPicPr>
        <p:blipFill>
          <a:blip r:embed="rId4"/>
          <a:stretch>
            <a:fillRect/>
          </a:stretch>
        </p:blipFill>
        <p:spPr>
          <a:xfrm>
            <a:off x="6834983" y="2578817"/>
            <a:ext cx="734648" cy="548799"/>
          </a:xfrm>
          <a:prstGeom prst="rect">
            <a:avLst/>
          </a:prstGeom>
        </p:spPr>
      </p:pic>
      <p:pic>
        <p:nvPicPr>
          <p:cNvPr id="25" name="Picture 24" descr="ddos_receiver_1.png"/>
          <p:cNvPicPr>
            <a:picLocks noChangeAspect="1"/>
          </p:cNvPicPr>
          <p:nvPr/>
        </p:nvPicPr>
        <p:blipFill>
          <a:blip r:embed="rId3"/>
          <a:stretch>
            <a:fillRect/>
          </a:stretch>
        </p:blipFill>
        <p:spPr>
          <a:xfrm>
            <a:off x="2360762" y="2571790"/>
            <a:ext cx="710204" cy="532745"/>
          </a:xfrm>
          <a:prstGeom prst="rect">
            <a:avLst/>
          </a:prstGeom>
        </p:spPr>
      </p:pic>
      <p:pic>
        <p:nvPicPr>
          <p:cNvPr id="10" name="Picture 9" descr="ddos_sender_2.png"/>
          <p:cNvPicPr>
            <a:picLocks noChangeAspect="1"/>
          </p:cNvPicPr>
          <p:nvPr/>
        </p:nvPicPr>
        <p:blipFill>
          <a:blip r:embed="rId4"/>
          <a:stretch>
            <a:fillRect/>
          </a:stretch>
        </p:blipFill>
        <p:spPr>
          <a:xfrm>
            <a:off x="2686439" y="4691880"/>
            <a:ext cx="1144139" cy="859170"/>
          </a:xfrm>
          <a:prstGeom prst="rect">
            <a:avLst/>
          </a:prstGeom>
        </p:spPr>
      </p:pic>
      <p:pic>
        <p:nvPicPr>
          <p:cNvPr id="11" name="Picture 10" descr="ddos_sender_2_hop_2.png"/>
          <p:cNvPicPr>
            <a:picLocks noChangeAspect="1"/>
          </p:cNvPicPr>
          <p:nvPr/>
        </p:nvPicPr>
        <p:blipFill>
          <a:blip r:embed="rId5"/>
          <a:stretch>
            <a:fillRect/>
          </a:stretch>
        </p:blipFill>
        <p:spPr>
          <a:xfrm>
            <a:off x="6086475" y="4692254"/>
            <a:ext cx="1160321" cy="869506"/>
          </a:xfrm>
          <a:prstGeom prst="rect">
            <a:avLst/>
          </a:prstGeom>
        </p:spPr>
      </p:pic>
    </p:spTree>
    <p:extLst>
      <p:ext uri="{BB962C8B-B14F-4D97-AF65-F5344CB8AC3E}">
        <p14:creationId xmlns:p14="http://schemas.microsoft.com/office/powerpoint/2010/main" val="1962527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926585" y="472175"/>
            <a:ext cx="1605971" cy="45629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Root: </a:t>
            </a:r>
          </a:p>
          <a:p>
            <a:pPr algn="ctr"/>
            <a:r>
              <a:rPr lang="en-US" sz="1400" dirty="0" smtClean="0"/>
              <a:t>Network Interface</a:t>
            </a:r>
            <a:endParaRPr lang="en-US" sz="1400" dirty="0"/>
          </a:p>
        </p:txBody>
      </p:sp>
      <p:sp>
        <p:nvSpPr>
          <p:cNvPr id="3" name="Rounded Rectangle 2"/>
          <p:cNvSpPr/>
          <p:nvPr/>
        </p:nvSpPr>
        <p:spPr>
          <a:xfrm>
            <a:off x="3967570" y="1564940"/>
            <a:ext cx="1524000" cy="73362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Priority QDISC</a:t>
            </a:r>
          </a:p>
        </p:txBody>
      </p:sp>
      <p:sp>
        <p:nvSpPr>
          <p:cNvPr id="6" name="Rounded Rectangle 5"/>
          <p:cNvSpPr/>
          <p:nvPr/>
        </p:nvSpPr>
        <p:spPr>
          <a:xfrm>
            <a:off x="2989933" y="4304462"/>
            <a:ext cx="1524000" cy="73362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Traffic Shaping QDISC</a:t>
            </a:r>
          </a:p>
        </p:txBody>
      </p:sp>
      <p:grpSp>
        <p:nvGrpSpPr>
          <p:cNvPr id="10" name="Group 9"/>
          <p:cNvGrpSpPr/>
          <p:nvPr/>
        </p:nvGrpSpPr>
        <p:grpSpPr>
          <a:xfrm>
            <a:off x="2989933" y="2949170"/>
            <a:ext cx="3479276" cy="733620"/>
            <a:chOff x="2692924" y="3054157"/>
            <a:chExt cx="3479276" cy="733620"/>
          </a:xfrm>
        </p:grpSpPr>
        <p:sp>
          <p:nvSpPr>
            <p:cNvPr id="5" name="Rounded Rectangle 4"/>
            <p:cNvSpPr/>
            <p:nvPr/>
          </p:nvSpPr>
          <p:spPr>
            <a:xfrm>
              <a:off x="2692924" y="3054157"/>
              <a:ext cx="1524000" cy="73362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Delay</a:t>
              </a:r>
            </a:p>
            <a:p>
              <a:pPr algn="ctr"/>
              <a:r>
                <a:rPr lang="en-US" dirty="0" smtClean="0"/>
                <a:t>QDISC</a:t>
              </a:r>
            </a:p>
          </p:txBody>
        </p:sp>
        <p:sp>
          <p:nvSpPr>
            <p:cNvPr id="7" name="Rounded Rectangle 6"/>
            <p:cNvSpPr/>
            <p:nvPr/>
          </p:nvSpPr>
          <p:spPr>
            <a:xfrm>
              <a:off x="4648200" y="3054157"/>
              <a:ext cx="1524000" cy="73362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FIFO</a:t>
              </a:r>
            </a:p>
            <a:p>
              <a:pPr algn="ctr"/>
              <a:r>
                <a:rPr lang="en-US" dirty="0" smtClean="0"/>
                <a:t>QDISC</a:t>
              </a:r>
            </a:p>
          </p:txBody>
        </p:sp>
      </p:grpSp>
      <p:grpSp>
        <p:nvGrpSpPr>
          <p:cNvPr id="11" name="Group 10"/>
          <p:cNvGrpSpPr/>
          <p:nvPr/>
        </p:nvGrpSpPr>
        <p:grpSpPr>
          <a:xfrm>
            <a:off x="2012295" y="5659754"/>
            <a:ext cx="3479276" cy="733620"/>
            <a:chOff x="2692924" y="3054157"/>
            <a:chExt cx="3479276" cy="733620"/>
          </a:xfrm>
        </p:grpSpPr>
        <p:sp>
          <p:nvSpPr>
            <p:cNvPr id="12" name="Rounded Rectangle 11"/>
            <p:cNvSpPr/>
            <p:nvPr/>
          </p:nvSpPr>
          <p:spPr>
            <a:xfrm>
              <a:off x="2692924" y="3054157"/>
              <a:ext cx="1524000" cy="73362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FIFO</a:t>
              </a:r>
            </a:p>
            <a:p>
              <a:pPr algn="ctr"/>
              <a:r>
                <a:rPr lang="en-US" dirty="0" smtClean="0"/>
                <a:t>QDISC</a:t>
              </a:r>
            </a:p>
          </p:txBody>
        </p:sp>
        <p:sp>
          <p:nvSpPr>
            <p:cNvPr id="13" name="Rounded Rectangle 12"/>
            <p:cNvSpPr/>
            <p:nvPr/>
          </p:nvSpPr>
          <p:spPr>
            <a:xfrm>
              <a:off x="4648200" y="3054157"/>
              <a:ext cx="1524000" cy="73362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FIFO</a:t>
              </a:r>
            </a:p>
            <a:p>
              <a:pPr algn="ctr"/>
              <a:r>
                <a:rPr lang="en-US" dirty="0" smtClean="0"/>
                <a:t>QDISC</a:t>
              </a:r>
            </a:p>
          </p:txBody>
        </p:sp>
      </p:grpSp>
      <p:cxnSp>
        <p:nvCxnSpPr>
          <p:cNvPr id="15" name="Elbow Connector 14"/>
          <p:cNvCxnSpPr>
            <a:stCxn id="5" idx="0"/>
          </p:cNvCxnSpPr>
          <p:nvPr/>
        </p:nvCxnSpPr>
        <p:spPr>
          <a:xfrm rot="5400000" flipH="1" flipV="1">
            <a:off x="3724947" y="2325546"/>
            <a:ext cx="650610" cy="596638"/>
          </a:xfrm>
          <a:prstGeom prst="bentConnector3">
            <a:avLst>
              <a:gd name="adj1" fmla="val 35511"/>
            </a:avLst>
          </a:prstGeom>
          <a:ln>
            <a:tailEnd type="triangle"/>
          </a:ln>
        </p:spPr>
        <p:style>
          <a:lnRef idx="2">
            <a:schemeClr val="dk1"/>
          </a:lnRef>
          <a:fillRef idx="0">
            <a:schemeClr val="dk1"/>
          </a:fillRef>
          <a:effectRef idx="1">
            <a:schemeClr val="dk1"/>
          </a:effectRef>
          <a:fontRef idx="minor">
            <a:schemeClr val="tx1"/>
          </a:fontRef>
        </p:style>
      </p:cxnSp>
      <p:cxnSp>
        <p:nvCxnSpPr>
          <p:cNvPr id="19" name="Elbow Connector 18"/>
          <p:cNvCxnSpPr>
            <a:stCxn id="7" idx="0"/>
          </p:cNvCxnSpPr>
          <p:nvPr/>
        </p:nvCxnSpPr>
        <p:spPr>
          <a:xfrm rot="16200000" flipV="1">
            <a:off x="5083586" y="2325546"/>
            <a:ext cx="650610" cy="596637"/>
          </a:xfrm>
          <a:prstGeom prst="bentConnector3">
            <a:avLst>
              <a:gd name="adj1" fmla="val 34062"/>
            </a:avLst>
          </a:prstGeom>
          <a:ln>
            <a:tailEnd type="triangle"/>
          </a:ln>
        </p:spPr>
        <p:style>
          <a:lnRef idx="2">
            <a:schemeClr val="dk1"/>
          </a:lnRef>
          <a:fillRef idx="0">
            <a:schemeClr val="dk1"/>
          </a:fillRef>
          <a:effectRef idx="1">
            <a:schemeClr val="dk1"/>
          </a:effectRef>
          <a:fontRef idx="minor">
            <a:schemeClr val="tx1"/>
          </a:fontRef>
        </p:style>
      </p:cxnSp>
      <p:cxnSp>
        <p:nvCxnSpPr>
          <p:cNvPr id="22" name="Elbow Connector 21"/>
          <p:cNvCxnSpPr>
            <a:stCxn id="12" idx="0"/>
          </p:cNvCxnSpPr>
          <p:nvPr/>
        </p:nvCxnSpPr>
        <p:spPr>
          <a:xfrm rot="5400000" flipH="1" flipV="1">
            <a:off x="2764134" y="5048243"/>
            <a:ext cx="621672" cy="601351"/>
          </a:xfrm>
          <a:prstGeom prst="bentConnector3">
            <a:avLst>
              <a:gd name="adj1" fmla="val 33320"/>
            </a:avLst>
          </a:prstGeom>
          <a:ln>
            <a:tailEnd type="triangle"/>
          </a:ln>
        </p:spPr>
        <p:style>
          <a:lnRef idx="2">
            <a:schemeClr val="dk1"/>
          </a:lnRef>
          <a:fillRef idx="0">
            <a:schemeClr val="dk1"/>
          </a:fillRef>
          <a:effectRef idx="1">
            <a:schemeClr val="dk1"/>
          </a:effectRef>
          <a:fontRef idx="minor">
            <a:schemeClr val="tx1"/>
          </a:fontRef>
        </p:style>
      </p:cxnSp>
      <p:cxnSp>
        <p:nvCxnSpPr>
          <p:cNvPr id="23" name="Elbow Connector 22"/>
          <p:cNvCxnSpPr>
            <a:stCxn id="13" idx="0"/>
          </p:cNvCxnSpPr>
          <p:nvPr/>
        </p:nvCxnSpPr>
        <p:spPr>
          <a:xfrm rot="16200000" flipV="1">
            <a:off x="4122774" y="5052956"/>
            <a:ext cx="621672" cy="591923"/>
          </a:xfrm>
          <a:prstGeom prst="bentConnector3">
            <a:avLst>
              <a:gd name="adj1" fmla="val 31803"/>
            </a:avLst>
          </a:prstGeom>
          <a:ln>
            <a:tailEnd type="triangle"/>
          </a:ln>
        </p:spPr>
        <p:style>
          <a:lnRef idx="2">
            <a:schemeClr val="dk1"/>
          </a:lnRef>
          <a:fillRef idx="0">
            <a:schemeClr val="dk1"/>
          </a:fillRef>
          <a:effectRef idx="1">
            <a:schemeClr val="dk1"/>
          </a:effectRef>
          <a:fontRef idx="minor">
            <a:schemeClr val="tx1"/>
          </a:fontRef>
        </p:style>
      </p:cxnSp>
      <p:sp>
        <p:nvSpPr>
          <p:cNvPr id="34" name="Flowchart: Decision 33"/>
          <p:cNvSpPr/>
          <p:nvPr/>
        </p:nvSpPr>
        <p:spPr>
          <a:xfrm>
            <a:off x="5486400" y="1571291"/>
            <a:ext cx="1373238" cy="727267"/>
          </a:xfrm>
          <a:prstGeom prst="flowChartDecisi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Filter</a:t>
            </a:r>
            <a:endParaRPr lang="en-US" dirty="0"/>
          </a:p>
        </p:txBody>
      </p:sp>
      <p:sp>
        <p:nvSpPr>
          <p:cNvPr id="35" name="Flowchart: Decision 34"/>
          <p:cNvSpPr/>
          <p:nvPr/>
        </p:nvSpPr>
        <p:spPr>
          <a:xfrm>
            <a:off x="4513933" y="4310812"/>
            <a:ext cx="1373238" cy="727267"/>
          </a:xfrm>
          <a:prstGeom prst="flowChartDecision">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Filter</a:t>
            </a:r>
            <a:endParaRPr lang="en-US" dirty="0"/>
          </a:p>
        </p:txBody>
      </p:sp>
      <p:sp>
        <p:nvSpPr>
          <p:cNvPr id="37" name="Rounded Rectangle 36"/>
          <p:cNvSpPr/>
          <p:nvPr/>
        </p:nvSpPr>
        <p:spPr>
          <a:xfrm>
            <a:off x="7162800" y="1447800"/>
            <a:ext cx="1905000" cy="96789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dirty="0" smtClean="0"/>
              <a:t>This filter separates traffic into two classes:</a:t>
            </a:r>
          </a:p>
          <a:p>
            <a:pPr marL="171450" indent="-171450">
              <a:buFont typeface="Arial" panose="020B0604020202020204" pitchFamily="34" charset="0"/>
              <a:buChar char="•"/>
            </a:pPr>
            <a:r>
              <a:rPr lang="en-US" sz="1200" dirty="0" smtClean="0"/>
              <a:t>Application Traffic</a:t>
            </a:r>
          </a:p>
          <a:p>
            <a:pPr marL="171450" indent="-171450">
              <a:buFont typeface="Arial" panose="020B0604020202020204" pitchFamily="34" charset="0"/>
              <a:buChar char="•"/>
            </a:pPr>
            <a:r>
              <a:rPr lang="en-US" sz="1200" dirty="0" smtClean="0"/>
              <a:t>Other Network Traffic</a:t>
            </a:r>
            <a:endParaRPr lang="en-US" sz="1200" dirty="0"/>
          </a:p>
        </p:txBody>
      </p:sp>
      <p:sp>
        <p:nvSpPr>
          <p:cNvPr id="56" name="Rounded Rectangle 55"/>
          <p:cNvSpPr/>
          <p:nvPr/>
        </p:nvSpPr>
        <p:spPr>
          <a:xfrm>
            <a:off x="7162800" y="4187322"/>
            <a:ext cx="1905000" cy="96789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dirty="0" smtClean="0"/>
              <a:t>This filter separates traffic into two classes:</a:t>
            </a:r>
          </a:p>
          <a:p>
            <a:pPr marL="171450" indent="-171450">
              <a:buFont typeface="Arial" panose="020B0604020202020204" pitchFamily="34" charset="0"/>
              <a:buChar char="•"/>
            </a:pPr>
            <a:r>
              <a:rPr lang="en-US" sz="1200" dirty="0" smtClean="0"/>
              <a:t>High Priority</a:t>
            </a:r>
          </a:p>
          <a:p>
            <a:pPr marL="171450" indent="-171450">
              <a:buFont typeface="Arial" panose="020B0604020202020204" pitchFamily="34" charset="0"/>
              <a:buChar char="•"/>
            </a:pPr>
            <a:r>
              <a:rPr lang="en-US" sz="1200" dirty="0" smtClean="0"/>
              <a:t>Low Priority</a:t>
            </a:r>
            <a:endParaRPr lang="en-US" sz="1200" dirty="0"/>
          </a:p>
        </p:txBody>
      </p:sp>
      <p:cxnSp>
        <p:nvCxnSpPr>
          <p:cNvPr id="58" name="Straight Arrow Connector 57"/>
          <p:cNvCxnSpPr>
            <a:stCxn id="56" idx="1"/>
            <a:endCxn id="35" idx="3"/>
          </p:cNvCxnSpPr>
          <p:nvPr/>
        </p:nvCxnSpPr>
        <p:spPr>
          <a:xfrm flipH="1">
            <a:off x="5887171" y="4671272"/>
            <a:ext cx="1275629" cy="3174"/>
          </a:xfrm>
          <a:prstGeom prst="straightConnector1">
            <a:avLst/>
          </a:prstGeom>
          <a:ln w="31750"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59" name="Straight Arrow Connector 58"/>
          <p:cNvCxnSpPr>
            <a:stCxn id="37" idx="1"/>
            <a:endCxn id="34" idx="3"/>
          </p:cNvCxnSpPr>
          <p:nvPr/>
        </p:nvCxnSpPr>
        <p:spPr>
          <a:xfrm flipH="1">
            <a:off x="6859638" y="1931750"/>
            <a:ext cx="303162" cy="3175"/>
          </a:xfrm>
          <a:prstGeom prst="straightConnector1">
            <a:avLst/>
          </a:prstGeom>
          <a:ln w="31750"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63" name="TextBox 62"/>
          <p:cNvSpPr txBox="1"/>
          <p:nvPr/>
        </p:nvSpPr>
        <p:spPr>
          <a:xfrm>
            <a:off x="2048772" y="5117068"/>
            <a:ext cx="1353256" cy="369332"/>
          </a:xfrm>
          <a:prstGeom prst="rect">
            <a:avLst/>
          </a:prstGeom>
          <a:noFill/>
        </p:spPr>
        <p:txBody>
          <a:bodyPr wrap="none" rtlCol="0">
            <a:spAutoFit/>
          </a:bodyPr>
          <a:lstStyle/>
          <a:p>
            <a:r>
              <a:rPr lang="en-US" dirty="0" smtClean="0"/>
              <a:t>High Priority</a:t>
            </a:r>
            <a:endParaRPr lang="en-US" dirty="0"/>
          </a:p>
        </p:txBody>
      </p:sp>
      <p:sp>
        <p:nvSpPr>
          <p:cNvPr id="64" name="TextBox 63"/>
          <p:cNvSpPr txBox="1"/>
          <p:nvPr/>
        </p:nvSpPr>
        <p:spPr>
          <a:xfrm>
            <a:off x="3056450" y="2373868"/>
            <a:ext cx="1353256" cy="369332"/>
          </a:xfrm>
          <a:prstGeom prst="rect">
            <a:avLst/>
          </a:prstGeom>
          <a:noFill/>
        </p:spPr>
        <p:txBody>
          <a:bodyPr wrap="none" rtlCol="0">
            <a:spAutoFit/>
          </a:bodyPr>
          <a:lstStyle/>
          <a:p>
            <a:r>
              <a:rPr lang="en-US" dirty="0" smtClean="0"/>
              <a:t>High Priority</a:t>
            </a:r>
            <a:endParaRPr lang="en-US" dirty="0"/>
          </a:p>
        </p:txBody>
      </p:sp>
      <p:sp>
        <p:nvSpPr>
          <p:cNvPr id="65" name="TextBox 64"/>
          <p:cNvSpPr txBox="1"/>
          <p:nvPr/>
        </p:nvSpPr>
        <p:spPr>
          <a:xfrm>
            <a:off x="4127550" y="5114935"/>
            <a:ext cx="1309076" cy="369332"/>
          </a:xfrm>
          <a:prstGeom prst="rect">
            <a:avLst/>
          </a:prstGeom>
          <a:noFill/>
        </p:spPr>
        <p:txBody>
          <a:bodyPr wrap="none" rtlCol="0">
            <a:spAutoFit/>
          </a:bodyPr>
          <a:lstStyle/>
          <a:p>
            <a:r>
              <a:rPr lang="en-US" dirty="0" smtClean="0"/>
              <a:t>Low Priority</a:t>
            </a:r>
            <a:endParaRPr lang="en-US" dirty="0"/>
          </a:p>
        </p:txBody>
      </p:sp>
      <p:sp>
        <p:nvSpPr>
          <p:cNvPr id="66" name="TextBox 65"/>
          <p:cNvSpPr txBox="1"/>
          <p:nvPr/>
        </p:nvSpPr>
        <p:spPr>
          <a:xfrm>
            <a:off x="5105189" y="2368826"/>
            <a:ext cx="1309076" cy="369332"/>
          </a:xfrm>
          <a:prstGeom prst="rect">
            <a:avLst/>
          </a:prstGeom>
          <a:noFill/>
        </p:spPr>
        <p:txBody>
          <a:bodyPr wrap="none" rtlCol="0">
            <a:spAutoFit/>
          </a:bodyPr>
          <a:lstStyle/>
          <a:p>
            <a:r>
              <a:rPr lang="en-US" dirty="0" smtClean="0"/>
              <a:t>Low Priority</a:t>
            </a:r>
            <a:endParaRPr lang="en-US" dirty="0"/>
          </a:p>
        </p:txBody>
      </p:sp>
      <p:cxnSp>
        <p:nvCxnSpPr>
          <p:cNvPr id="72" name="Straight Arrow Connector 71"/>
          <p:cNvCxnSpPr>
            <a:stCxn id="3" idx="0"/>
            <a:endCxn id="2" idx="2"/>
          </p:cNvCxnSpPr>
          <p:nvPr/>
        </p:nvCxnSpPr>
        <p:spPr>
          <a:xfrm flipV="1">
            <a:off x="4729570" y="928468"/>
            <a:ext cx="1" cy="63647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4" name="Straight Arrow Connector 73"/>
          <p:cNvCxnSpPr>
            <a:stCxn id="6" idx="0"/>
            <a:endCxn id="5" idx="2"/>
          </p:cNvCxnSpPr>
          <p:nvPr/>
        </p:nvCxnSpPr>
        <p:spPr>
          <a:xfrm flipV="1">
            <a:off x="3751933" y="3682790"/>
            <a:ext cx="0" cy="62167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86" name="Group 85"/>
          <p:cNvGrpSpPr/>
          <p:nvPr/>
        </p:nvGrpSpPr>
        <p:grpSpPr>
          <a:xfrm>
            <a:off x="1676400" y="680807"/>
            <a:ext cx="227353" cy="5712567"/>
            <a:chOff x="839447" y="309793"/>
            <a:chExt cx="227353" cy="6012374"/>
          </a:xfrm>
        </p:grpSpPr>
        <p:cxnSp>
          <p:nvCxnSpPr>
            <p:cNvPr id="77" name="Straight Arrow Connector 76"/>
            <p:cNvCxnSpPr/>
            <p:nvPr/>
          </p:nvCxnSpPr>
          <p:spPr>
            <a:xfrm rot="10800000" flipH="1">
              <a:off x="1066800" y="309793"/>
              <a:ext cx="0" cy="60123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5" name="Straight Arrow Connector 84"/>
            <p:cNvCxnSpPr/>
            <p:nvPr/>
          </p:nvCxnSpPr>
          <p:spPr>
            <a:xfrm flipH="1">
              <a:off x="839447" y="309793"/>
              <a:ext cx="0" cy="60123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87" name="TextBox 86"/>
          <p:cNvSpPr txBox="1"/>
          <p:nvPr/>
        </p:nvSpPr>
        <p:spPr>
          <a:xfrm>
            <a:off x="661379" y="228600"/>
            <a:ext cx="1015021" cy="369332"/>
          </a:xfrm>
          <a:prstGeom prst="rect">
            <a:avLst/>
          </a:prstGeom>
          <a:noFill/>
        </p:spPr>
        <p:txBody>
          <a:bodyPr wrap="none" rtlCol="0">
            <a:spAutoFit/>
          </a:bodyPr>
          <a:lstStyle/>
          <a:p>
            <a:r>
              <a:rPr lang="en-US" dirty="0" err="1" smtClean="0"/>
              <a:t>Enqueue</a:t>
            </a:r>
            <a:endParaRPr lang="en-US" dirty="0"/>
          </a:p>
        </p:txBody>
      </p:sp>
      <p:sp>
        <p:nvSpPr>
          <p:cNvPr id="88" name="TextBox 87"/>
          <p:cNvSpPr txBox="1"/>
          <p:nvPr/>
        </p:nvSpPr>
        <p:spPr>
          <a:xfrm>
            <a:off x="1780333" y="228600"/>
            <a:ext cx="1039067" cy="369332"/>
          </a:xfrm>
          <a:prstGeom prst="rect">
            <a:avLst/>
          </a:prstGeom>
          <a:noFill/>
        </p:spPr>
        <p:txBody>
          <a:bodyPr wrap="none" rtlCol="0">
            <a:spAutoFit/>
          </a:bodyPr>
          <a:lstStyle/>
          <a:p>
            <a:r>
              <a:rPr lang="en-US" dirty="0" err="1" smtClean="0"/>
              <a:t>Dequeue</a:t>
            </a:r>
            <a:endParaRPr lang="en-US" dirty="0"/>
          </a:p>
        </p:txBody>
      </p:sp>
      <p:sp>
        <p:nvSpPr>
          <p:cNvPr id="89" name="Rounded Rectangle 88"/>
          <p:cNvSpPr/>
          <p:nvPr/>
        </p:nvSpPr>
        <p:spPr>
          <a:xfrm>
            <a:off x="140749" y="673373"/>
            <a:ext cx="1456700" cy="153642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b="1" dirty="0" err="1" smtClean="0"/>
              <a:t>Enqueue</a:t>
            </a:r>
            <a:r>
              <a:rPr lang="en-US" sz="1200" dirty="0" smtClean="0"/>
              <a:t>:</a:t>
            </a:r>
          </a:p>
          <a:p>
            <a:r>
              <a:rPr lang="en-US" sz="1200" dirty="0" smtClean="0"/>
              <a:t>Traffic leaving on the network interface filters down the tree until it reaches a leaf QDISC, where it is </a:t>
            </a:r>
            <a:r>
              <a:rPr lang="en-US" sz="1200" dirty="0" err="1" smtClean="0"/>
              <a:t>enqueued</a:t>
            </a:r>
            <a:endParaRPr lang="en-US" sz="1200" dirty="0"/>
          </a:p>
        </p:txBody>
      </p:sp>
      <p:sp>
        <p:nvSpPr>
          <p:cNvPr id="91" name="Rounded Rectangle 90"/>
          <p:cNvSpPr/>
          <p:nvPr/>
        </p:nvSpPr>
        <p:spPr>
          <a:xfrm>
            <a:off x="1982477" y="672454"/>
            <a:ext cx="1769455" cy="153734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b="1" dirty="0" err="1" smtClean="0"/>
              <a:t>Dequeue</a:t>
            </a:r>
            <a:r>
              <a:rPr lang="en-US" sz="1200" dirty="0" smtClean="0"/>
              <a:t>:</a:t>
            </a:r>
          </a:p>
          <a:p>
            <a:r>
              <a:rPr lang="en-US" sz="1200" dirty="0" smtClean="0"/>
              <a:t>A packet at the front of a QDISC is </a:t>
            </a:r>
            <a:r>
              <a:rPr lang="en-US" sz="1200" dirty="0" err="1" smtClean="0"/>
              <a:t>dequeued</a:t>
            </a:r>
            <a:r>
              <a:rPr lang="en-US" sz="1200" dirty="0" smtClean="0"/>
              <a:t> and </a:t>
            </a:r>
            <a:r>
              <a:rPr lang="en-US" sz="1200" dirty="0" err="1" smtClean="0"/>
              <a:t>enqueued</a:t>
            </a:r>
            <a:r>
              <a:rPr lang="en-US" sz="1200" dirty="0" smtClean="0"/>
              <a:t> into the QDISC’s parent QDISC.  If the parent is the  root, it is transmitted.</a:t>
            </a:r>
            <a:endParaRPr lang="en-US" sz="1200" dirty="0"/>
          </a:p>
        </p:txBody>
      </p:sp>
      <p:sp>
        <p:nvSpPr>
          <p:cNvPr id="95" name="Rounded Rectangle 94"/>
          <p:cNvSpPr/>
          <p:nvPr/>
        </p:nvSpPr>
        <p:spPr>
          <a:xfrm>
            <a:off x="7010400" y="33945"/>
            <a:ext cx="2133600" cy="105022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200" dirty="0" smtClean="0"/>
              <a:t>Traffic produced by the application is received by the Linux TC in the Kernel and filtered into QDISCs where it awaits transmission.</a:t>
            </a:r>
            <a:endParaRPr lang="en-US" sz="1200" dirty="0"/>
          </a:p>
        </p:txBody>
      </p:sp>
    </p:spTree>
    <p:extLst>
      <p:ext uri="{BB962C8B-B14F-4D97-AF65-F5344CB8AC3E}">
        <p14:creationId xmlns:p14="http://schemas.microsoft.com/office/powerpoint/2010/main" val="7506790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Group 85"/>
          <p:cNvGrpSpPr/>
          <p:nvPr/>
        </p:nvGrpSpPr>
        <p:grpSpPr>
          <a:xfrm>
            <a:off x="2876550" y="762001"/>
            <a:ext cx="2386484" cy="2895600"/>
            <a:chOff x="-74953" y="309792"/>
            <a:chExt cx="2386484" cy="6012374"/>
          </a:xfrm>
        </p:grpSpPr>
        <p:cxnSp>
          <p:nvCxnSpPr>
            <p:cNvPr id="77" name="Straight Arrow Connector 76"/>
            <p:cNvCxnSpPr/>
            <p:nvPr/>
          </p:nvCxnSpPr>
          <p:spPr>
            <a:xfrm rot="10800000" flipH="1">
              <a:off x="2311531" y="309792"/>
              <a:ext cx="0" cy="6012374"/>
            </a:xfrm>
            <a:prstGeom prst="straightConnector1">
              <a:avLst/>
            </a:prstGeom>
            <a:ln>
              <a:headEnd type="triangle"/>
              <a:tailEnd type="none"/>
            </a:ln>
          </p:spPr>
          <p:style>
            <a:lnRef idx="2">
              <a:schemeClr val="dk1"/>
            </a:lnRef>
            <a:fillRef idx="0">
              <a:schemeClr val="dk1"/>
            </a:fillRef>
            <a:effectRef idx="1">
              <a:schemeClr val="dk1"/>
            </a:effectRef>
            <a:fontRef idx="minor">
              <a:schemeClr val="tx1"/>
            </a:fontRef>
          </p:style>
        </p:cxnSp>
        <p:cxnSp>
          <p:nvCxnSpPr>
            <p:cNvPr id="85" name="Straight Arrow Connector 84"/>
            <p:cNvCxnSpPr/>
            <p:nvPr/>
          </p:nvCxnSpPr>
          <p:spPr>
            <a:xfrm flipH="1">
              <a:off x="-74953" y="309792"/>
              <a:ext cx="0" cy="60123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95" name="Rounded Rectangle 94"/>
          <p:cNvSpPr/>
          <p:nvPr/>
        </p:nvSpPr>
        <p:spPr>
          <a:xfrm>
            <a:off x="6153148" y="46047"/>
            <a:ext cx="1828800" cy="71467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1200" dirty="0" smtClean="0"/>
              <a:t>The arrival time between packets on node 2 is the </a:t>
            </a:r>
            <a:r>
              <a:rPr lang="en-US" sz="1200" b="1" dirty="0" smtClean="0"/>
              <a:t>inter-arrival time (IAT)</a:t>
            </a:r>
            <a:endParaRPr lang="en-US" sz="1200" b="1" dirty="0"/>
          </a:p>
        </p:txBody>
      </p:sp>
      <p:sp>
        <p:nvSpPr>
          <p:cNvPr id="8" name="Rounded Rectangle 7"/>
          <p:cNvSpPr/>
          <p:nvPr/>
        </p:nvSpPr>
        <p:spPr>
          <a:xfrm>
            <a:off x="2762250" y="838200"/>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2768535" y="1084167"/>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762250" y="1330134"/>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2766571" y="1576101"/>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764607" y="1822068"/>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2762250" y="2068035"/>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2762643" y="2314002"/>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2762250" y="2559969"/>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2762250" y="2805936"/>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2762250" y="3051903"/>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2362200" y="291421"/>
            <a:ext cx="1028700" cy="45720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Node 1</a:t>
            </a:r>
            <a:endParaRPr lang="en-US" dirty="0"/>
          </a:p>
        </p:txBody>
      </p:sp>
      <p:sp>
        <p:nvSpPr>
          <p:cNvPr id="19" name="Rounded Rectangle 18"/>
          <p:cNvSpPr/>
          <p:nvPr/>
        </p:nvSpPr>
        <p:spPr>
          <a:xfrm>
            <a:off x="4748683" y="291421"/>
            <a:ext cx="1028700" cy="45720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Node 2</a:t>
            </a:r>
            <a:endParaRPr lang="en-US" dirty="0"/>
          </a:p>
        </p:txBody>
      </p:sp>
      <p:cxnSp>
        <p:nvCxnSpPr>
          <p:cNvPr id="20" name="Straight Arrow Connector 19"/>
          <p:cNvCxnSpPr/>
          <p:nvPr/>
        </p:nvCxnSpPr>
        <p:spPr>
          <a:xfrm>
            <a:off x="1295400" y="762000"/>
            <a:ext cx="0" cy="8141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 name="TextBox 3"/>
          <p:cNvSpPr txBox="1"/>
          <p:nvPr/>
        </p:nvSpPr>
        <p:spPr>
          <a:xfrm>
            <a:off x="970631" y="411473"/>
            <a:ext cx="649537" cy="369332"/>
          </a:xfrm>
          <a:prstGeom prst="rect">
            <a:avLst/>
          </a:prstGeom>
          <a:noFill/>
        </p:spPr>
        <p:txBody>
          <a:bodyPr wrap="none" rtlCol="0">
            <a:spAutoFit/>
          </a:bodyPr>
          <a:lstStyle/>
          <a:p>
            <a:r>
              <a:rPr lang="en-US" dirty="0" smtClean="0"/>
              <a:t>Time</a:t>
            </a:r>
            <a:endParaRPr lang="en-US" dirty="0"/>
          </a:p>
        </p:txBody>
      </p:sp>
      <p:sp>
        <p:nvSpPr>
          <p:cNvPr id="23" name="Rounded Rectangle 22"/>
          <p:cNvSpPr/>
          <p:nvPr/>
        </p:nvSpPr>
        <p:spPr>
          <a:xfrm>
            <a:off x="314784" y="838200"/>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18807" y="411473"/>
            <a:ext cx="620554" cy="369332"/>
          </a:xfrm>
          <a:prstGeom prst="rect">
            <a:avLst/>
          </a:prstGeom>
          <a:noFill/>
        </p:spPr>
        <p:txBody>
          <a:bodyPr wrap="none" rtlCol="0">
            <a:spAutoFit/>
          </a:bodyPr>
          <a:lstStyle/>
          <a:p>
            <a:r>
              <a:rPr lang="en-US" dirty="0" smtClean="0"/>
              <a:t>Data</a:t>
            </a:r>
            <a:endParaRPr lang="en-US" dirty="0"/>
          </a:p>
        </p:txBody>
      </p:sp>
      <p:cxnSp>
        <p:nvCxnSpPr>
          <p:cNvPr id="25" name="Straight Arrow Connector 24"/>
          <p:cNvCxnSpPr>
            <a:stCxn id="8" idx="3"/>
            <a:endCxn id="28" idx="1"/>
          </p:cNvCxnSpPr>
          <p:nvPr/>
        </p:nvCxnSpPr>
        <p:spPr>
          <a:xfrm>
            <a:off x="2990850" y="876300"/>
            <a:ext cx="2157883" cy="226040"/>
          </a:xfrm>
          <a:prstGeom prst="straightConnector1">
            <a:avLst/>
          </a:prstGeom>
          <a:ln>
            <a:solidFill>
              <a:schemeClr val="accent1"/>
            </a:solidFill>
            <a:tailEnd type="triangle"/>
          </a:ln>
        </p:spPr>
        <p:style>
          <a:lnRef idx="2">
            <a:schemeClr val="accent2"/>
          </a:lnRef>
          <a:fillRef idx="0">
            <a:schemeClr val="accent2"/>
          </a:fillRef>
          <a:effectRef idx="1">
            <a:schemeClr val="accent2"/>
          </a:effectRef>
          <a:fontRef idx="minor">
            <a:schemeClr val="tx1"/>
          </a:fontRef>
        </p:style>
      </p:cxnSp>
      <p:sp>
        <p:nvSpPr>
          <p:cNvPr id="28" name="Rounded Rectangle 27"/>
          <p:cNvSpPr/>
          <p:nvPr/>
        </p:nvSpPr>
        <p:spPr>
          <a:xfrm>
            <a:off x="5148733" y="1064240"/>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a:endCxn id="31" idx="1"/>
          </p:cNvCxnSpPr>
          <p:nvPr/>
        </p:nvCxnSpPr>
        <p:spPr>
          <a:xfrm>
            <a:off x="2990850" y="1122786"/>
            <a:ext cx="2157883" cy="226040"/>
          </a:xfrm>
          <a:prstGeom prst="straightConnector1">
            <a:avLst/>
          </a:prstGeom>
          <a:ln>
            <a:solidFill>
              <a:schemeClr val="accent1"/>
            </a:solidFill>
            <a:tailEnd type="triangle"/>
          </a:ln>
        </p:spPr>
        <p:style>
          <a:lnRef idx="2">
            <a:schemeClr val="accent2"/>
          </a:lnRef>
          <a:fillRef idx="0">
            <a:schemeClr val="accent2"/>
          </a:fillRef>
          <a:effectRef idx="1">
            <a:schemeClr val="accent2"/>
          </a:effectRef>
          <a:fontRef idx="minor">
            <a:schemeClr val="tx1"/>
          </a:fontRef>
        </p:style>
      </p:cxnSp>
      <p:sp>
        <p:nvSpPr>
          <p:cNvPr id="31" name="Rounded Rectangle 30"/>
          <p:cNvSpPr/>
          <p:nvPr/>
        </p:nvSpPr>
        <p:spPr>
          <a:xfrm>
            <a:off x="5148733" y="1310726"/>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a:stCxn id="9" idx="3"/>
            <a:endCxn id="33" idx="1"/>
          </p:cNvCxnSpPr>
          <p:nvPr/>
        </p:nvCxnSpPr>
        <p:spPr>
          <a:xfrm>
            <a:off x="2990850" y="1368234"/>
            <a:ext cx="2157883" cy="27410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3" name="Rounded Rectangle 32"/>
          <p:cNvSpPr/>
          <p:nvPr/>
        </p:nvSpPr>
        <p:spPr>
          <a:xfrm>
            <a:off x="5148733" y="1604237"/>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a:stCxn id="10" idx="3"/>
            <a:endCxn id="36" idx="1"/>
          </p:cNvCxnSpPr>
          <p:nvPr/>
        </p:nvCxnSpPr>
        <p:spPr>
          <a:xfrm>
            <a:off x="2995171" y="1614201"/>
            <a:ext cx="2153562" cy="30479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6" name="Rounded Rectangle 35"/>
          <p:cNvSpPr/>
          <p:nvPr/>
        </p:nvSpPr>
        <p:spPr>
          <a:xfrm>
            <a:off x="5148733" y="1880892"/>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a:stCxn id="11" idx="3"/>
            <a:endCxn id="39" idx="1"/>
          </p:cNvCxnSpPr>
          <p:nvPr/>
        </p:nvCxnSpPr>
        <p:spPr>
          <a:xfrm>
            <a:off x="2993207" y="1860168"/>
            <a:ext cx="2155526" cy="34289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9" name="Rounded Rectangle 38"/>
          <p:cNvSpPr/>
          <p:nvPr/>
        </p:nvSpPr>
        <p:spPr>
          <a:xfrm>
            <a:off x="5148733" y="2164959"/>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p:cNvCxnSpPr/>
          <p:nvPr/>
        </p:nvCxnSpPr>
        <p:spPr>
          <a:xfrm>
            <a:off x="51917" y="2031613"/>
            <a:ext cx="687444" cy="0"/>
          </a:xfrm>
          <a:prstGeom prst="straightConnector1">
            <a:avLst/>
          </a:prstGeom>
          <a:ln>
            <a:solidFill>
              <a:schemeClr val="accent1"/>
            </a:solidFill>
            <a:tailEnd type="triangle"/>
          </a:ln>
        </p:spPr>
        <p:style>
          <a:lnRef idx="2">
            <a:schemeClr val="accent2"/>
          </a:lnRef>
          <a:fillRef idx="0">
            <a:schemeClr val="accent2"/>
          </a:fillRef>
          <a:effectRef idx="1">
            <a:schemeClr val="accent2"/>
          </a:effectRef>
          <a:fontRef idx="minor">
            <a:schemeClr val="tx1"/>
          </a:fontRef>
        </p:style>
      </p:cxnSp>
      <p:cxnSp>
        <p:nvCxnSpPr>
          <p:cNvPr id="43" name="Straight Arrow Connector 42"/>
          <p:cNvCxnSpPr/>
          <p:nvPr/>
        </p:nvCxnSpPr>
        <p:spPr>
          <a:xfrm>
            <a:off x="51917" y="2347710"/>
            <a:ext cx="681713"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5" name="Straight Arrow Connector 44"/>
          <p:cNvCxnSpPr/>
          <p:nvPr/>
        </p:nvCxnSpPr>
        <p:spPr>
          <a:xfrm>
            <a:off x="51917" y="2655644"/>
            <a:ext cx="681713" cy="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46" name="TextBox 45"/>
          <p:cNvSpPr txBox="1"/>
          <p:nvPr/>
        </p:nvSpPr>
        <p:spPr>
          <a:xfrm>
            <a:off x="736496" y="1833727"/>
            <a:ext cx="1594732" cy="369332"/>
          </a:xfrm>
          <a:prstGeom prst="rect">
            <a:avLst/>
          </a:prstGeom>
          <a:noFill/>
        </p:spPr>
        <p:txBody>
          <a:bodyPr wrap="none" rtlCol="0">
            <a:spAutoFit/>
          </a:bodyPr>
          <a:lstStyle/>
          <a:p>
            <a:r>
              <a:rPr lang="en-US" dirty="0" smtClean="0"/>
              <a:t>Constant Delay</a:t>
            </a:r>
            <a:endParaRPr lang="en-US" dirty="0"/>
          </a:p>
        </p:txBody>
      </p:sp>
      <p:sp>
        <p:nvSpPr>
          <p:cNvPr id="47" name="TextBox 46"/>
          <p:cNvSpPr txBox="1"/>
          <p:nvPr/>
        </p:nvSpPr>
        <p:spPr>
          <a:xfrm>
            <a:off x="736496" y="2164707"/>
            <a:ext cx="1713033" cy="369332"/>
          </a:xfrm>
          <a:prstGeom prst="rect">
            <a:avLst/>
          </a:prstGeom>
          <a:noFill/>
        </p:spPr>
        <p:txBody>
          <a:bodyPr wrap="none" rtlCol="0">
            <a:spAutoFit/>
          </a:bodyPr>
          <a:lstStyle/>
          <a:p>
            <a:r>
              <a:rPr lang="en-US" dirty="0" smtClean="0"/>
              <a:t>Increasing Delay</a:t>
            </a:r>
            <a:endParaRPr lang="en-US" dirty="0"/>
          </a:p>
        </p:txBody>
      </p:sp>
      <p:sp>
        <p:nvSpPr>
          <p:cNvPr id="48" name="TextBox 47"/>
          <p:cNvSpPr txBox="1"/>
          <p:nvPr/>
        </p:nvSpPr>
        <p:spPr>
          <a:xfrm>
            <a:off x="736496" y="2460685"/>
            <a:ext cx="1791581" cy="369332"/>
          </a:xfrm>
          <a:prstGeom prst="rect">
            <a:avLst/>
          </a:prstGeom>
          <a:noFill/>
        </p:spPr>
        <p:txBody>
          <a:bodyPr wrap="none" rtlCol="0">
            <a:spAutoFit/>
          </a:bodyPr>
          <a:lstStyle/>
          <a:p>
            <a:r>
              <a:rPr lang="en-US" dirty="0" smtClean="0"/>
              <a:t>Decreasing Delay</a:t>
            </a:r>
            <a:endParaRPr lang="en-US" dirty="0"/>
          </a:p>
        </p:txBody>
      </p:sp>
      <p:sp>
        <p:nvSpPr>
          <p:cNvPr id="34" name="Right Brace 33"/>
          <p:cNvSpPr/>
          <p:nvPr/>
        </p:nvSpPr>
        <p:spPr>
          <a:xfrm>
            <a:off x="5415433" y="1100347"/>
            <a:ext cx="152400" cy="245967"/>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50" name="TextBox 49"/>
          <p:cNvSpPr txBox="1"/>
          <p:nvPr/>
        </p:nvSpPr>
        <p:spPr>
          <a:xfrm>
            <a:off x="5588580" y="1037002"/>
            <a:ext cx="469616" cy="369332"/>
          </a:xfrm>
          <a:prstGeom prst="rect">
            <a:avLst/>
          </a:prstGeom>
          <a:noFill/>
        </p:spPr>
        <p:txBody>
          <a:bodyPr wrap="none" rtlCol="0">
            <a:spAutoFit/>
          </a:bodyPr>
          <a:lstStyle/>
          <a:p>
            <a:r>
              <a:rPr lang="en-US" dirty="0" smtClean="0"/>
              <a:t>IAT</a:t>
            </a:r>
            <a:endParaRPr lang="en-US" dirty="0"/>
          </a:p>
        </p:txBody>
      </p:sp>
      <p:cxnSp>
        <p:nvCxnSpPr>
          <p:cNvPr id="51" name="Straight Arrow Connector 50"/>
          <p:cNvCxnSpPr>
            <a:endCxn id="52" idx="1"/>
          </p:cNvCxnSpPr>
          <p:nvPr/>
        </p:nvCxnSpPr>
        <p:spPr>
          <a:xfrm>
            <a:off x="2993207" y="2101905"/>
            <a:ext cx="2155526" cy="3428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2" name="Rounded Rectangle 51"/>
          <p:cNvSpPr/>
          <p:nvPr/>
        </p:nvSpPr>
        <p:spPr>
          <a:xfrm>
            <a:off x="5148733" y="2406696"/>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p:cNvCxnSpPr>
            <a:stCxn id="13" idx="3"/>
            <a:endCxn id="54" idx="1"/>
          </p:cNvCxnSpPr>
          <p:nvPr/>
        </p:nvCxnSpPr>
        <p:spPr>
          <a:xfrm>
            <a:off x="2991243" y="2352102"/>
            <a:ext cx="2164259" cy="303446"/>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54" name="Rounded Rectangle 53"/>
          <p:cNvSpPr/>
          <p:nvPr/>
        </p:nvSpPr>
        <p:spPr>
          <a:xfrm>
            <a:off x="5155502" y="2617448"/>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Arrow Connector 56"/>
          <p:cNvCxnSpPr>
            <a:stCxn id="14" idx="3"/>
            <a:endCxn id="58" idx="1"/>
          </p:cNvCxnSpPr>
          <p:nvPr/>
        </p:nvCxnSpPr>
        <p:spPr>
          <a:xfrm>
            <a:off x="2990850" y="2598069"/>
            <a:ext cx="2164652" cy="274765"/>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58" name="Rounded Rectangle 57"/>
          <p:cNvSpPr/>
          <p:nvPr/>
        </p:nvSpPr>
        <p:spPr>
          <a:xfrm>
            <a:off x="5155502" y="2834734"/>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p:cNvCxnSpPr>
            <a:endCxn id="62" idx="1"/>
          </p:cNvCxnSpPr>
          <p:nvPr/>
        </p:nvCxnSpPr>
        <p:spPr>
          <a:xfrm>
            <a:off x="2991173" y="2844580"/>
            <a:ext cx="2164652" cy="2747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2" name="Rounded Rectangle 61"/>
          <p:cNvSpPr/>
          <p:nvPr/>
        </p:nvSpPr>
        <p:spPr>
          <a:xfrm>
            <a:off x="5155825" y="3081245"/>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Arrow Connector 62"/>
          <p:cNvCxnSpPr>
            <a:endCxn id="64" idx="1"/>
          </p:cNvCxnSpPr>
          <p:nvPr/>
        </p:nvCxnSpPr>
        <p:spPr>
          <a:xfrm>
            <a:off x="2991495" y="3091091"/>
            <a:ext cx="2164652" cy="2747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4" name="Rounded Rectangle 63"/>
          <p:cNvSpPr/>
          <p:nvPr/>
        </p:nvSpPr>
        <p:spPr>
          <a:xfrm>
            <a:off x="5156147" y="3327756"/>
            <a:ext cx="228600" cy="76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153148" y="848914"/>
            <a:ext cx="2010715" cy="89442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b="1" dirty="0" smtClean="0"/>
              <a:t>Constant Delay:</a:t>
            </a:r>
          </a:p>
          <a:p>
            <a:r>
              <a:rPr lang="en-US" sz="1200" dirty="0" smtClean="0"/>
              <a:t>IAT does not change, so bandwidth measured at the receiver </a:t>
            </a:r>
            <a:r>
              <a:rPr lang="en-US" sz="1200" b="1" dirty="0" smtClean="0"/>
              <a:t>does not change</a:t>
            </a:r>
            <a:endParaRPr lang="en-US" sz="1200" b="1" dirty="0"/>
          </a:p>
        </p:txBody>
      </p:sp>
      <p:sp>
        <p:nvSpPr>
          <p:cNvPr id="66" name="Rounded Rectangle 65"/>
          <p:cNvSpPr/>
          <p:nvPr/>
        </p:nvSpPr>
        <p:spPr>
          <a:xfrm>
            <a:off x="6153147" y="1838787"/>
            <a:ext cx="2010715" cy="89442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b="1" dirty="0" smtClean="0"/>
              <a:t>Increasing Delay:</a:t>
            </a:r>
          </a:p>
          <a:p>
            <a:r>
              <a:rPr lang="en-US" sz="1200" dirty="0" smtClean="0"/>
              <a:t>IAT increases, so bandwidth measured at the receiver </a:t>
            </a:r>
            <a:r>
              <a:rPr lang="en-US" sz="1200" b="1" dirty="0" smtClean="0"/>
              <a:t>decreases</a:t>
            </a:r>
            <a:endParaRPr lang="en-US" sz="1200" b="1" dirty="0"/>
          </a:p>
        </p:txBody>
      </p:sp>
      <p:sp>
        <p:nvSpPr>
          <p:cNvPr id="67" name="Rounded Rectangle 66"/>
          <p:cNvSpPr/>
          <p:nvPr/>
        </p:nvSpPr>
        <p:spPr>
          <a:xfrm>
            <a:off x="6153146" y="2828660"/>
            <a:ext cx="2010715" cy="89442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200" b="1" dirty="0" smtClean="0"/>
              <a:t>Decreasing Delay:</a:t>
            </a:r>
          </a:p>
          <a:p>
            <a:r>
              <a:rPr lang="en-US" sz="1200" dirty="0" smtClean="0"/>
              <a:t>IAT decreases, so bandwidth measured at the receiver </a:t>
            </a:r>
            <a:r>
              <a:rPr lang="en-US" sz="1200" b="1" dirty="0" smtClean="0"/>
              <a:t>increases</a:t>
            </a:r>
            <a:endParaRPr lang="en-US" sz="1200" b="1" dirty="0"/>
          </a:p>
        </p:txBody>
      </p:sp>
    </p:spTree>
    <p:extLst>
      <p:ext uri="{BB962C8B-B14F-4D97-AF65-F5344CB8AC3E}">
        <p14:creationId xmlns:p14="http://schemas.microsoft.com/office/powerpoint/2010/main" val="39554142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551</TotalTime>
  <Words>501</Words>
  <Application>Microsoft Office PowerPoint</Application>
  <PresentationFormat>On-screen Show (4:3)</PresentationFormat>
  <Paragraphs>305</Paragraphs>
  <Slides>10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Boo</dc:creator>
  <cp:lastModifiedBy>William Emfinger</cp:lastModifiedBy>
  <cp:revision>80</cp:revision>
  <dcterms:created xsi:type="dcterms:W3CDTF">2014-02-02T14:25:07Z</dcterms:created>
  <dcterms:modified xsi:type="dcterms:W3CDTF">2015-10-14T18:13:27Z</dcterms:modified>
</cp:coreProperties>
</file>