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2"/>
  </p:notesMasterIdLst>
  <p:handoutMasterIdLst>
    <p:handoutMasterId r:id="rId33"/>
  </p:handoutMasterIdLst>
  <p:sldIdLst>
    <p:sldId id="256" r:id="rId2"/>
    <p:sldId id="322" r:id="rId3"/>
    <p:sldId id="327" r:id="rId4"/>
    <p:sldId id="332" r:id="rId5"/>
    <p:sldId id="346" r:id="rId6"/>
    <p:sldId id="323" r:id="rId7"/>
    <p:sldId id="347" r:id="rId8"/>
    <p:sldId id="348" r:id="rId9"/>
    <p:sldId id="333" r:id="rId10"/>
    <p:sldId id="325" r:id="rId11"/>
    <p:sldId id="350" r:id="rId12"/>
    <p:sldId id="359" r:id="rId13"/>
    <p:sldId id="360" r:id="rId14"/>
    <p:sldId id="361" r:id="rId15"/>
    <p:sldId id="362" r:id="rId16"/>
    <p:sldId id="363" r:id="rId17"/>
    <p:sldId id="364" r:id="rId18"/>
    <p:sldId id="365" r:id="rId19"/>
    <p:sldId id="356" r:id="rId20"/>
    <p:sldId id="351" r:id="rId21"/>
    <p:sldId id="352" r:id="rId22"/>
    <p:sldId id="357" r:id="rId23"/>
    <p:sldId id="358" r:id="rId24"/>
    <p:sldId id="353" r:id="rId25"/>
    <p:sldId id="354" r:id="rId26"/>
    <p:sldId id="326" r:id="rId27"/>
    <p:sldId id="329" r:id="rId28"/>
    <p:sldId id="340" r:id="rId29"/>
    <p:sldId id="355" r:id="rId30"/>
    <p:sldId id="335" r:id="rId31"/>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87853" autoAdjust="0"/>
  </p:normalViewPr>
  <p:slideViewPr>
    <p:cSldViewPr>
      <p:cViewPr varScale="1">
        <p:scale>
          <a:sx n="75" d="100"/>
          <a:sy n="75" d="100"/>
        </p:scale>
        <p:origin x="1450"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2015-10-08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2015-10-08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22</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23</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24</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26</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3</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11</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mention how we measure buffer space requirements: using Linux’s built-in measurement tools</a:t>
            </a:r>
          </a:p>
          <a:p>
            <a:endParaRPr lang="en-US" dirty="0" smtClean="0"/>
          </a:p>
          <a:p>
            <a:r>
              <a:rPr lang="en-US" dirty="0" smtClean="0"/>
              <a:t>Model same application with RTC and </a:t>
            </a:r>
            <a:r>
              <a:rPr lang="en-US" dirty="0" smtClean="0"/>
              <a:t>PNP</a:t>
            </a:r>
            <a:r>
              <a:rPr lang="en-US" baseline="30000" dirty="0" smtClean="0"/>
              <a:t>2</a:t>
            </a:r>
            <a:endParaRPr lang="en-US" dirty="0" smtClean="0"/>
          </a:p>
        </p:txBody>
      </p:sp>
      <p:sp>
        <p:nvSpPr>
          <p:cNvPr id="4" name="Slide Number Placeholder 3"/>
          <p:cNvSpPr>
            <a:spLocks noGrp="1"/>
          </p:cNvSpPr>
          <p:nvPr>
            <p:ph type="sldNum" sz="quarter" idx="10"/>
          </p:nvPr>
        </p:nvSpPr>
        <p:spPr/>
        <p:txBody>
          <a:bodyPr/>
          <a:lstStyle/>
          <a:p>
            <a:fld id="{BF235529-9E21-485D-85D0-B510246CE809}" type="slidenum">
              <a:rPr lang="en-US" smtClean="0"/>
              <a:pPr/>
              <a:t>20</a:t>
            </a:fld>
            <a:endParaRPr lang="en-US"/>
          </a:p>
        </p:txBody>
      </p:sp>
    </p:spTree>
    <p:extLst>
      <p:ext uri="{BB962C8B-B14F-4D97-AF65-F5344CB8AC3E}">
        <p14:creationId xmlns:p14="http://schemas.microsoft.com/office/powerpoint/2010/main" val="22206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21</a:t>
            </a:fld>
            <a:endParaRPr lang="en-US"/>
          </a:p>
        </p:txBody>
      </p:sp>
    </p:spTree>
    <p:extLst>
      <p:ext uri="{BB962C8B-B14F-4D97-AF65-F5344CB8AC3E}">
        <p14:creationId xmlns:p14="http://schemas.microsoft.com/office/powerpoint/2010/main" val="124274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7B0AD-2104-4A86-BFF9-C3C5598F212A}" type="datetime1">
              <a:rPr lang="en-US" smtClean="0"/>
              <a:t>2015-10-08</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8EB81D-81B2-409A-9FD8-37836968236D}"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F6DE91-9147-484C-9763-17ED81D40E70}"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32A5CF-4774-4998-B686-F6B05CA0196C}"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16038B3-3447-4A80-8F30-B3F76E04B189}"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CDC419-EE05-420B-B0DE-04B8210C930B}"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00BF87C-A2FE-4FD4-8CBC-4F4B975BA423}" type="datetime1">
              <a:rPr lang="en-US" smtClean="0"/>
              <a:t>2015-10-08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C97AF0-BC50-4985-8EF9-A56A3C47C64C}" type="datetime1">
              <a:rPr lang="en-US" smtClean="0"/>
              <a:t>2015-10-08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F2739-40F2-4A2A-A803-E1F83BD4BB05}" type="datetime1">
              <a:rPr lang="en-US" smtClean="0"/>
              <a:t>2015-10-08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F455B18-E641-4003-B1A5-D1258C309CD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0B9606E-1BEE-4AFD-9E6F-3B7CC4F27B9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091057-BD68-41C8-B120-56328C88DB0A}" type="datetime1">
              <a:rPr lang="en-US" smtClean="0"/>
              <a:t>2015-10-08</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Management 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P</a:t>
            </a:r>
            <a:r>
              <a:rPr lang="en-US" i="1" dirty="0" smtClean="0"/>
              <a:t>recise </a:t>
            </a:r>
            <a:r>
              <a:rPr lang="en-US" b="1" i="1" dirty="0" smtClean="0"/>
              <a:t>N</a:t>
            </a:r>
            <a:r>
              <a:rPr lang="en-US" i="1" dirty="0" smtClean="0"/>
              <a:t>etwork </a:t>
            </a:r>
            <a:r>
              <a:rPr lang="en-US" b="1" i="1" dirty="0" smtClean="0"/>
              <a:t>P</a:t>
            </a:r>
            <a:r>
              <a:rPr lang="en-US" i="1" dirty="0" smtClean="0"/>
              <a:t>erformance </a:t>
            </a:r>
            <a:r>
              <a:rPr lang="en-US" b="1" i="1" dirty="0" smtClean="0"/>
              <a:t>P</a:t>
            </a:r>
            <a:r>
              <a:rPr lang="en-US" i="1" dirty="0" smtClean="0"/>
              <a:t>rediction </a:t>
            </a:r>
            <a:r>
              <a:rPr lang="en-US" dirty="0" smtClean="0"/>
              <a:t>(</a:t>
            </a:r>
            <a:r>
              <a:rPr lang="en-US" b="1" dirty="0" smtClean="0"/>
              <a:t>PNP</a:t>
            </a:r>
            <a:r>
              <a:rPr lang="en-US" b="1" baseline="30000" dirty="0" smtClean="0"/>
              <a:t>2</a:t>
            </a:r>
            <a:r>
              <a:rPr lang="en-US" b="1" dirty="0" smtClean="0"/>
              <a:t>)</a:t>
            </a:r>
            <a:endParaRPr lang="en-US" b="1" dirty="0" smtClean="0"/>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Accuracy and Comparison with NC</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30659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1188" y="34584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81188" y="2895600"/>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864" y="34584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1863" y="2895600"/>
            <a:ext cx="3367411"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596799893"/>
                  </p:ext>
                </p:extLst>
              </p:nvPr>
            </p:nvGraphicFramePr>
            <p:xfrm>
              <a:off x="1066800" y="5455920"/>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30763">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pPr algn="ctr"/>
                          <a:r>
                            <a:rPr lang="en-US" sz="1200" dirty="0" smtClean="0"/>
                            <a:t>Measured</a:t>
                          </a:r>
                          <a:r>
                            <a:rPr lang="en-US" sz="1200" baseline="0" dirty="0" smtClean="0"/>
                            <a:t> (</a:t>
                          </a:r>
                          <a14:m>
                            <m:oMath xmlns:m="http://schemas.openxmlformats.org/officeDocument/2006/math">
                              <m:r>
                                <a:rPr lang="en-US" sz="1200" b="1" i="1" baseline="0" smtClean="0">
                                  <a:latin typeface="Cambria Math" panose="02040503050406030204" pitchFamily="18" charset="0"/>
                                </a:rPr>
                                <m:t>𝝁</m:t>
                              </m:r>
                              <m:r>
                                <a:rPr lang="en-US" sz="1200" b="1" i="1" baseline="0" smtClean="0">
                                  <a:latin typeface="Cambria Math" panose="02040503050406030204" pitchFamily="18" charset="0"/>
                                </a:rPr>
                                <m:t>, </m:t>
                              </m:r>
                              <m:r>
                                <a:rPr lang="en-US" sz="1200" b="1" i="1" baseline="0" smtClean="0">
                                  <a:latin typeface="Cambria Math" panose="02040503050406030204" pitchFamily="18" charset="0"/>
                                </a:rPr>
                                <m:t>𝝈</m:t>
                              </m:r>
                            </m:oMath>
                          </a14:m>
                          <a:r>
                            <a:rPr lang="en-US" sz="1200" dirty="0" smtClean="0"/>
                            <a:t>)</a:t>
                          </a:r>
                          <a:endParaRPr lang="en-US" sz="1200" dirty="0"/>
                        </a:p>
                      </a:txBody>
                      <a:tcPr/>
                    </a:tc>
                    <a:extLst>
                      <a:ext uri="{0D108BD9-81ED-4DB2-BD59-A6C34878D82A}">
                        <a16:rowId xmlns:a16="http://schemas.microsoft.com/office/drawing/2014/main" val="808718321"/>
                      </a:ext>
                    </a:extLst>
                  </a:tr>
                  <a:tr h="230763">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30763">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30763">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596799893"/>
                  </p:ext>
                </p:extLst>
              </p:nvPr>
            </p:nvGraphicFramePr>
            <p:xfrm>
              <a:off x="1066800" y="5455920"/>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74320">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endParaRPr lang="en-US"/>
                        </a:p>
                      </a:txBody>
                      <a:tcPr>
                        <a:blipFill>
                          <a:blip r:embed="rId6"/>
                          <a:stretch>
                            <a:fillRect l="-301460" t="-4444" r="-1460" b="-317778"/>
                          </a:stretch>
                        </a:blipFill>
                      </a:tcPr>
                    </a:tc>
                    <a:extLst>
                      <a:ext uri="{0D108BD9-81ED-4DB2-BD59-A6C34878D82A}">
                        <a16:rowId xmlns:a16="http://schemas.microsoft.com/office/drawing/2014/main" val="808718321"/>
                      </a:ext>
                    </a:extLst>
                  </a:tr>
                  <a:tr h="274320">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74320">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74320">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Fallback>
      </mc:AlternateContent>
      <p:sp>
        <p:nvSpPr>
          <p:cNvPr id="12" name="TextBox 11"/>
          <p:cNvSpPr txBox="1"/>
          <p:nvPr/>
        </p:nvSpPr>
        <p:spPr>
          <a:xfrm>
            <a:off x="152400" y="1430181"/>
            <a:ext cx="764953" cy="369332"/>
          </a:xfrm>
          <a:prstGeom prst="rect">
            <a:avLst/>
          </a:prstGeom>
          <a:noFill/>
        </p:spPr>
        <p:txBody>
          <a:bodyPr wrap="none" rtlCol="0">
            <a:spAutoFit/>
          </a:bodyPr>
          <a:lstStyle/>
          <a:p>
            <a:r>
              <a:rPr lang="en-US" dirty="0" smtClean="0"/>
              <a:t>PNP</a:t>
            </a:r>
            <a:r>
              <a:rPr lang="en-US" baseline="30000" dirty="0" smtClean="0"/>
              <a:t>2</a:t>
            </a:r>
            <a:endParaRPr lang="en-US" dirty="0"/>
          </a:p>
        </p:txBody>
      </p:sp>
      <p:sp>
        <p:nvSpPr>
          <p:cNvPr id="13" name="TextBox 12"/>
          <p:cNvSpPr txBox="1"/>
          <p:nvPr/>
        </p:nvSpPr>
        <p:spPr>
          <a:xfrm>
            <a:off x="265411" y="3979934"/>
            <a:ext cx="538930" cy="369332"/>
          </a:xfrm>
          <a:prstGeom prst="rect">
            <a:avLst/>
          </a:prstGeom>
          <a:noFill/>
        </p:spPr>
        <p:txBody>
          <a:bodyPr wrap="none" rtlCol="0">
            <a:spAutoFit/>
          </a:bodyPr>
          <a:lstStyle/>
          <a:p>
            <a:r>
              <a:rPr lang="en-US" dirty="0" smtClean="0"/>
              <a:t>NC</a:t>
            </a:r>
            <a:endParaRPr lang="en-US" dirty="0"/>
          </a:p>
        </p:txBody>
      </p:sp>
    </p:spTree>
    <p:extLst>
      <p:ext uri="{BB962C8B-B14F-4D97-AF65-F5344CB8AC3E}">
        <p14:creationId xmlns:p14="http://schemas.microsoft.com/office/powerpoint/2010/main" val="153535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(1/5)</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89072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3398" y="4121180"/>
            <a:ext cx="3429002" cy="2584420"/>
          </a:xfrm>
        </p:spPr>
      </p:pic>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398" y="1532194"/>
            <a:ext cx="3435062" cy="25889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398" y="1536762"/>
            <a:ext cx="3429000" cy="25844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398" y="4121181"/>
            <a:ext cx="3429000" cy="2584419"/>
          </a:xfrm>
          <a:prstGeom prst="rect">
            <a:avLst/>
          </a:prstGeom>
        </p:spPr>
      </p:pic>
      <p:sp>
        <p:nvSpPr>
          <p:cNvPr id="2" name="Title 1"/>
          <p:cNvSpPr>
            <a:spLocks noGrp="1"/>
          </p:cNvSpPr>
          <p:nvPr>
            <p:ph type="title"/>
          </p:nvPr>
        </p:nvSpPr>
        <p:spPr/>
        <p:txBody>
          <a:bodyPr>
            <a:normAutofit/>
          </a:bodyPr>
          <a:lstStyle/>
          <a:p>
            <a:r>
              <a:rPr lang="en-US" dirty="0" smtClean="0"/>
              <a:t>Analysis of Periodic Systems (2/5)</a:t>
            </a:r>
            <a:endParaRPr lang="en-US" dirty="0"/>
          </a:p>
        </p:txBody>
      </p:sp>
    </p:spTree>
    <p:extLst>
      <p:ext uri="{BB962C8B-B14F-4D97-AF65-F5344CB8AC3E}">
        <p14:creationId xmlns:p14="http://schemas.microsoft.com/office/powerpoint/2010/main" val="201737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830" y="4186931"/>
            <a:ext cx="3510267" cy="2645669"/>
          </a:xfrm>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564" y="1541262"/>
            <a:ext cx="3510267" cy="26456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829" y="1541262"/>
            <a:ext cx="3510267" cy="26456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564" y="4186931"/>
            <a:ext cx="3510267" cy="2645669"/>
          </a:xfrm>
          <a:prstGeom prst="rect">
            <a:avLst/>
          </a:prstGeom>
        </p:spPr>
      </p:pic>
      <p:sp>
        <p:nvSpPr>
          <p:cNvPr id="2" name="Title 1"/>
          <p:cNvSpPr>
            <a:spLocks noGrp="1"/>
          </p:cNvSpPr>
          <p:nvPr>
            <p:ph type="title"/>
          </p:nvPr>
        </p:nvSpPr>
        <p:spPr/>
        <p:txBody>
          <a:bodyPr>
            <a:normAutofit/>
          </a:bodyPr>
          <a:lstStyle/>
          <a:p>
            <a:r>
              <a:rPr lang="en-US" dirty="0" smtClean="0"/>
              <a:t>Analysis of Periodic Systems (3/5)</a:t>
            </a:r>
            <a:endParaRPr lang="en-US" dirty="0"/>
          </a:p>
        </p:txBody>
      </p:sp>
    </p:spTree>
    <p:extLst>
      <p:ext uri="{BB962C8B-B14F-4D97-AF65-F5344CB8AC3E}">
        <p14:creationId xmlns:p14="http://schemas.microsoft.com/office/powerpoint/2010/main" val="3451270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(4/5)</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b="0" dirty="0" smtClean="0">
                    <a:latin typeface="Cambria Math" panose="02040503050406030204" pitchFamily="18" charset="0"/>
                  </a:rPr>
                  <a:t>We define a function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b="0" dirty="0" smtClean="0">
                    <a:latin typeface="Cambria Math" panose="02040503050406030204" pitchFamily="18" charset="0"/>
                  </a:rPr>
                  <a:t> to be </a:t>
                </a:r>
                <a:r>
                  <a:rPr lang="en-US" b="1" dirty="0" smtClean="0">
                    <a:latin typeface="Cambria Math" panose="02040503050406030204" pitchFamily="18" charset="0"/>
                  </a:rPr>
                  <a:t>repeating</a:t>
                </a:r>
                <a:r>
                  <a:rPr lang="en-US" dirty="0" smtClean="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𝑖𝑓𝑓</m:t>
                    </m:r>
                  </m:oMath>
                </a14:m>
                <a:r>
                  <a:rPr lang="en-US" dirty="0" smtClean="0">
                    <a:latin typeface="Cambria Math" panose="02040503050406030204" pitchFamily="18" charset="0"/>
                  </a:rPr>
                  <a:t>:</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ℕ</m:t>
                      </m:r>
                      <m:r>
                        <a:rPr lang="en-US" b="0" i="1" smtClean="0">
                          <a:latin typeface="Cambria Math" panose="02040503050406030204" pitchFamily="18" charset="0"/>
                        </a:rPr>
                        <m:t>&gt;0</m:t>
                      </m:r>
                    </m:oMath>
                  </m:oMathPara>
                </a14:m>
                <a:r>
                  <a:rPr lang="en-US" b="0" dirty="0" smtClean="0"/>
                  <a:t/>
                </a:r>
                <a:br>
                  <a:rPr lang="en-US" b="0" dirty="0" smtClean="0"/>
                </a:br>
                <a:endParaRPr lang="en-US" b="0" dirty="0" smtClean="0"/>
              </a:p>
              <a:p>
                <a:pPr lvl="1"/>
                <a:r>
                  <a:rPr lang="en-US" b="0" dirty="0" smtClean="0"/>
                  <a:t>Wher</a:t>
                </a:r>
                <a:r>
                  <a:rPr lang="en-US" dirty="0" smtClean="0"/>
                  <a:t>e a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is periodic </a:t>
                </a:r>
                <a14:m>
                  <m:oMath xmlns:m="http://schemas.openxmlformats.org/officeDocument/2006/math">
                    <m:r>
                      <a:rPr lang="en-US" b="0" i="1" smtClean="0">
                        <a:latin typeface="Cambria Math" panose="02040503050406030204" pitchFamily="18" charset="0"/>
                      </a:rPr>
                      <m:t>𝑖𝑓𝑓</m:t>
                    </m:r>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=0</m:t>
                    </m:r>
                  </m:oMath>
                </a14:m>
                <a:endParaRPr lang="en-US" b="0" dirty="0" smtClean="0"/>
              </a:p>
              <a:p>
                <a:pPr lvl="1"/>
                <a:r>
                  <a:rPr lang="en-US" dirty="0" smtClean="0"/>
                  <a:t>Repeating functions result from integrating periodic functions; similarly they produce periodic functions when differentiated</a:t>
                </a:r>
              </a:p>
              <a:p>
                <a:r>
                  <a:rPr lang="en-US" dirty="0" smtClean="0"/>
                  <a:t>Analyze a deterministic, repeating queuing system defined by:</a:t>
                </a:r>
              </a:p>
              <a:p>
                <a:pPr lvl="1"/>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data service capacity of the system, a repeating function</a:t>
                </a:r>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input data to the system, a repeating function</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output data from the system</a:t>
                </a:r>
              </a:p>
              <a:p>
                <a:pPr lvl="1"/>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amount of data in the system’s buffer, </a:t>
                </a:r>
                <a14:m>
                  <m:oMath xmlns:m="http://schemas.openxmlformats.org/officeDocument/2006/math">
                    <m:r>
                      <m:rPr>
                        <m:sty m:val="p"/>
                      </m:rPr>
                      <a:rPr lang="en-US" b="0" i="0" smtClean="0">
                        <a:latin typeface="Cambria Math" panose="02040503050406030204" pitchFamily="18" charset="0"/>
                      </a:rPr>
                      <m:t>B</m:t>
                    </m:r>
                    <m:d>
                      <m:dPr>
                        <m:begChr m:val="["/>
                        <m:endChr m:val="]"/>
                        <m:ctrlPr>
                          <a:rPr lang="en-US" b="0" i="0"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r>
                      <a:rPr lang="en-US" b="0" i="1" smtClean="0">
                        <a:latin typeface="Cambria Math" panose="02040503050406030204" pitchFamily="18" charset="0"/>
                      </a:rPr>
                      <m:t>𝐼</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remaining service capacity of the system after servicing </a:t>
                </a:r>
                <a14:m>
                  <m:oMath xmlns:m="http://schemas.openxmlformats.org/officeDocument/2006/math">
                    <m:r>
                      <a:rPr lang="en-US" b="0" i="1" smtClean="0">
                        <a:latin typeface="Cambria Math" panose="02040503050406030204" pitchFamily="18" charset="0"/>
                      </a:rPr>
                      <m:t>𝐼</m:t>
                    </m:r>
                  </m:oMath>
                </a14:m>
                <a:r>
                  <a:rPr lang="en-US" b="0" dirty="0" smtClean="0"/>
                  <a:t>, i.e. </a:t>
                </a:r>
                <a14:m>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b="0" dirty="0" smtClean="0"/>
                  <a:t>: </a:t>
                </a:r>
                <a:r>
                  <a:rPr lang="en-US" b="0" dirty="0" err="1" smtClean="0"/>
                  <a:t>hyperperiod</a:t>
                </a:r>
                <a:r>
                  <a:rPr lang="en-US" b="0" dirty="0" smtClean="0"/>
                  <a:t> of the input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oMath>
                </a14:m>
                <a:r>
                  <a:rPr lang="en-US" b="0" dirty="0" smtClean="0"/>
                  <a:t> and the service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oMath>
                </a14:m>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𝑃</m:t>
                        </m:r>
                      </m:sub>
                    </m:sSub>
                    <m:r>
                      <a:rPr lang="en-US" b="0" i="0" smtClean="0">
                        <a:latin typeface="Cambria Math" panose="02040503050406030204" pitchFamily="18" charset="0"/>
                      </a:rPr>
                      <m:t>=</m:t>
                    </m:r>
                    <m:r>
                      <a:rPr lang="en-US" b="0" i="1" smtClean="0">
                        <a:latin typeface="Cambria Math" panose="02040503050406030204" pitchFamily="18" charset="0"/>
                      </a:rPr>
                      <m:t>𝑙𝑐𝑚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r>
                      <a:rPr lang="en-US" b="0" i="1" smtClean="0">
                        <a:latin typeface="Cambria Math" panose="02040503050406030204" pitchFamily="18" charset="0"/>
                      </a:rPr>
                      <m:t>)</m:t>
                    </m:r>
                  </m:oMath>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1120" r="-1134" b="-130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08960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(5/5)</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93061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a:t>
            </a:r>
            <a:r>
              <a:rPr lang="en-US" baseline="30000" dirty="0" smtClean="0"/>
              <a:t>2</a:t>
            </a:r>
            <a:r>
              <a:rPr lang="en-US" dirty="0" smtClean="0"/>
              <a:t> </a:t>
            </a:r>
            <a:r>
              <a:rPr lang="en-US" dirty="0" smtClean="0"/>
              <a:t>Network Applications</a:t>
            </a:r>
            <a:r>
              <a:rPr lang="en-US" dirty="0"/>
              <a:t> </a:t>
            </a:r>
            <a:r>
              <a:rPr lang="en-US" dirty="0"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a:t>PNP</a:t>
            </a:r>
            <a:r>
              <a:rPr lang="en-US" baseline="30000" dirty="0"/>
              <a:t>2</a:t>
            </a:r>
            <a:r>
              <a:rPr lang="en-US" dirty="0" smtClean="0"/>
              <a:t> </a:t>
            </a:r>
            <a:r>
              <a:rPr lang="en-US" dirty="0" smtClean="0"/>
              <a:t>tests</a:t>
            </a:r>
          </a:p>
          <a:p>
            <a:r>
              <a:rPr lang="en-US" dirty="0" smtClean="0"/>
              <a:t>Have</a:t>
            </a:r>
            <a:r>
              <a:rPr lang="en-US" dirty="0"/>
              <a:t> </a:t>
            </a:r>
            <a:r>
              <a:rPr lang="en-US" dirty="0" smtClean="0"/>
              <a:t>experimentally</a:t>
            </a:r>
            <a:r>
              <a:rPr lang="en-US" dirty="0"/>
              <a:t> </a:t>
            </a:r>
            <a:r>
              <a:rPr lang="en-US" dirty="0" smtClean="0"/>
              <a:t>validated </a:t>
            </a:r>
            <a:r>
              <a:rPr lang="en-US" dirty="0"/>
              <a:t>PNP</a:t>
            </a:r>
            <a:r>
              <a:rPr lang="en-US" baseline="30000" dirty="0"/>
              <a:t>2</a:t>
            </a:r>
            <a:r>
              <a:rPr lang="en-US" dirty="0" smtClean="0"/>
              <a:t> </a:t>
            </a:r>
            <a:r>
              <a:rPr lang="en-US" dirty="0" smtClean="0"/>
              <a:t>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smtClean="0"/>
              <a:t>testbed</a:t>
            </a:r>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p>
          <a:p>
            <a:r>
              <a:rPr lang="en-US" dirty="0" smtClean="0"/>
              <a:t>Related Work</a:t>
            </a:r>
          </a:p>
          <a:p>
            <a:r>
              <a:rPr lang="en-US" dirty="0" smtClean="0"/>
              <a:t>Results: </a:t>
            </a:r>
          </a:p>
          <a:p>
            <a:pPr lvl="1"/>
            <a:r>
              <a:rPr lang="en-US" dirty="0" smtClean="0"/>
              <a:t>Design-Time Network Performance Analysis of Distributed CPS Applications</a:t>
            </a:r>
          </a:p>
          <a:p>
            <a:pPr lvl="2"/>
            <a:r>
              <a:rPr lang="en-US" dirty="0" smtClean="0"/>
              <a:t>Precise Network Performance </a:t>
            </a:r>
            <a:r>
              <a:rPr lang="en-US" dirty="0"/>
              <a:t>Prediction</a:t>
            </a:r>
          </a:p>
          <a:p>
            <a:pPr lvl="2"/>
            <a:r>
              <a:rPr lang="en-US" dirty="0"/>
              <a:t>Comparison with Network Calculus</a:t>
            </a:r>
            <a:endParaRPr lang="en-US" dirty="0" smtClean="0"/>
          </a:p>
          <a:p>
            <a:pPr lvl="2"/>
            <a:r>
              <a:rPr lang="en-US" dirty="0" smtClean="0"/>
              <a:t>Analysis of Periodic </a:t>
            </a:r>
            <a:r>
              <a:rPr lang="en-US" dirty="0" smtClean="0"/>
              <a:t>Systems</a:t>
            </a:r>
          </a:p>
          <a:p>
            <a:pPr lvl="2"/>
            <a:r>
              <a:rPr lang="en-US" dirty="0" smtClean="0"/>
              <a:t>Analysis of TDMA Scheduling</a:t>
            </a:r>
          </a:p>
          <a:p>
            <a:pPr lvl="2"/>
            <a:r>
              <a:rPr lang="en-US" dirty="0" smtClean="0"/>
              <a:t>Compositional </a:t>
            </a:r>
            <a:r>
              <a:rPr lang="en-US" dirty="0" smtClean="0"/>
              <a:t>Analysis</a:t>
            </a:r>
          </a:p>
          <a:p>
            <a:pPr lvl="2"/>
            <a:r>
              <a:rPr lang="en-US" dirty="0" smtClean="0"/>
              <a:t>Delay Analysis</a:t>
            </a:r>
          </a:p>
          <a:p>
            <a:pPr lvl="2"/>
            <a:r>
              <a:rPr lang="en-US" dirty="0" smtClean="0"/>
              <a:t>Analysis of Statically Routed Networks</a:t>
            </a:r>
          </a:p>
          <a:p>
            <a:pPr lvl="1"/>
            <a:r>
              <a:rPr lang="en-US" dirty="0" smtClean="0"/>
              <a:t>Run-Time Network Performance Monitoring and Management for Distributed CPS Applications</a:t>
            </a:r>
          </a:p>
          <a:p>
            <a:pPr lvl="2"/>
            <a:r>
              <a:rPr lang="en-US" dirty="0" smtClean="0"/>
              <a:t>Measurement, Detection, and Enforcement</a:t>
            </a:r>
          </a:p>
          <a:p>
            <a:pPr lvl="2"/>
            <a:r>
              <a:rPr lang="en-US" dirty="0" smtClean="0"/>
              <a:t>DDoS Detection</a:t>
            </a:r>
          </a:p>
          <a:p>
            <a:r>
              <a:rPr lang="en-US" dirty="0" smtClean="0"/>
              <a:t>Conclusions and Future Work</a:t>
            </a:r>
          </a:p>
          <a:p>
            <a:r>
              <a:rPr lang="en-US" dirty="0" smtClean="0"/>
              <a:t>Publications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with RTC Toolbox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develop test system and application models using our analysis techniques for which we can determine the predicted network resource requirements.</a:t>
            </a:r>
          </a:p>
          <a:p>
            <a:r>
              <a:rPr lang="en-US" dirty="0" smtClean="0"/>
              <a:t>We will develop those same test system and application models in RTC, using RTC Toolbox for MATLAB, for which we can determine comparison predicted network resource requirements.</a:t>
            </a:r>
          </a:p>
          <a:p>
            <a:r>
              <a:rPr lang="en-US" dirty="0" smtClean="0"/>
              <a:t>We will use our </a:t>
            </a:r>
            <a:r>
              <a:rPr lang="en-US" dirty="0" err="1" smtClean="0"/>
              <a:t>testbed</a:t>
            </a:r>
            <a:r>
              <a:rPr lang="en-US" dirty="0" smtClean="0"/>
              <a:t> to enforce the system profile and run application code which follows the network profile.  Measurement code on the </a:t>
            </a:r>
            <a:r>
              <a:rPr lang="en-US" dirty="0" err="1" smtClean="0"/>
              <a:t>testbed</a:t>
            </a:r>
            <a:r>
              <a:rPr lang="en-US" dirty="0" smtClean="0"/>
              <a:t> and in the application will allow us to determine the application's network buffer utilization and buffering delay.</a:t>
            </a:r>
          </a:p>
          <a:p>
            <a:r>
              <a:rPr lang="en-US" dirty="0" smtClean="0"/>
              <a:t>We will compare the predicted results for the test system and application combinations to see what, if any, difference exists between the techniques.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414555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a:t>PNP</a:t>
            </a:r>
            <a:r>
              <a:rPr lang="en-US" baseline="30000" dirty="0"/>
              <a:t>2</a:t>
            </a:r>
            <a:r>
              <a:rPr lang="en-US" dirty="0" smtClean="0"/>
              <a:t>, </a:t>
            </a:r>
            <a:r>
              <a:rPr lang="en-US" dirty="0" smtClean="0"/>
              <a:t>we show the capability for similar systems-theory based 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sp>
        <p:nvSpPr>
          <p:cNvPr id="5" name="Slide Number Placeholder 4"/>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46403" y="1828801"/>
            <a:ext cx="4235197" cy="4787213"/>
          </a:xfrm>
        </p:spPr>
        <p:txBody>
          <a:bodyPr wrap="square">
            <a:normAutofit lnSpcReduction="10000"/>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p>
          <a:p>
            <a:pPr lvl="1"/>
            <a:r>
              <a:rPr lang="en-US" sz="1200" dirty="0" smtClean="0"/>
              <a:t>Communications 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r>
              <a:rPr lang="en-US" sz="1400" dirty="0" smtClean="0"/>
              <a:t>Network</a:t>
            </a:r>
            <a:r>
              <a:rPr lang="en-US" sz="1400" dirty="0"/>
              <a:t> </a:t>
            </a:r>
            <a:r>
              <a:rPr lang="en-US" sz="1400" dirty="0" smtClean="0"/>
              <a:t>resource availability affected by</a:t>
            </a:r>
            <a:r>
              <a:rPr lang="en-US" sz="1400" dirty="0"/>
              <a:t> </a:t>
            </a:r>
            <a:r>
              <a:rPr lang="en-US" sz="1400" dirty="0" smtClean="0"/>
              <a:t>both application load and system’s environment </a:t>
            </a:r>
          </a:p>
          <a:p>
            <a:pPr lvl="1"/>
            <a:r>
              <a:rPr lang="en-US" sz="1200" dirty="0" smtClean="0"/>
              <a:t>Bandwidth (bits/sec)</a:t>
            </a:r>
          </a:p>
          <a:p>
            <a:pPr lvl="1"/>
            <a:r>
              <a:rPr lang="en-US" sz="1200" dirty="0" smtClean="0"/>
              <a:t>Buffering delay  and transmission delay</a:t>
            </a:r>
            <a:endParaRPr lang="en-US" sz="1200" dirty="0"/>
          </a:p>
          <a:p>
            <a:pPr lvl="1"/>
            <a:r>
              <a:rPr lang="en-US" sz="1200" dirty="0" smtClean="0"/>
              <a:t>Availability of network resources</a:t>
            </a:r>
          </a:p>
          <a:p>
            <a:pPr lvl="1"/>
            <a:r>
              <a:rPr lang="en-US" sz="1200" dirty="0"/>
              <a:t>Some systems may have </a:t>
            </a:r>
            <a:r>
              <a:rPr lang="en-US" sz="1200" b="1" dirty="0"/>
              <a:t>deterministic, time-varying network characteristics </a:t>
            </a:r>
            <a:r>
              <a:rPr lang="en-US" sz="1200" dirty="0"/>
              <a:t>or application network load (or both)</a:t>
            </a:r>
          </a:p>
          <a:p>
            <a:r>
              <a:rPr lang="en-US" sz="1300" dirty="0"/>
              <a:t>Design-time analysis is critical for applications which require tight and/or real-time guarantees</a:t>
            </a:r>
          </a:p>
          <a:p>
            <a:pPr lvl="1"/>
            <a:r>
              <a:rPr lang="en-US" sz="1300" dirty="0"/>
              <a:t>Use the analysis to perform </a:t>
            </a:r>
            <a:r>
              <a:rPr lang="en-US" sz="1300" b="1" dirty="0"/>
              <a:t>test for admission</a:t>
            </a:r>
            <a:r>
              <a:rPr lang="en-US" sz="1300" dirty="0"/>
              <a:t> into the system</a:t>
            </a:r>
          </a:p>
          <a:p>
            <a:endParaRPr lang="en-US" sz="1400" dirty="0" smtClean="0"/>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2905" y="1730467"/>
            <a:ext cx="3540866" cy="138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58487" y="3250952"/>
            <a:ext cx="3331533" cy="1397248"/>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543" y="5029200"/>
            <a:ext cx="2495216" cy="181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Deterministic Network Analysis : Network Calculus</a:t>
            </a:r>
            <a:r>
              <a:rPr lang="en-US" dirty="0"/>
              <a:t> </a:t>
            </a:r>
            <a:r>
              <a:rPr lang="en-US" sz="1600" dirty="0"/>
              <a:t>[Le </a:t>
            </a:r>
            <a:r>
              <a:rPr lang="en-US" sz="1600" dirty="0" err="1"/>
              <a:t>Boudec</a:t>
            </a:r>
            <a:r>
              <a:rPr lang="en-US" sz="1600" dirty="0"/>
              <a:t>, 2001][Cruz, 1991]</a:t>
            </a:r>
            <a:endParaRPr lang="en-US" dirty="0"/>
          </a:p>
        </p:txBody>
      </p:sp>
      <p:sp>
        <p:nvSpPr>
          <p:cNvPr id="3" name="Content Placeholder 2"/>
          <p:cNvSpPr>
            <a:spLocks noGrp="1"/>
          </p:cNvSpPr>
          <p:nvPr>
            <p:ph idx="1"/>
          </p:nvPr>
        </p:nvSpPr>
        <p:spPr>
          <a:xfrm>
            <a:off x="946404" y="1828801"/>
            <a:ext cx="4235196" cy="4351337"/>
          </a:xfrm>
        </p:spPr>
        <p:txBody>
          <a:bodyPr>
            <a:normAutofit fontScale="92500" lnSpcReduction="20000"/>
          </a:bodyPr>
          <a:lstStyle/>
          <a:p>
            <a:r>
              <a:rPr lang="en-US" dirty="0" smtClean="0"/>
              <a:t>Based on (min,+)-calculus</a:t>
            </a:r>
          </a:p>
          <a:p>
            <a:r>
              <a:rPr lang="en-US" dirty="0"/>
              <a:t>Abstracts network traffic and computing nodes as </a:t>
            </a:r>
            <a:r>
              <a:rPr lang="en-US" i="1" dirty="0"/>
              <a:t>arrival curves</a:t>
            </a:r>
            <a:r>
              <a:rPr lang="en-US" dirty="0"/>
              <a:t> and traffic shaping </a:t>
            </a:r>
            <a:r>
              <a:rPr lang="en-US" i="1" dirty="0"/>
              <a:t>service </a:t>
            </a:r>
            <a:r>
              <a:rPr lang="en-US" i="1" dirty="0" smtClean="0"/>
              <a:t>curves</a:t>
            </a:r>
            <a:endParaRPr lang="en-US" dirty="0" smtClean="0"/>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4816" y="5620837"/>
            <a:ext cx="2388887" cy="1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6011</TotalTime>
  <Words>3222</Words>
  <Application>Microsoft Office PowerPoint</Application>
  <PresentationFormat>On-screen Show (4:3)</PresentationFormat>
  <Paragraphs>329</Paragraphs>
  <Slides>30</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Cambria Math</vt:lpstr>
      <vt:lpstr>Century Schoolbook</vt:lpstr>
      <vt:lpstr>CMMI10</vt:lpstr>
      <vt:lpstr>CMR10</vt:lpstr>
      <vt:lpstr>NimbusRomNo9L-Regu</vt:lpstr>
      <vt:lpstr>NimbusRomNo9L-ReguItal</vt:lpstr>
      <vt:lpstr>Wingdings 2</vt:lpstr>
      <vt:lpstr>View</vt:lpstr>
      <vt:lpstr>Network Performance Analysis and Management for Cyber-Physical Systems and their Applications</vt:lpstr>
      <vt:lpstr>Outline</vt:lpstr>
      <vt:lpstr>Introduction</vt:lpstr>
      <vt:lpstr>Related Work</vt:lpstr>
      <vt:lpstr>Network Analysis through Simulation / Emulation</vt:lpstr>
      <vt:lpstr>Queuing Theory</vt:lpstr>
      <vt:lpstr>Deterministic Network Analysis : Network Calculus [Le Boudec, 2001][Cruz, 1991]</vt:lpstr>
      <vt:lpstr>Real-Time Calculus</vt:lpstr>
      <vt:lpstr>Results</vt:lpstr>
      <vt:lpstr>Network Performance Analysis for CPS Applications</vt:lpstr>
      <vt:lpstr>Network Performance Analysis for CPS Applications</vt:lpstr>
      <vt:lpstr>PNP2 Accuracy and Comparison with NC</vt:lpstr>
      <vt:lpstr>PowerPoint Presentation</vt:lpstr>
      <vt:lpstr>Analysis of Periodic Systems (1/5)</vt:lpstr>
      <vt:lpstr>Analysis of Periodic Systems (2/5)</vt:lpstr>
      <vt:lpstr>Analysis of Periodic Systems (3/5)</vt:lpstr>
      <vt:lpstr>Analysis of Periodic Systems (4/5)</vt:lpstr>
      <vt:lpstr>Analysis of Periodic Systems (5/5)</vt:lpstr>
      <vt:lpstr>PNP2 Network Applications Testbed</vt:lpstr>
      <vt:lpstr>Comparison of PNP2 with RTC Toolbox</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PNP2 to Network Calculus</vt:lpstr>
      <vt:lpstr>Network Application Fault/Anomaly Classification</vt:lpstr>
      <vt:lpstr>Conclusions and Future Work</vt:lpstr>
      <vt:lpstr>Publications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761</cp:revision>
  <cp:lastPrinted>2015-05-07T13:29:00Z</cp:lastPrinted>
  <dcterms:created xsi:type="dcterms:W3CDTF">2006-08-16T00:00:00Z</dcterms:created>
  <dcterms:modified xsi:type="dcterms:W3CDTF">2015-10-08T14:57:34Z</dcterms:modified>
</cp:coreProperties>
</file>