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2"/>
  </p:notesMasterIdLst>
  <p:handoutMasterIdLst>
    <p:handoutMasterId r:id="rId33"/>
  </p:handoutMasterIdLst>
  <p:sldIdLst>
    <p:sldId id="256" r:id="rId2"/>
    <p:sldId id="322" r:id="rId3"/>
    <p:sldId id="327" r:id="rId4"/>
    <p:sldId id="341" r:id="rId5"/>
    <p:sldId id="331" r:id="rId6"/>
    <p:sldId id="332" r:id="rId7"/>
    <p:sldId id="346" r:id="rId8"/>
    <p:sldId id="323" r:id="rId9"/>
    <p:sldId id="347" r:id="rId10"/>
    <p:sldId id="337" r:id="rId11"/>
    <p:sldId id="344" r:id="rId12"/>
    <p:sldId id="345" r:id="rId13"/>
    <p:sldId id="348" r:id="rId14"/>
    <p:sldId id="349" r:id="rId15"/>
    <p:sldId id="324" r:id="rId16"/>
    <p:sldId id="333" r:id="rId17"/>
    <p:sldId id="325" r:id="rId18"/>
    <p:sldId id="350" r:id="rId19"/>
    <p:sldId id="356" r:id="rId20"/>
    <p:sldId id="351" r:id="rId21"/>
    <p:sldId id="352" r:id="rId22"/>
    <p:sldId id="357" r:id="rId23"/>
    <p:sldId id="358" r:id="rId24"/>
    <p:sldId id="353" r:id="rId25"/>
    <p:sldId id="354" r:id="rId26"/>
    <p:sldId id="326" r:id="rId27"/>
    <p:sldId id="329" r:id="rId28"/>
    <p:sldId id="340" r:id="rId29"/>
    <p:sldId id="355" r:id="rId30"/>
    <p:sldId id="335" r:id="rId3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87853" autoAdjust="0"/>
  </p:normalViewPr>
  <p:slideViewPr>
    <p:cSldViewPr>
      <p:cViewPr varScale="1">
        <p:scale>
          <a:sx n="101" d="100"/>
          <a:sy n="101" d="100"/>
        </p:scale>
        <p:origin x="229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2015-10-04</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13</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go into too much detail here (only when</a:t>
            </a:r>
            <a:r>
              <a:rPr lang="en-US" baseline="0" dirty="0" smtClean="0"/>
              <a:t> questioned); 3-4 sentences per bullet</a:t>
            </a:r>
            <a:endParaRPr lang="en-US" dirty="0" smtClean="0"/>
          </a:p>
          <a:p>
            <a:endParaRPr lang="en-US" dirty="0" smtClean="0"/>
          </a:p>
          <a:p>
            <a:r>
              <a:rPr lang="en-US" dirty="0" smtClean="0"/>
              <a:t>Wireless Network Coding:</a:t>
            </a:r>
          </a:p>
          <a:p>
            <a:pPr marL="174708" indent="-174708">
              <a:buFont typeface="Arial" panose="020B0604020202020204" pitchFamily="34" charset="0"/>
              <a:buChar char="•"/>
            </a:pPr>
            <a:r>
              <a:rPr lang="en-US" dirty="0" smtClean="0"/>
              <a:t>“mixes” information for improving resource efficiency</a:t>
            </a:r>
          </a:p>
          <a:p>
            <a:pPr marL="174708" indent="-174708">
              <a:buFont typeface="Arial" panose="020B0604020202020204" pitchFamily="34" charset="0"/>
              <a:buChar char="•"/>
            </a:pPr>
            <a:r>
              <a:rPr lang="en-US" dirty="0" smtClean="0"/>
              <a:t>Routers XOR packets received from two nodes;</a:t>
            </a:r>
          </a:p>
          <a:p>
            <a:pPr marL="174708" indent="-174708">
              <a:buFont typeface="Arial" panose="020B0604020202020204" pitchFamily="34" charset="0"/>
              <a:buChar char="•"/>
            </a:pPr>
            <a:r>
              <a:rPr lang="en-US" dirty="0" smtClean="0"/>
              <a:t>Each node XORs received packets with the packet it sent</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Wormhole switch:</a:t>
            </a:r>
          </a:p>
          <a:p>
            <a:pPr marL="640594" lvl="1" indent="-174708">
              <a:buFont typeface="Arial" panose="020B0604020202020204" pitchFamily="34" charset="0"/>
              <a:buChar char="•"/>
            </a:pPr>
            <a:r>
              <a:rPr lang="en-US" dirty="0" smtClean="0"/>
              <a:t>Static routes (known a-priori)</a:t>
            </a:r>
          </a:p>
          <a:p>
            <a:pPr marL="640594" lvl="1" indent="-174708">
              <a:buFont typeface="Arial" panose="020B0604020202020204" pitchFamily="34" charset="0"/>
              <a:buChar char="•"/>
            </a:pPr>
            <a:r>
              <a:rPr lang="en-US" dirty="0" smtClean="0"/>
              <a:t>Addresses in first FLIT (flow control digit) can be translated before message arrives</a:t>
            </a:r>
          </a:p>
          <a:p>
            <a:pPr marL="640594" lvl="1" indent="-174708">
              <a:buFont typeface="Arial" panose="020B0604020202020204" pitchFamily="34" charset="0"/>
              <a:buChar char="•"/>
            </a:pPr>
            <a:r>
              <a:rPr lang="en-US" dirty="0" smtClean="0"/>
              <a:t>Router bows-out of the rest of the conversation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14</a:t>
            </a:fld>
            <a:endParaRPr lang="en-US"/>
          </a:p>
        </p:txBody>
      </p:sp>
    </p:spTree>
    <p:extLst>
      <p:ext uri="{BB962C8B-B14F-4D97-AF65-F5344CB8AC3E}">
        <p14:creationId xmlns:p14="http://schemas.microsoft.com/office/powerpoint/2010/main" val="2496414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smtClean="0"/>
              <a:t>RSVP used to maintain state information about the flows on the network (out-of-band)</a:t>
            </a:r>
          </a:p>
          <a:p>
            <a:pPr marL="174708" indent="-174708">
              <a:buFont typeface="Arial" panose="020B0604020202020204" pitchFamily="34" charset="0"/>
              <a:buChar char="•"/>
            </a:pPr>
            <a:r>
              <a:rPr lang="en-US" dirty="0" smtClean="0"/>
              <a:t>Sets up flows to allocate bandwidth and buffer space in each router along a flow’s path</a:t>
            </a:r>
          </a:p>
          <a:p>
            <a:endParaRPr lang="en-US" dirty="0" smtClean="0"/>
          </a:p>
          <a:p>
            <a:r>
              <a:rPr lang="en-US" dirty="0" smtClean="0"/>
              <a:t>One sentence descriptions</a:t>
            </a:r>
            <a:r>
              <a:rPr lang="en-US" baseline="0" dirty="0" smtClean="0"/>
              <a:t> for </a:t>
            </a:r>
            <a:r>
              <a:rPr lang="en-US" baseline="0" dirty="0" err="1" smtClean="0"/>
              <a:t>IntServ</a:t>
            </a:r>
            <a:r>
              <a:rPr lang="en-US" baseline="0" dirty="0" smtClean="0"/>
              <a:t> &amp; </a:t>
            </a:r>
            <a:r>
              <a:rPr lang="en-US" baseline="0" dirty="0" err="1" smtClean="0"/>
              <a:t>DiffServ</a:t>
            </a:r>
            <a:r>
              <a:rPr lang="en-US" baseline="0" dirty="0" smtClean="0"/>
              <a:t> (how they work)</a:t>
            </a:r>
          </a:p>
          <a:p>
            <a:endParaRPr lang="en-US" baseline="0" dirty="0" smtClean="0"/>
          </a:p>
          <a:p>
            <a:r>
              <a:rPr lang="en-US" baseline="0" dirty="0" smtClean="0"/>
              <a:t>For MW, emphasize, quantitative analysis is practically non-existent</a:t>
            </a:r>
            <a:endParaRPr lang="en-US" dirty="0" smtClean="0"/>
          </a:p>
          <a:p>
            <a:endParaRPr lang="en-US" dirty="0" smtClean="0"/>
          </a:p>
          <a:p>
            <a:pPr marL="174708" indent="-174708">
              <a:buFont typeface="Arial" panose="020B0604020202020204" pitchFamily="34" charset="0"/>
              <a:buChar char="•"/>
            </a:pPr>
            <a:r>
              <a:rPr lang="en-US" dirty="0" err="1" smtClean="0"/>
              <a:t>Diffserv</a:t>
            </a:r>
            <a:r>
              <a:rPr lang="en-US" dirty="0" smtClean="0"/>
              <a:t> assigns traffic to predefined classes and uses in-band </a:t>
            </a:r>
            <a:r>
              <a:rPr lang="en-US" dirty="0" err="1" smtClean="0"/>
              <a:t>QoS</a:t>
            </a:r>
            <a:r>
              <a:rPr lang="en-US" dirty="0" smtClean="0"/>
              <a:t> assignment</a:t>
            </a:r>
          </a:p>
          <a:p>
            <a:pPr marL="640594" lvl="1" indent="-174708">
              <a:buFont typeface="Arial" panose="020B0604020202020204" pitchFamily="34" charset="0"/>
              <a:buChar char="•"/>
            </a:pPr>
            <a:r>
              <a:rPr lang="en-US" dirty="0" err="1" smtClean="0"/>
              <a:t>DiffServ</a:t>
            </a:r>
            <a:r>
              <a:rPr lang="en-US" dirty="0" smtClean="0"/>
              <a:t> code point (DSCP) into Type of Service (</a:t>
            </a:r>
            <a:r>
              <a:rPr lang="en-US" dirty="0" err="1" smtClean="0"/>
              <a:t>ToS</a:t>
            </a:r>
            <a:r>
              <a:rPr lang="en-US" dirty="0" smtClean="0"/>
              <a:t>) byte in ipv4 and ipv6 headers</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Transitioning to wireless networks may require describing preference on loss profiles (</a:t>
            </a:r>
            <a:r>
              <a:rPr lang="en-US" dirty="0" err="1" smtClean="0"/>
              <a:t>bursty</a:t>
            </a:r>
            <a:r>
              <a:rPr lang="en-US" dirty="0" smtClean="0"/>
              <a:t> or distributed), and alter refresh message frequencies</a:t>
            </a:r>
          </a:p>
          <a:p>
            <a:pPr marL="174708" indent="-174708">
              <a:buFont typeface="Arial" panose="020B0604020202020204" pitchFamily="34" charset="0"/>
              <a:buChar char="•"/>
            </a:pPr>
            <a:r>
              <a:rPr lang="en-US" dirty="0" smtClean="0"/>
              <a:t>May also require mapping between subnets which use different schemes</a:t>
            </a:r>
          </a:p>
        </p:txBody>
      </p:sp>
      <p:sp>
        <p:nvSpPr>
          <p:cNvPr id="4" name="Slide Number Placeholder 3"/>
          <p:cNvSpPr>
            <a:spLocks noGrp="1"/>
          </p:cNvSpPr>
          <p:nvPr>
            <p:ph type="sldNum" sz="quarter" idx="10"/>
          </p:nvPr>
        </p:nvSpPr>
        <p:spPr/>
        <p:txBody>
          <a:bodyPr/>
          <a:lstStyle/>
          <a:p>
            <a:fld id="{BF235529-9E21-485D-85D0-B510246CE809}" type="slidenum">
              <a:rPr lang="en-US" smtClean="0"/>
              <a:pPr/>
              <a:t>15</a:t>
            </a:fld>
            <a:endParaRPr lang="en-US"/>
          </a:p>
        </p:txBody>
      </p:sp>
    </p:spTree>
    <p:extLst>
      <p:ext uri="{BB962C8B-B14F-4D97-AF65-F5344CB8AC3E}">
        <p14:creationId xmlns:p14="http://schemas.microsoft.com/office/powerpoint/2010/main" val="3543782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18</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mention how we measure buffer space requirements: using Linux’s built-in measurement tools</a:t>
            </a:r>
          </a:p>
          <a:p>
            <a:endParaRPr lang="en-US" dirty="0" smtClean="0"/>
          </a:p>
          <a:p>
            <a:r>
              <a:rPr lang="en-US" dirty="0" smtClean="0"/>
              <a:t>Model same application with RTC and </a:t>
            </a:r>
            <a:r>
              <a:rPr lang="en-US" dirty="0" err="1" smtClean="0"/>
              <a:t>MAReN</a:t>
            </a:r>
            <a:endParaRPr lang="en-US" dirty="0" smtClean="0"/>
          </a:p>
        </p:txBody>
      </p:sp>
      <p:sp>
        <p:nvSpPr>
          <p:cNvPr id="4" name="Slide Number Placeholder 3"/>
          <p:cNvSpPr>
            <a:spLocks noGrp="1"/>
          </p:cNvSpPr>
          <p:nvPr>
            <p:ph type="sldNum" sz="quarter" idx="10"/>
          </p:nvPr>
        </p:nvSpPr>
        <p:spPr/>
        <p:txBody>
          <a:bodyPr/>
          <a:lstStyle/>
          <a:p>
            <a:fld id="{BF235529-9E21-485D-85D0-B510246CE809}" type="slidenum">
              <a:rPr lang="en-US" smtClean="0"/>
              <a:pPr/>
              <a:t>20</a:t>
            </a:fld>
            <a:endParaRPr lang="en-US"/>
          </a:p>
        </p:txBody>
      </p:sp>
    </p:spTree>
    <p:extLst>
      <p:ext uri="{BB962C8B-B14F-4D97-AF65-F5344CB8AC3E}">
        <p14:creationId xmlns:p14="http://schemas.microsoft.com/office/powerpoint/2010/main" val="22206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21</a:t>
            </a:fld>
            <a:endParaRPr lang="en-US"/>
          </a:p>
        </p:txBody>
      </p:sp>
    </p:spTree>
    <p:extLst>
      <p:ext uri="{BB962C8B-B14F-4D97-AF65-F5344CB8AC3E}">
        <p14:creationId xmlns:p14="http://schemas.microsoft.com/office/powerpoint/2010/main" val="1242748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22</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23</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24</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jump ahead here…</a:t>
            </a:r>
          </a:p>
          <a:p>
            <a:r>
              <a:rPr lang="en-US" dirty="0" smtClean="0"/>
              <a:t>If mention profile; explain what it is</a:t>
            </a:r>
          </a:p>
          <a:p>
            <a:endParaRPr lang="en-US" dirty="0" smtClean="0"/>
          </a:p>
          <a:p>
            <a:r>
              <a:rPr lang="en-US" dirty="0" smtClean="0"/>
              <a:t>Possible question:</a:t>
            </a:r>
            <a:r>
              <a:rPr lang="en-US" baseline="0" dirty="0" smtClean="0"/>
              <a:t> what is the uncertainty?  </a:t>
            </a:r>
          </a:p>
          <a:p>
            <a:pPr marL="174708" indent="-174708">
              <a:buFont typeface="Arial" charset="0"/>
              <a:buChar char="•"/>
            </a:pPr>
            <a:r>
              <a:rPr lang="en-US" baseline="0" dirty="0" smtClean="0"/>
              <a:t>Interested in deterministic methods</a:t>
            </a:r>
          </a:p>
          <a:p>
            <a:pPr marL="640594" lvl="1" indent="-174708">
              <a:buFont typeface="Arial" charset="0"/>
              <a:buChar char="•"/>
            </a:pPr>
            <a:r>
              <a:rPr lang="en-US" baseline="0" dirty="0" smtClean="0"/>
              <a:t>Not focused on quantifying the uncertainty in this 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4</a:t>
            </a:fld>
            <a:endParaRPr lang="en-US"/>
          </a:p>
        </p:txBody>
      </p:sp>
    </p:spTree>
    <p:extLst>
      <p:ext uri="{BB962C8B-B14F-4D97-AF65-F5344CB8AC3E}">
        <p14:creationId xmlns:p14="http://schemas.microsoft.com/office/powerpoint/2010/main" val="3885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not dealing with things like hidden node,</a:t>
            </a:r>
            <a:r>
              <a:rPr lang="en-US" baseline="0" dirty="0" smtClean="0"/>
              <a:t> multipath, etc.</a:t>
            </a:r>
          </a:p>
          <a:p>
            <a:endParaRPr lang="en-US" baseline="0" dirty="0" smtClean="0"/>
          </a:p>
          <a:p>
            <a:r>
              <a:rPr lang="en-US" baseline="0" dirty="0" smtClean="0"/>
              <a:t>We are approximating wireless networks: </a:t>
            </a:r>
          </a:p>
          <a:p>
            <a:pPr marL="174708" indent="-174708">
              <a:buFont typeface="Arial" panose="020B0604020202020204" pitchFamily="34" charset="0"/>
              <a:buChar char="•"/>
            </a:pPr>
            <a:r>
              <a:rPr lang="en-US" baseline="0" dirty="0" smtClean="0"/>
              <a:t>accurate to some degree for the types of wireless adapters we were dealing with</a:t>
            </a:r>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417313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7</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call them profiles for NC</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10</a:t>
            </a:fld>
            <a:endParaRPr lang="en-US"/>
          </a:p>
        </p:txBody>
      </p:sp>
    </p:spTree>
    <p:extLst>
      <p:ext uri="{BB962C8B-B14F-4D97-AF65-F5344CB8AC3E}">
        <p14:creationId xmlns:p14="http://schemas.microsoft.com/office/powerpoint/2010/main" val="3719619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 Bursts only Once:</a:t>
            </a:r>
          </a:p>
          <a:p>
            <a:endParaRPr lang="en-US" dirty="0" smtClean="0"/>
          </a:p>
          <a:p>
            <a:r>
              <a:rPr lang="en-US" dirty="0" smtClean="0"/>
              <a:t>i.e. by concatenating the service curves of a network into a single service curve, you achieve better results compared to iterating over the whole system</a:t>
            </a:r>
          </a:p>
          <a:p>
            <a:endParaRPr lang="en-US" dirty="0" smtClean="0"/>
          </a:p>
          <a:p>
            <a:r>
              <a:rPr lang="en-US" dirty="0" smtClean="0"/>
              <a:t>The </a:t>
            </a:r>
            <a:r>
              <a:rPr lang="en-US" dirty="0" err="1" smtClean="0"/>
              <a:t>burstiness</a:t>
            </a:r>
            <a:r>
              <a:rPr lang="en-US" dirty="0" smtClean="0"/>
              <a:t> of a flow is not affected by the number of nodes it traverses</a:t>
            </a:r>
          </a:p>
          <a:p>
            <a:endParaRPr lang="en-US" dirty="0" smtClean="0"/>
          </a:p>
          <a:p>
            <a:r>
              <a:rPr lang="en-US" dirty="0" smtClean="0">
                <a:latin typeface="Cambria Math"/>
              </a:rPr>
              <a:t>Delay of iterative:</a:t>
            </a:r>
          </a:p>
          <a:p>
            <a:pPr lvl="1"/>
            <a:r>
              <a:rPr lang="en-US" b="0" i="0" dirty="0" smtClean="0">
                <a:latin typeface="Cambria Math"/>
              </a:rPr>
              <a:t>𝐷</a:t>
            </a:r>
            <a:r>
              <a:rPr lang="en-US" b="0" i="0" dirty="0" smtClean="0">
                <a:latin typeface="Cambria Math" panose="02040503050406030204" pitchFamily="18" charset="0"/>
              </a:rPr>
              <a:t>_</a:t>
            </a:r>
            <a:r>
              <a:rPr lang="en-US" i="0" dirty="0" smtClean="0">
                <a:latin typeface="Cambria Math"/>
              </a:rPr>
              <a:t>1</a:t>
            </a:r>
            <a:r>
              <a:rPr lang="en-US" b="0" i="0" dirty="0" smtClean="0">
                <a:latin typeface="Cambria Math"/>
              </a:rPr>
              <a:t>+𝐷</a:t>
            </a:r>
            <a:r>
              <a:rPr lang="en-US" b="0" i="0" dirty="0" smtClean="0">
                <a:latin typeface="Cambria Math" panose="02040503050406030204" pitchFamily="18" charset="0"/>
              </a:rPr>
              <a:t>_</a:t>
            </a:r>
            <a:r>
              <a:rPr lang="en-US" b="0" i="0" dirty="0" smtClean="0">
                <a:latin typeface="Cambria Math"/>
              </a:rPr>
              <a:t>2=</a:t>
            </a:r>
            <a:r>
              <a:rPr lang="en-US" i="0" dirty="0" smtClean="0">
                <a:latin typeface="Cambria Math" panose="02040503050406030204" pitchFamily="18" charset="0"/>
              </a:rPr>
              <a:t>(</a:t>
            </a:r>
            <a:r>
              <a:rPr lang="en-US" b="0" i="0" dirty="0" smtClean="0">
                <a:latin typeface="Cambria Math"/>
              </a:rPr>
              <a:t>𝑏</a:t>
            </a:r>
            <a:r>
              <a:rPr lang="en-US" b="0" i="0" dirty="0" smtClean="0">
                <a:latin typeface="Cambria Math" panose="02040503050406030204" pitchFamily="18" charset="0"/>
              </a:rPr>
              <a:t>/</a:t>
            </a:r>
            <a:r>
              <a:rPr lang="en-US" i="0" dirty="0" smtClean="0">
                <a:latin typeface="Cambria Math"/>
              </a:rPr>
              <a:t>𝑅</a:t>
            </a:r>
            <a:r>
              <a:rPr lang="en-US" i="0" dirty="0" smtClean="0">
                <a:latin typeface="Cambria Math" panose="02040503050406030204" pitchFamily="18" charset="0"/>
              </a:rPr>
              <a:t>_</a:t>
            </a:r>
            <a:r>
              <a:rPr lang="en-US" b="0" i="0" dirty="0" smtClean="0">
                <a:latin typeface="Cambria Math"/>
              </a:rPr>
              <a:t>1</a:t>
            </a:r>
            <a:r>
              <a:rPr lang="en-US" b="0" i="0" dirty="0" smtClean="0">
                <a:latin typeface="Cambria Math" panose="02040503050406030204" pitchFamily="18" charset="0"/>
              </a:rPr>
              <a:t> )</a:t>
            </a:r>
            <a:r>
              <a:rPr lang="en-US" i="0" dirty="0" smtClean="0">
                <a:latin typeface="Cambria Math"/>
              </a:rPr>
              <a:t>+</a:t>
            </a:r>
            <a:r>
              <a:rPr lang="en-US" b="0" i="0" dirty="0" smtClean="0">
                <a:latin typeface="Cambria Math" panose="02040503050406030204" pitchFamily="18" charset="0"/>
              </a:rPr>
              <a:t>(((</a:t>
            </a:r>
            <a:r>
              <a:rPr lang="en-US" b="0" i="0" dirty="0" smtClean="0">
                <a:latin typeface="Cambria Math"/>
              </a:rPr>
              <a:t>𝑏+𝑟𝑇</a:t>
            </a:r>
            <a:r>
              <a:rPr lang="en-US" b="0" i="0" dirty="0" smtClean="0">
                <a:latin typeface="Cambria Math" panose="02040503050406030204" pitchFamily="18" charset="0"/>
              </a:rPr>
              <a:t>_</a:t>
            </a:r>
            <a:r>
              <a:rPr lang="en-US" i="0" dirty="0" smtClean="0">
                <a:latin typeface="Cambria Math"/>
              </a:rPr>
              <a:t>1</a:t>
            </a:r>
            <a:r>
              <a:rPr lang="en-US" i="0" dirty="0" smtClean="0">
                <a:latin typeface="Cambria Math" panose="02040503050406030204" pitchFamily="18" charset="0"/>
              </a:rPr>
              <a:t> )</a:t>
            </a:r>
            <a:r>
              <a:rPr lang="en-US" b="0" i="0" dirty="0" smtClean="0">
                <a:latin typeface="Cambria Math" panose="02040503050406030204" pitchFamily="18" charset="0"/>
              </a:rPr>
              <a:t>)/</a:t>
            </a:r>
            <a:r>
              <a:rPr lang="en-US" b="0" i="0" dirty="0" smtClean="0">
                <a:latin typeface="Cambria Math"/>
              </a:rPr>
              <a:t>𝑅</a:t>
            </a:r>
            <a:r>
              <a:rPr lang="en-US" b="0" i="0" dirty="0" smtClean="0">
                <a:latin typeface="Cambria Math" panose="02040503050406030204" pitchFamily="18" charset="0"/>
              </a:rPr>
              <a:t>_</a:t>
            </a:r>
            <a:r>
              <a:rPr lang="en-US" b="0" i="0" dirty="0" smtClean="0">
                <a:latin typeface="Cambria Math"/>
              </a:rPr>
              <a:t>2</a:t>
            </a:r>
            <a:r>
              <a:rPr lang="en-US" b="0" i="0" dirty="0" smtClean="0">
                <a:latin typeface="Cambria Math" panose="02040503050406030204" pitchFamily="18" charset="0"/>
              </a:rPr>
              <a:t> )</a:t>
            </a:r>
            <a:r>
              <a:rPr lang="en-US" b="0" i="0" dirty="0" smtClean="0">
                <a:latin typeface="Cambria Math"/>
              </a:rPr>
              <a:t>+𝑇</a:t>
            </a:r>
            <a:r>
              <a:rPr lang="en-US" b="0" i="0" dirty="0" smtClean="0">
                <a:latin typeface="Cambria Math" panose="02040503050406030204" pitchFamily="18" charset="0"/>
              </a:rPr>
              <a:t>_</a:t>
            </a:r>
            <a:r>
              <a:rPr lang="en-US" i="0" dirty="0" smtClean="0">
                <a:latin typeface="Cambria Math"/>
              </a:rPr>
              <a:t>1</a:t>
            </a:r>
            <a:r>
              <a:rPr lang="en-US" b="0" i="0" dirty="0" smtClean="0">
                <a:latin typeface="Cambria Math"/>
              </a:rPr>
              <a:t>+𝑇</a:t>
            </a:r>
            <a:r>
              <a:rPr lang="en-US" b="0" i="0" dirty="0" smtClean="0">
                <a:latin typeface="Cambria Math" panose="02040503050406030204" pitchFamily="18" charset="0"/>
              </a:rPr>
              <a:t>_</a:t>
            </a:r>
            <a:r>
              <a:rPr lang="en-US" b="0" i="0" dirty="0" smtClean="0">
                <a:latin typeface="Cambria Math"/>
              </a:rPr>
              <a:t>2</a:t>
            </a:r>
            <a:endParaRPr lang="en-US" dirty="0" smtClean="0"/>
          </a:p>
          <a:p>
            <a:r>
              <a:rPr lang="en-US" dirty="0" smtClean="0">
                <a:latin typeface="Cambria Math"/>
              </a:rPr>
              <a:t>Delay of concatenation:</a:t>
            </a:r>
            <a:endParaRPr lang="en-US" b="0" dirty="0" smtClean="0">
              <a:latin typeface="Cambria Math"/>
            </a:endParaRPr>
          </a:p>
          <a:p>
            <a:pPr lvl="1"/>
            <a:r>
              <a:rPr lang="en-US" b="0" i="0" dirty="0" smtClean="0">
                <a:latin typeface="Cambria Math"/>
              </a:rPr>
              <a:t>𝐷=</a:t>
            </a:r>
            <a:r>
              <a:rPr lang="en-US" b="0" i="0" dirty="0" smtClean="0">
                <a:latin typeface="Cambria Math" panose="02040503050406030204" pitchFamily="18" charset="0"/>
              </a:rPr>
              <a:t>(</a:t>
            </a:r>
            <a:r>
              <a:rPr lang="en-US" b="0" i="0" dirty="0" smtClean="0">
                <a:latin typeface="Cambria Math"/>
              </a:rPr>
              <a:t>𝑏</a:t>
            </a:r>
            <a:r>
              <a:rPr lang="en-US" b="0" i="0" dirty="0" smtClean="0">
                <a:latin typeface="Cambria Math" panose="02040503050406030204" pitchFamily="18" charset="0"/>
              </a:rPr>
              <a:t>/</a:t>
            </a:r>
            <a:r>
              <a:rPr lang="en-US" b="0" i="0" dirty="0" smtClean="0">
                <a:latin typeface="Cambria Math"/>
              </a:rPr>
              <a:t>𝑅</a:t>
            </a:r>
            <a:r>
              <a:rPr lang="en-US" b="0" i="0" dirty="0" smtClean="0">
                <a:latin typeface="Cambria Math" panose="02040503050406030204" pitchFamily="18" charset="0"/>
              </a:rPr>
              <a:t>)</a:t>
            </a:r>
            <a:r>
              <a:rPr lang="en-US" b="0" i="0" dirty="0" smtClean="0">
                <a:latin typeface="Cambria Math"/>
              </a:rPr>
              <a:t>+𝑇</a:t>
            </a:r>
            <a:r>
              <a:rPr lang="en-US" b="0" i="0" dirty="0" smtClean="0">
                <a:latin typeface="Cambria Math" panose="02040503050406030204" pitchFamily="18" charset="0"/>
              </a:rPr>
              <a:t>_</a:t>
            </a:r>
            <a:r>
              <a:rPr lang="en-US" i="0" dirty="0" smtClean="0">
                <a:latin typeface="Cambria Math"/>
              </a:rPr>
              <a:t>1</a:t>
            </a:r>
            <a:r>
              <a:rPr lang="en-US" b="0" i="0" dirty="0" smtClean="0">
                <a:latin typeface="Cambria Math"/>
              </a:rPr>
              <a:t>+𝑇</a:t>
            </a:r>
            <a:r>
              <a:rPr lang="en-US" b="0" i="0" dirty="0" smtClean="0">
                <a:latin typeface="Cambria Math" panose="02040503050406030204" pitchFamily="18" charset="0"/>
              </a:rPr>
              <a:t>_</a:t>
            </a:r>
            <a:r>
              <a:rPr lang="en-US" b="0" i="0" dirty="0" smtClean="0">
                <a:latin typeface="Cambria Math"/>
              </a:rPr>
              <a:t>2,R=</a:t>
            </a:r>
            <a:r>
              <a:rPr lang="en-US" b="0" i="0" dirty="0" smtClean="0">
                <a:latin typeface="Cambria Math" panose="02040503050406030204" pitchFamily="18" charset="0"/>
              </a:rPr>
              <a:t>〖</a:t>
            </a:r>
            <a:r>
              <a:rPr lang="en-US" b="0" i="0" dirty="0" smtClean="0">
                <a:latin typeface="Cambria Math"/>
              </a:rPr>
              <a:t>𝑚𝑖𝑛</a:t>
            </a:r>
            <a:r>
              <a:rPr lang="en-US" b="0" i="0" dirty="0" smtClean="0">
                <a:latin typeface="Cambria Math" panose="02040503050406030204" pitchFamily="18" charset="0"/>
              </a:rPr>
              <a:t>〗_</a:t>
            </a:r>
            <a:r>
              <a:rPr lang="en-US" b="0" i="0" dirty="0" smtClean="0">
                <a:latin typeface="Cambria Math"/>
              </a:rPr>
              <a:t>𝑖 {𝑅</a:t>
            </a:r>
            <a:r>
              <a:rPr lang="en-US" b="0" i="0" dirty="0" smtClean="0">
                <a:latin typeface="Cambria Math" panose="02040503050406030204" pitchFamily="18" charset="0"/>
              </a:rPr>
              <a:t>_</a:t>
            </a:r>
            <a:r>
              <a:rPr lang="en-US" b="0" i="0" dirty="0" smtClean="0">
                <a:latin typeface="Cambria Math"/>
              </a:rPr>
              <a:t>𝑖}</a:t>
            </a:r>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12</a:t>
            </a:fld>
            <a:endParaRPr lang="en-US"/>
          </a:p>
        </p:txBody>
      </p:sp>
    </p:spTree>
    <p:extLst>
      <p:ext uri="{BB962C8B-B14F-4D97-AF65-F5344CB8AC3E}">
        <p14:creationId xmlns:p14="http://schemas.microsoft.com/office/powerpoint/2010/main" val="350400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2015-10-04</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2015-10-04</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a:t>
            </a:r>
            <a:r>
              <a:rPr lang="en-US" sz="2000" dirty="0" smtClean="0"/>
              <a:t>Management </a:t>
            </a:r>
            <a:r>
              <a:rPr lang="en-US" sz="2000" dirty="0" smtClean="0"/>
              <a:t>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Calculus (1/3)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Abstracts network traffic and computing nodes as </a:t>
                </a:r>
                <a:r>
                  <a:rPr lang="en-US" i="1" dirty="0" smtClean="0"/>
                  <a:t>arrival curves</a:t>
                </a:r>
                <a:r>
                  <a:rPr lang="en-US" dirty="0" smtClean="0"/>
                  <a:t> and traffic shaping </a:t>
                </a:r>
                <a:r>
                  <a:rPr lang="en-US" i="1" dirty="0" smtClean="0"/>
                  <a:t>service curves</a:t>
                </a:r>
                <a:endParaRPr lang="en-US" dirty="0"/>
              </a:p>
              <a:p>
                <a:r>
                  <a:rPr lang="en-US" dirty="0" smtClean="0"/>
                  <a:t>Arrival</a:t>
                </a:r>
                <a:r>
                  <a:rPr lang="en-US" dirty="0"/>
                  <a:t> </a:t>
                </a:r>
                <a:r>
                  <a:rPr lang="en-US" dirty="0" smtClean="0"/>
                  <a:t>Curve:</a:t>
                </a:r>
              </a:p>
              <a:p>
                <a:pPr lvl="1"/>
                <a:r>
                  <a:rPr lang="en-US" dirty="0" smtClean="0"/>
                  <a:t>Arrival function for data flow </a:t>
                </a:r>
                <a14:m>
                  <m:oMath xmlns:m="http://schemas.openxmlformats.org/officeDocument/2006/math">
                    <m:r>
                      <a:rPr lang="en-US" b="0" i="1" smtClean="0">
                        <a:latin typeface="Cambria Math"/>
                      </a:rPr>
                      <m:t>𝑅</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 number of bits seen on the flow during time interval </a:t>
                </a:r>
                <a14:m>
                  <m:oMath xmlns:m="http://schemas.openxmlformats.org/officeDocument/2006/math">
                    <m:r>
                      <a:rPr lang="en-US" b="0" i="1" smtClean="0">
                        <a:latin typeface="Cambria Math"/>
                      </a:rPr>
                      <m:t>[0,</m:t>
                    </m:r>
                    <m:r>
                      <a:rPr lang="en-US" b="0" i="1" smtClean="0">
                        <a:latin typeface="Cambria Math"/>
                      </a:rPr>
                      <m:t>𝑡</m:t>
                    </m:r>
                    <m:r>
                      <a:rPr lang="en-US" b="0" i="1" smtClean="0">
                        <a:latin typeface="Cambria Math"/>
                      </a:rPr>
                      <m:t>]</m:t>
                    </m:r>
                  </m:oMath>
                </a14:m>
                <a:r>
                  <a:rPr lang="en-US" dirty="0" smtClean="0"/>
                  <a:t>.  </a:t>
                </a:r>
              </a:p>
              <a:p>
                <a:pPr lvl="1"/>
                <a:r>
                  <a:rPr lang="en-US" dirty="0" smtClean="0"/>
                  <a:t>WSI function </a:t>
                </a:r>
                <a14:m>
                  <m:oMath xmlns:m="http://schemas.openxmlformats.org/officeDocument/2006/math">
                    <m:r>
                      <a:rPr lang="en-US" b="0" i="1" smtClean="0">
                        <a:latin typeface="Cambria Math"/>
                      </a:rPr>
                      <m:t>𝛼</m:t>
                    </m:r>
                  </m:oMath>
                </a14:m>
                <a:r>
                  <a:rPr lang="en-US" dirty="0" smtClean="0"/>
                  <a:t> constrains the flow </a:t>
                </a:r>
                <a:r>
                  <a:rPr lang="en-US" dirty="0" err="1" smtClean="0"/>
                  <a:t>iff</a:t>
                </a:r>
                <a:r>
                  <a:rPr lang="en-US" dirty="0" smtClean="0"/>
                  <a:t> </a:t>
                </a:r>
              </a:p>
              <a:p>
                <a:pPr lvl="2"/>
                <a14:m>
                  <m:oMath xmlns:m="http://schemas.openxmlformats.org/officeDocument/2006/math">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𝑅</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r>
                      <a:rPr lang="en-US" b="0" i="1" smtClean="0">
                        <a:latin typeface="Cambria Math"/>
                      </a:rPr>
                      <m:t>𝑅</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r>
                      <a:rPr lang="en-US" b="0" i="1" smtClean="0">
                        <a:latin typeface="Cambria Math"/>
                      </a:rPr>
                      <m:t>𝛼</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𝑠</m:t>
                    </m:r>
                    <m:r>
                      <a:rPr lang="en-US" b="0" i="1" smtClean="0">
                        <a:latin typeface="Cambria Math"/>
                      </a:rPr>
                      <m:t>)</m:t>
                    </m:r>
                  </m:oMath>
                </a14:m>
                <a:endParaRPr lang="en-US" dirty="0" smtClean="0"/>
              </a:p>
              <a:p>
                <a:pPr lvl="2"/>
                <a:r>
                  <a:rPr lang="en-US" dirty="0" smtClean="0"/>
                  <a:t>Equivalently </a:t>
                </a:r>
                <a14:m>
                  <m:oMath xmlns:m="http://schemas.openxmlformats.org/officeDocument/2006/math">
                    <m:r>
                      <a:rPr lang="en-US" b="0" i="1" smtClean="0">
                        <a:latin typeface="Cambria Math"/>
                      </a:rPr>
                      <m:t>𝑅</m:t>
                    </m:r>
                    <m:r>
                      <a:rPr lang="en-US" b="0" i="1" smtClean="0">
                        <a:latin typeface="Cambria Math"/>
                      </a:rPr>
                      <m:t>≤</m:t>
                    </m:r>
                    <m:r>
                      <a:rPr lang="en-US" b="0" i="1" smtClean="0">
                        <a:latin typeface="Cambria Math"/>
                      </a:rPr>
                      <m:t>𝑅</m:t>
                    </m:r>
                    <m:r>
                      <a:rPr lang="en-US" b="0" i="1" smtClean="0">
                        <a:latin typeface="Cambria Math"/>
                      </a:rPr>
                      <m:t>⊗</m:t>
                    </m:r>
                    <m:r>
                      <a:rPr lang="en-US" b="0" i="1" smtClean="0">
                        <a:latin typeface="Cambria Math"/>
                      </a:rPr>
                      <m:t>𝛼</m:t>
                    </m:r>
                  </m:oMath>
                </a14:m>
                <a:endParaRPr lang="en-US" dirty="0" smtClean="0"/>
              </a:p>
              <a:p>
                <a:pPr lvl="2"/>
                <a:r>
                  <a:rPr lang="en-US" dirty="0" smtClean="0"/>
                  <a:t>Therefore </a:t>
                </a:r>
                <a14:m>
                  <m:oMath xmlns:m="http://schemas.openxmlformats.org/officeDocument/2006/math">
                    <m:r>
                      <a:rPr lang="en-US" b="0" i="1" smtClean="0">
                        <a:latin typeface="Cambria Math"/>
                      </a:rPr>
                      <m:t>𝛼</m:t>
                    </m:r>
                  </m:oMath>
                </a14:m>
                <a:r>
                  <a:rPr lang="en-US" dirty="0" smtClean="0"/>
                  <a:t> is called the </a:t>
                </a:r>
                <a14:m>
                  <m:oMath xmlns:m="http://schemas.openxmlformats.org/officeDocument/2006/math">
                    <m:r>
                      <a:rPr lang="en-US" b="0" i="1" smtClean="0">
                        <a:latin typeface="Cambria Math"/>
                      </a:rPr>
                      <m:t>𝑎𝑟𝑟𝑖𝑣𝑎𝑙</m:t>
                    </m:r>
                    <m:r>
                      <a:rPr lang="en-US" b="0" i="1" smtClean="0">
                        <a:latin typeface="Cambria Math"/>
                      </a:rPr>
                      <m:t> </m:t>
                    </m:r>
                    <m:r>
                      <a:rPr lang="en-US" b="0" i="1" smtClean="0">
                        <a:latin typeface="Cambria Math"/>
                      </a:rPr>
                      <m:t>𝑐𝑢𝑟𝑣𝑒</m:t>
                    </m:r>
                  </m:oMath>
                </a14:m>
                <a:r>
                  <a:rPr lang="en-US" dirty="0" smtClean="0"/>
                  <a:t> of the flow</a:t>
                </a:r>
              </a:p>
              <a:p>
                <a:pPr lvl="2"/>
                <a:r>
                  <a:rPr lang="en-US" dirty="0" smtClean="0"/>
                  <a:t>Example:  Leaky Bucket arrival curve </a:t>
                </a:r>
                <a14:m>
                  <m:oMath xmlns:m="http://schemas.openxmlformats.org/officeDocument/2006/math">
                    <m:r>
                      <a:rPr lang="en-US" b="0" i="1" smtClean="0">
                        <a:latin typeface="Cambria Math"/>
                      </a:rPr>
                      <m:t>𝛼</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𝑟𝑡</m:t>
                    </m:r>
                  </m:oMath>
                </a14:m>
                <a:endParaRPr lang="en-US" dirty="0" smtClean="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9" t="-840"/>
                </a:stretch>
              </a:blipFill>
            </p:spPr>
            <p:txBody>
              <a:bodyPr/>
              <a:lstStyle/>
              <a:p>
                <a:r>
                  <a:rPr lang="en-US">
                    <a:noFill/>
                  </a:rPr>
                  <a:t> </a:t>
                </a:r>
              </a:p>
            </p:txBody>
          </p:sp>
        </mc:Fallback>
      </mc:AlternateContent>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173" y="4745338"/>
            <a:ext cx="5408981" cy="211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203728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Calculus (2/3)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Service Curve</a:t>
                </a:r>
              </a:p>
              <a:p>
                <a:pPr lvl="1"/>
                <a:r>
                  <a:rPr lang="en-US" dirty="0" smtClean="0"/>
                  <a:t>Minimum bound for the output flow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𝑅</m:t>
                        </m:r>
                      </m:e>
                      <m:sup>
                        <m:r>
                          <a:rPr lang="en-US" b="0" i="1" smtClean="0">
                            <a:latin typeface="Cambria Math"/>
                          </a:rPr>
                          <m:t>∗</m:t>
                        </m:r>
                      </m:sup>
                    </m:sSup>
                    <m:r>
                      <a:rPr lang="en-US" b="0" i="1" smtClean="0">
                        <a:latin typeface="Cambria Math"/>
                      </a:rPr>
                      <m:t>(</m:t>
                    </m:r>
                    <m:r>
                      <a:rPr lang="en-US" b="0" i="1" smtClean="0">
                        <a:latin typeface="Cambria Math"/>
                      </a:rPr>
                      <m:t>𝑡</m:t>
                    </m:r>
                    <m:r>
                      <a:rPr lang="en-US" b="0" i="1" smtClean="0">
                        <a:latin typeface="Cambria Math"/>
                      </a:rPr>
                      <m:t>)</m:t>
                    </m:r>
                  </m:oMath>
                </a14:m>
                <a:r>
                  <a:rPr lang="en-US" dirty="0" smtClean="0"/>
                  <a:t> of the system</a:t>
                </a:r>
              </a:p>
              <a:p>
                <a:pPr lvl="1"/>
                <a14:m>
                  <m:oMath xmlns:m="http://schemas.openxmlformats.org/officeDocument/2006/math">
                    <m:r>
                      <a:rPr lang="en-US" b="0" i="1" smtClean="0">
                        <a:latin typeface="Cambria Math"/>
                      </a:rPr>
                      <m:t>𝑆</m:t>
                    </m:r>
                  </m:oMath>
                </a14:m>
                <a:r>
                  <a:rPr lang="en-US" dirty="0" smtClean="0"/>
                  <a:t> offers service curve </a:t>
                </a:r>
                <a14:m>
                  <m:oMath xmlns:m="http://schemas.openxmlformats.org/officeDocument/2006/math">
                    <m:r>
                      <a:rPr lang="en-US" i="1" smtClean="0">
                        <a:latin typeface="Cambria Math"/>
                        <a:ea typeface="Cambria Math"/>
                      </a:rPr>
                      <m:t>𝛽</m:t>
                    </m:r>
                  </m:oMath>
                </a14:m>
                <a:r>
                  <a:rPr lang="en-US" dirty="0" smtClean="0"/>
                  <a:t> </a:t>
                </a:r>
                <a:r>
                  <a:rPr lang="en-US" dirty="0" err="1" smtClean="0"/>
                  <a:t>iff</a:t>
                </a:r>
                <a:r>
                  <a:rPr lang="en-US" dirty="0" smtClean="0"/>
                  <a:t>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𝑅</m:t>
                        </m:r>
                      </m:e>
                      <m:sup>
                        <m:r>
                          <a:rPr lang="en-US" b="0" i="1" smtClean="0">
                            <a:latin typeface="Cambria Math"/>
                          </a:rPr>
                          <m:t>∗</m:t>
                        </m:r>
                      </m:sup>
                    </m:sSup>
                    <m:r>
                      <a:rPr lang="en-US" b="0" i="1" smtClean="0">
                        <a:latin typeface="Cambria Math"/>
                      </a:rPr>
                      <m:t>≥</m:t>
                    </m:r>
                    <m:r>
                      <a:rPr lang="en-US" b="0" i="1" smtClean="0">
                        <a:latin typeface="Cambria Math"/>
                      </a:rPr>
                      <m:t>𝑅</m:t>
                    </m:r>
                    <m:r>
                      <a:rPr lang="en-US" b="0" i="1" smtClean="0">
                        <a:latin typeface="Cambria Math"/>
                      </a:rPr>
                      <m:t>⊗</m:t>
                    </m:r>
                    <m:r>
                      <a:rPr lang="en-US" b="0" i="1" smtClean="0">
                        <a:latin typeface="Cambria Math"/>
                        <a:ea typeface="Cambria Math"/>
                      </a:rPr>
                      <m:t>𝛽</m:t>
                    </m:r>
                  </m:oMath>
                </a14:m>
                <a:endParaRPr lang="en-US" dirty="0" smtClean="0"/>
              </a:p>
              <a:p>
                <a:pPr lvl="2"/>
                <a:r>
                  <a:rPr lang="en-US" dirty="0" smtClean="0"/>
                  <a:t>Equivalently: </a:t>
                </a:r>
                <a14:m>
                  <m:oMath xmlns:m="http://schemas.openxmlformats.org/officeDocument/2006/math">
                    <m:r>
                      <a:rPr lang="en-US" b="0" i="1" smtClean="0">
                        <a:latin typeface="Cambria Math"/>
                      </a:rPr>
                      <m:t>𝑅</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0</m:t>
                            </m:r>
                          </m:sub>
                        </m:sSub>
                      </m:e>
                    </m:d>
                    <m:r>
                      <a:rPr lang="en-US" b="0" i="1" smtClean="0">
                        <a:latin typeface="Cambria Math"/>
                      </a:rPr>
                      <m:t>≥</m:t>
                    </m:r>
                    <m:r>
                      <a:rPr lang="en-US" b="0" i="1" smtClean="0">
                        <a:latin typeface="Cambria Math"/>
                        <a:ea typeface="Cambria Math"/>
                      </a:rPr>
                      <m:t>𝛽</m:t>
                    </m:r>
                    <m:d>
                      <m:dPr>
                        <m:ctrlPr>
                          <a:rPr lang="en-US" b="0" i="1" smtClean="0">
                            <a:latin typeface="Cambria Math" panose="02040503050406030204" pitchFamily="18" charset="0"/>
                            <a:ea typeface="Cambria Math"/>
                          </a:rPr>
                        </m:ctrlPr>
                      </m:dPr>
                      <m:e>
                        <m:r>
                          <a:rPr lang="en-US" b="0" i="1" smtClean="0">
                            <a:latin typeface="Cambria Math"/>
                            <a:ea typeface="Cambria Math"/>
                          </a:rPr>
                          <m:t>𝑡</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0</m:t>
                            </m:r>
                          </m:sub>
                        </m:sSub>
                      </m:e>
                    </m:d>
                    <m:r>
                      <a:rPr lang="en-US" b="0" i="1" smtClean="0">
                        <a:latin typeface="Cambria Math"/>
                        <a:ea typeface="Cambria Math"/>
                      </a:rPr>
                      <m:t>,∀</m:t>
                    </m:r>
                    <m:r>
                      <a:rPr lang="en-US" b="0" i="1" smtClean="0">
                        <a:latin typeface="Cambria Math"/>
                        <a:ea typeface="Cambria Math"/>
                      </a:rPr>
                      <m:t>𝑡</m:t>
                    </m:r>
                    <m:r>
                      <a:rPr lang="en-US" b="0" i="1" smtClean="0">
                        <a:latin typeface="Cambria Math"/>
                        <a:ea typeface="Cambria Math"/>
                      </a:rPr>
                      <m:t>≥0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0</m:t>
                        </m:r>
                      </m:sub>
                    </m:sSub>
                    <m:r>
                      <a:rPr lang="en-US" b="0" i="1" smtClean="0">
                        <a:latin typeface="Cambria Math"/>
                        <a:ea typeface="Cambria Math"/>
                      </a:rPr>
                      <m:t>≥0,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0</m:t>
                        </m:r>
                      </m:sub>
                    </m:sSub>
                    <m:r>
                      <a:rPr lang="en-US" b="0" i="1" smtClean="0">
                        <a:latin typeface="Cambria Math"/>
                        <a:ea typeface="Cambria Math"/>
                      </a:rPr>
                      <m:t>≤</m:t>
                    </m:r>
                    <m:r>
                      <a:rPr lang="en-US" b="0" i="1" smtClean="0">
                        <a:latin typeface="Cambria Math"/>
                        <a:ea typeface="Cambria Math"/>
                      </a:rPr>
                      <m:t>𝑡</m:t>
                    </m:r>
                  </m:oMath>
                </a14:m>
                <a:endParaRPr lang="en-US" dirty="0" smtClean="0"/>
              </a:p>
              <a:p>
                <a:pPr lvl="1"/>
                <a:r>
                  <a:rPr lang="en-US" dirty="0" smtClean="0"/>
                  <a:t>Strict service curve : minimum amount of service guaranteed during a busy period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840" r="-473"/>
                </a:stretch>
              </a:blipFill>
            </p:spPr>
            <p:txBody>
              <a:bodyPr/>
              <a:lstStyle/>
              <a:p>
                <a:r>
                  <a:rPr lang="en-US">
                    <a:noFill/>
                  </a:rPr>
                  <a:t> </a:t>
                </a:r>
              </a:p>
            </p:txBody>
          </p:sp>
        </mc:Fallback>
      </mc:AlternateContent>
      <p:pic>
        <p:nvPicPr>
          <p:cNvPr id="4"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21664" y="3926950"/>
            <a:ext cx="6096000" cy="255666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416368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Calculus (3/3)</a:t>
            </a: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742" y="5174392"/>
            <a:ext cx="3250945" cy="168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Output Flow</a:t>
                </a:r>
              </a:p>
              <a:p>
                <a:pPr lvl="1"/>
                <a:r>
                  <a:rPr lang="en-US" sz="1400" dirty="0"/>
                  <a:t>If a flow constrained by arrival curve </a:t>
                </a:r>
                <a14:m>
                  <m:oMath xmlns:m="http://schemas.openxmlformats.org/officeDocument/2006/math">
                    <m:r>
                      <a:rPr lang="en-US" sz="1400" i="1">
                        <a:latin typeface="Cambria Math"/>
                      </a:rPr>
                      <m:t>𝛼</m:t>
                    </m:r>
                  </m:oMath>
                </a14:m>
                <a:r>
                  <a:rPr lang="en-US" sz="1400" dirty="0"/>
                  <a:t> traverses a system offering service curve </a:t>
                </a:r>
                <a14:m>
                  <m:oMath xmlns:m="http://schemas.openxmlformats.org/officeDocument/2006/math">
                    <m:r>
                      <a:rPr lang="en-US" sz="1400" i="1">
                        <a:latin typeface="Cambria Math"/>
                      </a:rPr>
                      <m:t>𝛽</m:t>
                    </m:r>
                  </m:oMath>
                </a14:m>
                <a:r>
                  <a:rPr lang="en-US" sz="1400" dirty="0"/>
                  <a:t>, the output flow is constrained by the arrival curve </a:t>
                </a:r>
                <a14:m>
                  <m:oMath xmlns:m="http://schemas.openxmlformats.org/officeDocument/2006/math">
                    <m:sSup>
                      <m:sSupPr>
                        <m:ctrlPr>
                          <a:rPr lang="en-US" sz="1400" i="1">
                            <a:latin typeface="Cambria Math" panose="02040503050406030204" pitchFamily="18" charset="0"/>
                          </a:rPr>
                        </m:ctrlPr>
                      </m:sSupPr>
                      <m:e>
                        <m:r>
                          <a:rPr lang="en-US" sz="1400" i="1">
                            <a:latin typeface="Cambria Math"/>
                          </a:rPr>
                          <m:t>𝛼</m:t>
                        </m:r>
                      </m:e>
                      <m:sup>
                        <m:r>
                          <a:rPr lang="en-US" sz="1400" i="1">
                            <a:latin typeface="Cambria Math"/>
                          </a:rPr>
                          <m:t>∗</m:t>
                        </m:r>
                      </m:sup>
                    </m:sSup>
                    <m:r>
                      <a:rPr lang="en-US" sz="1400" i="1">
                        <a:latin typeface="Cambria Math"/>
                      </a:rPr>
                      <m:t>=</m:t>
                    </m:r>
                    <m:r>
                      <a:rPr lang="en-US" sz="1400" i="1">
                        <a:latin typeface="Cambria Math"/>
                      </a:rPr>
                      <m:t>𝛼</m:t>
                    </m:r>
                    <m:r>
                      <a:rPr lang="en-US" sz="1400" i="1">
                        <a:latin typeface="Cambria Math"/>
                      </a:rPr>
                      <m:t>⊘</m:t>
                    </m:r>
                    <m:r>
                      <a:rPr lang="en-US" sz="1400" i="1">
                        <a:latin typeface="Cambria Math"/>
                      </a:rPr>
                      <m:t>𝛽</m:t>
                    </m:r>
                  </m:oMath>
                </a14:m>
                <a:endParaRPr lang="en-US" sz="1400" dirty="0" smtClean="0"/>
              </a:p>
              <a:p>
                <a:r>
                  <a:rPr lang="en-US" sz="1400" dirty="0" smtClean="0"/>
                  <a:t>Backlog</a:t>
                </a:r>
              </a:p>
              <a:p>
                <a:pPr lvl="1"/>
                <a:r>
                  <a:rPr lang="en-US" sz="1400" dirty="0" smtClean="0"/>
                  <a:t>For a system </a:t>
                </a:r>
                <a14:m>
                  <m:oMath xmlns:m="http://schemas.openxmlformats.org/officeDocument/2006/math">
                    <m:r>
                      <a:rPr lang="en-US" sz="1400" b="0" i="1" smtClean="0">
                        <a:latin typeface="Cambria Math"/>
                      </a:rPr>
                      <m:t>𝑆</m:t>
                    </m:r>
                  </m:oMath>
                </a14:m>
                <a:r>
                  <a:rPr lang="en-US" sz="1400" dirty="0" smtClean="0"/>
                  <a:t> with input function </a:t>
                </a:r>
                <a14:m>
                  <m:oMath xmlns:m="http://schemas.openxmlformats.org/officeDocument/2006/math">
                    <m:r>
                      <a:rPr lang="en-US" sz="1400" b="0" i="1" smtClean="0">
                        <a:latin typeface="Cambria Math"/>
                      </a:rPr>
                      <m:t>𝑅</m:t>
                    </m:r>
                    <m:r>
                      <a:rPr lang="en-US" sz="1400" b="0" i="1" smtClean="0">
                        <a:latin typeface="Cambria Math"/>
                      </a:rPr>
                      <m:t>(</m:t>
                    </m:r>
                    <m:r>
                      <a:rPr lang="en-US" sz="1400" b="0" i="1" smtClean="0">
                        <a:latin typeface="Cambria Math"/>
                      </a:rPr>
                      <m:t>𝑡</m:t>
                    </m:r>
                    <m:r>
                      <a:rPr lang="en-US" sz="1400" b="0" i="1" smtClean="0">
                        <a:latin typeface="Cambria Math"/>
                      </a:rPr>
                      <m:t>)</m:t>
                    </m:r>
                  </m:oMath>
                </a14:m>
                <a:r>
                  <a:rPr lang="en-US" sz="1400" dirty="0" smtClean="0"/>
                  <a:t> and output function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a:rPr>
                          <m:t>𝑅</m:t>
                        </m:r>
                      </m:e>
                      <m:sup>
                        <m:r>
                          <a:rPr lang="en-US" sz="1400" b="0" i="1" smtClean="0">
                            <a:latin typeface="Cambria Math"/>
                          </a:rPr>
                          <m:t>∗</m:t>
                        </m:r>
                      </m:sup>
                    </m:sSup>
                    <m:r>
                      <a:rPr lang="en-US" sz="1400" b="0" i="1" smtClean="0">
                        <a:latin typeface="Cambria Math"/>
                      </a:rPr>
                      <m:t>(</m:t>
                    </m:r>
                    <m:r>
                      <a:rPr lang="en-US" sz="1400" b="0" i="1" smtClean="0">
                        <a:latin typeface="Cambria Math"/>
                      </a:rPr>
                      <m:t>𝑡</m:t>
                    </m:r>
                    <m:r>
                      <a:rPr lang="en-US" sz="1400" b="0" i="1" smtClean="0">
                        <a:latin typeface="Cambria Math"/>
                      </a:rPr>
                      <m:t>)</m:t>
                    </m:r>
                  </m:oMath>
                </a14:m>
                <a:r>
                  <a:rPr lang="en-US" sz="1400" dirty="0" smtClean="0"/>
                  <a:t>, the backlog at time </a:t>
                </a:r>
                <a14:m>
                  <m:oMath xmlns:m="http://schemas.openxmlformats.org/officeDocument/2006/math">
                    <m:r>
                      <a:rPr lang="en-US" sz="1400" b="0" i="1" smtClean="0">
                        <a:latin typeface="Cambria Math"/>
                      </a:rPr>
                      <m:t>𝑡</m:t>
                    </m:r>
                  </m:oMath>
                </a14:m>
                <a:r>
                  <a:rPr lang="en-US" sz="1400" dirty="0" smtClean="0"/>
                  <a:t> is given by : </a:t>
                </a:r>
                <a14:m>
                  <m:oMath xmlns:m="http://schemas.openxmlformats.org/officeDocument/2006/math">
                    <m:r>
                      <a:rPr lang="en-US" sz="1400" b="0" i="1" smtClean="0">
                        <a:latin typeface="Cambria Math"/>
                      </a:rPr>
                      <m:t>𝑅</m:t>
                    </m:r>
                    <m:d>
                      <m:dPr>
                        <m:ctrlPr>
                          <a:rPr lang="en-US" sz="1400" b="0" i="1" smtClean="0">
                            <a:latin typeface="Cambria Math" panose="02040503050406030204" pitchFamily="18" charset="0"/>
                          </a:rPr>
                        </m:ctrlPr>
                      </m:dPr>
                      <m:e>
                        <m:r>
                          <a:rPr lang="en-US" sz="1400" b="0" i="1" smtClean="0">
                            <a:latin typeface="Cambria Math"/>
                          </a:rPr>
                          <m:t>𝑡</m:t>
                        </m:r>
                      </m:e>
                    </m:d>
                    <m:r>
                      <a:rPr lang="en-US" sz="1400" b="0" i="1" smtClean="0">
                        <a:latin typeface="Cambria Math"/>
                      </a:rPr>
                      <m:t>−</m:t>
                    </m:r>
                    <m:sSup>
                      <m:sSupPr>
                        <m:ctrlPr>
                          <a:rPr lang="en-US" sz="1400" b="0" i="1" smtClean="0">
                            <a:latin typeface="Cambria Math" panose="02040503050406030204" pitchFamily="18" charset="0"/>
                          </a:rPr>
                        </m:ctrlPr>
                      </m:sSupPr>
                      <m:e>
                        <m:r>
                          <a:rPr lang="en-US" sz="1400" b="0" i="1" smtClean="0">
                            <a:latin typeface="Cambria Math"/>
                          </a:rPr>
                          <m:t>𝑅</m:t>
                        </m:r>
                      </m:e>
                      <m:sup>
                        <m:r>
                          <a:rPr lang="en-US" sz="1400" b="0" i="1" smtClean="0">
                            <a:latin typeface="Cambria Math"/>
                          </a:rPr>
                          <m:t>∗</m:t>
                        </m:r>
                      </m:sup>
                    </m:sSup>
                    <m:r>
                      <a:rPr lang="en-US" sz="1400" b="0" i="1" smtClean="0">
                        <a:latin typeface="Cambria Math"/>
                      </a:rPr>
                      <m:t>(</m:t>
                    </m:r>
                    <m:r>
                      <a:rPr lang="en-US" sz="1400" b="0" i="1" smtClean="0">
                        <a:latin typeface="Cambria Math"/>
                      </a:rPr>
                      <m:t>𝑡</m:t>
                    </m:r>
                    <m:r>
                      <a:rPr lang="en-US" sz="1400" b="0" i="1" smtClean="0">
                        <a:latin typeface="Cambria Math"/>
                      </a:rPr>
                      <m:t>)</m:t>
                    </m:r>
                  </m:oMath>
                </a14:m>
                <a:endParaRPr lang="en-US" sz="1400" dirty="0" smtClean="0"/>
              </a:p>
              <a:p>
                <a:pPr lvl="1"/>
                <a:r>
                  <a:rPr lang="en-US" sz="1400" dirty="0" smtClean="0"/>
                  <a:t>Bounded by : </a:t>
                </a:r>
              </a:p>
              <a:p>
                <a:pPr lvl="2"/>
                <a14:m>
                  <m:oMath xmlns:m="http://schemas.openxmlformats.org/officeDocument/2006/math">
                    <m:r>
                      <a:rPr lang="en-US" sz="1200" i="1">
                        <a:latin typeface="Cambria Math"/>
                      </a:rPr>
                      <m:t>𝑅</m:t>
                    </m:r>
                    <m:d>
                      <m:dPr>
                        <m:ctrlPr>
                          <a:rPr lang="en-US" sz="1200" i="1">
                            <a:latin typeface="Cambria Math" panose="02040503050406030204" pitchFamily="18" charset="0"/>
                          </a:rPr>
                        </m:ctrlPr>
                      </m:dPr>
                      <m:e>
                        <m:r>
                          <a:rPr lang="en-US" sz="1200" i="1">
                            <a:latin typeface="Cambria Math"/>
                          </a:rPr>
                          <m:t>𝑡</m:t>
                        </m:r>
                      </m:e>
                    </m:d>
                    <m:r>
                      <a:rPr lang="en-US" sz="1200" i="1">
                        <a:latin typeface="Cambria Math"/>
                      </a:rPr>
                      <m:t>−</m:t>
                    </m:r>
                    <m:sSup>
                      <m:sSupPr>
                        <m:ctrlPr>
                          <a:rPr lang="en-US" sz="1200" i="1">
                            <a:latin typeface="Cambria Math" panose="02040503050406030204" pitchFamily="18" charset="0"/>
                          </a:rPr>
                        </m:ctrlPr>
                      </m:sSupPr>
                      <m:e>
                        <m:r>
                          <a:rPr lang="en-US" sz="1200" i="1">
                            <a:latin typeface="Cambria Math"/>
                          </a:rPr>
                          <m:t>𝑅</m:t>
                        </m:r>
                      </m:e>
                      <m:sup>
                        <m:r>
                          <a:rPr lang="en-US" sz="1200" i="1">
                            <a:latin typeface="Cambria Math"/>
                          </a:rPr>
                          <m:t>∗</m:t>
                        </m:r>
                      </m:sup>
                    </m:sSup>
                    <m:d>
                      <m:dPr>
                        <m:ctrlPr>
                          <a:rPr lang="en-US" sz="1200" i="1">
                            <a:latin typeface="Cambria Math" panose="02040503050406030204" pitchFamily="18" charset="0"/>
                          </a:rPr>
                        </m:ctrlPr>
                      </m:dPr>
                      <m:e>
                        <m:r>
                          <a:rPr lang="en-US" sz="1200" i="1">
                            <a:latin typeface="Cambria Math"/>
                          </a:rPr>
                          <m:t>𝑡</m:t>
                        </m:r>
                      </m:e>
                    </m:d>
                    <m:r>
                      <a:rPr lang="en-US" sz="1200" b="0" i="1" smtClean="0">
                        <a:latin typeface="Cambria Math"/>
                      </a:rPr>
                      <m:t>≤</m:t>
                    </m:r>
                    <m:sSub>
                      <m:sSubPr>
                        <m:ctrlPr>
                          <a:rPr lang="en-US" sz="1200" b="0" i="1" smtClean="0">
                            <a:latin typeface="Cambria Math" panose="02040503050406030204" pitchFamily="18" charset="0"/>
                          </a:rPr>
                        </m:ctrlPr>
                      </m:sSubPr>
                      <m:e>
                        <m:r>
                          <a:rPr lang="en-US" sz="1200" b="0" i="1" smtClean="0">
                            <a:latin typeface="Cambria Math"/>
                          </a:rPr>
                          <m:t>𝑠𝑢𝑝</m:t>
                        </m:r>
                      </m:e>
                      <m:sub>
                        <m:d>
                          <m:dPr>
                            <m:begChr m:val="{"/>
                            <m:endChr m:val="}"/>
                            <m:ctrlPr>
                              <a:rPr lang="en-US" sz="1200" b="0" i="1" smtClean="0">
                                <a:latin typeface="Cambria Math" panose="02040503050406030204" pitchFamily="18" charset="0"/>
                              </a:rPr>
                            </m:ctrlPr>
                          </m:dPr>
                          <m:e>
                            <m:r>
                              <a:rPr lang="en-US" sz="1200" b="0" i="1" smtClean="0">
                                <a:latin typeface="Cambria Math"/>
                              </a:rPr>
                              <m:t>𝑠</m:t>
                            </m:r>
                            <m:r>
                              <a:rPr lang="en-US" sz="1200" b="0" i="1" smtClean="0">
                                <a:latin typeface="Cambria Math"/>
                              </a:rPr>
                              <m:t>≥0</m:t>
                            </m:r>
                          </m:e>
                        </m:d>
                      </m:sub>
                    </m:sSub>
                    <m:r>
                      <a:rPr lang="en-US" sz="1200" b="0" i="1" smtClean="0">
                        <a:latin typeface="Cambria Math"/>
                      </a:rPr>
                      <m:t>{</m:t>
                    </m:r>
                    <m:r>
                      <a:rPr lang="en-US" sz="1200" b="0" i="1" smtClean="0">
                        <a:latin typeface="Cambria Math"/>
                      </a:rPr>
                      <m:t>𝛼</m:t>
                    </m:r>
                    <m:d>
                      <m:dPr>
                        <m:ctrlPr>
                          <a:rPr lang="en-US" sz="1200" b="0" i="1" smtClean="0">
                            <a:latin typeface="Cambria Math" panose="02040503050406030204" pitchFamily="18" charset="0"/>
                          </a:rPr>
                        </m:ctrlPr>
                      </m:dPr>
                      <m:e>
                        <m:r>
                          <a:rPr lang="en-US" sz="1200" b="0" i="1" smtClean="0">
                            <a:latin typeface="Cambria Math"/>
                          </a:rPr>
                          <m:t>𝑠</m:t>
                        </m:r>
                      </m:e>
                    </m:d>
                    <m:r>
                      <a:rPr lang="en-US" sz="1200" b="0" i="1" smtClean="0">
                        <a:latin typeface="Cambria Math"/>
                      </a:rPr>
                      <m:t>−</m:t>
                    </m:r>
                    <m:r>
                      <a:rPr lang="en-US" sz="1200" b="0" i="1" smtClean="0">
                        <a:latin typeface="Cambria Math"/>
                      </a:rPr>
                      <m:t>𝛽</m:t>
                    </m:r>
                    <m:r>
                      <a:rPr lang="en-US" sz="1200" b="0" i="1" smtClean="0">
                        <a:latin typeface="Cambria Math"/>
                      </a:rPr>
                      <m:t>(</m:t>
                    </m:r>
                    <m:r>
                      <a:rPr lang="en-US" sz="1200" b="0" i="1" smtClean="0">
                        <a:latin typeface="Cambria Math"/>
                      </a:rPr>
                      <m:t>𝑠</m:t>
                    </m:r>
                    <m:r>
                      <a:rPr lang="en-US" sz="1200" b="0" i="1" smtClean="0">
                        <a:latin typeface="Cambria Math"/>
                      </a:rPr>
                      <m:t>)}</m:t>
                    </m:r>
                  </m:oMath>
                </a14:m>
                <a:endParaRPr lang="en-US" sz="1200" dirty="0" smtClean="0"/>
              </a:p>
              <a:p>
                <a:r>
                  <a:rPr lang="en-US" sz="1400" dirty="0" smtClean="0"/>
                  <a:t>Virtual Delay</a:t>
                </a:r>
              </a:p>
              <a:p>
                <a:pPr lvl="1"/>
                <a:r>
                  <a:rPr lang="en-US" sz="1400" dirty="0" smtClean="0"/>
                  <a:t>Delay experienced by bit arriving at </a:t>
                </a:r>
                <a14:m>
                  <m:oMath xmlns:m="http://schemas.openxmlformats.org/officeDocument/2006/math">
                    <m:r>
                      <a:rPr lang="en-US" sz="1400" b="0" i="1" smtClean="0">
                        <a:latin typeface="Cambria Math"/>
                      </a:rPr>
                      <m:t>𝑡</m:t>
                    </m:r>
                  </m:oMath>
                </a14:m>
                <a:r>
                  <a:rPr lang="en-US" sz="1400" dirty="0" smtClean="0"/>
                  <a:t> if all bits are served FIFO</a:t>
                </a:r>
              </a:p>
              <a:p>
                <a:pPr lvl="1"/>
                <a:r>
                  <a:rPr lang="en-US" sz="1400" dirty="0" smtClean="0"/>
                  <a:t>Bounded by : </a:t>
                </a:r>
              </a:p>
              <a:p>
                <a:pPr lvl="2"/>
                <a14:m>
                  <m:oMath xmlns:m="http://schemas.openxmlformats.org/officeDocument/2006/math">
                    <m:r>
                      <a:rPr lang="en-US" sz="1200" b="0" i="1" smtClean="0">
                        <a:latin typeface="Cambria Math"/>
                      </a:rPr>
                      <m:t>h</m:t>
                    </m:r>
                    <m:d>
                      <m:dPr>
                        <m:ctrlPr>
                          <a:rPr lang="en-US" sz="1200" b="0" i="1" smtClean="0">
                            <a:latin typeface="Cambria Math" panose="02040503050406030204" pitchFamily="18" charset="0"/>
                          </a:rPr>
                        </m:ctrlPr>
                      </m:dPr>
                      <m:e>
                        <m:r>
                          <a:rPr lang="en-US" sz="1200" b="0" i="1" smtClean="0">
                            <a:latin typeface="Cambria Math"/>
                          </a:rPr>
                          <m:t>𝛼</m:t>
                        </m:r>
                        <m:r>
                          <a:rPr lang="en-US" sz="1200" b="0" i="1" smtClean="0">
                            <a:latin typeface="Cambria Math"/>
                          </a:rPr>
                          <m:t>,</m:t>
                        </m:r>
                        <m:r>
                          <a:rPr lang="en-US" sz="1200" b="0" i="1" smtClean="0">
                            <a:latin typeface="Cambria Math"/>
                          </a:rPr>
                          <m:t>𝛽</m:t>
                        </m:r>
                      </m:e>
                    </m:d>
                    <m:r>
                      <a:rPr lang="en-US" sz="1200" b="0" i="1" smtClean="0">
                        <a:latin typeface="Cambria Math"/>
                      </a:rPr>
                      <m:t>=</m:t>
                    </m:r>
                    <m:sSub>
                      <m:sSubPr>
                        <m:ctrlPr>
                          <a:rPr lang="en-US" sz="1200" i="1">
                            <a:latin typeface="Cambria Math" panose="02040503050406030204" pitchFamily="18" charset="0"/>
                          </a:rPr>
                        </m:ctrlPr>
                      </m:sSubPr>
                      <m:e>
                        <m:r>
                          <a:rPr lang="en-US" sz="1200" i="1">
                            <a:latin typeface="Cambria Math"/>
                          </a:rPr>
                          <m:t>𝑠𝑢𝑝</m:t>
                        </m:r>
                      </m:e>
                      <m:sub>
                        <m:d>
                          <m:dPr>
                            <m:begChr m:val="{"/>
                            <m:endChr m:val="}"/>
                            <m:ctrlPr>
                              <a:rPr lang="en-US" sz="1200" i="1">
                                <a:latin typeface="Cambria Math" panose="02040503050406030204" pitchFamily="18" charset="0"/>
                              </a:rPr>
                            </m:ctrlPr>
                          </m:dPr>
                          <m:e>
                            <m:r>
                              <a:rPr lang="en-US" sz="1200" i="1">
                                <a:latin typeface="Cambria Math"/>
                              </a:rPr>
                              <m:t>𝑠</m:t>
                            </m:r>
                            <m:r>
                              <a:rPr lang="en-US" sz="1200" i="1">
                                <a:latin typeface="Cambria Math"/>
                              </a:rPr>
                              <m:t>≥0</m:t>
                            </m:r>
                          </m:e>
                        </m:d>
                      </m:sub>
                    </m:sSub>
                    <m:r>
                      <a:rPr lang="en-US" sz="1200" b="0" i="1" smtClean="0">
                        <a:latin typeface="Cambria Math"/>
                      </a:rPr>
                      <m:t>[</m:t>
                    </m:r>
                    <m:r>
                      <m:rPr>
                        <m:sty m:val="p"/>
                      </m:rPr>
                      <a:rPr lang="en-US" sz="1200" b="0" i="0" smtClean="0">
                        <a:latin typeface="Cambria Math"/>
                      </a:rPr>
                      <m:t>inf</m:t>
                    </m:r>
                    <m:r>
                      <a:rPr lang="en-US" sz="1200" b="0" i="1" smtClean="0">
                        <a:latin typeface="Cambria Math"/>
                      </a:rPr>
                      <m:t>⁡{</m:t>
                    </m:r>
                    <m:r>
                      <a:rPr lang="en-US" sz="1200" b="0" i="1" smtClean="0">
                        <a:latin typeface="Cambria Math"/>
                      </a:rPr>
                      <m:t>𝑇</m:t>
                    </m:r>
                    <m:r>
                      <a:rPr lang="en-US" sz="1200" b="0" i="1" smtClean="0">
                        <a:latin typeface="Cambria Math"/>
                      </a:rPr>
                      <m:t>:</m:t>
                    </m:r>
                    <m:r>
                      <a:rPr lang="en-US" sz="1200" b="0" i="1" smtClean="0">
                        <a:latin typeface="Cambria Math"/>
                      </a:rPr>
                      <m:t>𝑇</m:t>
                    </m:r>
                    <m:r>
                      <a:rPr lang="en-US" sz="1200" b="0" i="1" smtClean="0">
                        <a:latin typeface="Cambria Math"/>
                      </a:rPr>
                      <m:t>≥0 </m:t>
                    </m:r>
                    <m:r>
                      <a:rPr lang="en-US" sz="1200" b="0" i="1" smtClean="0">
                        <a:latin typeface="Cambria Math"/>
                      </a:rPr>
                      <m:t>𝑎𝑛𝑑</m:t>
                    </m:r>
                    <m:r>
                      <a:rPr lang="en-US" sz="1200" b="0" i="1" smtClean="0">
                        <a:latin typeface="Cambria Math"/>
                      </a:rPr>
                      <m:t> </m:t>
                    </m:r>
                    <m:r>
                      <a:rPr lang="en-US" sz="1200" b="0" i="1" smtClean="0">
                        <a:latin typeface="Cambria Math"/>
                      </a:rPr>
                      <m:t>𝛼</m:t>
                    </m:r>
                    <m:d>
                      <m:dPr>
                        <m:ctrlPr>
                          <a:rPr lang="en-US" sz="1200" b="0" i="1" smtClean="0">
                            <a:latin typeface="Cambria Math" panose="02040503050406030204" pitchFamily="18" charset="0"/>
                          </a:rPr>
                        </m:ctrlPr>
                      </m:dPr>
                      <m:e>
                        <m:r>
                          <a:rPr lang="en-US" sz="1200" b="0" i="1" smtClean="0">
                            <a:latin typeface="Cambria Math"/>
                          </a:rPr>
                          <m:t>𝑠</m:t>
                        </m:r>
                      </m:e>
                    </m:d>
                    <m:r>
                      <a:rPr lang="en-US" sz="1200" b="0" i="1" smtClean="0">
                        <a:latin typeface="Cambria Math"/>
                      </a:rPr>
                      <m:t>≤</m:t>
                    </m:r>
                    <m:r>
                      <a:rPr lang="en-US" sz="1200" b="0" i="1" smtClean="0">
                        <a:latin typeface="Cambria Math"/>
                      </a:rPr>
                      <m:t>𝛽</m:t>
                    </m:r>
                    <m:r>
                      <a:rPr lang="en-US" sz="1200" b="0" i="1" smtClean="0">
                        <a:latin typeface="Cambria Math"/>
                      </a:rPr>
                      <m:t>(</m:t>
                    </m:r>
                    <m:r>
                      <a:rPr lang="en-US" sz="1200" b="0" i="1" smtClean="0">
                        <a:latin typeface="Cambria Math"/>
                      </a:rPr>
                      <m:t>𝑠</m:t>
                    </m:r>
                    <m:r>
                      <a:rPr lang="en-US" sz="1200" b="0" i="1" smtClean="0">
                        <a:latin typeface="Cambria Math"/>
                      </a:rPr>
                      <m:t>+</m:t>
                    </m:r>
                    <m:r>
                      <a:rPr lang="en-US" sz="1200" b="0" i="1" smtClean="0">
                        <a:latin typeface="Cambria Math"/>
                      </a:rPr>
                      <m:t>𝑇</m:t>
                    </m:r>
                    <m:r>
                      <a:rPr lang="en-US" sz="1200" b="0" i="1" smtClean="0">
                        <a:latin typeface="Cambria Math"/>
                      </a:rPr>
                      <m:t>)}]</m:t>
                    </m:r>
                  </m:oMath>
                </a14:m>
                <a:endParaRPr lang="en-US" sz="1200" b="0" dirty="0" smtClean="0"/>
              </a:p>
              <a:p>
                <a:r>
                  <a:rPr lang="en-US" sz="1600" dirty="0" smtClean="0"/>
                  <a:t>Performance</a:t>
                </a:r>
                <a:r>
                  <a:rPr lang="en-US" sz="1600" dirty="0"/>
                  <a:t> </a:t>
                </a:r>
                <a:r>
                  <a:rPr lang="en-US" sz="1600" dirty="0" smtClean="0"/>
                  <a:t>bounds</a:t>
                </a:r>
                <a:r>
                  <a:rPr lang="en-US" sz="1600" dirty="0"/>
                  <a:t> </a:t>
                </a:r>
                <a:r>
                  <a:rPr lang="en-US" sz="1600" dirty="0" smtClean="0"/>
                  <a:t>are</a:t>
                </a:r>
                <a:r>
                  <a:rPr lang="en-US" sz="1600" dirty="0"/>
                  <a:t> </a:t>
                </a:r>
                <a:r>
                  <a:rPr lang="en-US" sz="1600" dirty="0" smtClean="0"/>
                  <a:t>still</a:t>
                </a:r>
                <a:r>
                  <a:rPr lang="en-US" sz="1600" dirty="0"/>
                  <a:t> </a:t>
                </a:r>
                <a:r>
                  <a:rPr lang="en-US" sz="1600" i="1" dirty="0" smtClean="0"/>
                  <a:t>worst-case</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t="-5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4222450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Calculus Extensions</a:t>
            </a:r>
            <a:endParaRPr lang="en-US" dirty="0"/>
          </a:p>
        </p:txBody>
      </p:sp>
      <p:pic>
        <p:nvPicPr>
          <p:cNvPr id="6" name="Picture 5"/>
          <p:cNvPicPr>
            <a:picLocks noChangeAspect="1"/>
          </p:cNvPicPr>
          <p:nvPr/>
        </p:nvPicPr>
        <p:blipFill>
          <a:blip r:embed="rId3"/>
          <a:stretch>
            <a:fillRect/>
          </a:stretch>
        </p:blipFill>
        <p:spPr>
          <a:xfrm>
            <a:off x="4964645" y="3265638"/>
            <a:ext cx="3453095" cy="1477661"/>
          </a:xfrm>
          <a:prstGeom prst="rect">
            <a:avLst/>
          </a:prstGeom>
        </p:spPr>
      </p:pic>
      <p:sp>
        <p:nvSpPr>
          <p:cNvPr id="3" name="Content Placeholder 2"/>
          <p:cNvSpPr>
            <a:spLocks noGrp="1"/>
          </p:cNvSpPr>
          <p:nvPr>
            <p:ph idx="1"/>
          </p:nvPr>
        </p:nvSpPr>
        <p:spPr>
          <a:xfrm>
            <a:off x="946404" y="1828801"/>
            <a:ext cx="4382448" cy="4351337"/>
          </a:xfrm>
        </p:spPr>
        <p:txBody>
          <a:bodyPr>
            <a:noAutofit/>
          </a:bodyPr>
          <a:lstStyle/>
          <a:p>
            <a:r>
              <a:rPr lang="en-US" sz="1200" dirty="0" smtClean="0"/>
              <a:t>Stochastic Network Calculus (SNC)</a:t>
            </a:r>
          </a:p>
          <a:p>
            <a:pPr lvl="1"/>
            <a:r>
              <a:rPr lang="en-US" sz="1200" dirty="0" smtClean="0"/>
              <a:t>An alternative</a:t>
            </a:r>
            <a:r>
              <a:rPr lang="en-US" sz="1200" dirty="0"/>
              <a:t> </a:t>
            </a:r>
            <a:r>
              <a:rPr lang="en-US" sz="1200" dirty="0" smtClean="0"/>
              <a:t>method</a:t>
            </a:r>
            <a:r>
              <a:rPr lang="en-US" sz="1200" dirty="0"/>
              <a:t> </a:t>
            </a:r>
            <a:r>
              <a:rPr lang="en-US" sz="1200" dirty="0" smtClean="0"/>
              <a:t>for</a:t>
            </a:r>
            <a:r>
              <a:rPr lang="en-US" sz="1200" dirty="0"/>
              <a:t> </a:t>
            </a:r>
            <a:r>
              <a:rPr lang="en-US" sz="1200" dirty="0" smtClean="0"/>
              <a:t>using</a:t>
            </a:r>
            <a:r>
              <a:rPr lang="en-US" sz="1200" dirty="0"/>
              <a:t> </a:t>
            </a:r>
            <a:r>
              <a:rPr lang="en-US" sz="1200" dirty="0" smtClean="0"/>
              <a:t>network</a:t>
            </a:r>
            <a:r>
              <a:rPr lang="en-US" sz="1200" dirty="0"/>
              <a:t> </a:t>
            </a:r>
            <a:r>
              <a:rPr lang="en-US" sz="1200" dirty="0" smtClean="0"/>
              <a:t>calculus</a:t>
            </a:r>
            <a:r>
              <a:rPr lang="en-US" sz="1200" dirty="0"/>
              <a:t> </a:t>
            </a:r>
            <a:r>
              <a:rPr lang="en-US" sz="1200" dirty="0" smtClean="0"/>
              <a:t>to analyze wireless networks</a:t>
            </a:r>
          </a:p>
          <a:p>
            <a:pPr lvl="1"/>
            <a:r>
              <a:rPr lang="en-US" sz="1200" dirty="0" smtClean="0"/>
              <a:t>Used</a:t>
            </a:r>
            <a:r>
              <a:rPr lang="en-US" sz="1200" dirty="0"/>
              <a:t> </a:t>
            </a:r>
            <a:r>
              <a:rPr lang="en-US" sz="1200" dirty="0" smtClean="0"/>
              <a:t>for</a:t>
            </a:r>
            <a:r>
              <a:rPr lang="en-US" sz="1200" dirty="0"/>
              <a:t> </a:t>
            </a:r>
            <a:r>
              <a:rPr lang="en-US" sz="1200" dirty="0" smtClean="0"/>
              <a:t>analysis</a:t>
            </a:r>
            <a:r>
              <a:rPr lang="en-US" sz="1200" dirty="0"/>
              <a:t> </a:t>
            </a:r>
            <a:r>
              <a:rPr lang="en-US" sz="1200" dirty="0" smtClean="0"/>
              <a:t>of</a:t>
            </a:r>
            <a:r>
              <a:rPr lang="en-US" sz="1200" dirty="0"/>
              <a:t> </a:t>
            </a:r>
            <a:r>
              <a:rPr lang="en-US" sz="1200" dirty="0" smtClean="0"/>
              <a:t>802.11</a:t>
            </a:r>
            <a:r>
              <a:rPr lang="en-US" sz="1200" dirty="0"/>
              <a:t> </a:t>
            </a:r>
            <a:r>
              <a:rPr lang="en-US" sz="1200" dirty="0" smtClean="0"/>
              <a:t>backlog</a:t>
            </a:r>
            <a:r>
              <a:rPr lang="en-US" sz="1200" dirty="0"/>
              <a:t> </a:t>
            </a:r>
            <a:r>
              <a:rPr lang="en-US" sz="1200" dirty="0" smtClean="0"/>
              <a:t>and</a:t>
            </a:r>
            <a:r>
              <a:rPr lang="en-US" sz="1200" dirty="0"/>
              <a:t> </a:t>
            </a:r>
            <a:r>
              <a:rPr lang="en-US" sz="1200" dirty="0" smtClean="0"/>
              <a:t>delay</a:t>
            </a:r>
            <a:r>
              <a:rPr lang="en-US" sz="1200" dirty="0"/>
              <a:t> </a:t>
            </a:r>
            <a:r>
              <a:rPr lang="en-US" sz="1200" dirty="0" smtClean="0"/>
              <a:t>bounds</a:t>
            </a:r>
            <a:endParaRPr lang="en-US" sz="1200" dirty="0"/>
          </a:p>
          <a:p>
            <a:pPr lvl="2"/>
            <a:r>
              <a:rPr lang="en-US" sz="1200" dirty="0" smtClean="0"/>
              <a:t>Compared to (possibly</a:t>
            </a:r>
            <a:r>
              <a:rPr lang="en-US" sz="1200" dirty="0"/>
              <a:t> </a:t>
            </a:r>
            <a:r>
              <a:rPr lang="en-US" sz="1200" dirty="0" smtClean="0"/>
              <a:t>inaccurate)</a:t>
            </a:r>
            <a:r>
              <a:rPr lang="en-US" sz="1200" dirty="0"/>
              <a:t> </a:t>
            </a:r>
            <a:r>
              <a:rPr lang="en-US" sz="1200" dirty="0" smtClean="0"/>
              <a:t>ns-2</a:t>
            </a:r>
          </a:p>
          <a:p>
            <a:pPr lvl="2"/>
            <a:r>
              <a:rPr lang="en-US" sz="1200" dirty="0" smtClean="0"/>
              <a:t>Found</a:t>
            </a:r>
            <a:r>
              <a:rPr lang="en-US" sz="1200" dirty="0"/>
              <a:t> </a:t>
            </a:r>
            <a:r>
              <a:rPr lang="en-US" sz="1200" dirty="0" smtClean="0"/>
              <a:t>that the derived bounds are too loose as a result of using SNC</a:t>
            </a:r>
          </a:p>
          <a:p>
            <a:r>
              <a:rPr lang="en-US" sz="1200" dirty="0" smtClean="0"/>
              <a:t>Wireless Network Coding model</a:t>
            </a:r>
          </a:p>
          <a:p>
            <a:pPr lvl="1"/>
            <a:r>
              <a:rPr lang="en-US" sz="1200" dirty="0" smtClean="0"/>
              <a:t>By</a:t>
            </a:r>
            <a:r>
              <a:rPr lang="en-US" sz="1200" dirty="0"/>
              <a:t> </a:t>
            </a:r>
            <a:r>
              <a:rPr lang="en-US" sz="1200" dirty="0" smtClean="0"/>
              <a:t>incorporating MAC layer protocols into the network model, tighter predicted performance bounds can be achieved </a:t>
            </a:r>
          </a:p>
          <a:p>
            <a:r>
              <a:rPr lang="en-US" sz="1200" dirty="0" err="1" smtClean="0"/>
              <a:t>SpaceWire</a:t>
            </a:r>
            <a:r>
              <a:rPr lang="en-US" sz="1200" dirty="0"/>
              <a:t> </a:t>
            </a:r>
            <a:r>
              <a:rPr lang="en-US" sz="1200" dirty="0" smtClean="0"/>
              <a:t>Network</a:t>
            </a:r>
            <a:r>
              <a:rPr lang="en-US" sz="1200" dirty="0"/>
              <a:t> </a:t>
            </a:r>
            <a:r>
              <a:rPr lang="en-US" sz="1200" dirty="0" smtClean="0"/>
              <a:t>model</a:t>
            </a:r>
          </a:p>
          <a:p>
            <a:pPr lvl="1"/>
            <a:r>
              <a:rPr lang="en-US" sz="1200" dirty="0" smtClean="0"/>
              <a:t>Network</a:t>
            </a:r>
            <a:r>
              <a:rPr lang="en-US" sz="1200" dirty="0"/>
              <a:t> </a:t>
            </a:r>
            <a:r>
              <a:rPr lang="en-US" sz="1200" dirty="0" smtClean="0"/>
              <a:t>for</a:t>
            </a:r>
            <a:r>
              <a:rPr lang="en-US" sz="1200" dirty="0"/>
              <a:t> </a:t>
            </a:r>
            <a:r>
              <a:rPr lang="en-US" sz="1200" dirty="0" smtClean="0"/>
              <a:t>ESA</a:t>
            </a:r>
            <a:r>
              <a:rPr lang="en-US" sz="1200" dirty="0"/>
              <a:t> </a:t>
            </a:r>
            <a:r>
              <a:rPr lang="en-US" sz="1200" dirty="0" smtClean="0"/>
              <a:t>satellites which is shared by both real-time and non-RT traffic and includes static routing </a:t>
            </a:r>
          </a:p>
          <a:p>
            <a:pPr lvl="1"/>
            <a:r>
              <a:rPr lang="en-US" sz="1200" dirty="0" smtClean="0"/>
              <a:t>Such resource constrained systems need models which are not too pessimistic</a:t>
            </a:r>
          </a:p>
          <a:p>
            <a:pPr lvl="1"/>
            <a:r>
              <a:rPr lang="en-US" sz="1200" dirty="0" smtClean="0"/>
              <a:t>Able to achieve same order of magnitude analytical results compared to the industrial simulation tools</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739229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Run-Time Network Monitoring &amp; Management</a:t>
            </a:r>
            <a:endParaRPr lang="en-US" dirty="0"/>
          </a:p>
        </p:txBody>
      </p:sp>
      <p:sp>
        <p:nvSpPr>
          <p:cNvPr id="5" name="Text Placeholder 4"/>
          <p:cNvSpPr>
            <a:spLocks noGrp="1"/>
          </p:cNvSpPr>
          <p:nvPr>
            <p:ph type="body" idx="1"/>
          </p:nvPr>
        </p:nvSpPr>
        <p:spPr/>
        <p:txBody>
          <a:bodyPr/>
          <a:lstStyle/>
          <a:p>
            <a:r>
              <a:rPr lang="en-US" dirty="0" smtClean="0"/>
              <a:t>Infrastructural</a:t>
            </a:r>
            <a:endParaRPr lang="en-US" dirty="0"/>
          </a:p>
        </p:txBody>
      </p:sp>
      <p:sp>
        <p:nvSpPr>
          <p:cNvPr id="3" name="Content Placeholder 2"/>
          <p:cNvSpPr>
            <a:spLocks noGrp="1"/>
          </p:cNvSpPr>
          <p:nvPr>
            <p:ph sz="half" idx="2"/>
          </p:nvPr>
        </p:nvSpPr>
        <p:spPr/>
        <p:txBody>
          <a:bodyPr>
            <a:normAutofit fontScale="85000" lnSpcReduction="20000"/>
          </a:bodyPr>
          <a:lstStyle/>
          <a:p>
            <a:r>
              <a:rPr lang="en-US" dirty="0" smtClean="0"/>
              <a:t>Differentiated Services (</a:t>
            </a:r>
            <a:r>
              <a:rPr lang="en-US" dirty="0" err="1" smtClean="0"/>
              <a:t>DiffServ</a:t>
            </a:r>
            <a:r>
              <a:rPr lang="en-US" dirty="0" smtClean="0"/>
              <a:t>)</a:t>
            </a:r>
          </a:p>
          <a:p>
            <a:pPr lvl="1"/>
            <a:r>
              <a:rPr lang="en-US" dirty="0" smtClean="0"/>
              <a:t>Designed to</a:t>
            </a:r>
            <a:r>
              <a:rPr lang="en-US" dirty="0"/>
              <a:t> </a:t>
            </a:r>
            <a:r>
              <a:rPr lang="en-US" dirty="0" smtClean="0"/>
              <a:t>scale</a:t>
            </a:r>
            <a:r>
              <a:rPr lang="en-US" dirty="0"/>
              <a:t> </a:t>
            </a:r>
            <a:r>
              <a:rPr lang="en-US" dirty="0" smtClean="0"/>
              <a:t>well</a:t>
            </a:r>
            <a:r>
              <a:rPr lang="en-US" dirty="0"/>
              <a:t> </a:t>
            </a:r>
            <a:r>
              <a:rPr lang="en-US" dirty="0" smtClean="0"/>
              <a:t>for</a:t>
            </a:r>
            <a:r>
              <a:rPr lang="en-US" dirty="0"/>
              <a:t> </a:t>
            </a:r>
            <a:r>
              <a:rPr lang="en-US" dirty="0" smtClean="0"/>
              <a:t>large</a:t>
            </a:r>
            <a:r>
              <a:rPr lang="en-US" dirty="0"/>
              <a:t> </a:t>
            </a:r>
            <a:r>
              <a:rPr lang="en-US" dirty="0" smtClean="0"/>
              <a:t>system</a:t>
            </a:r>
            <a:endParaRPr lang="en-US" dirty="0"/>
          </a:p>
          <a:p>
            <a:pPr lvl="1"/>
            <a:r>
              <a:rPr lang="en-US" dirty="0" smtClean="0"/>
              <a:t>Provides probabilistic </a:t>
            </a:r>
            <a:r>
              <a:rPr lang="en-US" dirty="0" err="1" smtClean="0"/>
              <a:t>QoS</a:t>
            </a:r>
            <a:r>
              <a:rPr lang="en-US" dirty="0" smtClean="0"/>
              <a:t> guarantees</a:t>
            </a:r>
          </a:p>
          <a:p>
            <a:r>
              <a:rPr lang="en-US" dirty="0" smtClean="0"/>
              <a:t>Integrated</a:t>
            </a:r>
            <a:r>
              <a:rPr lang="en-US" dirty="0"/>
              <a:t> </a:t>
            </a:r>
            <a:r>
              <a:rPr lang="en-US" dirty="0" smtClean="0"/>
              <a:t>Services</a:t>
            </a:r>
            <a:r>
              <a:rPr lang="en-US" dirty="0"/>
              <a:t> </a:t>
            </a:r>
            <a:r>
              <a:rPr lang="en-US" dirty="0" smtClean="0"/>
              <a:t>(</a:t>
            </a:r>
            <a:r>
              <a:rPr lang="en-US" dirty="0" err="1" smtClean="0"/>
              <a:t>IntServ</a:t>
            </a:r>
            <a:r>
              <a:rPr lang="en-US" dirty="0" smtClean="0"/>
              <a:t>)</a:t>
            </a:r>
          </a:p>
          <a:p>
            <a:pPr lvl="1"/>
            <a:r>
              <a:rPr lang="en-US" dirty="0" smtClean="0"/>
              <a:t>Provides strict real-time </a:t>
            </a:r>
            <a:r>
              <a:rPr lang="en-US" dirty="0" err="1" smtClean="0"/>
              <a:t>QoS</a:t>
            </a:r>
            <a:r>
              <a:rPr lang="en-US" dirty="0" smtClean="0"/>
              <a:t> guarantees</a:t>
            </a:r>
          </a:p>
          <a:p>
            <a:pPr lvl="1"/>
            <a:r>
              <a:rPr lang="en-US" dirty="0" smtClean="0"/>
              <a:t>Resource</a:t>
            </a:r>
            <a:r>
              <a:rPr lang="en-US" dirty="0"/>
              <a:t> </a:t>
            </a:r>
            <a:r>
              <a:rPr lang="en-US" dirty="0" smtClean="0"/>
              <a:t>Reservation</a:t>
            </a:r>
            <a:r>
              <a:rPr lang="en-US" dirty="0"/>
              <a:t> </a:t>
            </a:r>
            <a:r>
              <a:rPr lang="en-US" dirty="0" smtClean="0"/>
              <a:t>Protocol</a:t>
            </a:r>
            <a:r>
              <a:rPr lang="en-US" dirty="0"/>
              <a:t> </a:t>
            </a:r>
            <a:r>
              <a:rPr lang="en-US" dirty="0" smtClean="0"/>
              <a:t>(RSVP)</a:t>
            </a:r>
          </a:p>
          <a:p>
            <a:r>
              <a:rPr lang="en-US" dirty="0" smtClean="0"/>
              <a:t>Both </a:t>
            </a:r>
            <a:r>
              <a:rPr lang="en-US" dirty="0" err="1" smtClean="0"/>
              <a:t>IntServ</a:t>
            </a:r>
            <a:r>
              <a:rPr lang="en-US" dirty="0" smtClean="0"/>
              <a:t> and </a:t>
            </a:r>
            <a:r>
              <a:rPr lang="en-US" dirty="0" err="1" smtClean="0"/>
              <a:t>DiffServ</a:t>
            </a:r>
            <a:r>
              <a:rPr lang="en-US" dirty="0" smtClean="0"/>
              <a:t> were designed for wired networks</a:t>
            </a:r>
          </a:p>
          <a:p>
            <a:r>
              <a:rPr lang="en-US" dirty="0" smtClean="0"/>
              <a:t>Flexible </a:t>
            </a:r>
            <a:r>
              <a:rPr lang="en-US" dirty="0" err="1" smtClean="0"/>
              <a:t>QoS</a:t>
            </a:r>
            <a:r>
              <a:rPr lang="en-US" dirty="0" smtClean="0"/>
              <a:t> Model For Mobile Ad-hoc Networks (MANETS), FQMM, combines the features of both </a:t>
            </a:r>
            <a:r>
              <a:rPr lang="en-US" dirty="0" err="1" smtClean="0"/>
              <a:t>IntServ</a:t>
            </a:r>
            <a:r>
              <a:rPr lang="en-US" dirty="0" smtClean="0"/>
              <a:t> and </a:t>
            </a:r>
            <a:r>
              <a:rPr lang="en-US" dirty="0" err="1" smtClean="0"/>
              <a:t>DiffServ</a:t>
            </a:r>
            <a:endParaRPr lang="en-US" dirty="0"/>
          </a:p>
        </p:txBody>
      </p:sp>
      <p:sp>
        <p:nvSpPr>
          <p:cNvPr id="9" name="Text Placeholder 8"/>
          <p:cNvSpPr>
            <a:spLocks noGrp="1"/>
          </p:cNvSpPr>
          <p:nvPr>
            <p:ph type="body" sz="quarter" idx="13"/>
          </p:nvPr>
        </p:nvSpPr>
        <p:spPr/>
        <p:txBody>
          <a:bodyPr/>
          <a:lstStyle/>
          <a:p>
            <a:r>
              <a:rPr lang="en-US" dirty="0" smtClean="0"/>
              <a:t>Middleware</a:t>
            </a:r>
            <a:endParaRPr lang="en-US" dirty="0"/>
          </a:p>
        </p:txBody>
      </p:sp>
      <p:sp>
        <p:nvSpPr>
          <p:cNvPr id="7" name="Content Placeholder 6"/>
          <p:cNvSpPr>
            <a:spLocks noGrp="1"/>
          </p:cNvSpPr>
          <p:nvPr>
            <p:ph sz="quarter" idx="4"/>
          </p:nvPr>
        </p:nvSpPr>
        <p:spPr/>
        <p:txBody>
          <a:bodyPr>
            <a:normAutofit fontScale="85000" lnSpcReduction="10000"/>
          </a:bodyPr>
          <a:lstStyle/>
          <a:p>
            <a:r>
              <a:rPr lang="en-US" dirty="0" smtClean="0"/>
              <a:t>Often there are many complex, inter-dependent</a:t>
            </a:r>
            <a:r>
              <a:rPr lang="en-US" dirty="0"/>
              <a:t> </a:t>
            </a:r>
            <a:r>
              <a:rPr lang="en-US" dirty="0" smtClean="0"/>
              <a:t>mechanisms</a:t>
            </a:r>
            <a:r>
              <a:rPr lang="en-US" dirty="0"/>
              <a:t> </a:t>
            </a:r>
            <a:r>
              <a:rPr lang="en-US" dirty="0" smtClean="0"/>
              <a:t>available</a:t>
            </a:r>
            <a:r>
              <a:rPr lang="en-US" dirty="0"/>
              <a:t> </a:t>
            </a:r>
            <a:r>
              <a:rPr lang="en-US" dirty="0" smtClean="0"/>
              <a:t>for</a:t>
            </a:r>
            <a:r>
              <a:rPr lang="en-US" dirty="0"/>
              <a:t> </a:t>
            </a:r>
            <a:r>
              <a:rPr lang="en-US" dirty="0" smtClean="0"/>
              <a:t>control</a:t>
            </a:r>
            <a:r>
              <a:rPr lang="en-US" dirty="0"/>
              <a:t> </a:t>
            </a:r>
            <a:r>
              <a:rPr lang="en-US" dirty="0" smtClean="0"/>
              <a:t>of </a:t>
            </a:r>
            <a:r>
              <a:rPr lang="en-US" dirty="0" err="1" smtClean="0"/>
              <a:t>QoS</a:t>
            </a:r>
            <a:r>
              <a:rPr lang="en-US" dirty="0" smtClean="0"/>
              <a:t> of a given flow</a:t>
            </a:r>
          </a:p>
          <a:p>
            <a:pPr lvl="1"/>
            <a:r>
              <a:rPr lang="en-US" dirty="0" smtClean="0"/>
              <a:t>See</a:t>
            </a:r>
            <a:r>
              <a:rPr lang="en-US" dirty="0"/>
              <a:t> </a:t>
            </a:r>
            <a:r>
              <a:rPr lang="en-US" dirty="0" smtClean="0"/>
              <a:t>for</a:t>
            </a:r>
            <a:r>
              <a:rPr lang="en-US" dirty="0"/>
              <a:t> </a:t>
            </a:r>
            <a:r>
              <a:rPr lang="en-US" dirty="0" smtClean="0"/>
              <a:t>instance</a:t>
            </a:r>
            <a:r>
              <a:rPr lang="en-US" dirty="0"/>
              <a:t> </a:t>
            </a:r>
            <a:r>
              <a:rPr lang="en-US" dirty="0" smtClean="0"/>
              <a:t>the implementations of OMG’s Data Distribution Service (DDS) Standard</a:t>
            </a:r>
          </a:p>
          <a:p>
            <a:r>
              <a:rPr lang="en-US" dirty="0" smtClean="0"/>
              <a:t>Such</a:t>
            </a:r>
            <a:r>
              <a:rPr lang="en-US" dirty="0"/>
              <a:t> </a:t>
            </a:r>
            <a:r>
              <a:rPr lang="en-US" dirty="0" smtClean="0"/>
              <a:t>a</a:t>
            </a:r>
            <a:r>
              <a:rPr lang="en-US" dirty="0"/>
              <a:t> </a:t>
            </a:r>
            <a:r>
              <a:rPr lang="en-US" dirty="0" smtClean="0"/>
              <a:t>large and complex </a:t>
            </a:r>
            <a:r>
              <a:rPr lang="en-US" dirty="0" err="1" smtClean="0"/>
              <a:t>QoS</a:t>
            </a:r>
            <a:r>
              <a:rPr lang="en-US" dirty="0" smtClean="0"/>
              <a:t> system is difficult to model and analyze at design-time</a:t>
            </a:r>
          </a:p>
          <a:p>
            <a:r>
              <a:rPr lang="en-US" dirty="0" smtClean="0"/>
              <a:t>Additionally, these middleware controls may be (indirectly) affected by lower-level infrastructure interactions and capabilities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983819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M</a:t>
            </a:r>
            <a:r>
              <a:rPr lang="en-US" i="1" dirty="0" smtClean="0"/>
              <a:t>odeling</a:t>
            </a:r>
            <a:r>
              <a:rPr lang="en-US" i="1" dirty="0"/>
              <a:t> </a:t>
            </a:r>
            <a:r>
              <a:rPr lang="en-US" i="1" dirty="0" smtClean="0"/>
              <a:t>and</a:t>
            </a:r>
            <a:r>
              <a:rPr lang="en-US" i="1" dirty="0"/>
              <a:t> </a:t>
            </a:r>
            <a:r>
              <a:rPr lang="en-US" b="1" i="1" dirty="0" smtClean="0"/>
              <a:t>A</a:t>
            </a:r>
            <a:r>
              <a:rPr lang="en-US" i="1" dirty="0" smtClean="0"/>
              <a:t>nalysis</a:t>
            </a:r>
            <a:r>
              <a:rPr lang="en-US" i="1" dirty="0"/>
              <a:t> </a:t>
            </a:r>
            <a:r>
              <a:rPr lang="en-US" i="1" dirty="0" smtClean="0"/>
              <a:t>of</a:t>
            </a:r>
            <a:r>
              <a:rPr lang="en-US" i="1" dirty="0"/>
              <a:t> </a:t>
            </a:r>
            <a:r>
              <a:rPr lang="en-US" b="1" i="1" dirty="0" smtClean="0"/>
              <a:t>Re</a:t>
            </a:r>
            <a:r>
              <a:rPr lang="en-US" i="1" dirty="0" smtClean="0"/>
              <a:t>sources</a:t>
            </a:r>
            <a:r>
              <a:rPr lang="en-US" i="1" dirty="0"/>
              <a:t> </a:t>
            </a:r>
            <a:r>
              <a:rPr lang="en-US" i="1" dirty="0" smtClean="0"/>
              <a:t>for</a:t>
            </a:r>
            <a:r>
              <a:rPr lang="en-US" i="1" dirty="0"/>
              <a:t> </a:t>
            </a:r>
            <a:r>
              <a:rPr lang="en-US" b="1" i="1" dirty="0" smtClean="0"/>
              <a:t>N</a:t>
            </a:r>
            <a:r>
              <a:rPr lang="en-US" i="1" dirty="0" smtClean="0"/>
              <a:t>etworks</a:t>
            </a:r>
            <a:r>
              <a:rPr lang="en-US" dirty="0"/>
              <a:t> </a:t>
            </a:r>
            <a:r>
              <a:rPr lang="en-US" dirty="0" smtClean="0"/>
              <a:t>(</a:t>
            </a:r>
            <a:r>
              <a:rPr lang="en-US" b="1" dirty="0" err="1" smtClean="0"/>
              <a:t>MAReN</a:t>
            </a:r>
            <a:r>
              <a:rPr lang="en-US" b="1" dirty="0" smtClean="0"/>
              <a:t>)</a:t>
            </a:r>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MAReN</a:t>
            </a:r>
            <a:r>
              <a:rPr lang="en-US" dirty="0" smtClean="0"/>
              <a:t> Network Applications</a:t>
            </a:r>
            <a:r>
              <a:rPr lang="en-US" dirty="0"/>
              <a:t> </a:t>
            </a:r>
            <a:r>
              <a:rPr lang="en-US" dirty="0" err="1"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err="1" smtClean="0"/>
              <a:t>MAReN</a:t>
            </a:r>
            <a:r>
              <a:rPr lang="en-US" dirty="0" smtClean="0"/>
              <a:t> tests</a:t>
            </a:r>
          </a:p>
          <a:p>
            <a:r>
              <a:rPr lang="en-US" dirty="0" smtClean="0"/>
              <a:t>Have</a:t>
            </a:r>
            <a:r>
              <a:rPr lang="en-US" dirty="0"/>
              <a:t> </a:t>
            </a:r>
            <a:r>
              <a:rPr lang="en-US" dirty="0" smtClean="0"/>
              <a:t>experimentally</a:t>
            </a:r>
            <a:r>
              <a:rPr lang="en-US" dirty="0"/>
              <a:t> </a:t>
            </a:r>
            <a:r>
              <a:rPr lang="en-US" dirty="0" smtClean="0"/>
              <a:t>validated </a:t>
            </a:r>
            <a:r>
              <a:rPr lang="en-US" dirty="0" err="1" smtClean="0"/>
              <a:t>MAReN</a:t>
            </a:r>
            <a:r>
              <a:rPr lang="en-US" dirty="0" smtClean="0"/>
              <a:t> 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err="1" smtClean="0"/>
              <a:t>testbed</a:t>
            </a:r>
            <a:endParaRPr lang="en-US" dirty="0" smtClean="0"/>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endParaRPr lang="en-US" dirty="0" smtClean="0"/>
          </a:p>
          <a:p>
            <a:r>
              <a:rPr lang="en-US" dirty="0" smtClean="0"/>
              <a:t>Related Work</a:t>
            </a:r>
            <a:endParaRPr lang="en-US" dirty="0" smtClean="0"/>
          </a:p>
          <a:p>
            <a:r>
              <a:rPr lang="en-US" dirty="0" smtClean="0"/>
              <a:t>Results: </a:t>
            </a:r>
            <a:endParaRPr lang="en-US" dirty="0" smtClean="0"/>
          </a:p>
          <a:p>
            <a:pPr lvl="1"/>
            <a:r>
              <a:rPr lang="en-US" dirty="0" smtClean="0"/>
              <a:t>Design-Time Network Performance Analysis of Distributed CPS </a:t>
            </a:r>
            <a:r>
              <a:rPr lang="en-US" dirty="0" smtClean="0"/>
              <a:t>Applications</a:t>
            </a:r>
          </a:p>
          <a:p>
            <a:pPr lvl="2"/>
            <a:r>
              <a:rPr lang="en-US" dirty="0" smtClean="0"/>
              <a:t>Precise Network Performance Prediction</a:t>
            </a:r>
          </a:p>
          <a:p>
            <a:pPr lvl="2"/>
            <a:r>
              <a:rPr lang="en-US" dirty="0" smtClean="0"/>
              <a:t>Analysis of Periodic Systems</a:t>
            </a:r>
          </a:p>
          <a:p>
            <a:pPr lvl="2"/>
            <a:r>
              <a:rPr lang="en-US" dirty="0" smtClean="0"/>
              <a:t>Comparison with Network Calculus</a:t>
            </a:r>
          </a:p>
          <a:p>
            <a:pPr lvl="2"/>
            <a:r>
              <a:rPr lang="en-US" dirty="0" smtClean="0"/>
              <a:t>Analysis of TDMA Scheduling</a:t>
            </a:r>
          </a:p>
          <a:p>
            <a:pPr lvl="2"/>
            <a:r>
              <a:rPr lang="en-US" dirty="0" smtClean="0"/>
              <a:t>Compositional Analysis</a:t>
            </a:r>
          </a:p>
          <a:p>
            <a:pPr lvl="2"/>
            <a:r>
              <a:rPr lang="en-US" dirty="0" smtClean="0"/>
              <a:t>Delay Analysis</a:t>
            </a:r>
          </a:p>
          <a:p>
            <a:pPr lvl="2"/>
            <a:r>
              <a:rPr lang="en-US" dirty="0" smtClean="0"/>
              <a:t>Analysis of Statically Routed Networks</a:t>
            </a:r>
            <a:endParaRPr lang="en-US" dirty="0" smtClean="0"/>
          </a:p>
          <a:p>
            <a:pPr lvl="1"/>
            <a:r>
              <a:rPr lang="en-US" dirty="0" smtClean="0"/>
              <a:t>Run-Time Network Performance Monitoring and Management for Distributed CPS </a:t>
            </a:r>
            <a:r>
              <a:rPr lang="en-US" dirty="0" smtClean="0"/>
              <a:t>Applications</a:t>
            </a:r>
          </a:p>
          <a:p>
            <a:pPr lvl="2"/>
            <a:r>
              <a:rPr lang="en-US" dirty="0" smtClean="0"/>
              <a:t>Measurement, Detection, and Enforcement</a:t>
            </a:r>
          </a:p>
          <a:p>
            <a:pPr lvl="2"/>
            <a:r>
              <a:rPr lang="en-US" dirty="0" smtClean="0"/>
              <a:t>DDoS Detection</a:t>
            </a:r>
            <a:endParaRPr lang="en-US" dirty="0" smtClean="0"/>
          </a:p>
          <a:p>
            <a:r>
              <a:rPr lang="en-US" dirty="0" smtClean="0"/>
              <a:t>Conclusions and Future Work</a:t>
            </a:r>
            <a:endParaRPr lang="en-US" dirty="0" smtClean="0"/>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err="1" smtClean="0"/>
              <a:t>MAReN</a:t>
            </a:r>
            <a:r>
              <a:rPr lang="en-US" dirty="0" smtClean="0"/>
              <a:t> with RTC Toolbox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develop test system and application models using our analysis techniques for which we can determine the predicted network resource requirements.</a:t>
            </a:r>
          </a:p>
          <a:p>
            <a:r>
              <a:rPr lang="en-US" dirty="0" smtClean="0"/>
              <a:t>We will develop those same test system and application models in RTC, using RTC Toolbox for MATLAB, for which we can determine comparison predicted network resource requirements.</a:t>
            </a:r>
          </a:p>
          <a:p>
            <a:r>
              <a:rPr lang="en-US" dirty="0" smtClean="0"/>
              <a:t>We will use our </a:t>
            </a:r>
            <a:r>
              <a:rPr lang="en-US" dirty="0" err="1" smtClean="0"/>
              <a:t>testbed</a:t>
            </a:r>
            <a:r>
              <a:rPr lang="en-US" dirty="0" smtClean="0"/>
              <a:t> to enforce the system profile and run application code which follows the network profile.  Measurement code on the </a:t>
            </a:r>
            <a:r>
              <a:rPr lang="en-US" dirty="0" err="1" smtClean="0"/>
              <a:t>testbed</a:t>
            </a:r>
            <a:r>
              <a:rPr lang="en-US" dirty="0" smtClean="0"/>
              <a:t> and in the application will allow us to determine the application's network buffer utilization and buffering delay.</a:t>
            </a:r>
          </a:p>
          <a:p>
            <a:r>
              <a:rPr lang="en-US" dirty="0" smtClean="0"/>
              <a:t>We will compare the predicted results for the test system and application combinations to see what, if any, difference exists between the techniques.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41455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err="1" smtClean="0"/>
              <a:t>MAReN</a:t>
            </a:r>
            <a:r>
              <a:rPr lang="en-US" dirty="0" smtClean="0"/>
              <a:t> 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err="1" smtClean="0"/>
              <a:t>MAReN</a:t>
            </a:r>
            <a:r>
              <a:rPr lang="en-US" dirty="0" smtClean="0"/>
              <a:t>, we show the capability for similar systems-theory based </a:t>
            </a:r>
            <a:r>
              <a:rPr lang="en-US" smtClean="0"/>
              <a:t>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graphicFrame>
        <p:nvGraphicFramePr>
          <p:cNvPr id="4" name="Table 4"/>
          <p:cNvGraphicFramePr>
            <a:graphicFrameLocks noGrp="1"/>
          </p:cNvGraphicFramePr>
          <p:nvPr>
            <p:extLst>
              <p:ext uri="{D42A27DB-BD31-4B8C-83A1-F6EECF244321}">
                <p14:modId xmlns:p14="http://schemas.microsoft.com/office/powerpoint/2010/main" val="3998086266"/>
              </p:ext>
            </p:extLst>
          </p:nvPr>
        </p:nvGraphicFramePr>
        <p:xfrm>
          <a:off x="1190800" y="4539395"/>
          <a:ext cx="5957728" cy="2297844"/>
        </p:xfrm>
        <a:graphic>
          <a:graphicData uri="http://schemas.openxmlformats.org/drawingml/2006/table">
            <a:tbl>
              <a:tblPr firstRow="1" bandRow="1">
                <a:tableStyleId>{5C22544A-7EE6-4342-B048-85BDC9FD1C3A}</a:tableStyleId>
              </a:tblPr>
              <a:tblGrid>
                <a:gridCol w="2978864">
                  <a:extLst>
                    <a:ext uri="{9D8B030D-6E8A-4147-A177-3AD203B41FA5}">
                      <a16:colId xmlns:a16="http://schemas.microsoft.com/office/drawing/2014/main" val="499998522"/>
                    </a:ext>
                  </a:extLst>
                </a:gridCol>
                <a:gridCol w="2978864">
                  <a:extLst>
                    <a:ext uri="{9D8B030D-6E8A-4147-A177-3AD203B41FA5}">
                      <a16:colId xmlns:a16="http://schemas.microsoft.com/office/drawing/2014/main" val="4153478917"/>
                    </a:ext>
                  </a:extLst>
                </a:gridCol>
              </a:tblGrid>
              <a:tr h="306774">
                <a:tc>
                  <a:txBody>
                    <a:bodyPr/>
                    <a:lstStyle/>
                    <a:p>
                      <a:r>
                        <a:rPr lang="en-US" sz="1200" dirty="0" smtClean="0"/>
                        <a:t>Task</a:t>
                      </a:r>
                      <a:endParaRPr lang="en-US" sz="1200" dirty="0"/>
                    </a:p>
                  </a:txBody>
                  <a:tcPr/>
                </a:tc>
                <a:tc>
                  <a:txBody>
                    <a:bodyPr/>
                    <a:lstStyle/>
                    <a:p>
                      <a:r>
                        <a:rPr lang="en-US" sz="1200" dirty="0" smtClean="0"/>
                        <a:t>Date</a:t>
                      </a:r>
                      <a:endParaRPr lang="en-US" sz="1200" dirty="0"/>
                    </a:p>
                  </a:txBody>
                  <a:tcPr/>
                </a:tc>
                <a:extLst>
                  <a:ext uri="{0D108BD9-81ED-4DB2-BD59-A6C34878D82A}">
                    <a16:rowId xmlns:a16="http://schemas.microsoft.com/office/drawing/2014/main" val="1637543745"/>
                  </a:ext>
                </a:extLst>
              </a:tr>
              <a:tr h="306774">
                <a:tc>
                  <a:txBody>
                    <a:bodyPr/>
                    <a:lstStyle/>
                    <a:p>
                      <a:r>
                        <a:rPr lang="en-US" sz="1200" dirty="0" smtClean="0"/>
                        <a:t>Comparison with RTC Toolbox</a:t>
                      </a:r>
                      <a:endParaRPr lang="en-US" sz="1200" dirty="0"/>
                    </a:p>
                  </a:txBody>
                  <a:tcPr/>
                </a:tc>
                <a:tc>
                  <a:txBody>
                    <a:bodyPr/>
                    <a:lstStyle/>
                    <a:p>
                      <a:r>
                        <a:rPr lang="en-US" sz="1200" dirty="0" smtClean="0"/>
                        <a:t>05/2015-06/2015</a:t>
                      </a:r>
                      <a:endParaRPr lang="en-US" sz="1200" dirty="0"/>
                    </a:p>
                  </a:txBody>
                  <a:tcPr/>
                </a:tc>
                <a:extLst>
                  <a:ext uri="{0D108BD9-81ED-4DB2-BD59-A6C34878D82A}">
                    <a16:rowId xmlns:a16="http://schemas.microsoft.com/office/drawing/2014/main" val="486144090"/>
                  </a:ext>
                </a:extLst>
              </a:tr>
              <a:tr h="306774">
                <a:tc>
                  <a:txBody>
                    <a:bodyPr/>
                    <a:lstStyle/>
                    <a:p>
                      <a:r>
                        <a:rPr lang="en-US" sz="1200" dirty="0" smtClean="0"/>
                        <a:t>Network Profile Generation from Business Logic Models</a:t>
                      </a:r>
                      <a:endParaRPr lang="en-US" sz="1200" dirty="0"/>
                    </a:p>
                  </a:txBody>
                  <a:tcPr/>
                </a:tc>
                <a:tc>
                  <a:txBody>
                    <a:bodyPr/>
                    <a:lstStyle/>
                    <a:p>
                      <a:r>
                        <a:rPr lang="en-US" sz="1200" dirty="0" smtClean="0"/>
                        <a:t>06/2015-07/2015</a:t>
                      </a:r>
                      <a:endParaRPr lang="en-US" sz="1200" dirty="0"/>
                    </a:p>
                  </a:txBody>
                  <a:tcPr/>
                </a:tc>
                <a:extLst>
                  <a:ext uri="{0D108BD9-81ED-4DB2-BD59-A6C34878D82A}">
                    <a16:rowId xmlns:a16="http://schemas.microsoft.com/office/drawing/2014/main" val="2872070038"/>
                  </a:ext>
                </a:extLst>
              </a:tr>
              <a:tr h="306774">
                <a:tc>
                  <a:txBody>
                    <a:bodyPr/>
                    <a:lstStyle/>
                    <a:p>
                      <a:r>
                        <a:rPr lang="en-US" sz="1200" dirty="0" smtClean="0"/>
                        <a:t>Support for Statically Routed Networks</a:t>
                      </a:r>
                      <a:endParaRPr lang="en-US" sz="1200" dirty="0"/>
                    </a:p>
                  </a:txBody>
                  <a:tcPr/>
                </a:tc>
                <a:tc>
                  <a:txBody>
                    <a:bodyPr/>
                    <a:lstStyle/>
                    <a:p>
                      <a:r>
                        <a:rPr lang="en-US" sz="1200" dirty="0" smtClean="0"/>
                        <a:t>06/2015-07/2015</a:t>
                      </a:r>
                      <a:endParaRPr lang="en-US" sz="1200" dirty="0"/>
                    </a:p>
                  </a:txBody>
                  <a:tcPr/>
                </a:tc>
                <a:extLst>
                  <a:ext uri="{0D108BD9-81ED-4DB2-BD59-A6C34878D82A}">
                    <a16:rowId xmlns:a16="http://schemas.microsoft.com/office/drawing/2014/main" val="1008235890"/>
                  </a:ext>
                </a:extLst>
              </a:tr>
              <a:tr h="306774">
                <a:tc>
                  <a:txBody>
                    <a:bodyPr/>
                    <a:lstStyle/>
                    <a:p>
                      <a:r>
                        <a:rPr lang="en-US" sz="1200" dirty="0" smtClean="0"/>
                        <a:t>Comparing </a:t>
                      </a:r>
                      <a:r>
                        <a:rPr lang="en-US" sz="1200" dirty="0" err="1" smtClean="0"/>
                        <a:t>MAReN</a:t>
                      </a:r>
                      <a:r>
                        <a:rPr lang="en-US" sz="1200" dirty="0" smtClean="0"/>
                        <a:t> to NC</a:t>
                      </a:r>
                      <a:endParaRPr lang="en-US" sz="1200" dirty="0"/>
                    </a:p>
                  </a:txBody>
                  <a:tcPr/>
                </a:tc>
                <a:tc>
                  <a:txBody>
                    <a:bodyPr/>
                    <a:lstStyle/>
                    <a:p>
                      <a:r>
                        <a:rPr lang="en-US" sz="1200" dirty="0" smtClean="0"/>
                        <a:t>05/2015-07/2015</a:t>
                      </a:r>
                      <a:endParaRPr lang="en-US" sz="1200" dirty="0"/>
                    </a:p>
                  </a:txBody>
                  <a:tcPr/>
                </a:tc>
                <a:extLst>
                  <a:ext uri="{0D108BD9-81ED-4DB2-BD59-A6C34878D82A}">
                    <a16:rowId xmlns:a16="http://schemas.microsoft.com/office/drawing/2014/main" val="3538346709"/>
                  </a:ext>
                </a:extLst>
              </a:tr>
              <a:tr h="306774">
                <a:tc>
                  <a:txBody>
                    <a:bodyPr/>
                    <a:lstStyle/>
                    <a:p>
                      <a:r>
                        <a:rPr lang="en-US" sz="1200" dirty="0" smtClean="0"/>
                        <a:t>Fault/Anomaly Classification</a:t>
                      </a:r>
                      <a:endParaRPr lang="en-US" sz="1200" dirty="0"/>
                    </a:p>
                  </a:txBody>
                  <a:tcPr/>
                </a:tc>
                <a:tc>
                  <a:txBody>
                    <a:bodyPr/>
                    <a:lstStyle/>
                    <a:p>
                      <a:r>
                        <a:rPr lang="en-US" sz="1200" dirty="0" smtClean="0"/>
                        <a:t>06/2015-07/2015</a:t>
                      </a:r>
                      <a:endParaRPr lang="en-US" sz="1200" dirty="0"/>
                    </a:p>
                  </a:txBody>
                  <a:tcPr/>
                </a:tc>
                <a:extLst>
                  <a:ext uri="{0D108BD9-81ED-4DB2-BD59-A6C34878D82A}">
                    <a16:rowId xmlns:a16="http://schemas.microsoft.com/office/drawing/2014/main" val="760807747"/>
                  </a:ext>
                </a:extLst>
              </a:tr>
              <a:tr h="306774">
                <a:tc>
                  <a:txBody>
                    <a:bodyPr/>
                    <a:lstStyle/>
                    <a:p>
                      <a:r>
                        <a:rPr lang="en-US" sz="1200" dirty="0" smtClean="0"/>
                        <a:t>Thesis Writing</a:t>
                      </a:r>
                      <a:endParaRPr lang="en-US" sz="1200" dirty="0"/>
                    </a:p>
                  </a:txBody>
                  <a:tcPr/>
                </a:tc>
                <a:tc>
                  <a:txBody>
                    <a:bodyPr/>
                    <a:lstStyle/>
                    <a:p>
                      <a:r>
                        <a:rPr lang="en-US" sz="1200" dirty="0" smtClean="0"/>
                        <a:t>08/2015-10/2015</a:t>
                      </a:r>
                      <a:endParaRPr lang="en-US" sz="1200" dirty="0"/>
                    </a:p>
                  </a:txBody>
                  <a:tcPr/>
                </a:tc>
                <a:extLst>
                  <a:ext uri="{0D108BD9-81ED-4DB2-BD59-A6C34878D82A}">
                    <a16:rowId xmlns:a16="http://schemas.microsoft.com/office/drawing/2014/main" val="3199821812"/>
                  </a:ext>
                </a:extLst>
              </a:tr>
            </a:tbl>
          </a:graphicData>
        </a:graphic>
      </p:graphicFrame>
      <p:sp>
        <p:nvSpPr>
          <p:cNvPr id="5" name="Slide Number Placeholder 4"/>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a:noAutofit/>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endParaRPr lang="en-US" sz="1200" dirty="0"/>
          </a:p>
          <a:p>
            <a:pPr lvl="1"/>
            <a:r>
              <a:rPr lang="en-US" sz="1200" dirty="0" smtClean="0"/>
              <a:t>E.g. Internet of Things (</a:t>
            </a:r>
            <a:r>
              <a:rPr lang="en-US" sz="1200" dirty="0" err="1" smtClean="0"/>
              <a:t>IoT</a:t>
            </a:r>
            <a:r>
              <a:rPr lang="en-US" sz="1200" dirty="0" smtClean="0"/>
              <a:t>), Unmanned Aerial Vehicles (UAVs), satellite systems</a:t>
            </a:r>
          </a:p>
          <a:p>
            <a:r>
              <a:rPr lang="en-US" sz="1200" dirty="0" smtClean="0"/>
              <a:t>CPS are scaling up and becoming distributed</a:t>
            </a:r>
          </a:p>
          <a:p>
            <a:pPr lvl="1"/>
            <a:r>
              <a:rPr lang="en-US" sz="1200" dirty="0" smtClean="0"/>
              <a:t>Communications</a:t>
            </a:r>
            <a:r>
              <a:rPr lang="en-US" sz="1200" dirty="0"/>
              <a:t> </a:t>
            </a:r>
            <a:r>
              <a:rPr lang="en-US" sz="1200" dirty="0" smtClean="0"/>
              <a:t>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pPr lvl="1"/>
            <a:r>
              <a:rPr lang="en-US" sz="1200" dirty="0" smtClean="0"/>
              <a:t>Network</a:t>
            </a:r>
            <a:r>
              <a:rPr lang="en-US" sz="1200" dirty="0"/>
              <a:t> </a:t>
            </a:r>
            <a:r>
              <a:rPr lang="en-US" sz="1200" dirty="0" smtClean="0"/>
              <a:t>resource availability affected by</a:t>
            </a:r>
            <a:r>
              <a:rPr lang="en-US" sz="1200" dirty="0"/>
              <a:t> </a:t>
            </a:r>
            <a:r>
              <a:rPr lang="en-US" sz="1200" dirty="0" smtClean="0"/>
              <a:t>both application load and system’s environment</a:t>
            </a:r>
          </a:p>
          <a:p>
            <a:r>
              <a:rPr lang="en-US" sz="1200" b="1" dirty="0" smtClean="0"/>
              <a:t>Network Quality of Service (</a:t>
            </a:r>
            <a:r>
              <a:rPr lang="en-US" sz="1200" b="1" dirty="0" err="1" smtClean="0"/>
              <a:t>QoS</a:t>
            </a:r>
            <a:r>
              <a:rPr lang="en-US" sz="1200" b="1" dirty="0" smtClean="0"/>
              <a:t>)</a:t>
            </a:r>
            <a:r>
              <a:rPr lang="en-US" sz="1200" dirty="0" smtClean="0"/>
              <a:t>:</a:t>
            </a:r>
          </a:p>
          <a:p>
            <a:pPr lvl="1"/>
            <a:r>
              <a:rPr lang="en-US" sz="1200" dirty="0" smtClean="0"/>
              <a:t>Overall performance of the network as seen by its users</a:t>
            </a:r>
          </a:p>
          <a:p>
            <a:pPr lvl="1"/>
            <a:r>
              <a:rPr lang="en-US" sz="1200" dirty="0" smtClean="0"/>
              <a:t>We are specifically focusing on</a:t>
            </a:r>
          </a:p>
          <a:p>
            <a:pPr lvl="2"/>
            <a:r>
              <a:rPr lang="en-US" sz="1200" dirty="0" smtClean="0"/>
              <a:t>Bandwidth (bits/sec)</a:t>
            </a:r>
          </a:p>
          <a:p>
            <a:pPr lvl="2"/>
            <a:r>
              <a:rPr lang="en-US" sz="1200" dirty="0" smtClean="0"/>
              <a:t>Buffering delay  and transmission delay</a:t>
            </a:r>
            <a:endParaRPr lang="en-US" sz="1200" dirty="0"/>
          </a:p>
          <a:p>
            <a:pPr lvl="2"/>
            <a:r>
              <a:rPr lang="en-US" sz="1200" dirty="0" smtClean="0"/>
              <a:t>Availability of network resources</a:t>
            </a:r>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a:xfrm>
            <a:off x="946402" y="1828801"/>
            <a:ext cx="4387597" cy="4787213"/>
          </a:xfrm>
        </p:spPr>
        <p:txBody>
          <a:bodyPr>
            <a:normAutofit fontScale="77500" lnSpcReduction="20000"/>
          </a:bodyPr>
          <a:lstStyle/>
          <a:p>
            <a:r>
              <a:rPr lang="en-US" dirty="0" smtClean="0"/>
              <a:t>For </a:t>
            </a:r>
            <a:r>
              <a:rPr lang="en-US" b="1" dirty="0" smtClean="0"/>
              <a:t>high- or mixed-criticality software</a:t>
            </a:r>
            <a:r>
              <a:rPr lang="en-US" dirty="0" smtClean="0"/>
              <a:t>, dynamic networks pose design-time and run-time concerns to application developers and system integrators</a:t>
            </a:r>
          </a:p>
          <a:p>
            <a:pPr lvl="1"/>
            <a:r>
              <a:rPr lang="en-US" dirty="0" smtClean="0"/>
              <a:t>Design-time performance analysis</a:t>
            </a:r>
          </a:p>
          <a:p>
            <a:pPr lvl="1"/>
            <a:r>
              <a:rPr lang="en-US" dirty="0" smtClean="0"/>
              <a:t>Run-time network resource management</a:t>
            </a:r>
          </a:p>
          <a:p>
            <a:r>
              <a:rPr lang="en-US" dirty="0" smtClean="0"/>
              <a:t>Some systems may have </a:t>
            </a:r>
            <a:r>
              <a:rPr lang="en-US" b="1" dirty="0" smtClean="0"/>
              <a:t>deterministic, time-varying network characteristics </a:t>
            </a:r>
            <a:r>
              <a:rPr lang="en-US" dirty="0" smtClean="0"/>
              <a:t>or application network load (or both)</a:t>
            </a:r>
          </a:p>
          <a:p>
            <a:pPr lvl="1"/>
            <a:r>
              <a:rPr lang="en-US" dirty="0" smtClean="0"/>
              <a:t>By integrating this deterministic (possibly periodic) network behavior into the models of the system, we can more accurately predict system performance and reliability</a:t>
            </a:r>
          </a:p>
          <a:p>
            <a:pPr lvl="1"/>
            <a:r>
              <a:rPr lang="en-US" dirty="0" smtClean="0"/>
              <a:t>Assumptions: global system time, general/variable traffic (i.e. not just a tightly closed loop control system)</a:t>
            </a:r>
          </a:p>
          <a:p>
            <a:r>
              <a:rPr lang="en-US" dirty="0" smtClean="0"/>
              <a:t>Application resource requirements should be </a:t>
            </a:r>
            <a:r>
              <a:rPr lang="en-US" b="1" dirty="0" smtClean="0"/>
              <a:t>precisely modeled</a:t>
            </a:r>
          </a:p>
          <a:p>
            <a:pPr lvl="1"/>
            <a:r>
              <a:rPr lang="en-US" dirty="0" smtClean="0"/>
              <a:t>Increasing precision allows tighter bounds on </a:t>
            </a:r>
            <a:r>
              <a:rPr lang="en-US" dirty="0" err="1" smtClean="0"/>
              <a:t>QoS</a:t>
            </a:r>
            <a:r>
              <a:rPr lang="en-US" dirty="0"/>
              <a:t> </a:t>
            </a:r>
            <a:r>
              <a:rPr lang="en-US" dirty="0" smtClean="0"/>
              <a:t>requirements</a:t>
            </a:r>
          </a:p>
          <a:p>
            <a:pPr lvl="1"/>
            <a:r>
              <a:rPr lang="en-US" dirty="0" smtClean="0"/>
              <a:t>Tighter bounds enable more applications to run on the system</a:t>
            </a:r>
          </a:p>
          <a:p>
            <a:pPr lvl="1"/>
            <a:r>
              <a:rPr lang="en-US" dirty="0" smtClean="0"/>
              <a:t>More</a:t>
            </a:r>
            <a:r>
              <a:rPr lang="en-US" dirty="0"/>
              <a:t> </a:t>
            </a:r>
            <a:r>
              <a:rPr lang="en-US" dirty="0" smtClean="0"/>
              <a:t>applications</a:t>
            </a:r>
            <a:r>
              <a:rPr lang="en-US" dirty="0"/>
              <a:t> </a:t>
            </a:r>
            <a:r>
              <a:rPr lang="en-US" dirty="0" smtClean="0"/>
              <a:t>increase the mission-specific or scientific return</a:t>
            </a:r>
          </a:p>
          <a:p>
            <a:endParaRPr lang="en-US" dirty="0" smtClean="0"/>
          </a:p>
        </p:txBody>
      </p:sp>
      <p:pic>
        <p:nvPicPr>
          <p:cNvPr id="1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6086" y="600673"/>
            <a:ext cx="3375673" cy="214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7297" y="3448180"/>
            <a:ext cx="2998587" cy="249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584302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Autofit/>
          </a:bodyPr>
          <a:lstStyle/>
          <a:p>
            <a:r>
              <a:rPr lang="en-US" sz="1300" dirty="0" smtClean="0"/>
              <a:t>Modeling</a:t>
            </a:r>
            <a:r>
              <a:rPr lang="en-US" sz="1300" dirty="0"/>
              <a:t> </a:t>
            </a:r>
            <a:r>
              <a:rPr lang="en-US" sz="1300" dirty="0" smtClean="0"/>
              <a:t>the</a:t>
            </a:r>
            <a:r>
              <a:rPr lang="en-US" sz="1300" dirty="0"/>
              <a:t> </a:t>
            </a:r>
            <a:r>
              <a:rPr lang="en-US" sz="1300" dirty="0" smtClean="0"/>
              <a:t>interaction</a:t>
            </a:r>
            <a:r>
              <a:rPr lang="en-US" sz="1300" dirty="0"/>
              <a:t> </a:t>
            </a:r>
            <a:r>
              <a:rPr lang="en-US" sz="1300" dirty="0" smtClean="0"/>
              <a:t>between the system and the physical world is difficult:</a:t>
            </a:r>
            <a:r>
              <a:rPr lang="en-US" sz="1300" dirty="0"/>
              <a:t> </a:t>
            </a:r>
            <a:endParaRPr lang="en-US" sz="1300" dirty="0" smtClean="0"/>
          </a:p>
          <a:p>
            <a:pPr lvl="1"/>
            <a:r>
              <a:rPr lang="en-US" sz="1300" dirty="0" smtClean="0"/>
              <a:t>Physical world can </a:t>
            </a:r>
            <a:r>
              <a:rPr lang="en-US" sz="1300" b="1" dirty="0" smtClean="0"/>
              <a:t>directly</a:t>
            </a:r>
            <a:r>
              <a:rPr lang="en-US" sz="1300" b="1" dirty="0"/>
              <a:t> </a:t>
            </a:r>
            <a:r>
              <a:rPr lang="en-US" sz="1300" b="1" dirty="0" smtClean="0"/>
              <a:t>and</a:t>
            </a:r>
            <a:r>
              <a:rPr lang="en-US" sz="1300" b="1" dirty="0"/>
              <a:t> </a:t>
            </a:r>
            <a:r>
              <a:rPr lang="en-US" sz="1300" b="1" dirty="0" smtClean="0"/>
              <a:t>indirectly </a:t>
            </a:r>
            <a:r>
              <a:rPr lang="en-US" sz="1300" dirty="0" smtClean="0"/>
              <a:t>affect system resources and performance</a:t>
            </a:r>
          </a:p>
          <a:p>
            <a:r>
              <a:rPr lang="en-US" sz="1300" dirty="0" smtClean="0"/>
              <a:t>Design-time analysis is critical for applications which require tight and/or real-time guarantees</a:t>
            </a:r>
          </a:p>
          <a:p>
            <a:pPr lvl="1"/>
            <a:r>
              <a:rPr lang="en-US" sz="1300" dirty="0" smtClean="0"/>
              <a:t>Use the analysis to perform </a:t>
            </a:r>
            <a:r>
              <a:rPr lang="en-US" sz="1300" b="1" dirty="0" smtClean="0"/>
              <a:t>test for admission</a:t>
            </a:r>
            <a:r>
              <a:rPr lang="en-US" sz="1300" dirty="0" smtClean="0"/>
              <a:t> into the system</a:t>
            </a:r>
          </a:p>
          <a:p>
            <a:r>
              <a:rPr lang="en-US" sz="1300" dirty="0" smtClean="0"/>
              <a:t>Application network</a:t>
            </a:r>
            <a:r>
              <a:rPr lang="en-US" sz="1300" dirty="0"/>
              <a:t> </a:t>
            </a:r>
            <a:r>
              <a:rPr lang="en-US" sz="1300" dirty="0" smtClean="0"/>
              <a:t>resource</a:t>
            </a:r>
            <a:r>
              <a:rPr lang="en-US" sz="1300" dirty="0"/>
              <a:t> </a:t>
            </a:r>
            <a:r>
              <a:rPr lang="en-US" sz="1300" dirty="0" smtClean="0"/>
              <a:t>requirements</a:t>
            </a:r>
            <a:r>
              <a:rPr lang="en-US" sz="1300" dirty="0"/>
              <a:t> </a:t>
            </a:r>
            <a:r>
              <a:rPr lang="en-US" sz="1300" dirty="0" smtClean="0"/>
              <a:t>can be difficult to</a:t>
            </a:r>
            <a:r>
              <a:rPr lang="en-US" sz="1300" dirty="0"/>
              <a:t> </a:t>
            </a:r>
            <a:r>
              <a:rPr lang="en-US" sz="1300" dirty="0" smtClean="0"/>
              <a:t>derive</a:t>
            </a:r>
            <a:r>
              <a:rPr lang="en-US" sz="1300" dirty="0"/>
              <a:t> </a:t>
            </a:r>
            <a:r>
              <a:rPr lang="en-US" sz="1300" dirty="0" smtClean="0"/>
              <a:t>without</a:t>
            </a:r>
            <a:r>
              <a:rPr lang="en-US" sz="1300" dirty="0"/>
              <a:t> </a:t>
            </a:r>
            <a:r>
              <a:rPr lang="en-US" sz="1300" dirty="0" smtClean="0"/>
              <a:t>a</a:t>
            </a:r>
            <a:r>
              <a:rPr lang="en-US" sz="1300" dirty="0"/>
              <a:t> </a:t>
            </a:r>
            <a:r>
              <a:rPr lang="en-US" sz="1300" dirty="0" smtClean="0"/>
              <a:t>running</a:t>
            </a:r>
            <a:r>
              <a:rPr lang="en-US" sz="1300" dirty="0"/>
              <a:t> </a:t>
            </a:r>
            <a:r>
              <a:rPr lang="en-US" sz="1300" dirty="0" smtClean="0"/>
              <a:t>system</a:t>
            </a:r>
          </a:p>
          <a:p>
            <a:pPr lvl="1"/>
            <a:r>
              <a:rPr lang="en-US" sz="1300" dirty="0" smtClean="0"/>
              <a:t>It is possible to </a:t>
            </a:r>
            <a:r>
              <a:rPr lang="en-US" sz="1300" b="1" dirty="0" smtClean="0"/>
              <a:t>mathematically formalize </a:t>
            </a:r>
            <a:r>
              <a:rPr lang="en-US" sz="1300" dirty="0" smtClean="0"/>
              <a:t>what the application traffic does</a:t>
            </a:r>
          </a:p>
          <a:p>
            <a:r>
              <a:rPr lang="en-US" sz="1300" dirty="0" smtClean="0"/>
              <a:t>Models</a:t>
            </a:r>
            <a:r>
              <a:rPr lang="en-US" sz="1300" dirty="0"/>
              <a:t> </a:t>
            </a:r>
            <a:r>
              <a:rPr lang="en-US" sz="1300" dirty="0" smtClean="0"/>
              <a:t>of</a:t>
            </a:r>
            <a:r>
              <a:rPr lang="en-US" sz="1300" dirty="0"/>
              <a:t> </a:t>
            </a:r>
            <a:r>
              <a:rPr lang="en-US" sz="1300" dirty="0" smtClean="0"/>
              <a:t>application</a:t>
            </a:r>
            <a:r>
              <a:rPr lang="en-US" sz="1300" dirty="0"/>
              <a:t> </a:t>
            </a:r>
            <a:r>
              <a:rPr lang="en-US" sz="1300" dirty="0" smtClean="0"/>
              <a:t>traffic</a:t>
            </a:r>
            <a:r>
              <a:rPr lang="en-US" sz="1300" dirty="0"/>
              <a:t> </a:t>
            </a:r>
            <a:r>
              <a:rPr lang="en-US" sz="1300" dirty="0" smtClean="0"/>
              <a:t>may</a:t>
            </a:r>
            <a:r>
              <a:rPr lang="en-US" sz="1300" dirty="0"/>
              <a:t> </a:t>
            </a:r>
            <a:r>
              <a:rPr lang="en-US" sz="1300" dirty="0" smtClean="0"/>
              <a:t>not</a:t>
            </a:r>
            <a:r>
              <a:rPr lang="en-US" sz="1300" dirty="0"/>
              <a:t> </a:t>
            </a:r>
            <a:r>
              <a:rPr lang="en-US" sz="1300" dirty="0" smtClean="0"/>
              <a:t>capture</a:t>
            </a:r>
            <a:r>
              <a:rPr lang="en-US" sz="1300" dirty="0"/>
              <a:t> </a:t>
            </a:r>
            <a:r>
              <a:rPr lang="en-US" sz="1300" b="1" dirty="0" smtClean="0"/>
              <a:t>deployment-specific behavior</a:t>
            </a:r>
          </a:p>
          <a:p>
            <a:pPr lvl="1"/>
            <a:r>
              <a:rPr lang="en-US" sz="1300" dirty="0" smtClean="0"/>
              <a:t>Applications may</a:t>
            </a:r>
            <a:r>
              <a:rPr lang="en-US" sz="1300" dirty="0"/>
              <a:t> </a:t>
            </a:r>
            <a:r>
              <a:rPr lang="en-US" sz="1300" dirty="0" smtClean="0"/>
              <a:t>run</a:t>
            </a:r>
            <a:r>
              <a:rPr lang="en-US" sz="1300" dirty="0"/>
              <a:t> </a:t>
            </a:r>
            <a:r>
              <a:rPr lang="en-US" sz="1300" dirty="0" smtClean="0"/>
              <a:t>on</a:t>
            </a:r>
            <a:r>
              <a:rPr lang="en-US" sz="1300" dirty="0"/>
              <a:t> </a:t>
            </a:r>
            <a:r>
              <a:rPr lang="en-US" sz="1300" dirty="0" smtClean="0"/>
              <a:t>top</a:t>
            </a:r>
            <a:r>
              <a:rPr lang="en-US" sz="1300" dirty="0"/>
              <a:t> </a:t>
            </a:r>
            <a:r>
              <a:rPr lang="en-US" sz="1300" dirty="0" smtClean="0"/>
              <a:t>of</a:t>
            </a:r>
            <a:r>
              <a:rPr lang="en-US" sz="1300" dirty="0"/>
              <a:t> </a:t>
            </a:r>
            <a:r>
              <a:rPr lang="en-US" sz="1300" dirty="0" smtClean="0"/>
              <a:t>middleware</a:t>
            </a:r>
          </a:p>
          <a:p>
            <a:pPr lvl="1"/>
            <a:r>
              <a:rPr lang="en-US" sz="1300" dirty="0" smtClean="0"/>
              <a:t>Many</a:t>
            </a:r>
            <a:r>
              <a:rPr lang="en-US" sz="1300" dirty="0"/>
              <a:t> </a:t>
            </a:r>
            <a:r>
              <a:rPr lang="en-US" sz="1300" dirty="0" smtClean="0"/>
              <a:t>systems</a:t>
            </a:r>
            <a:r>
              <a:rPr lang="en-US" sz="1300" dirty="0"/>
              <a:t> </a:t>
            </a:r>
            <a:r>
              <a:rPr lang="en-US" sz="1300" dirty="0" smtClean="0"/>
              <a:t>have</a:t>
            </a:r>
            <a:r>
              <a:rPr lang="en-US" sz="1300" dirty="0"/>
              <a:t> </a:t>
            </a:r>
            <a:r>
              <a:rPr lang="en-US" sz="1300" dirty="0" smtClean="0"/>
              <a:t>routing</a:t>
            </a:r>
            <a:r>
              <a:rPr lang="en-US" sz="1300" dirty="0"/>
              <a:t> </a:t>
            </a:r>
            <a:r>
              <a:rPr lang="en-US" sz="1300" dirty="0" smtClean="0"/>
              <a:t>(static</a:t>
            </a:r>
            <a:r>
              <a:rPr lang="en-US" sz="1300" dirty="0"/>
              <a:t> </a:t>
            </a:r>
            <a:r>
              <a:rPr lang="en-US" sz="1300" dirty="0" smtClean="0"/>
              <a:t>or</a:t>
            </a:r>
            <a:r>
              <a:rPr lang="en-US" sz="1300" dirty="0"/>
              <a:t> </a:t>
            </a:r>
            <a:r>
              <a:rPr lang="en-US" sz="1300" dirty="0" smtClean="0"/>
              <a:t>dynamic)</a:t>
            </a:r>
          </a:p>
          <a:p>
            <a:pPr lvl="1"/>
            <a:r>
              <a:rPr lang="en-US" sz="1300" dirty="0" smtClean="0"/>
              <a:t>Application</a:t>
            </a:r>
            <a:r>
              <a:rPr lang="en-US" sz="1300" dirty="0"/>
              <a:t> </a:t>
            </a:r>
            <a:r>
              <a:rPr lang="en-US" sz="1300" dirty="0" smtClean="0"/>
              <a:t>traffic</a:t>
            </a:r>
            <a:r>
              <a:rPr lang="en-US" sz="1300" dirty="0"/>
              <a:t> </a:t>
            </a:r>
            <a:r>
              <a:rPr lang="en-US" sz="1300" dirty="0" smtClean="0"/>
              <a:t>production may be data-dependent</a:t>
            </a:r>
          </a:p>
          <a:p>
            <a:r>
              <a:rPr lang="en-US" sz="1300" dirty="0" smtClean="0"/>
              <a:t>Available resources should not be wasted, but adaptive resource management is difficult to analyze for performance analysis</a:t>
            </a:r>
          </a:p>
          <a:p>
            <a:endParaRPr lang="en-US" sz="1300"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209724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928" y="5062935"/>
            <a:ext cx="2448831" cy="178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Deterministic Network Analysis : Network Calculus</a:t>
            </a:r>
            <a:endParaRPr lang="en-US" dirty="0"/>
          </a:p>
        </p:txBody>
      </p:sp>
      <p:sp>
        <p:nvSpPr>
          <p:cNvPr id="3" name="Content Placeholder 2"/>
          <p:cNvSpPr>
            <a:spLocks noGrp="1"/>
          </p:cNvSpPr>
          <p:nvPr>
            <p:ph idx="1"/>
          </p:nvPr>
        </p:nvSpPr>
        <p:spPr/>
        <p:txBody>
          <a:bodyPr>
            <a:normAutofit lnSpcReduction="10000"/>
          </a:bodyPr>
          <a:lstStyle/>
          <a:p>
            <a:r>
              <a:rPr lang="en-US" dirty="0" smtClean="0"/>
              <a:t>Theory for deterministic queuing systems </a:t>
            </a:r>
            <a:r>
              <a:rPr lang="en-US" sz="1000" dirty="0" smtClean="0"/>
              <a:t>[Le </a:t>
            </a:r>
            <a:r>
              <a:rPr lang="en-US" sz="1000" dirty="0" err="1" smtClean="0"/>
              <a:t>Boudec</a:t>
            </a:r>
            <a:r>
              <a:rPr lang="en-US" sz="1000" dirty="0" smtClean="0"/>
              <a:t>, 2001][Cruz, 1991]</a:t>
            </a:r>
          </a:p>
          <a:p>
            <a:r>
              <a:rPr lang="en-US" dirty="0" smtClean="0"/>
              <a:t>Based on (min,+)-calculus</a:t>
            </a:r>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5706</TotalTime>
  <Words>4029</Words>
  <Application>Microsoft Office PowerPoint</Application>
  <PresentationFormat>On-screen Show (4:3)</PresentationFormat>
  <Paragraphs>433</Paragraphs>
  <Slides>30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Motivations</vt:lpstr>
      <vt:lpstr>Challenges</vt:lpstr>
      <vt:lpstr>Related Work</vt:lpstr>
      <vt:lpstr>Network Analysis through Simulation / Emulation</vt:lpstr>
      <vt:lpstr>Queuing Theory</vt:lpstr>
      <vt:lpstr>Deterministic Network Analysis : Network Calculus</vt:lpstr>
      <vt:lpstr>Network Calculus (1/3)</vt:lpstr>
      <vt:lpstr>Network Calculus (2/3)</vt:lpstr>
      <vt:lpstr>Network Calculus (3/3)</vt:lpstr>
      <vt:lpstr>Real-Time Calculus</vt:lpstr>
      <vt:lpstr>Network Calculus Extensions</vt:lpstr>
      <vt:lpstr>Run-Time Network Monitoring &amp; Management</vt:lpstr>
      <vt:lpstr>Results</vt:lpstr>
      <vt:lpstr>Network Performance Analysis for CPS Applications</vt:lpstr>
      <vt:lpstr>Network Performance Analysis for CPS Applications</vt:lpstr>
      <vt:lpstr>MAReN Network Applications Testbed</vt:lpstr>
      <vt:lpstr>Comparison of MAReN with RTC Toolbox</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MAReN to Network Calculus</vt:lpstr>
      <vt:lpstr>Network Application Fault/Anomaly Classification</vt:lpstr>
      <vt:lpstr>Conclusions</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718</cp:revision>
  <cp:lastPrinted>2015-05-07T13:29:00Z</cp:lastPrinted>
  <dcterms:created xsi:type="dcterms:W3CDTF">2006-08-16T00:00:00Z</dcterms:created>
  <dcterms:modified xsi:type="dcterms:W3CDTF">2015-10-04T16:45:46Z</dcterms:modified>
</cp:coreProperties>
</file>