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8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2015-01-26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6200" y="633423"/>
            <a:ext cx="8915400" cy="4288709"/>
            <a:chOff x="76200" y="633423"/>
            <a:chExt cx="8915400" cy="4288709"/>
          </a:xfrm>
        </p:grpSpPr>
        <p:grpSp>
          <p:nvGrpSpPr>
            <p:cNvPr id="39" name="Group 38"/>
            <p:cNvGrpSpPr/>
            <p:nvPr/>
          </p:nvGrpSpPr>
          <p:grpSpPr>
            <a:xfrm>
              <a:off x="76200" y="633423"/>
              <a:ext cx="8915400" cy="4252026"/>
              <a:chOff x="454033" y="828014"/>
              <a:chExt cx="7304786" cy="282958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57200" y="914400"/>
                <a:ext cx="1066800" cy="1143000"/>
              </a:xfrm>
              <a:prstGeom prst="roundRect">
                <a:avLst/>
              </a:prstGeom>
              <a:solidFill>
                <a:srgbClr val="4BACC6">
                  <a:lumMod val="75000"/>
                  <a:alpha val="51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algn="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1828801" y="1229666"/>
                <a:ext cx="911233" cy="285872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Middleware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9146" y="1201080"/>
                <a:ext cx="697104" cy="343046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 1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7" name="Up-Down Arrow 6"/>
              <p:cNvSpPr/>
              <p:nvPr/>
            </p:nvSpPr>
            <p:spPr>
              <a:xfrm rot="16200000">
                <a:off x="1438947" y="1528124"/>
                <a:ext cx="216606" cy="563103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9146" y="1638154"/>
                <a:ext cx="697104" cy="343046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 N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" name="Round Diagonal Corner Rectangle 8"/>
              <p:cNvSpPr/>
              <p:nvPr/>
            </p:nvSpPr>
            <p:spPr>
              <a:xfrm>
                <a:off x="3513302" y="1326500"/>
                <a:ext cx="894389" cy="502300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</a:t>
                </a:r>
              </a:p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1" name="Up-Down Arrow 10"/>
              <p:cNvSpPr/>
              <p:nvPr/>
            </p:nvSpPr>
            <p:spPr>
              <a:xfrm rot="16200000">
                <a:off x="1434223" y="1086327"/>
                <a:ext cx="216606" cy="572550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831967" y="1666740"/>
                <a:ext cx="911233" cy="285872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Middleware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3" name="Up-Down Arrow 12"/>
              <p:cNvSpPr/>
              <p:nvPr/>
            </p:nvSpPr>
            <p:spPr>
              <a:xfrm rot="16200000">
                <a:off x="3013136" y="1002570"/>
                <a:ext cx="216606" cy="752511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4" name="Up-Down Arrow 13"/>
              <p:cNvSpPr/>
              <p:nvPr/>
            </p:nvSpPr>
            <p:spPr>
              <a:xfrm rot="16200000">
                <a:off x="3010561" y="1374852"/>
                <a:ext cx="216606" cy="757660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5" name="Round Diagonal Corner Rectangle 14"/>
              <p:cNvSpPr/>
              <p:nvPr/>
            </p:nvSpPr>
            <p:spPr>
              <a:xfrm>
                <a:off x="4953000" y="1952612"/>
                <a:ext cx="1143000" cy="502300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kern="0" dirty="0" smtClean="0">
                    <a:solidFill>
                      <a:prstClr val="white"/>
                    </a:solidFill>
                    <a:latin typeface="Calibri"/>
                  </a:rPr>
                  <a:t>Network /</a:t>
                </a:r>
              </a:p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</a:t>
                </a:r>
                <a:r>
                  <a:rPr kumimoji="0" lang="en-US" sz="105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 Switch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54033" y="2103176"/>
                <a:ext cx="1066800" cy="1143000"/>
              </a:xfrm>
              <a:prstGeom prst="roundRect">
                <a:avLst/>
              </a:prstGeom>
              <a:solidFill>
                <a:schemeClr val="accent4">
                  <a:lumMod val="75000"/>
                  <a:alpha val="51000"/>
                </a:schemeClr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algn="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Malicious Actor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BACC6">
                      <a:lumMod val="50000"/>
                    </a:srgbClr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1825634" y="2418444"/>
                <a:ext cx="911233" cy="285872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Middleware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5979" y="2389854"/>
                <a:ext cx="697104" cy="343046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 1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9" name="Up-Down Arrow 18"/>
              <p:cNvSpPr/>
              <p:nvPr/>
            </p:nvSpPr>
            <p:spPr>
              <a:xfrm rot="16200000">
                <a:off x="1435780" y="2716901"/>
                <a:ext cx="216606" cy="563103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55979" y="2826928"/>
                <a:ext cx="697104" cy="343046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rgbClr val="FF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 N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1" name="Round Diagonal Corner Rectangle 20"/>
              <p:cNvSpPr/>
              <p:nvPr/>
            </p:nvSpPr>
            <p:spPr>
              <a:xfrm>
                <a:off x="3513302" y="2515275"/>
                <a:ext cx="891223" cy="502300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</a:t>
                </a:r>
              </a:p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2" name="Up-Down Arrow 21"/>
              <p:cNvSpPr/>
              <p:nvPr/>
            </p:nvSpPr>
            <p:spPr>
              <a:xfrm rot="16200000">
                <a:off x="1431056" y="2275101"/>
                <a:ext cx="216606" cy="572550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828800" y="2855518"/>
                <a:ext cx="911233" cy="285872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Middleware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4" name="Up-Down Arrow 23"/>
              <p:cNvSpPr/>
              <p:nvPr/>
            </p:nvSpPr>
            <p:spPr>
              <a:xfrm rot="16200000">
                <a:off x="3019357" y="2181961"/>
                <a:ext cx="216606" cy="771285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5" name="Up-Down Arrow 24"/>
              <p:cNvSpPr/>
              <p:nvPr/>
            </p:nvSpPr>
            <p:spPr>
              <a:xfrm rot="16200000">
                <a:off x="3016782" y="2554242"/>
                <a:ext cx="216606" cy="776436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6" name="Up-Down Arrow 25"/>
              <p:cNvSpPr/>
              <p:nvPr/>
            </p:nvSpPr>
            <p:spPr>
              <a:xfrm rot="18900000">
                <a:off x="4594007" y="1550144"/>
                <a:ext cx="176937" cy="534761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 rot="13500000">
                <a:off x="4616196" y="2231538"/>
                <a:ext cx="157591" cy="640102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201132" y="832730"/>
                <a:ext cx="0" cy="282487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687306" y="832731"/>
                <a:ext cx="0" cy="282487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Up-Down Arrow 29"/>
              <p:cNvSpPr/>
              <p:nvPr/>
            </p:nvSpPr>
            <p:spPr>
              <a:xfrm rot="16200000">
                <a:off x="6280522" y="1917487"/>
                <a:ext cx="216606" cy="572550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348280" y="828014"/>
                <a:ext cx="0" cy="282487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 Diagonal Corner Rectangle 31"/>
              <p:cNvSpPr/>
              <p:nvPr/>
            </p:nvSpPr>
            <p:spPr>
              <a:xfrm>
                <a:off x="6675100" y="1952686"/>
                <a:ext cx="1083719" cy="502300"/>
              </a:xfrm>
              <a:prstGeom prst="round2Diag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Server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6" name="Round Diagonal Corner Rectangle 35"/>
              <p:cNvSpPr/>
              <p:nvPr/>
            </p:nvSpPr>
            <p:spPr>
              <a:xfrm>
                <a:off x="4982638" y="863963"/>
                <a:ext cx="1083719" cy="502300"/>
              </a:xfrm>
              <a:prstGeom prst="round2Diag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</a:rPr>
                  <a:t>Malicious Node</a:t>
                </a: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" name="Up-Down Arrow 36"/>
              <p:cNvSpPr/>
              <p:nvPr/>
            </p:nvSpPr>
            <p:spPr>
              <a:xfrm>
                <a:off x="5419512" y="1372601"/>
                <a:ext cx="209973" cy="545378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852700" y="3032776"/>
                <a:ext cx="1343594" cy="62468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Using a programmable switch, we stop malicious nodes (internal or external) from flooding the server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1676400" y="832730"/>
                <a:ext cx="0" cy="282487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1676399" y="4152691"/>
              <a:ext cx="1652194" cy="76944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Using the MW layer, we stop malicious actors or malicious components from flooding the </a:t>
              </a:r>
              <a:r>
                <a:rPr lang="en-US" sz="1100" dirty="0" smtClean="0"/>
                <a:t>server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664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7784" y="109002"/>
            <a:ext cx="8991600" cy="6705600"/>
            <a:chOff x="22850064" y="6707176"/>
            <a:chExt cx="8991600" cy="6705600"/>
          </a:xfrm>
        </p:grpSpPr>
        <p:grpSp>
          <p:nvGrpSpPr>
            <p:cNvPr id="5" name="Group 4"/>
            <p:cNvGrpSpPr/>
            <p:nvPr/>
          </p:nvGrpSpPr>
          <p:grpSpPr>
            <a:xfrm>
              <a:off x="22850064" y="6707176"/>
              <a:ext cx="8991600" cy="6705600"/>
              <a:chOff x="990600" y="1600200"/>
              <a:chExt cx="7566621" cy="416506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678742" y="1600200"/>
                <a:ext cx="1493412" cy="2097191"/>
              </a:xfrm>
              <a:prstGeom prst="roundRect">
                <a:avLst/>
              </a:prstGeom>
              <a:solidFill>
                <a:srgbClr val="4BACC6">
                  <a:lumMod val="75000"/>
                  <a:alpha val="51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algn="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990600" y="2071094"/>
                <a:ext cx="2588581" cy="1641280"/>
              </a:xfrm>
              <a:prstGeom prst="roundRect">
                <a:avLst/>
              </a:prstGeom>
              <a:solidFill>
                <a:srgbClr val="4BACC6">
                  <a:lumMod val="75000"/>
                  <a:alpha val="51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lIns="0" tIns="0" rIns="0" bIns="0" rtlCol="0" anchor="t" anchorCtr="0"/>
              <a:lstStyle/>
              <a:p>
                <a:pPr marL="0" marR="0" lvl="0" indent="0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BACC6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</a:rPr>
                  <a:t>Actor</a:t>
                </a:r>
              </a:p>
            </p:txBody>
          </p:sp>
          <p:sp>
            <p:nvSpPr>
              <p:cNvPr id="31" name="Round Diagonal Corner Rectangle 30"/>
              <p:cNvSpPr/>
              <p:nvPr/>
            </p:nvSpPr>
            <p:spPr>
              <a:xfrm>
                <a:off x="990600" y="4441832"/>
                <a:ext cx="7566621" cy="911739"/>
              </a:xfrm>
              <a:prstGeom prst="round2DiagRect">
                <a:avLst/>
              </a:prstGeom>
              <a:solidFill>
                <a:srgbClr val="EEECE1">
                  <a:lumMod val="2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			Operating</a:t>
                </a:r>
                <a:r>
                  <a:rPr kumimoji="0" lang="en-US" sz="2000" b="1" i="0" u="none" strike="noStrike" kern="0" cap="none" spc="0" normalizeH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 System</a:t>
                </a: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990600" y="3985921"/>
                <a:ext cx="7566621" cy="455911"/>
              </a:xfrm>
              <a:prstGeom prst="roundRect">
                <a:avLst/>
              </a:prstGeom>
              <a:solidFill>
                <a:srgbClr val="9BBB59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			Middleware</a:t>
                </a: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90161" y="2800552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85330" y="2162277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778302" y="2057400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36" name="Up-Down Arrow 35"/>
              <p:cNvSpPr/>
              <p:nvPr/>
            </p:nvSpPr>
            <p:spPr>
              <a:xfrm>
                <a:off x="1488404" y="3347645"/>
                <a:ext cx="199122" cy="638275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7" name="Up-Down Arrow 36"/>
              <p:cNvSpPr/>
              <p:nvPr/>
            </p:nvSpPr>
            <p:spPr>
              <a:xfrm>
                <a:off x="4276106" y="3347646"/>
                <a:ext cx="199122" cy="638275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8" name="Up-Down Arrow 37"/>
              <p:cNvSpPr/>
              <p:nvPr/>
            </p:nvSpPr>
            <p:spPr>
              <a:xfrm>
                <a:off x="3977424" y="2604493"/>
                <a:ext cx="199122" cy="1381428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877863" y="3060404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40" name="Up-Down Arrow 39"/>
              <p:cNvSpPr/>
              <p:nvPr/>
            </p:nvSpPr>
            <p:spPr>
              <a:xfrm>
                <a:off x="2683134" y="2709370"/>
                <a:ext cx="199122" cy="1276551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484012" y="3074099"/>
                <a:ext cx="995608" cy="547093"/>
              </a:xfrm>
              <a:prstGeom prst="rect">
                <a:avLst/>
              </a:prstGeom>
              <a:solidFill>
                <a:srgbClr val="C0504D">
                  <a:lumMod val="75000"/>
                </a:srgb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Comp</a:t>
                </a:r>
              </a:p>
            </p:txBody>
          </p:sp>
          <p:sp>
            <p:nvSpPr>
              <p:cNvPr id="42" name="Up-Down Arrow 41"/>
              <p:cNvSpPr/>
              <p:nvPr/>
            </p:nvSpPr>
            <p:spPr>
              <a:xfrm>
                <a:off x="3180938" y="3621192"/>
                <a:ext cx="199122" cy="364729"/>
              </a:xfrm>
              <a:prstGeom prst="upDownArrow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cxnSp>
            <p:nvCxnSpPr>
              <p:cNvPr id="43" name="Shape 104"/>
              <p:cNvCxnSpPr>
                <a:stCxn id="34" idx="1"/>
                <a:endCxn id="33" idx="0"/>
              </p:cNvCxnSpPr>
              <p:nvPr/>
            </p:nvCxnSpPr>
            <p:spPr>
              <a:xfrm rot="10800000" flipV="1">
                <a:off x="1587965" y="2435823"/>
                <a:ext cx="597365" cy="364729"/>
              </a:xfrm>
              <a:prstGeom prst="bentConnector2">
                <a:avLst/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4" name="Shape 105"/>
              <p:cNvCxnSpPr>
                <a:stCxn id="34" idx="3"/>
                <a:endCxn id="41" idx="0"/>
              </p:cNvCxnSpPr>
              <p:nvPr/>
            </p:nvCxnSpPr>
            <p:spPr>
              <a:xfrm flipH="1">
                <a:off x="2981816" y="2435823"/>
                <a:ext cx="199122" cy="638275"/>
              </a:xfrm>
              <a:prstGeom prst="bentConnector4">
                <a:avLst>
                  <a:gd name="adj1" fmla="val -150000"/>
                  <a:gd name="adj2" fmla="val 71429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5" name="Shape 35"/>
              <p:cNvCxnSpPr>
                <a:stCxn id="41" idx="1"/>
                <a:endCxn id="33" idx="3"/>
              </p:cNvCxnSpPr>
              <p:nvPr/>
            </p:nvCxnSpPr>
            <p:spPr>
              <a:xfrm rot="10800000">
                <a:off x="2085769" y="3074099"/>
                <a:ext cx="398243" cy="273547"/>
              </a:xfrm>
              <a:prstGeom prst="bentConnector3">
                <a:avLst>
                  <a:gd name="adj1" fmla="val 50000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46" name="Shape 107"/>
              <p:cNvCxnSpPr>
                <a:stCxn id="35" idx="3"/>
                <a:endCxn id="39" idx="0"/>
              </p:cNvCxnSpPr>
              <p:nvPr/>
            </p:nvCxnSpPr>
            <p:spPr>
              <a:xfrm flipH="1">
                <a:off x="4375667" y="2330947"/>
                <a:ext cx="398243" cy="729457"/>
              </a:xfrm>
              <a:prstGeom prst="bentConnector4">
                <a:avLst>
                  <a:gd name="adj1" fmla="val -57402"/>
                  <a:gd name="adj2" fmla="val 68750"/>
                </a:avLst>
              </a:prstGeom>
              <a:noFill/>
              <a:ln w="34925" cap="flat" cmpd="tri" algn="ctr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47" name="Round Diagonal Corner Rectangle 46"/>
              <p:cNvSpPr/>
              <p:nvPr/>
            </p:nvSpPr>
            <p:spPr>
              <a:xfrm>
                <a:off x="4876372" y="5126986"/>
                <a:ext cx="1194730" cy="364729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</a:p>
            </p:txBody>
          </p:sp>
          <p:sp>
            <p:nvSpPr>
              <p:cNvPr id="48" name="Round Diagonal Corner Rectangle 47"/>
              <p:cNvSpPr/>
              <p:nvPr/>
            </p:nvSpPr>
            <p:spPr>
              <a:xfrm>
                <a:off x="6469347" y="5126986"/>
                <a:ext cx="1194730" cy="364729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Device</a:t>
                </a:r>
              </a:p>
            </p:txBody>
          </p:sp>
          <p:sp>
            <p:nvSpPr>
              <p:cNvPr id="49" name="Round Diagonal Corner Rectangle 48"/>
              <p:cNvSpPr/>
              <p:nvPr/>
            </p:nvSpPr>
            <p:spPr>
              <a:xfrm>
                <a:off x="2189497" y="5126986"/>
                <a:ext cx="1588804" cy="638275"/>
              </a:xfrm>
              <a:prstGeom prst="round2DiagRect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7760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Network Comm</a:t>
                </a:r>
                <a:r>
                  <a:rPr kumimoji="0" 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. Device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5568610" y="10546029"/>
              <a:ext cx="1304608" cy="1029674"/>
              <a:chOff x="2885735" y="3859510"/>
              <a:chExt cx="1153700" cy="787938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7" name="Round Diagonal Corner Rectangle 6"/>
            <p:cNvSpPr/>
            <p:nvPr/>
          </p:nvSpPr>
          <p:spPr>
            <a:xfrm>
              <a:off x="28566728" y="7468708"/>
              <a:ext cx="2767429" cy="1679636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Traffic allowed onto network only if it conforms to the component’s profile</a:t>
              </a:r>
              <a:endParaRPr lang="en-US" sz="2000" b="1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3559926" y="10546029"/>
              <a:ext cx="1435471" cy="1029674"/>
              <a:chOff x="2885735" y="3859510"/>
              <a:chExt cx="1153700" cy="787938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3601067" y="10558717"/>
              <a:ext cx="2916624" cy="1155445"/>
              <a:chOff x="2885735" y="3859510"/>
              <a:chExt cx="1153700" cy="787938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2885735" y="3868758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4039434" y="3859510"/>
                <a:ext cx="1" cy="769441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2885735" y="4647448"/>
                <a:ext cx="1150859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0" name="Round Diagonal Corner Rectangle 9"/>
            <p:cNvSpPr/>
            <p:nvPr/>
          </p:nvSpPr>
          <p:spPr>
            <a:xfrm>
              <a:off x="24785860" y="10828796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" name="Round Diagonal Corner Rectangle 10"/>
            <p:cNvSpPr/>
            <p:nvPr/>
          </p:nvSpPr>
          <p:spPr>
            <a:xfrm>
              <a:off x="25392359" y="10828796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2" name="Round Diagonal Corner Rectangle 11"/>
            <p:cNvSpPr/>
            <p:nvPr/>
          </p:nvSpPr>
          <p:spPr>
            <a:xfrm>
              <a:off x="26266555" y="10763404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3" name="Round Diagonal Corner Rectangle 12"/>
            <p:cNvSpPr/>
            <p:nvPr/>
          </p:nvSpPr>
          <p:spPr>
            <a:xfrm>
              <a:off x="23352192" y="10776258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23393333" y="10800825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26783199" y="10769694"/>
              <a:ext cx="415468" cy="293600"/>
            </a:xfrm>
            <a:prstGeom prst="round2Diag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7760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6" name="Curved Connector 15"/>
            <p:cNvCxnSpPr>
              <a:stCxn id="7" idx="1"/>
              <a:endCxn id="15" idx="0"/>
            </p:cNvCxnSpPr>
            <p:nvPr/>
          </p:nvCxnSpPr>
          <p:spPr>
            <a:xfrm rot="5400000">
              <a:off x="27690480" y="8656531"/>
              <a:ext cx="1768150" cy="2751776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9" idx="3"/>
            </p:cNvCxnSpPr>
            <p:nvPr/>
          </p:nvCxnSpPr>
          <p:spPr>
            <a:xfrm flipV="1">
              <a:off x="25218750" y="11714162"/>
              <a:ext cx="0" cy="671014"/>
            </a:xfrm>
            <a:prstGeom prst="line">
              <a:avLst/>
            </a:prstGeom>
            <a:ln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5911802" y="11613695"/>
              <a:ext cx="0" cy="795212"/>
            </a:xfrm>
            <a:prstGeom prst="line">
              <a:avLst/>
            </a:prstGeom>
            <a:ln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650295" y="11589964"/>
              <a:ext cx="0" cy="795212"/>
            </a:xfrm>
            <a:prstGeom prst="line">
              <a:avLst/>
            </a:prstGeom>
            <a:ln>
              <a:head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85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Emfinger</dc:creator>
  <cp:lastModifiedBy>William Emfinger</cp:lastModifiedBy>
  <cp:revision>7</cp:revision>
  <dcterms:created xsi:type="dcterms:W3CDTF">2006-08-16T00:00:00Z</dcterms:created>
  <dcterms:modified xsi:type="dcterms:W3CDTF">2015-01-26T21:43:29Z</dcterms:modified>
</cp:coreProperties>
</file>