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86" r:id="rId2"/>
  </p:sldIdLst>
  <p:sldSz cx="43891200" cy="32918400"/>
  <p:notesSz cx="6858000" cy="9144000"/>
  <p:defaultTextStyle>
    <a:defPPr>
      <a:defRPr lang="en-US"/>
    </a:defPPr>
    <a:lvl1pPr algn="l" defTabSz="438785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193925" indent="-1736725" algn="l" defTabSz="438785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387850" indent="-3473450" algn="l" defTabSz="438785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581775" indent="-5210175" algn="l" defTabSz="438785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775700" indent="-6946900" algn="l" defTabSz="438785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or" initials="g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406" autoAdjust="0"/>
    <p:restoredTop sz="99822" autoAdjust="0"/>
  </p:normalViewPr>
  <p:slideViewPr>
    <p:cSldViewPr snapToGrid="0" snapToObjects="1">
      <p:cViewPr>
        <p:scale>
          <a:sx n="25" d="100"/>
          <a:sy n="25" d="100"/>
        </p:scale>
        <p:origin x="-1242" y="66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8837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38837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7A9616-3EB4-49AE-9EC6-CD5DE3EED5E0}" type="datetimeFigureOut">
              <a:rPr lang="en-US"/>
              <a:pPr>
                <a:defRPr/>
              </a:pPr>
              <a:t>2015-02-01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8837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38837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E51747-CC05-4925-9F99-DDA7B1C5C1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95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87850" rtl="0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3925" algn="l" defTabSz="4387850" rtl="0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7850" algn="l" defTabSz="4387850" rtl="0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1775" algn="l" defTabSz="4387850" rtl="0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5700" algn="l" defTabSz="4387850" rtl="0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0935" algn="l" defTabSz="438837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5123" algn="l" defTabSz="438837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59309" algn="l" defTabSz="438837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3497" algn="l" defTabSz="4388373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8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387850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387850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387850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387850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387850" fontAlgn="base">
              <a:spcBef>
                <a:spcPct val="0"/>
              </a:spcBef>
              <a:spcAft>
                <a:spcPct val="0"/>
              </a:spcAft>
              <a:defRPr/>
            </a:pPr>
            <a:fld id="{A64752F6-36C2-423A-9FE8-D6A2F06F671F}" type="slidenum">
              <a:rPr lang="en-US" altLang="en-US" sz="1200" smtClean="0"/>
              <a:pPr defTabSz="438785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2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26" tIns="45711" rIns="91426" bIns="45711" anchor="ctr" anchorCtr="0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04188" y="6004406"/>
            <a:ext cx="10056813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2341" y="5295417"/>
            <a:ext cx="10048875" cy="73863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26" tIns="45711" rIns="91426" bIns="45711" anchor="ctr"/>
          <a:lstStyle>
            <a:lvl1pPr algn="ctr">
              <a:buNone/>
              <a:defRPr sz="4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26" tIns="45711" rIns="91426" bIns="45711" anchor="ctr"/>
          <a:lstStyle>
            <a:lvl1pPr algn="ctr">
              <a:buNone/>
              <a:defRPr sz="4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87166" y="5265758"/>
            <a:ext cx="20720047" cy="73863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587167" y="6004406"/>
            <a:ext cx="20720047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2924749" y="5295417"/>
            <a:ext cx="10047019" cy="73863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2924749" y="6004406"/>
            <a:ext cx="10047019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2919059" y="14302416"/>
            <a:ext cx="10047019" cy="73863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2997777" y="15011403"/>
            <a:ext cx="10052051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32997777" y="23421516"/>
            <a:ext cx="10047019" cy="73863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2992745" y="24189828"/>
            <a:ext cx="10052051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/>
          </p:nvPr>
        </p:nvSpPr>
        <p:spPr>
          <a:xfrm>
            <a:off x="-10408283" y="22880778"/>
            <a:ext cx="10056813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/>
          </p:nvPr>
        </p:nvSpPr>
        <p:spPr>
          <a:xfrm>
            <a:off x="-10408283" y="22880778"/>
            <a:ext cx="10056813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/>
          </p:nvPr>
        </p:nvSpPr>
        <p:spPr>
          <a:xfrm>
            <a:off x="-10408283" y="22880778"/>
            <a:ext cx="10056813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/>
          </p:nvPr>
        </p:nvSpPr>
        <p:spPr>
          <a:xfrm>
            <a:off x="-10408283" y="22880778"/>
            <a:ext cx="10056813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/>
          </p:nvPr>
        </p:nvSpPr>
        <p:spPr>
          <a:xfrm>
            <a:off x="-10408283" y="22880778"/>
            <a:ext cx="10056813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/>
          </p:nvPr>
        </p:nvSpPr>
        <p:spPr>
          <a:xfrm>
            <a:off x="-10408283" y="22880778"/>
            <a:ext cx="10056813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/>
          </p:nvPr>
        </p:nvSpPr>
        <p:spPr>
          <a:xfrm>
            <a:off x="-10408283" y="22880778"/>
            <a:ext cx="10056813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/>
          </p:nvPr>
        </p:nvSpPr>
        <p:spPr>
          <a:xfrm>
            <a:off x="-10408283" y="22880778"/>
            <a:ext cx="10056813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/>
          </p:nvPr>
        </p:nvSpPr>
        <p:spPr>
          <a:xfrm>
            <a:off x="-10408283" y="22880778"/>
            <a:ext cx="10056813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/>
          </p:nvPr>
        </p:nvSpPr>
        <p:spPr>
          <a:xfrm>
            <a:off x="-10408283" y="22880778"/>
            <a:ext cx="10056813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/>
          </p:nvPr>
        </p:nvSpPr>
        <p:spPr>
          <a:xfrm>
            <a:off x="-10408283" y="22880778"/>
            <a:ext cx="10056813" cy="846307"/>
          </a:xfrm>
          <a:prstGeom prst="rect">
            <a:avLst/>
          </a:prstGeom>
        </p:spPr>
        <p:txBody>
          <a:bodyPr wrap="square" lIns="228561" tIns="228561" rIns="228561" bIns="228561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646" indent="-571403">
              <a:defRPr sz="2500">
                <a:latin typeface="Trebuchet MS" pitchFamily="34" charset="0"/>
              </a:defRPr>
            </a:lvl2pPr>
            <a:lvl3pPr marL="2057051" indent="-571403">
              <a:defRPr sz="2500">
                <a:latin typeface="Trebuchet MS" pitchFamily="34" charset="0"/>
              </a:defRPr>
            </a:lvl3pPr>
            <a:lvl4pPr marL="2685593" indent="-628544">
              <a:defRPr sz="2500">
                <a:latin typeface="Trebuchet MS" pitchFamily="34" charset="0"/>
              </a:defRPr>
            </a:lvl4pPr>
            <a:lvl5pPr marL="3142716" indent="-457122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/>
          </p:nvPr>
        </p:nvSpPr>
        <p:spPr>
          <a:xfrm>
            <a:off x="-8564879" y="26363092"/>
            <a:ext cx="6837680" cy="47776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26" tIns="45711" rIns="91426" bIns="45711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/>
          </p:nvPr>
        </p:nvSpPr>
        <p:spPr>
          <a:xfrm>
            <a:off x="-8564879" y="26363092"/>
            <a:ext cx="6837680" cy="47776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26" tIns="45711" rIns="91426" bIns="45711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/>
          </p:nvPr>
        </p:nvSpPr>
        <p:spPr>
          <a:xfrm>
            <a:off x="-8564879" y="26363092"/>
            <a:ext cx="6837680" cy="47776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26" tIns="45711" rIns="91426" bIns="45711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/>
          </p:nvPr>
        </p:nvSpPr>
        <p:spPr>
          <a:xfrm>
            <a:off x="-8564879" y="26363092"/>
            <a:ext cx="6837680" cy="47776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26" tIns="45711" rIns="91426" bIns="45711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/>
          </p:nvPr>
        </p:nvSpPr>
        <p:spPr>
          <a:xfrm>
            <a:off x="-8564879" y="26363092"/>
            <a:ext cx="6837680" cy="47776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26" tIns="45711" rIns="91426" bIns="45711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/>
          </p:nvPr>
        </p:nvSpPr>
        <p:spPr>
          <a:xfrm>
            <a:off x="-8564879" y="26363092"/>
            <a:ext cx="6837680" cy="47776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26" tIns="45711" rIns="91426" bIns="45711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/>
          </p:nvPr>
        </p:nvSpPr>
        <p:spPr>
          <a:xfrm>
            <a:off x="-8564879" y="26363092"/>
            <a:ext cx="6837680" cy="47776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26" tIns="45711" rIns="91426" bIns="45711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/>
          </p:nvPr>
        </p:nvSpPr>
        <p:spPr>
          <a:xfrm>
            <a:off x="-8564879" y="26363092"/>
            <a:ext cx="6837680" cy="47776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26" tIns="45711" rIns="91426" bIns="45711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/>
          </p:nvPr>
        </p:nvSpPr>
        <p:spPr>
          <a:xfrm>
            <a:off x="-8564879" y="26363092"/>
            <a:ext cx="6837680" cy="47776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26" tIns="45711" rIns="91426" bIns="45711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/>
          </p:nvPr>
        </p:nvSpPr>
        <p:spPr>
          <a:xfrm>
            <a:off x="-8564879" y="26363092"/>
            <a:ext cx="6837680" cy="47776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26" tIns="45711" rIns="91426" bIns="45711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/>
          </p:nvPr>
        </p:nvSpPr>
        <p:spPr>
          <a:xfrm>
            <a:off x="-8564879" y="26363092"/>
            <a:ext cx="6837680" cy="47776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26" tIns="45711" rIns="91426" bIns="45711" anchor="ctr"/>
          <a:lstStyle>
            <a:lvl1pPr marL="0" indent="0" algn="ctr">
              <a:buNone/>
              <a:defRPr sz="41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/>
          </p:nvPr>
        </p:nvSpPr>
        <p:spPr>
          <a:xfrm>
            <a:off x="-10408284" y="19772402"/>
            <a:ext cx="10050463" cy="7386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26" tIns="91426" rIns="91426" bIns="91426" anchor="ctr" anchorCtr="0">
            <a:spAutoFit/>
          </a:bodyPr>
          <a:lstStyle>
            <a:lvl1pPr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 lIns="91428" tIns="45714" rIns="91428" bIns="45714"/>
          <a:lstStyle>
            <a:lvl1pPr algn="ctr">
              <a:buFontTx/>
              <a:buNone/>
              <a:defRPr sz="5500">
                <a:solidFill>
                  <a:schemeClr val="bg1"/>
                </a:solidFill>
              </a:defRPr>
            </a:lvl1pPr>
            <a:lvl2pPr>
              <a:buFontTx/>
              <a:buNone/>
              <a:defRPr sz="7100"/>
            </a:lvl2pPr>
            <a:lvl3pPr>
              <a:buFontTx/>
              <a:buNone/>
              <a:defRPr sz="7100"/>
            </a:lvl3pPr>
            <a:lvl4pPr>
              <a:buFontTx/>
              <a:buNone/>
              <a:defRPr sz="7100"/>
            </a:lvl4pPr>
            <a:lvl5pPr>
              <a:buFontTx/>
              <a:buNone/>
              <a:defRPr sz="7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 lIns="91428" tIns="45714" rIns="91428" bIns="45714"/>
          <a:lstStyle>
            <a:lvl1pPr algn="ctr">
              <a:buFontTx/>
              <a:buNone/>
              <a:defRPr sz="7100">
                <a:solidFill>
                  <a:schemeClr val="bg1"/>
                </a:solidFill>
              </a:defRPr>
            </a:lvl1pPr>
            <a:lvl2pPr>
              <a:buFontTx/>
              <a:buNone/>
              <a:defRPr sz="7100"/>
            </a:lvl2pPr>
            <a:lvl3pPr>
              <a:buFontTx/>
              <a:buNone/>
              <a:defRPr sz="7100"/>
            </a:lvl3pPr>
            <a:lvl4pPr>
              <a:buFontTx/>
              <a:buNone/>
              <a:defRPr sz="7100"/>
            </a:lvl4pPr>
            <a:lvl5pPr>
              <a:buFontTx/>
              <a:buNone/>
              <a:defRPr sz="7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6" tIns="45711" rIns="91426" bIns="45711" anchor="ctr"/>
          <a:lstStyle/>
          <a:p>
            <a:pPr defTabSz="43883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26" tIns="45711" rIns="91426" bIns="45711" anchor="ctr"/>
          <a:lstStyle/>
          <a:p>
            <a:pPr defTabSz="43883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8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26" tIns="45711" rIns="91426" bIns="45711" anchor="ctr"/>
          <a:lstStyle/>
          <a:p>
            <a:endParaRPr lang="en-US" altLang="en-US" dirty="0">
              <a:latin typeface="Calibri" pitchFamily="34" charset="0"/>
            </a:endParaRPr>
          </a:p>
        </p:txBody>
      </p:sp>
      <p:sp>
        <p:nvSpPr>
          <p:cNvPr id="1029" name="Rectangle 33"/>
          <p:cNvSpPr>
            <a:spLocks noChangeArrowheads="1"/>
          </p:cNvSpPr>
          <p:nvPr/>
        </p:nvSpPr>
        <p:spPr bwMode="auto">
          <a:xfrm>
            <a:off x="11582400" y="5257800"/>
            <a:ext cx="20726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26" tIns="45711" rIns="91426" bIns="45711" anchor="ctr"/>
          <a:lstStyle/>
          <a:p>
            <a:endParaRPr lang="en-US" altLang="en-US" dirty="0">
              <a:latin typeface="Calibri" pitchFamily="34" charset="0"/>
            </a:endParaRPr>
          </a:p>
        </p:txBody>
      </p:sp>
      <p:sp>
        <p:nvSpPr>
          <p:cNvPr id="1030" name="Rectangle 33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26" tIns="45711" rIns="91426" bIns="45711" anchor="ctr"/>
          <a:lstStyle/>
          <a:p>
            <a:endParaRPr lang="en-US" altLang="en-US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001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813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78738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2663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028" indent="-1097095" algn="l" defTabSz="4388373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214" indent="-1097095" algn="l" defTabSz="4388373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02" indent="-1097095" algn="l" defTabSz="4388373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589" indent="-1097095" algn="l" defTabSz="4388373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37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88" algn="l" defTabSz="438837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373" algn="l" defTabSz="438837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561" algn="l" defTabSz="438837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747" algn="l" defTabSz="438837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935" algn="l" defTabSz="438837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123" algn="l" defTabSz="438837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309" algn="l" defTabSz="438837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497" algn="l" defTabSz="438837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github.com/finger563/rosmod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61" descr="isis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55" y="742950"/>
            <a:ext cx="42862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itle 95"/>
          <p:cNvSpPr>
            <a:spLocks noGrp="1"/>
          </p:cNvSpPr>
          <p:nvPr>
            <p:ph type="title"/>
          </p:nvPr>
        </p:nvSpPr>
        <p:spPr>
          <a:xfrm>
            <a:off x="4477407" y="678065"/>
            <a:ext cx="35567006" cy="2308306"/>
          </a:xfrm>
        </p:spPr>
        <p:txBody>
          <a:bodyPr wrap="square">
            <a:spAutoFit/>
          </a:bodyPr>
          <a:lstStyle/>
          <a:p>
            <a:pPr defTabSz="4388373" eaLnBrk="1" fontAlgn="auto" hangingPunct="1">
              <a:spcAft>
                <a:spcPts val="0"/>
              </a:spcAft>
              <a:defRPr/>
            </a:pPr>
            <a:r>
              <a:rPr lang="en-US" sz="7200" dirty="0"/>
              <a:t>Network Analysis Paradigm for Detecting and Mitigating 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Attacks </a:t>
            </a:r>
            <a:r>
              <a:rPr lang="en-US" sz="7200" dirty="0"/>
              <a:t>from Malicious Actors</a:t>
            </a:r>
            <a:endParaRPr lang="en-US" sz="7200" cap="small" dirty="0"/>
          </a:p>
        </p:txBody>
      </p:sp>
      <p:sp>
        <p:nvSpPr>
          <p:cNvPr id="103" name="Text Placeholder 102"/>
          <p:cNvSpPr>
            <a:spLocks noGrp="1"/>
          </p:cNvSpPr>
          <p:nvPr>
            <p:ph type="body" sz="quarter" idx="22"/>
          </p:nvPr>
        </p:nvSpPr>
        <p:spPr>
          <a:xfrm>
            <a:off x="11587163" y="5265738"/>
            <a:ext cx="20720050" cy="738187"/>
          </a:xfrm>
        </p:spPr>
        <p:txBody>
          <a:bodyPr/>
          <a:lstStyle/>
          <a:p>
            <a:r>
              <a:rPr lang="en-US" dirty="0" smtClean="0"/>
              <a:t>COMPONENTIZED DISTRIBUTED APPLICATIONS</a:t>
            </a:r>
            <a:endParaRPr lang="en-US" dirty="0"/>
          </a:p>
        </p:txBody>
      </p:sp>
      <p:sp>
        <p:nvSpPr>
          <p:cNvPr id="2058" name="Text Placeholder 149"/>
          <p:cNvSpPr>
            <a:spLocks noGrp="1"/>
          </p:cNvSpPr>
          <p:nvPr>
            <p:ph type="body" sz="quarter" idx="150"/>
          </p:nvPr>
        </p:nvSpPr>
        <p:spPr bwMode="auto">
          <a:xfrm>
            <a:off x="5943600" y="3637268"/>
            <a:ext cx="31999238" cy="16265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defTabSz="917416">
              <a:lnSpc>
                <a:spcPct val="80000"/>
              </a:lnSpc>
            </a:pPr>
            <a:r>
              <a:rPr lang="en-US" sz="2800" i="1" dirty="0" smtClean="0"/>
              <a:t>                      Institute </a:t>
            </a:r>
            <a:r>
              <a:rPr lang="en-US" sz="2800" i="1" dirty="0"/>
              <a:t>for Software-Integrated Systems, Vanderbilt University,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/>
              <a:t>1025 16th Avenue South, Nashville, TN 37212, USA,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/>
              <a:t>+1(615)343-7472, </a:t>
            </a:r>
            <a:r>
              <a:rPr lang="en-US" sz="2800" i="1" dirty="0" smtClean="0"/>
              <a:t>{emfinger, gabor}@isis.vanderbilt.edu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61" name="Picture 73" descr="vu06ar.tif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2027" y="-14507"/>
            <a:ext cx="4332288" cy="496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Placeholder 97"/>
          <p:cNvSpPr>
            <a:spLocks noGrp="1"/>
          </p:cNvSpPr>
          <p:nvPr>
            <p:ph type="body" sz="quarter" idx="11"/>
          </p:nvPr>
        </p:nvSpPr>
        <p:spPr>
          <a:xfrm>
            <a:off x="922338" y="11661404"/>
            <a:ext cx="10048875" cy="738635"/>
          </a:xfrm>
        </p:spPr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1"/>
          </p:nvPr>
        </p:nvSpPr>
        <p:spPr>
          <a:xfrm>
            <a:off x="5673725" y="2891778"/>
            <a:ext cx="34321853" cy="801888"/>
          </a:xfrm>
        </p:spPr>
        <p:txBody>
          <a:bodyPr/>
          <a:lstStyle/>
          <a:p>
            <a:r>
              <a:rPr lang="en-US" sz="4000" b="1" dirty="0" smtClean="0"/>
              <a:t>William Emfinger, </a:t>
            </a:r>
            <a:r>
              <a:rPr lang="en-US" sz="4000" b="1" dirty="0"/>
              <a:t>Gabor </a:t>
            </a:r>
            <a:r>
              <a:rPr lang="en-US" sz="4000" b="1" dirty="0" smtClean="0"/>
              <a:t>Karsai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baseline="30000" dirty="0"/>
          </a:p>
        </p:txBody>
      </p:sp>
      <p:sp>
        <p:nvSpPr>
          <p:cNvPr id="152" name="Rectangle 28"/>
          <p:cNvSpPr>
            <a:spLocks noChangeArrowheads="1"/>
          </p:cNvSpPr>
          <p:nvPr/>
        </p:nvSpPr>
        <p:spPr bwMode="auto">
          <a:xfrm>
            <a:off x="922339" y="30445160"/>
            <a:ext cx="10048878" cy="15700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861" tIns="45930" rIns="91861" bIns="45930">
            <a:spAutoFit/>
          </a:bodyPr>
          <a:lstStyle/>
          <a:p>
            <a:r>
              <a:rPr lang="en-US" sz="2400" i="1" dirty="0"/>
              <a:t>This work was supported by the DARPA System F6 </a:t>
            </a:r>
            <a:r>
              <a:rPr lang="en-US" sz="2400" i="1" dirty="0" smtClean="0"/>
              <a:t>Program and AFRL SURE. </a:t>
            </a:r>
            <a:r>
              <a:rPr lang="en-US" sz="2400" i="1" dirty="0"/>
              <a:t>Any opinions, findings, and conclusions or recommendations expressed in this material are those of the author(s) and do not reflect the views of </a:t>
            </a:r>
            <a:r>
              <a:rPr lang="en-US" sz="2400" i="1" dirty="0" smtClean="0"/>
              <a:t>DARPA or AFRL. </a:t>
            </a:r>
            <a:endParaRPr lang="en-US" sz="2400" i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196677" y="30336584"/>
            <a:ext cx="8954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22384513" y="25138724"/>
            <a:ext cx="9936293" cy="38046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lIns="110239" tIns="55120" rIns="110239" bIns="55120" rtlCol="0">
            <a:spAutoFit/>
          </a:bodyPr>
          <a:lstStyle/>
          <a:p>
            <a:r>
              <a:rPr lang="en-US" sz="2400" dirty="0" smtClean="0"/>
              <a:t>A component is a </a:t>
            </a:r>
            <a:r>
              <a:rPr lang="en-US" sz="2400" b="1" dirty="0" smtClean="0"/>
              <a:t>unit</a:t>
            </a:r>
            <a:r>
              <a:rPr lang="en-US" sz="2400" dirty="0" smtClean="0"/>
              <a:t> (containing potentially many objects). The component is parameterized, has </a:t>
            </a:r>
            <a:r>
              <a:rPr lang="en-US" sz="2400" i="1" dirty="0" smtClean="0"/>
              <a:t>state</a:t>
            </a:r>
            <a:r>
              <a:rPr lang="en-US" sz="2400" dirty="0" smtClean="0"/>
              <a:t>, it consumes resources, publishes and  subscribes to topics, provides interfaces to and requires interfaces from other components.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Publish/Subscribe:</a:t>
            </a:r>
            <a:r>
              <a:rPr lang="en-US" sz="2400" dirty="0" smtClean="0"/>
              <a:t> Event-driven, asynchronous communication (publisher does not wait)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Client/Server:</a:t>
            </a:r>
            <a:r>
              <a:rPr lang="en-US" sz="2400" dirty="0" smtClean="0"/>
              <a:t> Synchronous communication using call/response semantics.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Triggering</a:t>
            </a:r>
            <a:r>
              <a:rPr lang="en-US" sz="2400" dirty="0" smtClean="0"/>
              <a:t> can be time-driven or event-driven; Timers can be periodic or one-shot.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22384514" y="28941546"/>
            <a:ext cx="9922700" cy="3065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lIns="110239" tIns="55120" rIns="110239" bIns="5512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Single threading</a:t>
            </a:r>
            <a:r>
              <a:rPr lang="en-US" sz="2400" dirty="0" smtClean="0"/>
              <a:t>: Every component has a single-thread – only one operation can be active in a component at any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an operation becomes </a:t>
            </a:r>
            <a:r>
              <a:rPr lang="en-US" sz="2400" b="1" dirty="0" smtClean="0"/>
              <a:t>eligible</a:t>
            </a:r>
            <a:r>
              <a:rPr lang="en-US" sz="2400" dirty="0" smtClean="0"/>
              <a:t> (arrival of event/call, timer, etc.), it is placed into the </a:t>
            </a:r>
            <a:r>
              <a:rPr lang="en-US" sz="2400" b="1" dirty="0" smtClean="0"/>
              <a:t>scheduling queue</a:t>
            </a:r>
            <a:r>
              <a:rPr lang="en-US" sz="2400" dirty="0" smtClean="0"/>
              <a:t> of the component.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scheduler picks the next operation from the queue using a </a:t>
            </a:r>
            <a:r>
              <a:rPr lang="en-US" sz="2400" b="1" dirty="0" smtClean="0"/>
              <a:t>selectable scheduling policy</a:t>
            </a:r>
            <a:r>
              <a:rPr lang="en-US" sz="2400" dirty="0" smtClean="0"/>
              <a:t> (FIFO, priority FIFO or EDF) and runs it in the executor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Operation’s stated </a:t>
            </a:r>
            <a:r>
              <a:rPr lang="en-US" sz="2400" b="1" dirty="0" smtClean="0"/>
              <a:t>deadline</a:t>
            </a:r>
            <a:r>
              <a:rPr lang="en-US" sz="2400" dirty="0" smtClean="0"/>
              <a:t> is monitored and enforced</a:t>
            </a:r>
          </a:p>
        </p:txBody>
      </p:sp>
      <p:sp>
        <p:nvSpPr>
          <p:cNvPr id="257" name="Text Placeholder 109"/>
          <p:cNvSpPr>
            <a:spLocks noGrp="1"/>
          </p:cNvSpPr>
          <p:nvPr>
            <p:ph type="body" sz="quarter" idx="29"/>
          </p:nvPr>
        </p:nvSpPr>
        <p:spPr>
          <a:xfrm>
            <a:off x="11600756" y="24400536"/>
            <a:ext cx="20720050" cy="738188"/>
          </a:xfrm>
        </p:spPr>
        <p:txBody>
          <a:bodyPr/>
          <a:lstStyle/>
          <a:p>
            <a:r>
              <a:rPr lang="en-US" dirty="0" smtClean="0"/>
              <a:t>COMPONENTS AND COMPONENT OPERATIONS</a:t>
            </a:r>
            <a:endParaRPr lang="en-US" dirty="0"/>
          </a:p>
        </p:txBody>
      </p:sp>
      <p:sp>
        <p:nvSpPr>
          <p:cNvPr id="358" name="Rectangle 357"/>
          <p:cNvSpPr/>
          <p:nvPr/>
        </p:nvSpPr>
        <p:spPr>
          <a:xfrm>
            <a:off x="2546277" y="26584955"/>
            <a:ext cx="6772627" cy="557593"/>
          </a:xfrm>
          <a:prstGeom prst="rect">
            <a:avLst/>
          </a:prstGeom>
          <a:noFill/>
        </p:spPr>
        <p:txBody>
          <a:bodyPr wrap="square" lIns="110239" tIns="55120" rIns="110239" bIns="55120">
            <a:spAutoFit/>
          </a:bodyPr>
          <a:lstStyle/>
          <a:p>
            <a:pPr algn="ctr"/>
            <a:r>
              <a:rPr lang="en-US" sz="2900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Verification of Analysis Results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2"/>
          </p:nvPr>
        </p:nvSpPr>
        <p:spPr>
          <a:xfrm>
            <a:off x="11587166" y="5265758"/>
            <a:ext cx="20720047" cy="738635"/>
          </a:xfrm>
        </p:spPr>
        <p:txBody>
          <a:bodyPr/>
          <a:lstStyle/>
          <a:p>
            <a:r>
              <a:rPr lang="en-US" dirty="0" smtClean="0"/>
              <a:t>DETECTION AND MITIGATION</a:t>
            </a:r>
            <a:endParaRPr lang="en-US" dirty="0"/>
          </a:p>
        </p:txBody>
      </p:sp>
      <p:sp>
        <p:nvSpPr>
          <p:cNvPr id="218" name="Text Placeholder 97"/>
          <p:cNvSpPr>
            <a:spLocks noGrp="1"/>
          </p:cNvSpPr>
          <p:nvPr>
            <p:ph type="body" sz="quarter" idx="11"/>
          </p:nvPr>
        </p:nvSpPr>
        <p:spPr>
          <a:xfrm>
            <a:off x="922338" y="5265758"/>
            <a:ext cx="10048875" cy="738635"/>
          </a:xfrm>
        </p:spPr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2341" y="5295417"/>
            <a:ext cx="10048875" cy="73863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11591961" y="17562159"/>
            <a:ext cx="1186829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800" b="1" dirty="0" smtClean="0"/>
              <a:t>Robot Operating System: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Robot Operating System (ROS) is a </a:t>
            </a:r>
            <a:r>
              <a:rPr lang="en-US" sz="2800" b="1" dirty="0" smtClean="0"/>
              <a:t>lightweight middleware</a:t>
            </a:r>
            <a:r>
              <a:rPr lang="en-US" sz="2800" dirty="0" smtClean="0"/>
              <a:t> providing publish/subscribe interaction, point-to-point interaction, and timers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ROSMOD is a </a:t>
            </a:r>
            <a:r>
              <a:rPr lang="en-US" sz="2800" b="1" dirty="0" smtClean="0"/>
              <a:t>component model add-on </a:t>
            </a:r>
            <a:r>
              <a:rPr lang="en-US" sz="2800" dirty="0" smtClean="0"/>
              <a:t>for ROS supporting application composition, design-time analysis, and run-time </a:t>
            </a:r>
            <a:r>
              <a:rPr lang="en-US" sz="2800" dirty="0"/>
              <a:t>enforcement : </a:t>
            </a:r>
            <a:r>
              <a:rPr lang="en-US" sz="2800" dirty="0">
                <a:hlinkClick r:id="rId5"/>
              </a:rPr>
              <a:t>https://github.com/finger563/rosmod</a:t>
            </a:r>
            <a:endParaRPr lang="en-US" sz="2800" dirty="0" smtClean="0"/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Textual </a:t>
            </a:r>
            <a:r>
              <a:rPr lang="en-US" sz="2800" dirty="0"/>
              <a:t>specification language for ROSMOD: </a:t>
            </a:r>
            <a:r>
              <a:rPr lang="en-US" sz="2800" b="1" dirty="0" smtClean="0"/>
              <a:t>ROSML</a:t>
            </a:r>
            <a:r>
              <a:rPr lang="en-US" sz="2800" dirty="0" smtClean="0"/>
              <a:t> allows </a:t>
            </a:r>
            <a:r>
              <a:rPr lang="en-US" sz="2800" dirty="0"/>
              <a:t>the specification </a:t>
            </a:r>
            <a:r>
              <a:rPr lang="en-US" sz="2800" dirty="0" smtClean="0"/>
              <a:t>and generation of:</a:t>
            </a:r>
            <a:endParaRPr lang="en-US" sz="2800" dirty="0"/>
          </a:p>
          <a:p>
            <a:pPr marL="2651125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ROS Services </a:t>
            </a:r>
            <a:r>
              <a:rPr lang="en-US" sz="2800" dirty="0" smtClean="0"/>
              <a:t>(clients/servers), ROS </a:t>
            </a:r>
            <a:r>
              <a:rPr lang="en-US" sz="2800" dirty="0"/>
              <a:t>Messages </a:t>
            </a:r>
            <a:r>
              <a:rPr lang="en-US" sz="2800" dirty="0" smtClean="0"/>
              <a:t>(pub/sub), ROS Timers, and ROS Nodes (processes)</a:t>
            </a:r>
            <a:endParaRPr lang="en-US" sz="2800" dirty="0"/>
          </a:p>
          <a:p>
            <a:pPr marL="2651125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ROSMOD Component </a:t>
            </a:r>
            <a:r>
              <a:rPr lang="en-US" sz="2800" dirty="0" smtClean="0"/>
              <a:t>Definitions and Instances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ROSMOD </a:t>
            </a:r>
            <a:r>
              <a:rPr lang="en-US" sz="2800" dirty="0"/>
              <a:t>Graphical Editor </a:t>
            </a:r>
            <a:r>
              <a:rPr lang="en-US" sz="2800" dirty="0" smtClean="0"/>
              <a:t>allows </a:t>
            </a:r>
            <a:r>
              <a:rPr lang="en-US" sz="2800" dirty="0"/>
              <a:t>developers to view/edit ROSML models and </a:t>
            </a:r>
            <a:r>
              <a:rPr lang="en-US" sz="2800" b="1" dirty="0"/>
              <a:t>generate executable component application </a:t>
            </a:r>
            <a:r>
              <a:rPr lang="en-US" sz="2800" b="1" dirty="0" smtClean="0"/>
              <a:t>code</a:t>
            </a:r>
            <a:endParaRPr lang="en-US" sz="28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32891656" y="12742282"/>
            <a:ext cx="10085459" cy="422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All traffic generated by actors and their components deployed on our system </a:t>
            </a:r>
            <a:r>
              <a:rPr lang="en-US" sz="2800" b="1" dirty="0" smtClean="0"/>
              <a:t>must conform </a:t>
            </a:r>
            <a:r>
              <a:rPr lang="en-US" sz="2800" dirty="0" smtClean="0"/>
              <a:t>to the specified profile verified to compose a stable system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The measurement and enforcement built into the </a:t>
            </a:r>
            <a:r>
              <a:rPr lang="en-US" sz="2800" b="1" dirty="0" smtClean="0"/>
              <a:t>middleware layer </a:t>
            </a:r>
            <a:r>
              <a:rPr lang="en-US" sz="2800" dirty="0" smtClean="0"/>
              <a:t>ensures that no malicious component’s flood of traffic can </a:t>
            </a:r>
            <a:r>
              <a:rPr lang="en-US" sz="2800" dirty="0" smtClean="0"/>
              <a:t>DoS</a:t>
            </a:r>
            <a:r>
              <a:rPr lang="en-US" sz="2800" dirty="0" smtClean="0"/>
              <a:t> attack a server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The same enforcement running on a </a:t>
            </a:r>
            <a:r>
              <a:rPr lang="en-US" sz="2800" b="1" dirty="0" smtClean="0"/>
              <a:t>programmable switch / SDN</a:t>
            </a:r>
            <a:r>
              <a:rPr lang="en-US" sz="2800" dirty="0" smtClean="0"/>
              <a:t> </a:t>
            </a:r>
            <a:r>
              <a:rPr lang="en-US" sz="2800" smtClean="0"/>
              <a:t>ensures </a:t>
            </a:r>
            <a:r>
              <a:rPr lang="en-US" sz="2800" smtClean="0"/>
              <a:t>no </a:t>
            </a:r>
            <a:r>
              <a:rPr lang="en-US" sz="2800" dirty="0" smtClean="0"/>
              <a:t>compromised or external nodes </a:t>
            </a:r>
            <a:r>
              <a:rPr lang="en-US" sz="2800" dirty="0"/>
              <a:t>can </a:t>
            </a:r>
            <a:r>
              <a:rPr lang="en-US" sz="2800" dirty="0"/>
              <a:t>DDoS</a:t>
            </a:r>
            <a:r>
              <a:rPr lang="en-US" sz="2800" dirty="0"/>
              <a:t> attack a server</a:t>
            </a:r>
            <a:endParaRPr lang="en-US" sz="2800" dirty="0" smtClean="0"/>
          </a:p>
        </p:txBody>
      </p:sp>
      <p:sp>
        <p:nvSpPr>
          <p:cNvPr id="132" name="Rectangle 131"/>
          <p:cNvSpPr/>
          <p:nvPr/>
        </p:nvSpPr>
        <p:spPr>
          <a:xfrm>
            <a:off x="2557286" y="23048405"/>
            <a:ext cx="6772627" cy="1003869"/>
          </a:xfrm>
          <a:prstGeom prst="rect">
            <a:avLst/>
          </a:prstGeom>
          <a:noFill/>
        </p:spPr>
        <p:txBody>
          <a:bodyPr wrap="square" lIns="110239" tIns="55120" rIns="110239" bIns="55120">
            <a:spAutoFit/>
          </a:bodyPr>
          <a:lstStyle/>
          <a:p>
            <a:pPr algn="ctr"/>
            <a:r>
              <a:rPr lang="en-US" sz="2900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Analysis of Network Medium Channel Access Protocol: TDMA</a:t>
            </a:r>
          </a:p>
        </p:txBody>
      </p:sp>
      <p:sp>
        <p:nvSpPr>
          <p:cNvPr id="138" name="Text Placeholder 105"/>
          <p:cNvSpPr>
            <a:spLocks noGrp="1"/>
          </p:cNvSpPr>
          <p:nvPr>
            <p:ph type="body" sz="quarter" idx="25"/>
          </p:nvPr>
        </p:nvSpPr>
        <p:spPr>
          <a:xfrm>
            <a:off x="32938033" y="26803429"/>
            <a:ext cx="10047288" cy="738188"/>
          </a:xfrm>
        </p:spPr>
        <p:txBody>
          <a:bodyPr/>
          <a:lstStyle/>
          <a:p>
            <a:pPr marL="1645640" indent="-1645640" defTabSz="438837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32995889" y="27504863"/>
            <a:ext cx="9752311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Enforcement and Arbitration built into ROSMOD components for anomaly detection in ROSMOD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Generation of network profiles from component business logic models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Classification of different types of anomalies for specific mitigation at run-time</a:t>
            </a:r>
            <a:endParaRPr lang="en-US" sz="3200" dirty="0"/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Extension of theory to routed/dynamic networks and adaptive systems</a:t>
            </a:r>
            <a:endParaRPr lang="en-US" sz="3200" dirty="0"/>
          </a:p>
        </p:txBody>
      </p:sp>
      <p:sp>
        <p:nvSpPr>
          <p:cNvPr id="128" name="Text Placeholder 105"/>
          <p:cNvSpPr>
            <a:spLocks noGrp="1"/>
          </p:cNvSpPr>
          <p:nvPr>
            <p:ph type="body" sz="quarter" idx="25"/>
          </p:nvPr>
        </p:nvSpPr>
        <p:spPr>
          <a:xfrm>
            <a:off x="32932459" y="17266560"/>
            <a:ext cx="10047288" cy="738188"/>
          </a:xfrm>
        </p:spPr>
        <p:txBody>
          <a:bodyPr/>
          <a:lstStyle/>
          <a:p>
            <a:pPr marL="1645640" indent="-1645640" defTabSz="438837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2919194" y="18074739"/>
            <a:ext cx="10123983" cy="8504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3200" b="1" dirty="0" smtClean="0"/>
              <a:t>Modeling and Analysis Paradigm for Communications Networks </a:t>
            </a:r>
          </a:p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3200" dirty="0" smtClean="0"/>
              <a:t>Model application and system network requirements</a:t>
            </a:r>
          </a:p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3200" dirty="0" smtClean="0"/>
              <a:t>Analyze models to determine buffer size and delay</a:t>
            </a:r>
            <a:endParaRPr lang="en-US" sz="3200" dirty="0"/>
          </a:p>
          <a:p>
            <a:pPr>
              <a:spcAft>
                <a:spcPts val="1000"/>
              </a:spcAft>
            </a:pPr>
            <a:r>
              <a:rPr lang="en-US" sz="3200" b="1" dirty="0" smtClean="0"/>
              <a:t>Theory Verified by Experimental Results</a:t>
            </a:r>
            <a:endParaRPr lang="en-US" sz="3200" b="1" dirty="0"/>
          </a:p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3200" dirty="0" smtClean="0"/>
              <a:t>Traffic generation which conforms to the application profiles, traffic shaping which enforces system profiles, and measurement code to determine buffer size and delay </a:t>
            </a:r>
            <a:endParaRPr lang="en-US" sz="3200" i="1" dirty="0" smtClean="0"/>
          </a:p>
          <a:p>
            <a:pPr>
              <a:spcAft>
                <a:spcPts val="1000"/>
              </a:spcAft>
            </a:pPr>
            <a:r>
              <a:rPr lang="en-US" sz="3200" b="1" dirty="0" smtClean="0"/>
              <a:t>Analysis, Detection, &amp; Mitigation Implemented</a:t>
            </a:r>
          </a:p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3200" dirty="0" smtClean="0"/>
              <a:t>Ensures that a malicious or malfunctioning application cannot disrupt communications</a:t>
            </a:r>
          </a:p>
          <a:p>
            <a:pPr>
              <a:spcAft>
                <a:spcPts val="1000"/>
              </a:spcAft>
            </a:pPr>
            <a:r>
              <a:rPr lang="en-US" sz="3200" b="1" dirty="0" smtClean="0"/>
              <a:t>ROS Extension : ROSMOD</a:t>
            </a:r>
            <a:endParaRPr lang="en-US" sz="3200" b="1" dirty="0"/>
          </a:p>
          <a:p>
            <a:pPr marL="342900" indent="-342900">
              <a:spcAft>
                <a:spcPts val="1000"/>
              </a:spcAft>
              <a:buFont typeface="Arial"/>
              <a:buChar char="•"/>
            </a:pPr>
            <a:r>
              <a:rPr lang="en-US" sz="3200" dirty="0" smtClean="0"/>
              <a:t>A  component model for ROS and implementation with built-in enforcement and arbitration</a:t>
            </a:r>
            <a:endParaRPr lang="en-US" sz="3200" b="1" dirty="0"/>
          </a:p>
        </p:txBody>
      </p:sp>
      <p:sp>
        <p:nvSpPr>
          <p:cNvPr id="106" name="Text Placeholder 105"/>
          <p:cNvSpPr>
            <a:spLocks noGrp="1"/>
          </p:cNvSpPr>
          <p:nvPr>
            <p:ph type="body" sz="quarter" idx="25"/>
          </p:nvPr>
        </p:nvSpPr>
        <p:spPr>
          <a:xfrm>
            <a:off x="11587161" y="12889781"/>
            <a:ext cx="20720052" cy="738635"/>
          </a:xfrm>
        </p:spPr>
        <p:txBody>
          <a:bodyPr/>
          <a:lstStyle/>
          <a:p>
            <a:pPr marL="1645640" indent="-1645640" defTabSz="438837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MIDDLEWARE INTEGRATION</a:t>
            </a:r>
            <a:endParaRPr lang="en-US" dirty="0"/>
          </a:p>
        </p:txBody>
      </p:sp>
      <p:sp>
        <p:nvSpPr>
          <p:cNvPr id="360" name="Text Placeholder 105"/>
          <p:cNvSpPr>
            <a:spLocks noGrp="1"/>
          </p:cNvSpPr>
          <p:nvPr>
            <p:ph type="body" sz="quarter" idx="25"/>
          </p:nvPr>
        </p:nvSpPr>
        <p:spPr>
          <a:xfrm>
            <a:off x="32929827" y="5276947"/>
            <a:ext cx="10047288" cy="738188"/>
          </a:xfrm>
        </p:spPr>
        <p:txBody>
          <a:bodyPr/>
          <a:lstStyle/>
          <a:p>
            <a:pPr marL="1645640" indent="-1645640" defTabSz="438837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DDOS PREVENTION</a:t>
            </a:r>
            <a:endParaRPr lang="en-US" dirty="0"/>
          </a:p>
        </p:txBody>
      </p:sp>
      <p:pic>
        <p:nvPicPr>
          <p:cNvPr id="127" name="Picture 4" descr="D:\Dropbox\Research\Siemens\ros_compon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355" y="25138724"/>
            <a:ext cx="9875070" cy="67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60" y="28404479"/>
            <a:ext cx="9975253" cy="176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5" descr="C:\Users\William\Dropbox\Research\Siemens\tdmaEquation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4" y="24387898"/>
            <a:ext cx="5256300" cy="179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90" y="15113668"/>
            <a:ext cx="9058894" cy="282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980" y="17935715"/>
            <a:ext cx="8237220" cy="509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TextBox 139"/>
          <p:cNvSpPr txBox="1"/>
          <p:nvPr/>
        </p:nvSpPr>
        <p:spPr>
          <a:xfrm>
            <a:off x="11620537" y="13606054"/>
            <a:ext cx="2068667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DREMS</a:t>
            </a:r>
            <a:r>
              <a:rPr lang="en-US" sz="28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Network analysis </a:t>
            </a:r>
            <a:r>
              <a:rPr lang="en-US" sz="2800" dirty="0"/>
              <a:t>algorithms and tools integrated into a </a:t>
            </a:r>
            <a:r>
              <a:rPr lang="en-US" sz="2800" b="1" dirty="0"/>
              <a:t>modeling </a:t>
            </a:r>
            <a:r>
              <a:rPr lang="en-US" sz="2800" b="1" dirty="0" smtClean="0"/>
              <a:t>tool-suite </a:t>
            </a:r>
            <a:r>
              <a:rPr lang="en-US" sz="2800" dirty="0" smtClean="0"/>
              <a:t>allow for describing applications/systems and performing design-time network analysis and admittance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Measurement </a:t>
            </a:r>
            <a:r>
              <a:rPr lang="en-US" sz="2800" dirty="0"/>
              <a:t>and enforcement code </a:t>
            </a:r>
            <a:r>
              <a:rPr lang="en-US" sz="2800" b="1" dirty="0" smtClean="0"/>
              <a:t>auto-generated</a:t>
            </a:r>
            <a:r>
              <a:rPr lang="en-US" sz="2800" dirty="0"/>
              <a:t> </a:t>
            </a:r>
            <a:r>
              <a:rPr lang="en-US" sz="2800" dirty="0" smtClean="0"/>
              <a:t>into middleware code for every port of every component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/>
              <a:t>Measures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traffic </a:t>
            </a:r>
            <a:r>
              <a:rPr lang="en-US" sz="2800" dirty="0"/>
              <a:t>going out of the </a:t>
            </a:r>
            <a:r>
              <a:rPr lang="en-US" sz="2800" dirty="0" smtClean="0"/>
              <a:t>port onto the network</a:t>
            </a:r>
            <a:endParaRPr lang="en-US" sz="2800" dirty="0"/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Enforces</a:t>
            </a:r>
            <a:r>
              <a:rPr lang="en-US" sz="2800" dirty="0"/>
              <a:t> that the </a:t>
            </a:r>
            <a:r>
              <a:rPr lang="en-US" sz="2800" dirty="0" smtClean="0"/>
              <a:t>component’s port traffic </a:t>
            </a:r>
            <a:r>
              <a:rPr lang="en-US" sz="2800" dirty="0"/>
              <a:t>does not exceed </a:t>
            </a:r>
            <a:r>
              <a:rPr lang="en-US" sz="2800" dirty="0" smtClean="0"/>
              <a:t>its supplied network profile</a:t>
            </a:r>
            <a:endParaRPr lang="en-US" sz="2800" dirty="0"/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/>
              <a:t>Node </a:t>
            </a:r>
            <a:r>
              <a:rPr lang="en-US" sz="2800" b="1" dirty="0"/>
              <a:t>Communications Resource </a:t>
            </a:r>
            <a:r>
              <a:rPr lang="en-US" sz="2800" b="1" dirty="0" smtClean="0"/>
              <a:t>Manager </a:t>
            </a:r>
            <a:r>
              <a:rPr lang="en-US" sz="2800" dirty="0" smtClean="0"/>
              <a:t>on every node ensures </a:t>
            </a:r>
            <a:r>
              <a:rPr lang="en-US" sz="2800" dirty="0"/>
              <a:t>that at all times, the traffic flowing out of the node onto the network conforms to the provided system </a:t>
            </a:r>
            <a:r>
              <a:rPr lang="en-US" sz="2800" dirty="0" smtClean="0"/>
              <a:t>profile</a:t>
            </a:r>
          </a:p>
        </p:txBody>
      </p:sp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22744" y="17827089"/>
            <a:ext cx="9261583" cy="629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1514475" y="12408907"/>
            <a:ext cx="8536725" cy="1003869"/>
          </a:xfrm>
          <a:prstGeom prst="rect">
            <a:avLst/>
          </a:prstGeom>
          <a:noFill/>
        </p:spPr>
        <p:txBody>
          <a:bodyPr wrap="square" lIns="110239" tIns="55120" rIns="110239" bIns="55120">
            <a:spAutoFit/>
          </a:bodyPr>
          <a:lstStyle/>
          <a:p>
            <a:pPr algn="ctr"/>
            <a:r>
              <a:rPr lang="en-US" sz="2900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Modeling System Network Provisions and Application Requirements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19955" y="27084589"/>
            <a:ext cx="10047288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Applications </a:t>
            </a:r>
            <a:r>
              <a:rPr lang="en-US" sz="2400" b="1" dirty="0" smtClean="0"/>
              <a:t>generate </a:t>
            </a:r>
            <a:r>
              <a:rPr lang="en-US" sz="2400" b="1" dirty="0"/>
              <a:t>network traffic</a:t>
            </a:r>
            <a:r>
              <a:rPr lang="en-US" sz="2400" dirty="0"/>
              <a:t> according to </a:t>
            </a:r>
            <a:r>
              <a:rPr lang="en-US" sz="2400" dirty="0" smtClean="0"/>
              <a:t>each supplied </a:t>
            </a:r>
            <a:r>
              <a:rPr lang="en-US" sz="2400" dirty="0"/>
              <a:t>network </a:t>
            </a:r>
            <a:r>
              <a:rPr lang="en-US" sz="2400" dirty="0" smtClean="0"/>
              <a:t>profile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System </a:t>
            </a:r>
            <a:r>
              <a:rPr lang="en-US" sz="2400" b="1" dirty="0" smtClean="0"/>
              <a:t>uses traffic </a:t>
            </a:r>
            <a:r>
              <a:rPr lang="en-US" sz="2400" b="1" dirty="0"/>
              <a:t>shaping</a:t>
            </a:r>
            <a:r>
              <a:rPr lang="en-US" sz="2400" dirty="0"/>
              <a:t> to enforce the system network </a:t>
            </a:r>
            <a:r>
              <a:rPr lang="en-US" sz="2400" dirty="0" smtClean="0"/>
              <a:t>profiles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22341" y="6056398"/>
            <a:ext cx="10044902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Model application and system network traffic explicitly as data produced as a function of time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Use (min,+) calculus convolution to determine buffer size and delay incurred by the application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/>
              <a:t>Measure</a:t>
            </a:r>
            <a:r>
              <a:rPr lang="en-US" sz="3200" dirty="0" smtClean="0"/>
              <a:t> the application data production at run-time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Enforce the application’s profile on all it’s communications flows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Deviations (e.g. </a:t>
            </a:r>
            <a:r>
              <a:rPr lang="en-US" sz="3200" dirty="0" smtClean="0"/>
              <a:t>DDoS</a:t>
            </a:r>
            <a:r>
              <a:rPr lang="en-US" sz="3200" dirty="0" smtClean="0"/>
              <a:t> attack) from components’ profiles detected as </a:t>
            </a:r>
            <a:r>
              <a:rPr lang="en-US" sz="3200" b="1" dirty="0" smtClean="0"/>
              <a:t>anomalies</a:t>
            </a:r>
            <a:r>
              <a:rPr lang="en-US" sz="3200" dirty="0" smtClean="0"/>
              <a:t> and </a:t>
            </a:r>
            <a:r>
              <a:rPr lang="en-US" sz="3200" b="1" dirty="0" smtClean="0"/>
              <a:t>mitigated </a:t>
            </a:r>
            <a:r>
              <a:rPr lang="en-US" sz="3200" dirty="0" smtClean="0"/>
              <a:t>by blocking entry to network</a:t>
            </a:r>
            <a:endParaRPr lang="en-US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08946" y="13412776"/>
            <a:ext cx="10047288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Model the application data production profiles, the system data service profiles, and use </a:t>
            </a:r>
            <a:r>
              <a:rPr lang="en-US" sz="2400" b="1" dirty="0" smtClean="0"/>
              <a:t>(min,+) calculus convolution</a:t>
            </a:r>
            <a:r>
              <a:rPr lang="en-US" sz="2400" dirty="0" smtClean="0"/>
              <a:t> to produce the actual data sent on the link.  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Required buffer </a:t>
            </a:r>
            <a:r>
              <a:rPr lang="en-US" sz="2400" dirty="0" smtClean="0"/>
              <a:t>size and </a:t>
            </a:r>
            <a:r>
              <a:rPr lang="en-US" sz="2400" b="1" dirty="0" smtClean="0"/>
              <a:t>delay </a:t>
            </a:r>
            <a:r>
              <a:rPr lang="en-US" sz="2400" dirty="0" smtClean="0"/>
              <a:t>incurred can be </a:t>
            </a:r>
            <a:r>
              <a:rPr lang="en-US" sz="2400" b="1" dirty="0" smtClean="0"/>
              <a:t>predicted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2342" y="23979617"/>
            <a:ext cx="4751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By  integrating TDMA into the analysis, we derive formulas for how much the results with TDMA differ from those without; meaning </a:t>
            </a:r>
            <a:r>
              <a:rPr lang="en-US" sz="2400" b="1" dirty="0" smtClean="0"/>
              <a:t>system models do not explicitly need TDMA modeled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1899080" y="17490181"/>
            <a:ext cx="20076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587161" y="5985903"/>
            <a:ext cx="10260128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Application profiles provide information about baseline network performance and resource requirements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Application traffic which deviates from the supplied profiles is </a:t>
            </a:r>
            <a:r>
              <a:rPr lang="en-US" sz="3200" b="1" dirty="0" smtClean="0"/>
              <a:t>detected as an anomaly</a:t>
            </a:r>
            <a:endParaRPr lang="en-US" sz="3200" dirty="0" smtClean="0"/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All application network traffic must go through the communications middleware, which measures the traffic and compares it against the application’s supplied profile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Any traffic which is deemed an anomaly can be blocked from entering the kernel and the network, </a:t>
            </a:r>
            <a:r>
              <a:rPr lang="en-US" sz="3200" b="1" dirty="0" smtClean="0"/>
              <a:t>mitigating</a:t>
            </a:r>
            <a:r>
              <a:rPr lang="en-US" sz="3200" dirty="0" smtClean="0"/>
              <a:t> </a:t>
            </a:r>
            <a:r>
              <a:rPr lang="en-US" sz="3200" b="1" dirty="0" smtClean="0"/>
              <a:t>the anomaly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2850064" y="6078526"/>
            <a:ext cx="8991600" cy="6705600"/>
            <a:chOff x="22850064" y="6707176"/>
            <a:chExt cx="8991600" cy="6705600"/>
          </a:xfrm>
        </p:grpSpPr>
        <p:grpSp>
          <p:nvGrpSpPr>
            <p:cNvPr id="159" name="Group 158"/>
            <p:cNvGrpSpPr/>
            <p:nvPr/>
          </p:nvGrpSpPr>
          <p:grpSpPr>
            <a:xfrm>
              <a:off x="22850064" y="6707176"/>
              <a:ext cx="8991600" cy="6705600"/>
              <a:chOff x="990600" y="1600200"/>
              <a:chExt cx="7566621" cy="4165061"/>
            </a:xfrm>
          </p:grpSpPr>
          <p:sp>
            <p:nvSpPr>
              <p:cNvPr id="160" name="Rounded Rectangle 159"/>
              <p:cNvSpPr/>
              <p:nvPr/>
            </p:nvSpPr>
            <p:spPr>
              <a:xfrm>
                <a:off x="3678742" y="1600200"/>
                <a:ext cx="1493412" cy="2097191"/>
              </a:xfrm>
              <a:prstGeom prst="roundRect">
                <a:avLst/>
              </a:prstGeom>
              <a:solidFill>
                <a:srgbClr val="4BACC6">
                  <a:lumMod val="75000"/>
                  <a:alpha val="51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t" anchorCtr="0"/>
              <a:lstStyle/>
              <a:p>
                <a:pPr marL="0" marR="0" lvl="0" indent="0" algn="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ACC6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Actor</a:t>
                </a:r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990600" y="2071094"/>
                <a:ext cx="2588581" cy="1641280"/>
              </a:xfrm>
              <a:prstGeom prst="roundRect">
                <a:avLst/>
              </a:prstGeom>
              <a:solidFill>
                <a:srgbClr val="4BACC6">
                  <a:lumMod val="75000"/>
                  <a:alpha val="51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t" anchorCtr="0"/>
              <a:lstStyle/>
              <a:p>
                <a:pPr marL="0" marR="0" lvl="0" indent="0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ACC6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Actor</a:t>
                </a:r>
              </a:p>
            </p:txBody>
          </p:sp>
          <p:sp>
            <p:nvSpPr>
              <p:cNvPr id="162" name="Round Diagonal Corner Rectangle 161"/>
              <p:cNvSpPr/>
              <p:nvPr/>
            </p:nvSpPr>
            <p:spPr>
              <a:xfrm>
                <a:off x="990600" y="4441832"/>
                <a:ext cx="7566621" cy="911739"/>
              </a:xfrm>
              <a:prstGeom prst="round2DiagRect">
                <a:avLst/>
              </a:prstGeom>
              <a:solidFill>
                <a:srgbClr val="EEECE1">
                  <a:lumMod val="2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			Operating</a:t>
                </a:r>
                <a:r>
                  <a:rPr kumimoji="0" lang="en-US" sz="2800" b="1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 System</a:t>
                </a: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990600" y="3985921"/>
                <a:ext cx="7566621" cy="455911"/>
              </a:xfrm>
              <a:prstGeom prst="roundRect">
                <a:avLst/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			Middleware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090161" y="2800552"/>
                <a:ext cx="995608" cy="547093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185330" y="2162277"/>
                <a:ext cx="995608" cy="547093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778302" y="2057400"/>
                <a:ext cx="995608" cy="547093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168" name="Up-Down Arrow 167"/>
              <p:cNvSpPr/>
              <p:nvPr/>
            </p:nvSpPr>
            <p:spPr>
              <a:xfrm>
                <a:off x="1488404" y="3347645"/>
                <a:ext cx="199122" cy="638275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9" name="Up-Down Arrow 168"/>
              <p:cNvSpPr/>
              <p:nvPr/>
            </p:nvSpPr>
            <p:spPr>
              <a:xfrm>
                <a:off x="4276106" y="3347646"/>
                <a:ext cx="199122" cy="638275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0" name="Up-Down Arrow 169"/>
              <p:cNvSpPr/>
              <p:nvPr/>
            </p:nvSpPr>
            <p:spPr>
              <a:xfrm>
                <a:off x="3977424" y="2604493"/>
                <a:ext cx="199122" cy="1381428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877863" y="3060404"/>
                <a:ext cx="995608" cy="547093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172" name="Up-Down Arrow 171"/>
              <p:cNvSpPr/>
              <p:nvPr/>
            </p:nvSpPr>
            <p:spPr>
              <a:xfrm>
                <a:off x="2683134" y="2709370"/>
                <a:ext cx="199122" cy="1276551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484012" y="3074099"/>
                <a:ext cx="995608" cy="547093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174" name="Up-Down Arrow 173"/>
              <p:cNvSpPr/>
              <p:nvPr/>
            </p:nvSpPr>
            <p:spPr>
              <a:xfrm>
                <a:off x="3180938" y="3621192"/>
                <a:ext cx="199122" cy="364729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176" name="Shape 104"/>
              <p:cNvCxnSpPr>
                <a:stCxn id="166" idx="1"/>
                <a:endCxn id="164" idx="0"/>
              </p:cNvCxnSpPr>
              <p:nvPr/>
            </p:nvCxnSpPr>
            <p:spPr>
              <a:xfrm rot="10800000" flipV="1">
                <a:off x="1587965" y="2435823"/>
                <a:ext cx="597365" cy="364729"/>
              </a:xfrm>
              <a:prstGeom prst="bentConnector2">
                <a:avLst/>
              </a:prstGeom>
              <a:noFill/>
              <a:ln w="34925" cap="flat" cmpd="tri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177" name="Shape 105"/>
              <p:cNvCxnSpPr>
                <a:stCxn id="166" idx="3"/>
                <a:endCxn id="173" idx="0"/>
              </p:cNvCxnSpPr>
              <p:nvPr/>
            </p:nvCxnSpPr>
            <p:spPr>
              <a:xfrm flipH="1">
                <a:off x="2981816" y="2435823"/>
                <a:ext cx="199122" cy="638275"/>
              </a:xfrm>
              <a:prstGeom prst="bentConnector4">
                <a:avLst>
                  <a:gd name="adj1" fmla="val -150000"/>
                  <a:gd name="adj2" fmla="val 71429"/>
                </a:avLst>
              </a:prstGeom>
              <a:noFill/>
              <a:ln w="34925" cap="flat" cmpd="tri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178" name="Shape 35"/>
              <p:cNvCxnSpPr>
                <a:stCxn id="173" idx="1"/>
                <a:endCxn id="164" idx="3"/>
              </p:cNvCxnSpPr>
              <p:nvPr/>
            </p:nvCxnSpPr>
            <p:spPr>
              <a:xfrm rot="10800000">
                <a:off x="2085769" y="3074099"/>
                <a:ext cx="398243" cy="273547"/>
              </a:xfrm>
              <a:prstGeom prst="bentConnector3">
                <a:avLst>
                  <a:gd name="adj1" fmla="val 50000"/>
                </a:avLst>
              </a:prstGeom>
              <a:noFill/>
              <a:ln w="34925" cap="flat" cmpd="tri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179" name="Shape 107"/>
              <p:cNvCxnSpPr>
                <a:stCxn id="167" idx="3"/>
                <a:endCxn id="171" idx="0"/>
              </p:cNvCxnSpPr>
              <p:nvPr/>
            </p:nvCxnSpPr>
            <p:spPr>
              <a:xfrm flipH="1">
                <a:off x="4375667" y="2330947"/>
                <a:ext cx="398243" cy="729457"/>
              </a:xfrm>
              <a:prstGeom prst="bentConnector4">
                <a:avLst>
                  <a:gd name="adj1" fmla="val -57402"/>
                  <a:gd name="adj2" fmla="val 68750"/>
                </a:avLst>
              </a:prstGeom>
              <a:noFill/>
              <a:ln w="34925" cap="flat" cmpd="tri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180" name="Round Diagonal Corner Rectangle 179"/>
              <p:cNvSpPr/>
              <p:nvPr/>
            </p:nvSpPr>
            <p:spPr>
              <a:xfrm>
                <a:off x="4876372" y="5126986"/>
                <a:ext cx="1194730" cy="364729"/>
              </a:xfrm>
              <a:prstGeom prst="round2DiagRect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Device</a:t>
                </a:r>
              </a:p>
            </p:txBody>
          </p:sp>
          <p:sp>
            <p:nvSpPr>
              <p:cNvPr id="181" name="Round Diagonal Corner Rectangle 180"/>
              <p:cNvSpPr/>
              <p:nvPr/>
            </p:nvSpPr>
            <p:spPr>
              <a:xfrm>
                <a:off x="6469347" y="5126986"/>
                <a:ext cx="1194730" cy="364729"/>
              </a:xfrm>
              <a:prstGeom prst="round2DiagRect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Device</a:t>
                </a:r>
              </a:p>
            </p:txBody>
          </p:sp>
          <p:sp>
            <p:nvSpPr>
              <p:cNvPr id="182" name="Round Diagonal Corner Rectangle 181"/>
              <p:cNvSpPr/>
              <p:nvPr/>
            </p:nvSpPr>
            <p:spPr>
              <a:xfrm>
                <a:off x="2189497" y="5126986"/>
                <a:ext cx="1588804" cy="638275"/>
              </a:xfrm>
              <a:prstGeom prst="round2DiagRect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Network Device</a:t>
                </a: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5568610" y="10546029"/>
              <a:ext cx="1304608" cy="1029674"/>
              <a:chOff x="2885735" y="3859510"/>
              <a:chExt cx="1153700" cy="787938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flipH="1">
                <a:off x="2885735" y="3868758"/>
                <a:ext cx="1" cy="769441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H="1">
                <a:off x="4039434" y="3859510"/>
                <a:ext cx="1" cy="769441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H="1">
                <a:off x="2885735" y="4647448"/>
                <a:ext cx="1150859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89" name="Round Diagonal Corner Rectangle 188"/>
            <p:cNvSpPr/>
            <p:nvPr/>
          </p:nvSpPr>
          <p:spPr>
            <a:xfrm>
              <a:off x="28566728" y="7468707"/>
              <a:ext cx="2767429" cy="191146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Traffic allowed onto network only if it conforms to the component’s profile</a:t>
              </a:r>
              <a:endParaRPr lang="en-US" sz="2400" b="1" dirty="0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3559926" y="10546029"/>
              <a:ext cx="1435471" cy="1029674"/>
              <a:chOff x="2885735" y="3859510"/>
              <a:chExt cx="1153700" cy="787938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flipH="1">
                <a:off x="2885735" y="3868758"/>
                <a:ext cx="1" cy="769441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H="1">
                <a:off x="4039434" y="3859510"/>
                <a:ext cx="1" cy="769441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H="1">
                <a:off x="2885735" y="4647448"/>
                <a:ext cx="1150859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/>
            <p:cNvGrpSpPr/>
            <p:nvPr/>
          </p:nvGrpSpPr>
          <p:grpSpPr>
            <a:xfrm>
              <a:off x="23601067" y="10558717"/>
              <a:ext cx="2916624" cy="1155445"/>
              <a:chOff x="2885735" y="3859510"/>
              <a:chExt cx="1153700" cy="787938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flipH="1">
                <a:off x="2885735" y="3868758"/>
                <a:ext cx="1" cy="769441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H="1">
                <a:off x="4039434" y="3859510"/>
                <a:ext cx="1" cy="769441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H="1">
                <a:off x="2885735" y="4647448"/>
                <a:ext cx="1150859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01" name="Round Diagonal Corner Rectangle 200"/>
            <p:cNvSpPr/>
            <p:nvPr/>
          </p:nvSpPr>
          <p:spPr>
            <a:xfrm>
              <a:off x="24785860" y="10828796"/>
              <a:ext cx="415468" cy="293600"/>
            </a:xfrm>
            <a:prstGeom prst="round2Diag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7760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2" name="Round Diagonal Corner Rectangle 201"/>
            <p:cNvSpPr/>
            <p:nvPr/>
          </p:nvSpPr>
          <p:spPr>
            <a:xfrm>
              <a:off x="25392359" y="10828796"/>
              <a:ext cx="415468" cy="293600"/>
            </a:xfrm>
            <a:prstGeom prst="round2Diag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7760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3" name="Round Diagonal Corner Rectangle 202"/>
            <p:cNvSpPr/>
            <p:nvPr/>
          </p:nvSpPr>
          <p:spPr>
            <a:xfrm>
              <a:off x="26266555" y="10763404"/>
              <a:ext cx="415468" cy="293600"/>
            </a:xfrm>
            <a:prstGeom prst="round2Diag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7760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4" name="Round Diagonal Corner Rectangle 203"/>
            <p:cNvSpPr/>
            <p:nvPr/>
          </p:nvSpPr>
          <p:spPr>
            <a:xfrm>
              <a:off x="23352192" y="10776258"/>
              <a:ext cx="415468" cy="293600"/>
            </a:xfrm>
            <a:prstGeom prst="round2Diag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7760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5" name="Round Diagonal Corner Rectangle 204"/>
            <p:cNvSpPr/>
            <p:nvPr/>
          </p:nvSpPr>
          <p:spPr>
            <a:xfrm>
              <a:off x="23393333" y="10800825"/>
              <a:ext cx="415468" cy="293600"/>
            </a:xfrm>
            <a:prstGeom prst="round2Diag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7760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6" name="Round Diagonal Corner Rectangle 205"/>
            <p:cNvSpPr/>
            <p:nvPr/>
          </p:nvSpPr>
          <p:spPr>
            <a:xfrm>
              <a:off x="26783199" y="10769694"/>
              <a:ext cx="415468" cy="293600"/>
            </a:xfrm>
            <a:prstGeom prst="round2Diag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7760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5" name="Curved Connector 14"/>
            <p:cNvCxnSpPr>
              <a:stCxn id="189" idx="1"/>
              <a:endCxn id="206" idx="0"/>
            </p:cNvCxnSpPr>
            <p:nvPr/>
          </p:nvCxnSpPr>
          <p:spPr>
            <a:xfrm rot="5400000">
              <a:off x="27806396" y="8772447"/>
              <a:ext cx="1536318" cy="2751776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82" idx="3"/>
            </p:cNvCxnSpPr>
            <p:nvPr/>
          </p:nvCxnSpPr>
          <p:spPr>
            <a:xfrm flipV="1">
              <a:off x="25218750" y="11714162"/>
              <a:ext cx="0" cy="671014"/>
            </a:xfrm>
            <a:prstGeom prst="line">
              <a:avLst/>
            </a:prstGeom>
            <a:ln>
              <a:head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5911802" y="11613695"/>
              <a:ext cx="0" cy="795212"/>
            </a:xfrm>
            <a:prstGeom prst="line">
              <a:avLst/>
            </a:prstGeom>
            <a:ln>
              <a:head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24650295" y="11589964"/>
              <a:ext cx="0" cy="795212"/>
            </a:xfrm>
            <a:prstGeom prst="line">
              <a:avLst/>
            </a:prstGeom>
            <a:ln>
              <a:head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>
            <a:off x="32995889" y="6088760"/>
            <a:ext cx="9892011" cy="6395965"/>
            <a:chOff x="76200" y="633423"/>
            <a:chExt cx="8915400" cy="4437457"/>
          </a:xfrm>
        </p:grpSpPr>
        <p:grpSp>
          <p:nvGrpSpPr>
            <p:cNvPr id="246" name="Group 245"/>
            <p:cNvGrpSpPr/>
            <p:nvPr/>
          </p:nvGrpSpPr>
          <p:grpSpPr>
            <a:xfrm>
              <a:off x="76200" y="633423"/>
              <a:ext cx="8915400" cy="4437457"/>
              <a:chOff x="454033" y="828014"/>
              <a:chExt cx="7304786" cy="2952984"/>
            </a:xfrm>
          </p:grpSpPr>
          <p:sp>
            <p:nvSpPr>
              <p:cNvPr id="248" name="Rounded Rectangle 247"/>
              <p:cNvSpPr/>
              <p:nvPr/>
            </p:nvSpPr>
            <p:spPr>
              <a:xfrm>
                <a:off x="457200" y="914400"/>
                <a:ext cx="1066800" cy="1143000"/>
              </a:xfrm>
              <a:prstGeom prst="roundRect">
                <a:avLst/>
              </a:prstGeom>
              <a:solidFill>
                <a:srgbClr val="4BACC6">
                  <a:lumMod val="75000"/>
                  <a:alpha val="51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t" anchorCtr="0"/>
              <a:lstStyle/>
              <a:p>
                <a:pPr marL="0" marR="0" lvl="0" indent="0" algn="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ACC6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Actor</a:t>
                </a:r>
              </a:p>
            </p:txBody>
          </p:sp>
          <p:sp>
            <p:nvSpPr>
              <p:cNvPr id="249" name="Rounded Rectangle 248"/>
              <p:cNvSpPr/>
              <p:nvPr/>
            </p:nvSpPr>
            <p:spPr>
              <a:xfrm>
                <a:off x="1828801" y="1229666"/>
                <a:ext cx="1138766" cy="285872"/>
              </a:xfrm>
              <a:prstGeom prst="roundRect">
                <a:avLst/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Middleware</a:t>
                </a: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559146" y="1201080"/>
                <a:ext cx="697104" cy="343046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251" name="Up-Down Arrow 250"/>
              <p:cNvSpPr/>
              <p:nvPr/>
            </p:nvSpPr>
            <p:spPr>
              <a:xfrm rot="16200000">
                <a:off x="1438947" y="1528124"/>
                <a:ext cx="216606" cy="563103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559146" y="1638154"/>
                <a:ext cx="697104" cy="343046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253" name="Round Diagonal Corner Rectangle 252"/>
              <p:cNvSpPr/>
              <p:nvPr/>
            </p:nvSpPr>
            <p:spPr>
              <a:xfrm>
                <a:off x="3513302" y="1326500"/>
                <a:ext cx="988547" cy="502300"/>
              </a:xfrm>
              <a:prstGeom prst="round2DiagRect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Network</a:t>
                </a:r>
              </a:p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Device</a:t>
                </a:r>
              </a:p>
            </p:txBody>
          </p:sp>
          <p:sp>
            <p:nvSpPr>
              <p:cNvPr id="254" name="Up-Down Arrow 253"/>
              <p:cNvSpPr/>
              <p:nvPr/>
            </p:nvSpPr>
            <p:spPr>
              <a:xfrm rot="16200000">
                <a:off x="1434223" y="1086327"/>
                <a:ext cx="216606" cy="572550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5" name="Rounded Rectangle 254"/>
              <p:cNvSpPr/>
              <p:nvPr/>
            </p:nvSpPr>
            <p:spPr>
              <a:xfrm>
                <a:off x="1831967" y="1666740"/>
                <a:ext cx="1138766" cy="285872"/>
              </a:xfrm>
              <a:prstGeom prst="roundRect">
                <a:avLst/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Middleware</a:t>
                </a:r>
              </a:p>
            </p:txBody>
          </p:sp>
          <p:sp>
            <p:nvSpPr>
              <p:cNvPr id="256" name="Up-Down Arrow 255"/>
              <p:cNvSpPr/>
              <p:nvPr/>
            </p:nvSpPr>
            <p:spPr>
              <a:xfrm rot="16200000">
                <a:off x="3126131" y="1115564"/>
                <a:ext cx="216606" cy="526524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8" name="Up-Down Arrow 257"/>
              <p:cNvSpPr/>
              <p:nvPr/>
            </p:nvSpPr>
            <p:spPr>
              <a:xfrm rot="16200000">
                <a:off x="3124327" y="1488618"/>
                <a:ext cx="216606" cy="530127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9" name="Round Diagonal Corner Rectangle 258"/>
              <p:cNvSpPr/>
              <p:nvPr/>
            </p:nvSpPr>
            <p:spPr>
              <a:xfrm>
                <a:off x="4953000" y="1952612"/>
                <a:ext cx="1143000" cy="502300"/>
              </a:xfrm>
              <a:prstGeom prst="round2DiagRect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kern="0" dirty="0" smtClean="0">
                    <a:solidFill>
                      <a:prstClr val="white"/>
                    </a:solidFill>
                    <a:latin typeface="Calibri"/>
                  </a:rPr>
                  <a:t>Network /</a:t>
                </a:r>
              </a:p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Network</a:t>
                </a:r>
                <a:r>
                  <a:rPr kumimoji="0" lang="en-US" sz="1600" b="1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 Switch</a:t>
                </a: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60" name="Rounded Rectangle 259"/>
              <p:cNvSpPr/>
              <p:nvPr/>
            </p:nvSpPr>
            <p:spPr>
              <a:xfrm>
                <a:off x="454033" y="2103176"/>
                <a:ext cx="1066800" cy="1143000"/>
              </a:xfrm>
              <a:prstGeom prst="roundRect">
                <a:avLst/>
              </a:prstGeom>
              <a:solidFill>
                <a:schemeClr val="accent4">
                  <a:lumMod val="75000"/>
                  <a:alpha val="51000"/>
                </a:schemeClr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lIns="0" tIns="0" rIns="0" bIns="0" rtlCol="0" anchor="t" anchorCtr="0"/>
              <a:lstStyle/>
              <a:p>
                <a:pPr marL="0" marR="0" lvl="0" indent="0" algn="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Malicious</a:t>
                </a: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ACC6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Actor</a:t>
                </a:r>
              </a:p>
            </p:txBody>
          </p:sp>
          <p:sp>
            <p:nvSpPr>
              <p:cNvPr id="261" name="Rounded Rectangle 260"/>
              <p:cNvSpPr/>
              <p:nvPr/>
            </p:nvSpPr>
            <p:spPr>
              <a:xfrm>
                <a:off x="1825634" y="2458650"/>
                <a:ext cx="1138766" cy="285872"/>
              </a:xfrm>
              <a:prstGeom prst="roundRect">
                <a:avLst/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Middleware</a:t>
                </a: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55979" y="2430060"/>
                <a:ext cx="697104" cy="343046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263" name="Up-Down Arrow 262"/>
              <p:cNvSpPr/>
              <p:nvPr/>
            </p:nvSpPr>
            <p:spPr>
              <a:xfrm rot="16200000">
                <a:off x="1435780" y="2716901"/>
                <a:ext cx="216606" cy="563103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555979" y="2826928"/>
                <a:ext cx="697104" cy="343046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265" name="Round Diagonal Corner Rectangle 264"/>
              <p:cNvSpPr/>
              <p:nvPr/>
            </p:nvSpPr>
            <p:spPr>
              <a:xfrm>
                <a:off x="3513302" y="2515275"/>
                <a:ext cx="988548" cy="502300"/>
              </a:xfrm>
              <a:prstGeom prst="round2DiagRect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Network</a:t>
                </a:r>
              </a:p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Device</a:t>
                </a:r>
              </a:p>
            </p:txBody>
          </p:sp>
          <p:sp>
            <p:nvSpPr>
              <p:cNvPr id="266" name="Up-Down Arrow 265"/>
              <p:cNvSpPr/>
              <p:nvPr/>
            </p:nvSpPr>
            <p:spPr>
              <a:xfrm rot="16200000">
                <a:off x="1431056" y="2315307"/>
                <a:ext cx="216606" cy="572550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67" name="Rounded Rectangle 266"/>
              <p:cNvSpPr/>
              <p:nvPr/>
            </p:nvSpPr>
            <p:spPr>
              <a:xfrm>
                <a:off x="1828800" y="2855518"/>
                <a:ext cx="1138766" cy="285872"/>
              </a:xfrm>
              <a:prstGeom prst="roundRect">
                <a:avLst/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Middleware</a:t>
                </a:r>
              </a:p>
            </p:txBody>
          </p:sp>
          <p:sp>
            <p:nvSpPr>
              <p:cNvPr id="268" name="Up-Down Arrow 267"/>
              <p:cNvSpPr/>
              <p:nvPr/>
            </p:nvSpPr>
            <p:spPr>
              <a:xfrm rot="16200000">
                <a:off x="3135169" y="2337979"/>
                <a:ext cx="216606" cy="539660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69" name="Up-Down Arrow 268"/>
              <p:cNvSpPr/>
              <p:nvPr/>
            </p:nvSpPr>
            <p:spPr>
              <a:xfrm rot="16200000">
                <a:off x="3133367" y="2670828"/>
                <a:ext cx="216606" cy="543264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70" name="Up-Down Arrow 269"/>
              <p:cNvSpPr/>
              <p:nvPr/>
            </p:nvSpPr>
            <p:spPr>
              <a:xfrm rot="18900000">
                <a:off x="4608622" y="1572204"/>
                <a:ext cx="292670" cy="478943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71" name="Up-Down Arrow 270"/>
              <p:cNvSpPr/>
              <p:nvPr/>
            </p:nvSpPr>
            <p:spPr>
              <a:xfrm rot="13500000">
                <a:off x="4630166" y="2229476"/>
                <a:ext cx="130732" cy="681535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3341808" y="832730"/>
                <a:ext cx="0" cy="282487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4687306" y="832731"/>
                <a:ext cx="0" cy="282487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Up-Down Arrow 273"/>
              <p:cNvSpPr/>
              <p:nvPr/>
            </p:nvSpPr>
            <p:spPr>
              <a:xfrm rot="16200000">
                <a:off x="6280522" y="1917487"/>
                <a:ext cx="216606" cy="572550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275" name="Straight Connector 274"/>
              <p:cNvCxnSpPr/>
              <p:nvPr/>
            </p:nvCxnSpPr>
            <p:spPr>
              <a:xfrm>
                <a:off x="6348280" y="828014"/>
                <a:ext cx="0" cy="282487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Round Diagonal Corner Rectangle 275"/>
              <p:cNvSpPr/>
              <p:nvPr/>
            </p:nvSpPr>
            <p:spPr>
              <a:xfrm>
                <a:off x="6675100" y="1952686"/>
                <a:ext cx="1083719" cy="502300"/>
              </a:xfrm>
              <a:prstGeom prst="round2Diag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Server</a:t>
                </a:r>
              </a:p>
            </p:txBody>
          </p:sp>
          <p:sp>
            <p:nvSpPr>
              <p:cNvPr id="277" name="Round Diagonal Corner Rectangle 276"/>
              <p:cNvSpPr/>
              <p:nvPr/>
            </p:nvSpPr>
            <p:spPr>
              <a:xfrm>
                <a:off x="4982638" y="863963"/>
                <a:ext cx="1119912" cy="502300"/>
              </a:xfrm>
              <a:prstGeom prst="round2Diag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</a:rPr>
                  <a:t>Malicious Node</a:t>
                </a:r>
              </a:p>
            </p:txBody>
          </p:sp>
          <p:sp>
            <p:nvSpPr>
              <p:cNvPr id="278" name="Up-Down Arrow 277"/>
              <p:cNvSpPr/>
              <p:nvPr/>
            </p:nvSpPr>
            <p:spPr>
              <a:xfrm>
                <a:off x="5419512" y="1372601"/>
                <a:ext cx="209973" cy="545378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4697856" y="2942614"/>
                <a:ext cx="1653289" cy="83838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Using a programmable switch, we stop malicious nodes (internal or external) from flooding the server</a:t>
                </a:r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>
                <a:off x="1676400" y="832730"/>
                <a:ext cx="0" cy="282487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TextBox 246"/>
            <p:cNvSpPr txBox="1"/>
            <p:nvPr/>
          </p:nvSpPr>
          <p:spPr>
            <a:xfrm>
              <a:off x="1568084" y="4152691"/>
              <a:ext cx="2032609" cy="9181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Using the MW layer, we stop malicious actors or malicious components from flooding the </a:t>
              </a:r>
              <a:r>
                <a:rPr lang="en-US" sz="1600" b="1" dirty="0" smtClean="0"/>
                <a:t>server</a:t>
              </a:r>
              <a:endParaRPr lang="en-US" sz="1600" b="1" dirty="0"/>
            </a:p>
          </p:txBody>
        </p:sp>
      </p:grpSp>
      <p:sp>
        <p:nvSpPr>
          <p:cNvPr id="2048" name="TextBox 2047"/>
          <p:cNvSpPr txBox="1"/>
          <p:nvPr/>
        </p:nvSpPr>
        <p:spPr>
          <a:xfrm>
            <a:off x="7594637" y="20478096"/>
            <a:ext cx="234946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Deviations from this profile are </a:t>
            </a:r>
          </a:p>
          <a:p>
            <a:r>
              <a:rPr lang="en-US" sz="2400" dirty="0" smtClean="0"/>
              <a:t>Classified as </a:t>
            </a:r>
            <a:r>
              <a:rPr lang="en-US" sz="2400" b="1" dirty="0" smtClean="0"/>
              <a:t>Anomalies</a:t>
            </a:r>
            <a:endParaRPr lang="en-US" sz="2400" dirty="0"/>
          </a:p>
        </p:txBody>
      </p:sp>
      <p:cxnSp>
        <p:nvCxnSpPr>
          <p:cNvPr id="2050" name="Curved Connector 2049"/>
          <p:cNvCxnSpPr>
            <a:stCxn id="2048" idx="1"/>
          </p:cNvCxnSpPr>
          <p:nvPr/>
        </p:nvCxnSpPr>
        <p:spPr>
          <a:xfrm rot="10800000">
            <a:off x="6807201" y="20624800"/>
            <a:ext cx="787437" cy="6381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48x72-Template-V2b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PosterPresentations.com-48x72-Template-V2b</Template>
  <TotalTime>4367</TotalTime>
  <Words>957</Words>
  <Application>Microsoft Office PowerPoint</Application>
  <PresentationFormat>Custom</PresentationFormat>
  <Paragraphs>104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PosterPresentations.com-48x72-Template-V2b</vt:lpstr>
      <vt:lpstr>Network Analysis Paradigm for Detecting and Mitigating  Attacks from Malicious Actors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dc:description>This template is the property of PosterPresentations.com. Call us if you need help with this poster template._x000d_
1-866-649-3004           _x000d_
 (c)PosterPresentations.com</dc:description>
  <cp:lastModifiedBy>William Emfinger</cp:lastModifiedBy>
  <cp:revision>432</cp:revision>
  <dcterms:created xsi:type="dcterms:W3CDTF">2011-04-21T17:26:56Z</dcterms:created>
  <dcterms:modified xsi:type="dcterms:W3CDTF">2015-02-01T16:20:39Z</dcterms:modified>
</cp:coreProperties>
</file>