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4" r:id="rId3"/>
    <p:sldId id="299" r:id="rId4"/>
    <p:sldId id="281" r:id="rId5"/>
    <p:sldId id="298" r:id="rId6"/>
    <p:sldId id="300" r:id="rId7"/>
    <p:sldId id="301" r:id="rId8"/>
    <p:sldId id="290" r:id="rId9"/>
    <p:sldId id="291" r:id="rId10"/>
    <p:sldId id="289" r:id="rId11"/>
    <p:sldId id="292" r:id="rId12"/>
    <p:sldId id="293" r:id="rId13"/>
    <p:sldId id="294" r:id="rId14"/>
    <p:sldId id="295" r:id="rId15"/>
    <p:sldId id="296" r:id="rId16"/>
    <p:sldId id="283" r:id="rId17"/>
    <p:sldId id="28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60" autoAdjust="0"/>
  </p:normalViewPr>
  <p:slideViewPr>
    <p:cSldViewPr snapToGrid="0">
      <p:cViewPr>
        <p:scale>
          <a:sx n="75" d="100"/>
          <a:sy n="75" d="100"/>
        </p:scale>
        <p:origin x="-201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08E63-A789-4469-9729-78CA2DC68DEB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52B3B-1FA1-473C-BC05-E97D79B6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2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If</a:t>
            </a:r>
            <a:r>
              <a:rPr lang="en-US" baseline="0" dirty="0" smtClean="0"/>
              <a:t> a function is concave with f(0)=0, then it is sub-additive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Subadditivity is required for defining meaningful constraints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52B3B-1FA1-473C-BC05-E97D79B62C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US" dirty="0" smtClean="0"/>
                  <a:t>Backlog = amount of bits inside</a:t>
                </a:r>
                <a:r>
                  <a:rPr lang="en-US" baseline="0" dirty="0" smtClean="0"/>
                  <a:t> the system (in the buffers)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baseline="0" dirty="0" smtClean="0"/>
                  <a:t>Continuous means no batch departure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baseline="0" dirty="0" smtClean="0"/>
                  <a:t>Bounds are tight if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is a good function (i.e. WSI,</a:t>
                </a:r>
                <a:r>
                  <a:rPr lang="en-US" baseline="0" dirty="0" smtClean="0"/>
                  <a:t> sub-additive, &amp;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b="0" i="1" baseline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0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baseline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 and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en-US" b="0" i="1" baseline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0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baseline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is WSI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US" dirty="0" smtClean="0"/>
                  <a:t>Tight means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* is the minimum arrival curve for R</a:t>
                </a:r>
                <a:r>
                  <a:rPr lang="en-US" dirty="0" smtClean="0"/>
                  <a:t>*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US" dirty="0" smtClean="0"/>
                  <a:t>Backlog = amount of bits inside</a:t>
                </a:r>
                <a:r>
                  <a:rPr lang="en-US" baseline="0" dirty="0" smtClean="0"/>
                  <a:t> the system (in the buffers)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baseline="0" dirty="0" smtClean="0"/>
                  <a:t>Continuous means no batch departure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baseline="0" dirty="0" smtClean="0"/>
                  <a:t>Bounds are tight if </a:t>
                </a:r>
                <a:r>
                  <a:rPr lang="en-US" b="0" i="0" baseline="0" smtClean="0">
                    <a:latin typeface="Cambria Math"/>
                  </a:rPr>
                  <a:t>𝛼</a:t>
                </a:r>
                <a:r>
                  <a:rPr lang="en-US" dirty="0" smtClean="0"/>
                  <a:t> is a good function (i.e. WSI,</a:t>
                </a:r>
                <a:r>
                  <a:rPr lang="en-US" baseline="0" dirty="0" smtClean="0"/>
                  <a:t> sub-additive, &amp; </a:t>
                </a:r>
                <a:r>
                  <a:rPr lang="en-US" b="0" i="0" baseline="0" smtClean="0">
                    <a:latin typeface="Cambria Math"/>
                  </a:rPr>
                  <a:t>𝛼(0)=0</a:t>
                </a:r>
                <a:r>
                  <a:rPr lang="en-US" dirty="0" smtClean="0"/>
                  <a:t>) and</a:t>
                </a:r>
                <a:r>
                  <a:rPr lang="en-US" baseline="0" dirty="0" smtClean="0"/>
                  <a:t> </a:t>
                </a:r>
                <a:r>
                  <a:rPr lang="en-US" b="0" i="0" baseline="0" smtClean="0">
                    <a:latin typeface="Cambria Math"/>
                  </a:rPr>
                  <a:t>𝛽(0)=0</a:t>
                </a:r>
                <a:r>
                  <a:rPr lang="en-US" dirty="0" smtClean="0"/>
                  <a:t>, </a:t>
                </a:r>
                <a:r>
                  <a:rPr lang="en-US" b="0" i="0" smtClean="0">
                    <a:latin typeface="Cambria Math"/>
                  </a:rPr>
                  <a:t>𝛽</a:t>
                </a:r>
                <a:r>
                  <a:rPr lang="en-US" dirty="0" smtClean="0"/>
                  <a:t> is WSI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US" dirty="0" smtClean="0"/>
                  <a:t>Tight means </a:t>
                </a:r>
                <a:r>
                  <a:rPr lang="en-US" b="0" i="0" baseline="0" smtClean="0">
                    <a:latin typeface="Cambria Math"/>
                  </a:rPr>
                  <a:t>𝛼</a:t>
                </a:r>
                <a:r>
                  <a:rPr lang="en-US" dirty="0" smtClean="0"/>
                  <a:t>* is the minimum arrival curve for R</a:t>
                </a:r>
                <a:r>
                  <a:rPr lang="en-US" dirty="0" smtClean="0"/>
                  <a:t>*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52B3B-1FA1-473C-BC05-E97D79B62C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9FFF-CF9F-47D3-AB7B-608FEE8B1A09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7E-A7A4-43B5-A9CF-F6213C52A6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9FFF-CF9F-47D3-AB7B-608FEE8B1A09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7E-A7A4-43B5-A9CF-F6213C52A6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9FFF-CF9F-47D3-AB7B-608FEE8B1A09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7E-A7A4-43B5-A9CF-F6213C52A6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9FFF-CF9F-47D3-AB7B-608FEE8B1A09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7E-A7A4-43B5-A9CF-F6213C52A6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9FFF-CF9F-47D3-AB7B-608FEE8B1A09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7E-A7A4-43B5-A9CF-F6213C52A6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9FFF-CF9F-47D3-AB7B-608FEE8B1A09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7E-A7A4-43B5-A9CF-F6213C52A6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9FFF-CF9F-47D3-AB7B-608FEE8B1A09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7E-A7A4-43B5-A9CF-F6213C52A6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9FFF-CF9F-47D3-AB7B-608FEE8B1A09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7E-A7A4-43B5-A9CF-F6213C52A6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9FFF-CF9F-47D3-AB7B-608FEE8B1A09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7E-A7A4-43B5-A9CF-F6213C52A6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9FFF-CF9F-47D3-AB7B-608FEE8B1A09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7E-A7A4-43B5-A9CF-F6213C52A6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1199FFF-CF9F-47D3-AB7B-608FEE8B1A09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BC0077E-A7A4-43B5-A9CF-F6213C52A6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1199FFF-CF9F-47D3-AB7B-608FEE8B1A09}" type="datetimeFigureOut">
              <a:rPr lang="en-US" smtClean="0"/>
              <a:t>2015-01-16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C0077E-A7A4-43B5-A9CF-F6213C52A6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SURE Project Meeting 2015-01-16</a:t>
            </a:r>
            <a:br>
              <a:rPr lang="en-US" sz="2800" dirty="0" smtClean="0"/>
            </a:br>
            <a:r>
              <a:rPr lang="en-US" sz="2800" dirty="0" smtClean="0"/>
              <a:t>Network </a:t>
            </a:r>
            <a:r>
              <a:rPr lang="en-US" sz="2800" dirty="0" err="1" smtClean="0"/>
              <a:t>QoS</a:t>
            </a:r>
            <a:r>
              <a:rPr lang="en-US" sz="2800" dirty="0" smtClean="0"/>
              <a:t> Research and Applications to SURE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William </a:t>
            </a:r>
            <a:r>
              <a:rPr lang="en-US" sz="1600" dirty="0" smtClean="0"/>
              <a:t>Emfinger</a:t>
            </a:r>
          </a:p>
          <a:p>
            <a:r>
              <a:rPr lang="en-US" sz="1600" dirty="0" smtClean="0"/>
              <a:t>emfinger@isis.vanderbilt.edu</a:t>
            </a:r>
            <a:endParaRPr lang="en-US" sz="1600" dirty="0" smtClean="0"/>
          </a:p>
          <a:p>
            <a:r>
              <a:rPr lang="en-US" sz="1600" dirty="0" smtClean="0"/>
              <a:t>2015/01/16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25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err="1" smtClean="0"/>
              <a:t>QoS</a:t>
            </a:r>
            <a:r>
              <a:rPr lang="en-US" dirty="0"/>
              <a:t> </a:t>
            </a:r>
            <a:r>
              <a:rPr lang="en-US" dirty="0" smtClean="0"/>
              <a:t>Analysis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2"/>
            <a:ext cx="5762625" cy="37866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System descriptions so far have been abstract:</a:t>
            </a:r>
          </a:p>
          <a:p>
            <a:pPr lvl="1"/>
            <a:r>
              <a:rPr lang="en-US" dirty="0" smtClean="0"/>
              <a:t>Simply bandwidth as a function of time </a:t>
            </a:r>
          </a:p>
          <a:p>
            <a:r>
              <a:rPr lang="en-US" dirty="0" smtClean="0"/>
              <a:t>How does the inclusion of the network medium channel access protocol affect the results?</a:t>
            </a:r>
          </a:p>
          <a:p>
            <a:pPr lvl="1"/>
            <a:r>
              <a:rPr lang="en-US" dirty="0" smtClean="0"/>
              <a:t>Explicitly model TDMA profile and integrate it into the system profile</a:t>
            </a:r>
          </a:p>
          <a:p>
            <a:pPr lvl="1"/>
            <a:r>
              <a:rPr lang="en-US" dirty="0" smtClean="0"/>
              <a:t>We can determine formulas which </a:t>
            </a:r>
            <a:r>
              <a:rPr lang="en-US" b="1" dirty="0" smtClean="0"/>
              <a:t>remove the need to explicitly model TDMA</a:t>
            </a:r>
          </a:p>
        </p:txBody>
      </p:sp>
      <p:pic>
        <p:nvPicPr>
          <p:cNvPr id="1027" name="Picture 3" descr="E:\DATA\Work\F6SVN\doc\papers\ISORC 2015 - NetworkQoS\figs\phase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62235"/>
            <a:ext cx="3086100" cy="232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ATA\Work\F6SVN\doc\papers\ISORC 2015 - NetworkQoS\figs\phas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3525"/>
            <a:ext cx="3086100" cy="232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illiam\Dropbox\Research\Siemens\tdmaEquatio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133184"/>
            <a:ext cx="3795712" cy="12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75191"/>
            <a:ext cx="4818185" cy="383066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Network </a:t>
            </a:r>
            <a:r>
              <a:rPr lang="en-US" dirty="0" err="1" smtClean="0"/>
              <a:t>QoS</a:t>
            </a:r>
            <a:r>
              <a:rPr lang="en-US" dirty="0" smtClean="0"/>
              <a:t> analysis algorithms and tools integrated into a modeling </a:t>
            </a:r>
            <a:r>
              <a:rPr lang="en-US" dirty="0" err="1" smtClean="0"/>
              <a:t>toolsuite</a:t>
            </a:r>
            <a:r>
              <a:rPr lang="en-US" dirty="0" smtClean="0"/>
              <a:t> (GME/F6ML) </a:t>
            </a:r>
          </a:p>
          <a:p>
            <a:pPr lvl="1"/>
            <a:r>
              <a:rPr lang="en-US" dirty="0" smtClean="0"/>
              <a:t>Allows developers to input application/system network profiles and perform design-time analysis of their applications on the system</a:t>
            </a:r>
          </a:p>
          <a:p>
            <a:r>
              <a:rPr lang="en-US" dirty="0" smtClean="0"/>
              <a:t>Experimental applications which generate network traffic according to the supplied network profile</a:t>
            </a:r>
          </a:p>
          <a:p>
            <a:pPr lvl="1"/>
            <a:r>
              <a:rPr lang="en-US" dirty="0" smtClean="0"/>
              <a:t>Measurements used to validate the theoretical buffer and delay results</a:t>
            </a:r>
          </a:p>
          <a:p>
            <a:pPr lvl="1"/>
            <a:r>
              <a:rPr lang="en-US" dirty="0" smtClean="0"/>
              <a:t>Run on system with </a:t>
            </a:r>
            <a:r>
              <a:rPr lang="en-US" b="1" dirty="0" smtClean="0"/>
              <a:t>traffic shaping </a:t>
            </a:r>
            <a:r>
              <a:rPr lang="en-US" dirty="0" smtClean="0"/>
              <a:t>to enforce the system network profiles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3" y="5605858"/>
            <a:ext cx="571083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573" y="1552745"/>
            <a:ext cx="4112427" cy="199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573" y="3556156"/>
            <a:ext cx="4112428" cy="199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69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into a middleware stack: DREMS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port of every component has measurement and enforcement code auto-generated into it</a:t>
            </a:r>
          </a:p>
          <a:p>
            <a:pPr lvl="2"/>
            <a:r>
              <a:rPr lang="en-US" dirty="0" smtClean="0"/>
              <a:t>Uses as input the port’s data profile from the modeling tools</a:t>
            </a:r>
          </a:p>
          <a:p>
            <a:pPr lvl="2"/>
            <a:r>
              <a:rPr lang="en-US" b="1" dirty="0" smtClean="0"/>
              <a:t>Measures</a:t>
            </a:r>
            <a:r>
              <a:rPr lang="en-US" dirty="0" smtClean="0"/>
              <a:t> the traffic going out of the port</a:t>
            </a:r>
          </a:p>
          <a:p>
            <a:pPr lvl="2"/>
            <a:r>
              <a:rPr lang="en-US" b="1" dirty="0" smtClean="0"/>
              <a:t>Enforces</a:t>
            </a:r>
            <a:r>
              <a:rPr lang="en-US" dirty="0" smtClean="0"/>
              <a:t> that the traffic does not exceed the supplied profile</a:t>
            </a:r>
          </a:p>
          <a:p>
            <a:r>
              <a:rPr lang="en-US" dirty="0" smtClean="0"/>
              <a:t>Every node in the system has a network manager process (Node Communications Resource Manager)</a:t>
            </a:r>
          </a:p>
          <a:p>
            <a:pPr lvl="1"/>
            <a:r>
              <a:rPr lang="en-US" dirty="0" smtClean="0"/>
              <a:t>Ensures that at all times, the traffic flowing out of the node onto the network conforms to the provided system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6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ROSMOD : Work in Progress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75191"/>
            <a:ext cx="4888636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Robot Operating System</a:t>
            </a:r>
          </a:p>
          <a:p>
            <a:pPr lvl="1"/>
            <a:r>
              <a:rPr lang="en-US" dirty="0" smtClean="0"/>
              <a:t>Lightweight middleware providing</a:t>
            </a:r>
          </a:p>
          <a:p>
            <a:pPr lvl="2"/>
            <a:r>
              <a:rPr lang="en-US" dirty="0" smtClean="0"/>
              <a:t>Publish/subscribe</a:t>
            </a:r>
          </a:p>
          <a:p>
            <a:pPr lvl="2"/>
            <a:r>
              <a:rPr lang="en-US" dirty="0" smtClean="0"/>
              <a:t>Point-to-point (RMI)</a:t>
            </a:r>
          </a:p>
          <a:p>
            <a:pPr lvl="2"/>
            <a:r>
              <a:rPr lang="en-US" dirty="0" smtClean="0"/>
              <a:t>Timers</a:t>
            </a:r>
          </a:p>
          <a:p>
            <a:r>
              <a:rPr lang="en-US" dirty="0" smtClean="0"/>
              <a:t>ROSMOD:</a:t>
            </a:r>
          </a:p>
          <a:p>
            <a:pPr lvl="1"/>
            <a:r>
              <a:rPr lang="en-US" dirty="0" smtClean="0"/>
              <a:t>Component model add-on for ROS with support for:</a:t>
            </a:r>
          </a:p>
          <a:p>
            <a:pPr lvl="2"/>
            <a:r>
              <a:rPr lang="en-US" dirty="0" smtClean="0"/>
              <a:t>Composition of component-based applications</a:t>
            </a:r>
          </a:p>
          <a:p>
            <a:pPr lvl="2"/>
            <a:r>
              <a:rPr lang="en-US" dirty="0" smtClean="0"/>
              <a:t>Analysis of network </a:t>
            </a:r>
            <a:r>
              <a:rPr lang="en-US" dirty="0" err="1" smtClean="0"/>
              <a:t>QoS</a:t>
            </a:r>
            <a:r>
              <a:rPr lang="en-US" dirty="0" smtClean="0"/>
              <a:t> and business logic timing</a:t>
            </a:r>
            <a:endParaRPr lang="en-US" dirty="0"/>
          </a:p>
        </p:txBody>
      </p:sp>
      <p:pic>
        <p:nvPicPr>
          <p:cNvPr id="4" name="Picture 4" descr="D:\Dropbox\Research\Siemens\ros_compon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836" y="2657475"/>
            <a:ext cx="3798164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0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ROSMOD: Work in Progress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200361" cy="462560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Textual specification language for ROSMOD: ROSML</a:t>
            </a:r>
          </a:p>
          <a:p>
            <a:pPr lvl="1"/>
            <a:r>
              <a:rPr lang="en-US" dirty="0" smtClean="0"/>
              <a:t>Allows the specification of</a:t>
            </a:r>
          </a:p>
          <a:p>
            <a:pPr lvl="2"/>
            <a:r>
              <a:rPr lang="en-US" dirty="0" smtClean="0"/>
              <a:t>ROS </a:t>
            </a:r>
            <a:r>
              <a:rPr lang="en-US" dirty="0" smtClean="0"/>
              <a:t>Services (w/ clients &amp; servers)</a:t>
            </a:r>
            <a:endParaRPr lang="en-US" dirty="0" smtClean="0"/>
          </a:p>
          <a:p>
            <a:pPr lvl="2"/>
            <a:r>
              <a:rPr lang="en-US" dirty="0" smtClean="0"/>
              <a:t>ROS </a:t>
            </a:r>
            <a:r>
              <a:rPr lang="en-US" dirty="0" smtClean="0"/>
              <a:t>Messages (w/ pub/sub)</a:t>
            </a:r>
          </a:p>
          <a:p>
            <a:pPr lvl="2"/>
            <a:r>
              <a:rPr lang="en-US" dirty="0" smtClean="0"/>
              <a:t>ROS Timers</a:t>
            </a:r>
            <a:endParaRPr lang="en-US" dirty="0" smtClean="0"/>
          </a:p>
          <a:p>
            <a:pPr lvl="2"/>
            <a:r>
              <a:rPr lang="en-US" dirty="0" smtClean="0"/>
              <a:t>ROSMOD </a:t>
            </a:r>
            <a:r>
              <a:rPr lang="en-US" dirty="0" smtClean="0"/>
              <a:t>Component Definitions</a:t>
            </a:r>
            <a:endParaRPr lang="en-US" dirty="0" smtClean="0"/>
          </a:p>
          <a:p>
            <a:pPr lvl="2"/>
            <a:r>
              <a:rPr lang="en-US" dirty="0" smtClean="0"/>
              <a:t>ROS Nodes (processes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ROSMOD Component Instances</a:t>
            </a:r>
            <a:endParaRPr lang="en-US" dirty="0" smtClean="0"/>
          </a:p>
          <a:p>
            <a:pPr lvl="1"/>
            <a:r>
              <a:rPr lang="en-US" dirty="0" smtClean="0"/>
              <a:t>Templates allow for the generation of component code from ROSML specification</a:t>
            </a:r>
          </a:p>
          <a:p>
            <a:r>
              <a:rPr lang="en-US" dirty="0" smtClean="0"/>
              <a:t>ROSMOD Graphical Editor </a:t>
            </a:r>
          </a:p>
          <a:p>
            <a:pPr lvl="1"/>
            <a:r>
              <a:rPr lang="en-US" dirty="0" smtClean="0"/>
              <a:t>Allows developers to view/edit ROSML models and generate executable component application code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1002" y="2228850"/>
            <a:ext cx="4592997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ROSMOD: Adding Network </a:t>
            </a:r>
            <a:r>
              <a:rPr lang="en-US" dirty="0" err="1" smtClean="0"/>
              <a:t>QoS</a:t>
            </a:r>
            <a:r>
              <a:rPr lang="en-US" dirty="0"/>
              <a:t> </a:t>
            </a:r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Continuing our work from DREMS:</a:t>
            </a:r>
          </a:p>
          <a:p>
            <a:pPr lvl="1"/>
            <a:r>
              <a:rPr lang="en-US" dirty="0" smtClean="0"/>
              <a:t>Building a component model from the ground up with our Network </a:t>
            </a:r>
            <a:r>
              <a:rPr lang="en-US" dirty="0" err="1" smtClean="0"/>
              <a:t>QoS</a:t>
            </a:r>
            <a:r>
              <a:rPr lang="en-US" dirty="0" smtClean="0"/>
              <a:t> analysis built-in</a:t>
            </a:r>
          </a:p>
          <a:p>
            <a:pPr lvl="2"/>
            <a:r>
              <a:rPr lang="en-US" dirty="0" smtClean="0"/>
              <a:t>Run-Time </a:t>
            </a:r>
            <a:r>
              <a:rPr lang="en-US" b="1" dirty="0" smtClean="0"/>
              <a:t>measurement</a:t>
            </a:r>
            <a:r>
              <a:rPr lang="en-US" dirty="0" smtClean="0"/>
              <a:t> of network resource utilization per component</a:t>
            </a:r>
          </a:p>
          <a:p>
            <a:pPr lvl="2"/>
            <a:r>
              <a:rPr lang="en-US" dirty="0" smtClean="0"/>
              <a:t>Run-Time </a:t>
            </a:r>
            <a:r>
              <a:rPr lang="en-US" b="1" dirty="0" smtClean="0"/>
              <a:t>arbitration</a:t>
            </a:r>
            <a:r>
              <a:rPr lang="en-US" dirty="0" smtClean="0"/>
              <a:t> of network resources between components</a:t>
            </a:r>
          </a:p>
          <a:p>
            <a:pPr lvl="2"/>
            <a:r>
              <a:rPr lang="en-US" dirty="0" smtClean="0"/>
              <a:t>Run-Time </a:t>
            </a:r>
            <a:r>
              <a:rPr lang="en-US" b="1" dirty="0" smtClean="0"/>
              <a:t>enforcement</a:t>
            </a:r>
            <a:r>
              <a:rPr lang="en-US" dirty="0" smtClean="0"/>
              <a:t> of application network profiles</a:t>
            </a:r>
          </a:p>
          <a:p>
            <a:pPr lvl="1"/>
            <a:r>
              <a:rPr lang="en-US" dirty="0" smtClean="0"/>
              <a:t>Integrating our network analysis paradigm into the modeling language and the </a:t>
            </a:r>
            <a:r>
              <a:rPr lang="en-US" dirty="0" err="1" smtClean="0"/>
              <a:t>toolsuite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5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Theory:</a:t>
            </a:r>
          </a:p>
          <a:p>
            <a:pPr lvl="1"/>
            <a:r>
              <a:rPr lang="en-US" dirty="0"/>
              <a:t>Extension to other types of networks, heterogeneous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Extension to allow multiple traffic priorities</a:t>
            </a:r>
            <a:endParaRPr lang="en-US" dirty="0"/>
          </a:p>
          <a:p>
            <a:pPr lvl="1"/>
            <a:r>
              <a:rPr lang="en-US" dirty="0"/>
              <a:t>Extension to routed networks &amp; dynamic networks</a:t>
            </a:r>
          </a:p>
          <a:p>
            <a:pPr lvl="1"/>
            <a:r>
              <a:rPr lang="en-US" dirty="0"/>
              <a:t>Extension to adaptive systems</a:t>
            </a:r>
          </a:p>
          <a:p>
            <a:pPr lvl="1"/>
            <a:r>
              <a:rPr lang="en-US" dirty="0"/>
              <a:t>Generation of profiles from business-logic code generation</a:t>
            </a:r>
          </a:p>
          <a:p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Integration with ROS component implementation</a:t>
            </a:r>
          </a:p>
          <a:p>
            <a:pPr lvl="2"/>
            <a:r>
              <a:rPr lang="en-US" dirty="0" smtClean="0"/>
              <a:t>Run-Time Arbitration</a:t>
            </a:r>
            <a:endParaRPr lang="en-US" dirty="0"/>
          </a:p>
          <a:p>
            <a:pPr lvl="2"/>
            <a:r>
              <a:rPr lang="en-US" dirty="0" smtClean="0"/>
              <a:t>Run-Time Measurement</a:t>
            </a:r>
            <a:endParaRPr lang="en-US" dirty="0"/>
          </a:p>
          <a:p>
            <a:pPr lvl="2"/>
            <a:r>
              <a:rPr lang="en-US" dirty="0" smtClean="0"/>
              <a:t>Run-Time Anomaly </a:t>
            </a:r>
            <a:r>
              <a:rPr lang="en-US" dirty="0"/>
              <a:t>detection</a:t>
            </a:r>
          </a:p>
          <a:p>
            <a:pPr lvl="1"/>
            <a:r>
              <a:rPr lang="en-US" dirty="0"/>
              <a:t>Integration into ROSMOD environment and </a:t>
            </a:r>
            <a:r>
              <a:rPr lang="en-US" dirty="0" smtClean="0"/>
              <a:t>ROSML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These network models represent normal application behavior during run-time</a:t>
            </a:r>
          </a:p>
          <a:p>
            <a:pPr lvl="1"/>
            <a:r>
              <a:rPr lang="en-US" dirty="0" smtClean="0"/>
              <a:t>Deviation from these parameters constitutes an </a:t>
            </a:r>
            <a:r>
              <a:rPr lang="en-US" b="1" dirty="0" smtClean="0"/>
              <a:t>anomaly</a:t>
            </a:r>
            <a:endParaRPr lang="en-US" dirty="0" smtClean="0"/>
          </a:p>
          <a:p>
            <a:pPr lvl="1"/>
            <a:r>
              <a:rPr lang="en-US" dirty="0" smtClean="0"/>
              <a:t>If we can analyze these anomalies, we can classify them and their </a:t>
            </a:r>
            <a:r>
              <a:rPr lang="en-US" b="1" dirty="0" smtClean="0"/>
              <a:t>security threat</a:t>
            </a:r>
          </a:p>
          <a:p>
            <a:pPr lvl="1"/>
            <a:r>
              <a:rPr lang="en-US" dirty="0" smtClean="0"/>
              <a:t>Integration with application business logic modeling will produce more precise network models for the applications</a:t>
            </a:r>
          </a:p>
          <a:p>
            <a:r>
              <a:rPr lang="en-US" dirty="0" smtClean="0"/>
              <a:t>Run-time measurement and arbitration of the network resources</a:t>
            </a:r>
          </a:p>
          <a:p>
            <a:pPr lvl="1"/>
            <a:r>
              <a:rPr lang="en-US" dirty="0" smtClean="0"/>
              <a:t>Allows us to </a:t>
            </a:r>
            <a:r>
              <a:rPr lang="en-US" b="1" dirty="0" smtClean="0"/>
              <a:t>detect</a:t>
            </a:r>
            <a:r>
              <a:rPr lang="en-US" dirty="0" smtClean="0"/>
              <a:t> the anomalies</a:t>
            </a:r>
          </a:p>
          <a:p>
            <a:pPr lvl="1"/>
            <a:r>
              <a:rPr lang="en-US" dirty="0" smtClean="0"/>
              <a:t>Constrain the application(s) based on the threat</a:t>
            </a:r>
          </a:p>
          <a:p>
            <a:pPr lvl="2"/>
            <a:r>
              <a:rPr lang="en-US" dirty="0" smtClean="0"/>
              <a:t>We can isolate application(s) from the network</a:t>
            </a:r>
          </a:p>
          <a:p>
            <a:pPr lvl="2"/>
            <a:r>
              <a:rPr lang="en-US" dirty="0" smtClean="0"/>
              <a:t>We can isolate node(s) from the network</a:t>
            </a:r>
          </a:p>
          <a:p>
            <a:pPr lvl="2"/>
            <a:r>
              <a:rPr lang="en-US" dirty="0" smtClean="0"/>
              <a:t>We can throttle the application network resources (variably)</a:t>
            </a:r>
          </a:p>
          <a:p>
            <a:pPr lvl="2"/>
            <a:r>
              <a:rPr lang="en-US" dirty="0" smtClean="0"/>
              <a:t>We can throttle the node network resources (variably)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(min,+) calculus</a:t>
            </a:r>
          </a:p>
          <a:p>
            <a:pPr lvl="1"/>
            <a:r>
              <a:rPr lang="en-US" dirty="0" smtClean="0"/>
              <a:t>Network Calculus</a:t>
            </a:r>
            <a:endParaRPr lang="en-US" dirty="0" smtClean="0"/>
          </a:p>
          <a:p>
            <a:r>
              <a:rPr lang="en-US" dirty="0" smtClean="0"/>
              <a:t>Completed Work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Implementation</a:t>
            </a:r>
          </a:p>
          <a:p>
            <a:r>
              <a:rPr lang="en-US" dirty="0" smtClean="0"/>
              <a:t>Continuing Work</a:t>
            </a:r>
          </a:p>
          <a:p>
            <a:r>
              <a:rPr lang="en-US" dirty="0" smtClean="0"/>
              <a:t>Application to 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Background: (min,+) calculus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ℝ</m:t>
                      </m:r>
                      <m:r>
                        <a:rPr lang="en-US" b="0" i="1">
                          <a:latin typeface="Cambria Math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/>
                            </a:rPr>
                            <m:t>+∞</m:t>
                          </m:r>
                        </m:e>
                      </m:d>
                      <m:r>
                        <a:rPr lang="en-US" b="0" i="1">
                          <a:latin typeface="Cambria Math"/>
                        </a:rPr>
                        <m:t>,∧,+)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8153400" cy="491314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Infimum (minimum)</a:t>
                </a:r>
              </a:p>
              <a:p>
                <a:pPr lvl="1"/>
                <a:r>
                  <a:rPr lang="en-US" dirty="0" smtClean="0"/>
                  <a:t>Greatest lower bound of a set (minimum if it exists) 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Supremum</a:t>
                </a:r>
                <a:r>
                  <a:rPr lang="en-US" dirty="0" smtClean="0"/>
                  <a:t> (maximum)</a:t>
                </a:r>
              </a:p>
              <a:p>
                <a:pPr lvl="1"/>
                <a:r>
                  <a:rPr lang="en-US" dirty="0" smtClean="0"/>
                  <a:t>Smallest upper bound of a set (maximum if it exists):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sup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]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Wide-sense Increasing (WSI) functions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ℱ</m:t>
                    </m:r>
                    <m:r>
                      <a:rPr lang="en-US" b="0" i="0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∀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Useful for modeling the flows of data into and out of network nodes</a:t>
                </a:r>
              </a:p>
              <a:p>
                <a:r>
                  <a:rPr lang="en-US" dirty="0" smtClean="0"/>
                  <a:t>Sub-additive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Sub-additive closure:</a:t>
                </a:r>
              </a:p>
              <a:p>
                <a:pPr lvl="1"/>
                <a:r>
                  <a:rPr lang="en-US" dirty="0" smtClean="0"/>
                  <a:t>Among all the sub-additive functions that are smaller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and that are 0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there is one that is an upper bound for all others, it is equal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i="1" smtClean="0">
                        <a:latin typeface="Cambria Math"/>
                      </a:rPr>
                      <m:t>≝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 smtClean="0">
                            <a:latin typeface="Cambria Math"/>
                          </a:rPr>
                          <m:t>⊗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⊗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⊗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∧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𝑖𝑛𝑓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Integral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≝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𝑖𝑛𝑓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0≤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≤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ℤ</m:t>
                            </m:r>
                            <m:r>
                              <a:rPr lang="en-US" i="1">
                                <a:latin typeface="Cambria Math"/>
                              </a:rPr>
                              <m:t> ∨ 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ℝ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/>
                      </a:rPr>
                      <m:t>{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8153400" cy="4913142"/>
              </a:xfrm>
              <a:blipFill rotWithShape="1">
                <a:blip r:embed="rId4"/>
                <a:stretch>
                  <a:fillRect t="-1118" r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8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Background: (min,+) calculus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ℝ</m:t>
                      </m:r>
                      <m:r>
                        <a:rPr lang="en-US" b="0" i="1">
                          <a:latin typeface="Cambria Math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/>
                            </a:rPr>
                            <m:t>+∞</m:t>
                          </m:r>
                        </m:e>
                      </m:d>
                      <m:r>
                        <a:rPr lang="en-US" b="0" i="1">
                          <a:latin typeface="Cambria Math"/>
                        </a:rPr>
                        <m:t>,∧,+)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48" y="1600199"/>
                <a:ext cx="8153400" cy="501161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Convolution: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</a:rPr>
                      <m:t>𝑓</m:t>
                    </m:r>
                    <m:r>
                      <a:rPr lang="en-US" i="1" smtClean="0">
                        <a:latin typeface="Cambria Math"/>
                      </a:rPr>
                      <m:t>⊗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≝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𝑖𝑛𝑓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0≤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≤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/>
                      </a:rPr>
                      <m:t>{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=0,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⊗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And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𝑐𝑜𝑛𝑐𝑎𝑣𝑒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⊗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min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𝑎𝑟𝑒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𝑐𝑜𝑛𝑣𝑒𝑥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𝑝𝑖𝑒𝑐𝑒𝑤𝑖𝑠𝑒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𝑙𝑖𝑛𝑒𝑎𝑟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⊗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is obtained by sorting the segments by slope and putting them end to end (increasing slope)</a:t>
                </a:r>
              </a:p>
              <a:p>
                <a:pPr lvl="1"/>
                <a:r>
                  <a:rPr lang="en-US" dirty="0" smtClean="0"/>
                  <a:t>Properties: </a:t>
                </a:r>
              </a:p>
              <a:p>
                <a:pPr lvl="2"/>
                <a:r>
                  <a:rPr lang="en-US" dirty="0" smtClean="0"/>
                  <a:t>Closure: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⊗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ℱ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Associativity</a:t>
                </a:r>
              </a:p>
              <a:p>
                <a:pPr lvl="2"/>
                <a:r>
                  <a:rPr lang="en-US" dirty="0" err="1" smtClean="0"/>
                  <a:t>Commutivity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Distrubutivity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⊗</m:t>
                    </m:r>
                    <m:r>
                      <a:rPr lang="en-US" b="0" i="1" smtClean="0">
                        <a:latin typeface="Cambria Math"/>
                      </a:rPr>
                      <m:t>𝑤𝑟𝑡</m:t>
                    </m:r>
                    <m:r>
                      <a:rPr lang="en-US" b="0" i="1" smtClean="0">
                        <a:latin typeface="Cambria Math"/>
                      </a:rPr>
                      <m:t> ∧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Deconvolution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 smtClean="0">
                        <a:latin typeface="Cambria Math"/>
                      </a:rPr>
                      <m:t>⊘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≝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𝑠𝑢𝑝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/>
                      </a:rPr>
                      <m:t>{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are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infinite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for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some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,(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⊘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not defined</a:t>
                </a:r>
              </a:p>
              <a:p>
                <a:pPr lvl="1"/>
                <a:r>
                  <a:rPr lang="en-US" dirty="0" smtClean="0"/>
                  <a:t>Not necessarily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0 </m:t>
                    </m:r>
                    <m:r>
                      <a:rPr lang="en-US" b="0" i="1" smtClean="0">
                        <a:latin typeface="Cambria Math"/>
                      </a:rPr>
                      <m:t>𝑓𝑜𝑟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≤0, ∴ ⊘</m:t>
                    </m:r>
                  </m:oMath>
                </a14:m>
                <a:r>
                  <a:rPr lang="en-US" dirty="0" smtClean="0"/>
                  <a:t> is not closed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ℱ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⊘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)⊘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≜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⊘(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 smtClean="0">
                        <a:latin typeface="Cambria Math"/>
                      </a:rPr>
                      <m:t>⊗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48" y="1600199"/>
                <a:ext cx="8153400" cy="5011615"/>
              </a:xfrm>
              <a:blipFill rotWithShape="1">
                <a:blip r:embed="rId3"/>
                <a:stretch>
                  <a:fillRect t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3138268"/>
            <a:ext cx="2926080" cy="167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8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Network Calculus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85800" y="1600201"/>
                <a:ext cx="7772400" cy="3733800"/>
              </a:xfrm>
              <a:prstGeom prst="rect">
                <a:avLst/>
              </a:prstGeom>
            </p:spPr>
            <p:txBody>
              <a:bodyPr vert="horz" lIns="54864" tIns="91440" rtlCol="0">
                <a:normAutofit/>
              </a:bodyPr>
              <a:lstStyle>
                <a:lvl1pPr marL="438912" indent="-32004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152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/>
                  <a:buChar char="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6696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/>
                  <a:buChar char="▪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1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/>
                  <a:buChar char="▪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 3"/>
                  <a:buChar char=""/>
                  <a:defRPr kumimoji="0"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000" dirty="0" smtClean="0"/>
                  <a:t>Arrival Curve</a:t>
                </a:r>
              </a:p>
              <a:p>
                <a:pPr lvl="1"/>
                <a:r>
                  <a:rPr lang="en-US" sz="1800" dirty="0" smtClean="0"/>
                  <a:t>Arrival function for data flow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𝑅</m:t>
                    </m:r>
                    <m:r>
                      <a:rPr lang="en-US" sz="1800" i="1" smtClean="0">
                        <a:latin typeface="Cambria Math"/>
                      </a:rPr>
                      <m:t>(</m:t>
                    </m:r>
                    <m:r>
                      <a:rPr lang="en-US" sz="1800" i="1" smtClean="0">
                        <a:latin typeface="Cambria Math"/>
                      </a:rPr>
                      <m:t>𝑡</m:t>
                    </m:r>
                    <m:r>
                      <a:rPr lang="en-US" sz="18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= number of bits seen on the flow during time interval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[0,</m:t>
                    </m:r>
                    <m:r>
                      <a:rPr lang="en-US" sz="1800" i="1" smtClean="0">
                        <a:latin typeface="Cambria Math"/>
                      </a:rPr>
                      <m:t>𝑡</m:t>
                    </m:r>
                    <m:r>
                      <a:rPr lang="en-US" sz="180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 smtClean="0"/>
                  <a:t>.  </a:t>
                </a:r>
              </a:p>
              <a:p>
                <a:pPr lvl="1"/>
                <a:r>
                  <a:rPr lang="en-US" sz="1800" dirty="0" smtClean="0"/>
                  <a:t>WSI function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z="1800" dirty="0" smtClean="0"/>
                  <a:t> constrains the flow </a:t>
                </a:r>
                <a:r>
                  <a:rPr lang="en-US" sz="1800" dirty="0" err="1" smtClean="0"/>
                  <a:t>iff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∀</m:t>
                    </m:r>
                    <m:r>
                      <a:rPr lang="en-US" sz="1800" i="1" smtClean="0">
                        <a:latin typeface="Cambria Math"/>
                      </a:rPr>
                      <m:t>𝑠</m:t>
                    </m:r>
                    <m:r>
                      <a:rPr lang="en-US" sz="1800" i="1" smtClean="0">
                        <a:latin typeface="Cambria Math"/>
                      </a:rPr>
                      <m:t>≤</m:t>
                    </m:r>
                    <m:r>
                      <a:rPr lang="en-US" sz="1800" i="1" smtClean="0">
                        <a:latin typeface="Cambria Math"/>
                      </a:rPr>
                      <m:t>𝑡</m:t>
                    </m:r>
                    <m:r>
                      <a:rPr lang="en-US" sz="1800" i="1" smtClean="0">
                        <a:latin typeface="Cambria Math"/>
                      </a:rPr>
                      <m:t>:</m:t>
                    </m:r>
                    <m:r>
                      <a:rPr lang="en-US" sz="180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/>
                      </a:rPr>
                      <m:t>−</m:t>
                    </m:r>
                    <m:r>
                      <a:rPr lang="en-US" sz="180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1800" i="1" smtClean="0">
                        <a:latin typeface="Cambria Math"/>
                      </a:rPr>
                      <m:t>≤</m:t>
                    </m:r>
                    <m:r>
                      <a:rPr lang="en-US" sz="1800" i="1" smtClean="0">
                        <a:latin typeface="Cambria Math"/>
                      </a:rPr>
                      <m:t>𝛼</m:t>
                    </m:r>
                    <m:r>
                      <a:rPr lang="en-US" sz="1800" i="1" smtClean="0">
                        <a:latin typeface="Cambria Math"/>
                      </a:rPr>
                      <m:t>(</m:t>
                    </m:r>
                    <m:r>
                      <a:rPr lang="en-US" sz="1800" i="1" smtClean="0">
                        <a:latin typeface="Cambria Math"/>
                      </a:rPr>
                      <m:t>𝑡</m:t>
                    </m:r>
                    <m:r>
                      <a:rPr lang="en-US" sz="1800" i="1" smtClean="0">
                        <a:latin typeface="Cambria Math"/>
                      </a:rPr>
                      <m:t>−</m:t>
                    </m:r>
                    <m:r>
                      <a:rPr lang="en-US" sz="1800" i="1" smtClean="0">
                        <a:latin typeface="Cambria Math"/>
                      </a:rPr>
                      <m:t>𝑠</m:t>
                    </m:r>
                    <m:r>
                      <a:rPr lang="en-US" sz="1800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lvl="2"/>
                <a:r>
                  <a:rPr lang="en-US" sz="1600" dirty="0" smtClean="0"/>
                  <a:t>Equivalently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𝑅</m:t>
                    </m:r>
                    <m:r>
                      <a:rPr lang="en-US" sz="1600" i="1" smtClean="0">
                        <a:latin typeface="Cambria Math"/>
                      </a:rPr>
                      <m:t>≤</m:t>
                    </m:r>
                    <m:r>
                      <a:rPr lang="en-US" sz="1600" i="1" smtClean="0">
                        <a:latin typeface="Cambria Math"/>
                      </a:rPr>
                      <m:t>𝑅</m:t>
                    </m:r>
                    <m:r>
                      <a:rPr lang="en-US" sz="1600" i="1" smtClean="0">
                        <a:latin typeface="Cambria Math"/>
                      </a:rPr>
                      <m:t>⊗</m:t>
                    </m:r>
                    <m:r>
                      <a:rPr lang="en-US" sz="1600" i="1" smtClean="0">
                        <a:latin typeface="Cambria Math"/>
                      </a:rPr>
                      <m:t>𝛼</m:t>
                    </m:r>
                  </m:oMath>
                </a14:m>
                <a:endParaRPr lang="en-US" sz="1600" dirty="0" smtClean="0"/>
              </a:p>
              <a:p>
                <a:pPr lvl="2"/>
                <a:r>
                  <a:rPr lang="en-US" sz="1600" dirty="0" smtClean="0"/>
                  <a:t>Therefore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z="1600" dirty="0" smtClean="0"/>
                  <a:t> is called the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𝑎𝑟𝑟𝑖𝑣𝑎𝑙</m:t>
                    </m:r>
                    <m:r>
                      <a:rPr lang="en-US" sz="1600" i="1" smtClean="0">
                        <a:latin typeface="Cambria Math"/>
                      </a:rPr>
                      <m:t> </m:t>
                    </m:r>
                    <m:r>
                      <a:rPr lang="en-US" sz="1600" i="1" smtClean="0">
                        <a:latin typeface="Cambria Math"/>
                      </a:rPr>
                      <m:t>𝑐𝑢𝑟𝑣𝑒</m:t>
                    </m:r>
                  </m:oMath>
                </a14:m>
                <a:r>
                  <a:rPr lang="en-US" sz="1600" dirty="0" smtClean="0"/>
                  <a:t> of the flow</a:t>
                </a:r>
              </a:p>
              <a:p>
                <a:pPr lvl="2"/>
                <a:r>
                  <a:rPr lang="en-US" sz="1600" dirty="0" smtClean="0"/>
                  <a:t>Example:  Leaky Bucket arrival curve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𝛼</m:t>
                    </m:r>
                    <m:r>
                      <a:rPr lang="en-US" sz="1600" i="1" smtClean="0">
                        <a:latin typeface="Cambria Math"/>
                      </a:rPr>
                      <m:t>(</m:t>
                    </m:r>
                    <m:r>
                      <a:rPr lang="en-US" sz="1600" i="1" smtClean="0">
                        <a:latin typeface="Cambria Math"/>
                      </a:rPr>
                      <m:t>𝑡</m:t>
                    </m:r>
                    <m:r>
                      <a:rPr lang="en-US" sz="1600" i="1" smtClean="0">
                        <a:latin typeface="Cambria Math"/>
                      </a:rPr>
                      <m:t>)=</m:t>
                    </m:r>
                    <m:r>
                      <a:rPr lang="en-US" sz="1600" i="1" smtClean="0">
                        <a:latin typeface="Cambria Math"/>
                      </a:rPr>
                      <m:t>𝑏</m:t>
                    </m:r>
                    <m:r>
                      <a:rPr lang="en-US" sz="1600" i="1" smtClean="0">
                        <a:latin typeface="Cambria Math"/>
                      </a:rPr>
                      <m:t>+</m:t>
                    </m:r>
                    <m:r>
                      <a:rPr lang="en-US" sz="1600" i="1" smtClean="0">
                        <a:latin typeface="Cambria Math"/>
                      </a:rPr>
                      <m:t>𝑟𝑡</m:t>
                    </m:r>
                  </m:oMath>
                </a14:m>
                <a:endParaRPr lang="en-US" sz="1600" dirty="0" smtClean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1"/>
                <a:ext cx="7772400" cy="3733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92461"/>
            <a:ext cx="7848600" cy="306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8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Network Calculus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2"/>
                <a:ext cx="7772400" cy="191672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Service Curve</a:t>
                </a:r>
              </a:p>
              <a:p>
                <a:pPr lvl="1"/>
                <a:r>
                  <a:rPr lang="en-US" dirty="0" smtClean="0"/>
                  <a:t>Minimum bound for the output flow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the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offers service curve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Equivalently: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≥0 ∃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≥0,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Strict service curve : minimum amount of service guaranteed during a busy period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2"/>
                <a:ext cx="7772400" cy="1916722"/>
              </a:xfrm>
              <a:blipFill rotWithShape="1">
                <a:blip r:embed="rId2"/>
                <a:stretch>
                  <a:fillRect t="-2866" b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90314"/>
            <a:ext cx="8470382" cy="346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7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Network Calculus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52496"/>
                <a:ext cx="7772400" cy="3733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Output Flow</a:t>
                </a:r>
              </a:p>
              <a:p>
                <a:pPr lvl="1"/>
                <a:r>
                  <a:rPr lang="en-US" dirty="0"/>
                  <a:t>If a flow constrained by arrival curve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traverses a system offering service curve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/>
                  <a:t>, the output flow is constrained by the arrival curve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⊘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Backlog</a:t>
                </a:r>
              </a:p>
              <a:p>
                <a:pPr lvl="1"/>
                <a:r>
                  <a:rPr lang="en-US" dirty="0" smtClean="0"/>
                  <a:t>For a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with input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output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 backlog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given by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Bounded by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𝑠𝑢𝑝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≥0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Virtual Delay</a:t>
                </a:r>
              </a:p>
              <a:p>
                <a:pPr lvl="1"/>
                <a:r>
                  <a:rPr lang="en-US" dirty="0" smtClean="0"/>
                  <a:t>Delay experienced by bit arriving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if all bits are served FIFO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inf</m:t>
                    </m:r>
                    <m:r>
                      <a:rPr lang="en-US" b="0" i="1" smtClean="0">
                        <a:latin typeface="Cambria Math"/>
                      </a:rPr>
                      <m:t>⁡{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≥0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the output function is continuous,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Bounded by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𝑠𝑢𝑝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≥0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inf</m:t>
                    </m:r>
                    <m:r>
                      <a:rPr lang="en-US" b="0" i="1" smtClean="0">
                        <a:latin typeface="Cambria Math"/>
                      </a:rPr>
                      <m:t>⁡{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≥0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)}]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52496"/>
                <a:ext cx="7772400" cy="3733800"/>
              </a:xfrm>
              <a:blipFill rotWithShape="1">
                <a:blip r:embed="rId3"/>
                <a:stretch>
                  <a:fillRect t="-979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2" y="4739348"/>
            <a:ext cx="4090988" cy="211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07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err="1" smtClean="0"/>
              <a:t>QoS</a:t>
            </a:r>
            <a:r>
              <a:rPr lang="en-US" dirty="0" smtClean="0"/>
              <a:t> Analysis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9194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Application and System network profiles specified as </a:t>
            </a:r>
            <a:r>
              <a:rPr lang="en-US" b="1" dirty="0" smtClean="0"/>
              <a:t>data-rate as a function of time</a:t>
            </a:r>
            <a:r>
              <a:rPr lang="en-US" dirty="0" smtClean="0"/>
              <a:t>; time-integration gives </a:t>
            </a:r>
            <a:r>
              <a:rPr lang="en-US" b="1" dirty="0" smtClean="0"/>
              <a:t>data as a function of time</a:t>
            </a:r>
            <a:r>
              <a:rPr lang="en-US" dirty="0" smtClean="0"/>
              <a:t> for each profile</a:t>
            </a:r>
          </a:p>
          <a:p>
            <a:r>
              <a:rPr lang="en-US" dirty="0" smtClean="0"/>
              <a:t>Composition </a:t>
            </a:r>
            <a:r>
              <a:rPr lang="en-US" dirty="0"/>
              <a:t>based on (min,+) concepts from </a:t>
            </a:r>
            <a:r>
              <a:rPr lang="en-US" dirty="0" smtClean="0"/>
              <a:t>Network Calculus given the following data vs. time profiles:</a:t>
            </a:r>
          </a:p>
          <a:p>
            <a:pPr lvl="1"/>
            <a:r>
              <a:rPr lang="en-US" dirty="0" smtClean="0"/>
              <a:t>Application data generation profile: r[t]</a:t>
            </a:r>
          </a:p>
          <a:p>
            <a:pPr lvl="1"/>
            <a:r>
              <a:rPr lang="en-US" dirty="0" smtClean="0"/>
              <a:t>System capacity profile: p[t]</a:t>
            </a:r>
          </a:p>
          <a:p>
            <a:pPr lvl="1"/>
            <a:r>
              <a:rPr lang="en-US" dirty="0" smtClean="0"/>
              <a:t>Convolution of r[t] and p[t] produces the link transmitted data profile: l[t]</a:t>
            </a:r>
          </a:p>
          <a:p>
            <a:r>
              <a:rPr lang="en-US" dirty="0" smtClean="0"/>
              <a:t>Take-away: with this profile specification, we can perform easy calculations to </a:t>
            </a:r>
            <a:r>
              <a:rPr lang="en-US" b="1" dirty="0" smtClean="0"/>
              <a:t>predict required buffer size </a:t>
            </a:r>
            <a:r>
              <a:rPr lang="en-US" dirty="0" smtClean="0"/>
              <a:t>and </a:t>
            </a:r>
            <a:r>
              <a:rPr lang="en-US" b="1" dirty="0" smtClean="0"/>
              <a:t>delay experienced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71" y="4517571"/>
            <a:ext cx="6355913" cy="198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7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err="1" smtClean="0"/>
              <a:t>QoS</a:t>
            </a:r>
            <a:r>
              <a:rPr lang="en-US" dirty="0" smtClean="0"/>
              <a:t> Analysis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1558070"/>
            <a:ext cx="8237220" cy="509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7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1608</TotalTime>
  <Words>1624</Words>
  <Application>Microsoft Office PowerPoint</Application>
  <PresentationFormat>On-screen Show (4:3)</PresentationFormat>
  <Paragraphs>156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SURE Project Meeting 2015-01-16 Network QoS Research and Applications to SURE</vt:lpstr>
      <vt:lpstr>Outline</vt:lpstr>
      <vt:lpstr>Background: (min,+) calculus (R∪{+∞},∧,+)</vt:lpstr>
      <vt:lpstr>Background: (min,+) calculus (R∪{+∞},∧,+)</vt:lpstr>
      <vt:lpstr>Background: Network Calculus</vt:lpstr>
      <vt:lpstr>Background: Network Calculus</vt:lpstr>
      <vt:lpstr>Background: Network Calculus</vt:lpstr>
      <vt:lpstr>Network QoS Analysis (1/3)</vt:lpstr>
      <vt:lpstr>Network QoS Analysis (2/3)</vt:lpstr>
      <vt:lpstr>Network QoS Analysis (3/3)</vt:lpstr>
      <vt:lpstr>Implementation of Theory</vt:lpstr>
      <vt:lpstr>Integration into a middleware stack: DREMS</vt:lpstr>
      <vt:lpstr>ROSMOD : Work in Progress (1/2)</vt:lpstr>
      <vt:lpstr>ROSMOD: Work in Progress (2/2)</vt:lpstr>
      <vt:lpstr>ROSMOD: Adding Network QoS Analysis </vt:lpstr>
      <vt:lpstr>Continuing and Future Work</vt:lpstr>
      <vt:lpstr>Application to SURE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</dc:title>
  <dc:creator>finger563@live.com</dc:creator>
  <cp:lastModifiedBy>William Emfinger</cp:lastModifiedBy>
  <cp:revision>265</cp:revision>
  <dcterms:created xsi:type="dcterms:W3CDTF">2013-09-09T14:11:06Z</dcterms:created>
  <dcterms:modified xsi:type="dcterms:W3CDTF">2015-01-16T16:25:18Z</dcterms:modified>
</cp:coreProperties>
</file>