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32"/>
  </p:notesMasterIdLst>
  <p:handoutMasterIdLst>
    <p:handoutMasterId r:id="rId33"/>
  </p:handoutMasterIdLst>
  <p:sldIdLst>
    <p:sldId id="256" r:id="rId2"/>
    <p:sldId id="322" r:id="rId3"/>
    <p:sldId id="327" r:id="rId4"/>
    <p:sldId id="332" r:id="rId5"/>
    <p:sldId id="346" r:id="rId6"/>
    <p:sldId id="323" r:id="rId7"/>
    <p:sldId id="347" r:id="rId8"/>
    <p:sldId id="348" r:id="rId9"/>
    <p:sldId id="333" r:id="rId10"/>
    <p:sldId id="325" r:id="rId11"/>
    <p:sldId id="350" r:id="rId12"/>
    <p:sldId id="359" r:id="rId13"/>
    <p:sldId id="360" r:id="rId14"/>
    <p:sldId id="361" r:id="rId15"/>
    <p:sldId id="362" r:id="rId16"/>
    <p:sldId id="363" r:id="rId17"/>
    <p:sldId id="364" r:id="rId18"/>
    <p:sldId id="365" r:id="rId19"/>
    <p:sldId id="356" r:id="rId20"/>
    <p:sldId id="351" r:id="rId21"/>
    <p:sldId id="352" r:id="rId22"/>
    <p:sldId id="357" r:id="rId23"/>
    <p:sldId id="358" r:id="rId24"/>
    <p:sldId id="353" r:id="rId25"/>
    <p:sldId id="354" r:id="rId26"/>
    <p:sldId id="326" r:id="rId27"/>
    <p:sldId id="329" r:id="rId28"/>
    <p:sldId id="340" r:id="rId29"/>
    <p:sldId id="355" r:id="rId30"/>
    <p:sldId id="335" r:id="rId31"/>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208">
          <p15:clr>
            <a:srgbClr val="A4A3A4"/>
          </p15:clr>
        </p15:guide>
        <p15:guide id="4" pos="29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71" autoAdjust="0"/>
    <p:restoredTop sz="87853" autoAdjust="0"/>
  </p:normalViewPr>
  <p:slideViewPr>
    <p:cSldViewPr>
      <p:cViewPr varScale="1">
        <p:scale>
          <a:sx n="75" d="100"/>
          <a:sy n="75" d="100"/>
        </p:scale>
        <p:origin x="1450" y="19"/>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101" d="100"/>
          <a:sy n="101" d="100"/>
        </p:scale>
        <p:origin x="-2568" y="-90"/>
      </p:cViewPr>
      <p:guideLst>
        <p:guide orient="horz" pos="2880"/>
        <p:guide pos="2160"/>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7F91353E-BDA9-45C4-AD4E-FEB1A13FAB1F}" type="datetimeFigureOut">
              <a:rPr lang="en-US" smtClean="0"/>
              <a:pPr/>
              <a:t>2015-10-08</a:t>
            </a:fld>
            <a:endParaRPr lang="en-US"/>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3ED7B55E-6C8F-4F31-B315-8DBB677ADC51}" type="slidenum">
              <a:rPr lang="en-US" smtClean="0"/>
              <a:pPr/>
              <a:t>‹#›</a:t>
            </a:fld>
            <a:endParaRPr lang="en-US"/>
          </a:p>
        </p:txBody>
      </p:sp>
    </p:spTree>
    <p:extLst>
      <p:ext uri="{BB962C8B-B14F-4D97-AF65-F5344CB8AC3E}">
        <p14:creationId xmlns:p14="http://schemas.microsoft.com/office/powerpoint/2010/main" val="3696597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E2D304CF-B90C-4578-BBFF-02959EEECEA3}" type="datetimeFigureOut">
              <a:rPr lang="en-US" smtClean="0"/>
              <a:pPr/>
              <a:t>2015-10-08</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BF235529-9E21-485D-85D0-B510246CE809}" type="slidenum">
              <a:rPr lang="en-US" smtClean="0"/>
              <a:pPr/>
              <a:t>‹#›</a:t>
            </a:fld>
            <a:endParaRPr lang="en-US"/>
          </a:p>
        </p:txBody>
      </p:sp>
    </p:spTree>
    <p:extLst>
      <p:ext uri="{BB962C8B-B14F-4D97-AF65-F5344CB8AC3E}">
        <p14:creationId xmlns:p14="http://schemas.microsoft.com/office/powerpoint/2010/main" val="1951250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Better explanations of how it is a single period and the first</a:t>
            </a:r>
            <a:r>
              <a:rPr lang="en-US" baseline="0" dirty="0" smtClean="0"/>
              <a:t> period</a:t>
            </a:r>
          </a:p>
          <a:p>
            <a:r>
              <a:rPr lang="en-US" baseline="0" dirty="0" smtClean="0"/>
              <a:t>Formally prove the 2 period predicate</a:t>
            </a:r>
          </a:p>
          <a:p>
            <a:r>
              <a:rPr lang="en-US" baseline="0" dirty="0" smtClean="0"/>
              <a:t>Business logic is complicated </a:t>
            </a:r>
          </a:p>
          <a:p>
            <a:r>
              <a:rPr lang="en-US" baseline="0" dirty="0" smtClean="0"/>
              <a:t>Timeline is difficult</a:t>
            </a:r>
          </a:p>
          <a:p>
            <a:r>
              <a:rPr lang="en-US" baseline="0" dirty="0" smtClean="0"/>
              <a:t>Improve the math : make it based on a period possibly or make it more explicit and concise?  Idk just make </a:t>
            </a:r>
            <a:r>
              <a:rPr lang="en-US" baseline="0" smtClean="0"/>
              <a:t>it better</a:t>
            </a:r>
            <a:endParaRPr lang="en-US"/>
          </a:p>
        </p:txBody>
      </p:sp>
      <p:sp>
        <p:nvSpPr>
          <p:cNvPr id="4" name="Slide Number Placeholder 3"/>
          <p:cNvSpPr>
            <a:spLocks noGrp="1"/>
          </p:cNvSpPr>
          <p:nvPr>
            <p:ph type="sldNum" sz="quarter" idx="10"/>
          </p:nvPr>
        </p:nvSpPr>
        <p:spPr/>
        <p:txBody>
          <a:bodyPr/>
          <a:lstStyle/>
          <a:p>
            <a:fld id="{BF235529-9E21-485D-85D0-B510246CE809}" type="slidenum">
              <a:rPr lang="en-US" smtClean="0"/>
              <a:pPr/>
              <a:t>1</a:t>
            </a:fld>
            <a:endParaRPr lang="en-US"/>
          </a:p>
        </p:txBody>
      </p:sp>
    </p:spTree>
    <p:extLst>
      <p:ext uri="{BB962C8B-B14F-4D97-AF65-F5344CB8AC3E}">
        <p14:creationId xmlns:p14="http://schemas.microsoft.com/office/powerpoint/2010/main" val="2766194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Don’t get into depth about CPN or anything</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21</a:t>
            </a:fld>
            <a:endParaRPr lang="en-US"/>
          </a:p>
        </p:txBody>
      </p:sp>
    </p:spTree>
    <p:extLst>
      <p:ext uri="{BB962C8B-B14F-4D97-AF65-F5344CB8AC3E}">
        <p14:creationId xmlns:p14="http://schemas.microsoft.com/office/powerpoint/2010/main" val="1242748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component-based applications (shades of blue) split across 4 nodes in a cluster </a:t>
            </a:r>
          </a:p>
          <a:p>
            <a:endParaRPr lang="en-US" dirty="0" smtClean="0"/>
          </a:p>
          <a:p>
            <a:r>
              <a:rPr lang="en-US" dirty="0" smtClean="0"/>
              <a:t>Apps communicate with each other</a:t>
            </a:r>
          </a:p>
          <a:p>
            <a:endParaRPr lang="en-US" dirty="0" smtClean="0"/>
          </a:p>
          <a:p>
            <a:r>
              <a:rPr lang="en-US" dirty="0" smtClean="0"/>
              <a:t>All port traffic flows on the network</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22</a:t>
            </a:fld>
            <a:endParaRPr lang="en-US"/>
          </a:p>
        </p:txBody>
      </p:sp>
    </p:spTree>
    <p:extLst>
      <p:ext uri="{BB962C8B-B14F-4D97-AF65-F5344CB8AC3E}">
        <p14:creationId xmlns:p14="http://schemas.microsoft.com/office/powerpoint/2010/main" val="101021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Don’t get into depth about CPN or anything</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23</a:t>
            </a:fld>
            <a:endParaRPr lang="en-US"/>
          </a:p>
        </p:txBody>
      </p:sp>
    </p:spTree>
    <p:extLst>
      <p:ext uri="{BB962C8B-B14F-4D97-AF65-F5344CB8AC3E}">
        <p14:creationId xmlns:p14="http://schemas.microsoft.com/office/powerpoint/2010/main" val="101021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24</a:t>
            </a:fld>
            <a:endParaRPr lang="en-US"/>
          </a:p>
        </p:txBody>
      </p:sp>
    </p:spTree>
    <p:extLst>
      <p:ext uri="{BB962C8B-B14F-4D97-AF65-F5344CB8AC3E}">
        <p14:creationId xmlns:p14="http://schemas.microsoft.com/office/powerpoint/2010/main" val="3297586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Since/if we know expected behavior, we can detect deviations from</a:t>
            </a:r>
            <a:r>
              <a:rPr lang="en-US" baseline="0" dirty="0" smtClean="0"/>
              <a:t> expected behavior;</a:t>
            </a:r>
          </a:p>
          <a:p>
            <a:endParaRPr lang="en-US" baseline="0" dirty="0" smtClean="0"/>
          </a:p>
          <a:p>
            <a:r>
              <a:rPr lang="en-US" baseline="0" dirty="0" smtClean="0"/>
              <a:t>This is a </a:t>
            </a:r>
            <a:r>
              <a:rPr lang="en-US" b="1" baseline="0" dirty="0" smtClean="0"/>
              <a:t>managed</a:t>
            </a:r>
            <a:r>
              <a:rPr lang="en-US" b="0" baseline="0" dirty="0" smtClean="0"/>
              <a:t> system, we have full control over the layers in every node, but not over the applications</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26</a:t>
            </a:fld>
            <a:endParaRPr lang="en-US"/>
          </a:p>
        </p:txBody>
      </p:sp>
    </p:spTree>
    <p:extLst>
      <p:ext uri="{BB962C8B-B14F-4D97-AF65-F5344CB8AC3E}">
        <p14:creationId xmlns:p14="http://schemas.microsoft.com/office/powerpoint/2010/main" val="772289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admittance test</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a:t>
            </a:fld>
            <a:endParaRPr lang="en-US"/>
          </a:p>
        </p:txBody>
      </p:sp>
    </p:spTree>
    <p:extLst>
      <p:ext uri="{BB962C8B-B14F-4D97-AF65-F5344CB8AC3E}">
        <p14:creationId xmlns:p14="http://schemas.microsoft.com/office/powerpoint/2010/main" val="905683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a:t>
            </a:r>
            <a:r>
              <a:rPr lang="en-US" dirty="0" err="1" smtClean="0"/>
              <a:t>IoT</a:t>
            </a:r>
            <a:r>
              <a:rPr lang="en-US" baseline="0" dirty="0" smtClean="0"/>
              <a:t> thingies; focus on satellites because of challenging features</a:t>
            </a:r>
          </a:p>
          <a:p>
            <a:endParaRPr lang="en-US" baseline="0" dirty="0" smtClean="0"/>
          </a:p>
          <a:p>
            <a:r>
              <a:rPr lang="en-US" baseline="0" dirty="0" smtClean="0"/>
              <a:t>Mention why this is a special class inside of CPS: </a:t>
            </a:r>
          </a:p>
          <a:p>
            <a:pPr marL="174708" indent="-174708">
              <a:buFont typeface="Arial" panose="020B0604020202020204" pitchFamily="34" charset="0"/>
              <a:buChar char="•"/>
            </a:pPr>
            <a:r>
              <a:rPr lang="en-US" baseline="0" dirty="0" smtClean="0"/>
              <a:t>managed remotely,</a:t>
            </a:r>
          </a:p>
          <a:p>
            <a:pPr marL="174708" indent="-174708">
              <a:buFont typeface="Arial" panose="020B0604020202020204" pitchFamily="34" charset="0"/>
              <a:buChar char="•"/>
            </a:pPr>
            <a:r>
              <a:rPr lang="en-US" baseline="0" dirty="0" smtClean="0"/>
              <a:t>costly to operate, </a:t>
            </a:r>
          </a:p>
          <a:p>
            <a:pPr marL="174708" indent="-174708">
              <a:buFont typeface="Arial" panose="020B0604020202020204" pitchFamily="34" charset="0"/>
              <a:buChar char="•"/>
            </a:pPr>
            <a:r>
              <a:rPr lang="en-US" baseline="0" dirty="0" smtClean="0"/>
              <a:t>need assurances (difficult to replace/repair)</a:t>
            </a:r>
          </a:p>
          <a:p>
            <a:pPr marL="174708" indent="-174708">
              <a:buFont typeface="Arial" charset="0"/>
              <a:buChar char="•"/>
            </a:pPr>
            <a:r>
              <a:rPr lang="en-US" baseline="0" dirty="0" smtClean="0"/>
              <a:t>Not a general purpose system/application</a:t>
            </a:r>
          </a:p>
        </p:txBody>
      </p:sp>
      <p:sp>
        <p:nvSpPr>
          <p:cNvPr id="4" name="Slide Number Placeholder 3"/>
          <p:cNvSpPr>
            <a:spLocks noGrp="1"/>
          </p:cNvSpPr>
          <p:nvPr>
            <p:ph type="sldNum" sz="quarter" idx="10"/>
          </p:nvPr>
        </p:nvSpPr>
        <p:spPr/>
        <p:txBody>
          <a:bodyPr/>
          <a:lstStyle/>
          <a:p>
            <a:fld id="{BF235529-9E21-485D-85D0-B510246CE809}" type="slidenum">
              <a:rPr lang="en-US" smtClean="0"/>
              <a:pPr/>
              <a:t>3</a:t>
            </a:fld>
            <a:endParaRPr lang="en-US"/>
          </a:p>
        </p:txBody>
      </p:sp>
    </p:spTree>
    <p:extLst>
      <p:ext uri="{BB962C8B-B14F-4D97-AF65-F5344CB8AC3E}">
        <p14:creationId xmlns:p14="http://schemas.microsoft.com/office/powerpoint/2010/main" val="1238264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aseline="0" dirty="0" smtClean="0"/>
              <a:t>Mention </a:t>
            </a:r>
            <a:r>
              <a:rPr lang="en-US" baseline="0" dirty="0" err="1" smtClean="0"/>
              <a:t>emulab</a:t>
            </a:r>
            <a:r>
              <a:rPr lang="en-US" baseline="0" dirty="0" smtClean="0"/>
              <a:t> when talking about emulation</a:t>
            </a:r>
          </a:p>
          <a:p>
            <a:endParaRPr lang="en-US" baseline="0" dirty="0" smtClean="0"/>
          </a:p>
          <a:p>
            <a:r>
              <a:rPr lang="en-US" baseline="0" dirty="0" smtClean="0"/>
              <a:t>Wireless emulation possibly difficult, not possible with many widely-used tools</a:t>
            </a:r>
          </a:p>
          <a:p>
            <a:pPr marL="174708" indent="-174708">
              <a:buFontTx/>
              <a:buChar char="-"/>
            </a:pPr>
            <a:r>
              <a:rPr lang="en-US" baseline="0" dirty="0" smtClean="0"/>
              <a:t>Some labs do</a:t>
            </a:r>
          </a:p>
          <a:p>
            <a:endParaRPr lang="en-US" dirty="0" smtClean="0"/>
          </a:p>
          <a:p>
            <a:r>
              <a:rPr lang="en-US" dirty="0" smtClean="0"/>
              <a:t>Open Systems Interconnection Model (OSI):</a:t>
            </a:r>
          </a:p>
          <a:p>
            <a:pPr marL="232943" indent="-232943">
              <a:buAutoNum type="arabicPeriod"/>
            </a:pPr>
            <a:r>
              <a:rPr lang="en-US" dirty="0" smtClean="0"/>
              <a:t>Physical (DSL, USB)</a:t>
            </a:r>
          </a:p>
          <a:p>
            <a:pPr marL="698830" lvl="1" indent="-232943">
              <a:buAutoNum type="arabicPeriod"/>
            </a:pPr>
            <a:r>
              <a:rPr lang="en-US" dirty="0" smtClean="0"/>
              <a:t>Electrical and physical specs</a:t>
            </a:r>
          </a:p>
          <a:p>
            <a:pPr marL="232943" indent="-232943">
              <a:buAutoNum type="arabicPeriod"/>
            </a:pPr>
            <a:r>
              <a:rPr lang="en-US" dirty="0" smtClean="0"/>
              <a:t>Data Link (PPP, IEEE 802.2)</a:t>
            </a:r>
          </a:p>
          <a:p>
            <a:pPr marL="698830" lvl="1" indent="-232943">
              <a:buAutoNum type="arabicPeriod"/>
            </a:pPr>
            <a:r>
              <a:rPr lang="en-US" dirty="0" smtClean="0"/>
              <a:t>Node to Node</a:t>
            </a:r>
          </a:p>
          <a:p>
            <a:pPr marL="698830" lvl="1" indent="-232943">
              <a:buAutoNum type="arabicPeriod"/>
            </a:pPr>
            <a:r>
              <a:rPr lang="en-US" dirty="0" smtClean="0"/>
              <a:t>MAC</a:t>
            </a:r>
          </a:p>
          <a:p>
            <a:pPr marL="698830" lvl="1" indent="-232943">
              <a:buAutoNum type="arabicPeriod"/>
            </a:pPr>
            <a:r>
              <a:rPr lang="en-US" dirty="0" smtClean="0"/>
              <a:t>Physical error detection</a:t>
            </a:r>
          </a:p>
          <a:p>
            <a:pPr marL="232943" indent="-232943">
              <a:buAutoNum type="arabicPeriod"/>
            </a:pPr>
            <a:r>
              <a:rPr lang="en-US" dirty="0" smtClean="0"/>
              <a:t>Network (IPv4/6)</a:t>
            </a:r>
          </a:p>
          <a:p>
            <a:pPr marL="698830" lvl="1" indent="-232943">
              <a:buAutoNum type="arabicPeriod"/>
            </a:pPr>
            <a:r>
              <a:rPr lang="en-US" dirty="0" smtClean="0"/>
              <a:t>Routing</a:t>
            </a:r>
          </a:p>
          <a:p>
            <a:pPr marL="698830" lvl="1" indent="-232943">
              <a:buAutoNum type="arabicPeriod"/>
            </a:pPr>
            <a:r>
              <a:rPr lang="en-US" dirty="0" smtClean="0"/>
              <a:t>fragmentation</a:t>
            </a:r>
          </a:p>
          <a:p>
            <a:pPr marL="232943" indent="-232943">
              <a:buAutoNum type="arabicPeriod"/>
            </a:pPr>
            <a:r>
              <a:rPr lang="en-US" dirty="0" smtClean="0"/>
              <a:t>Transport (TCP,UDP)</a:t>
            </a:r>
          </a:p>
          <a:p>
            <a:pPr marL="698830" lvl="1" indent="-232943">
              <a:buAutoNum type="arabicPeriod"/>
            </a:pPr>
            <a:r>
              <a:rPr lang="en-US" dirty="0" smtClean="0"/>
              <a:t>reliability</a:t>
            </a:r>
          </a:p>
          <a:p>
            <a:pPr marL="232943" indent="-232943">
              <a:buAutoNum type="arabicPeriod"/>
            </a:pPr>
            <a:r>
              <a:rPr lang="en-US" dirty="0" smtClean="0"/>
              <a:t>Session (RPC)</a:t>
            </a:r>
          </a:p>
          <a:p>
            <a:pPr marL="232943" indent="-232943">
              <a:buAutoNum type="arabicPeriod"/>
            </a:pPr>
            <a:r>
              <a:rPr lang="en-US" dirty="0" smtClean="0"/>
              <a:t>Presentation (ASCII, JPEG)</a:t>
            </a:r>
          </a:p>
          <a:p>
            <a:pPr marL="232943" indent="-232943">
              <a:buAutoNum type="arabicPeriod"/>
            </a:pPr>
            <a:r>
              <a:rPr lang="en-US" dirty="0" smtClean="0"/>
              <a:t>Application (HTTP,FTP)</a:t>
            </a:r>
          </a:p>
          <a:p>
            <a:endParaRPr lang="en-US" dirty="0" smtClean="0"/>
          </a:p>
          <a:p>
            <a:r>
              <a:rPr lang="en-US" dirty="0" smtClean="0"/>
              <a:t>-----</a:t>
            </a:r>
          </a:p>
          <a:p>
            <a:r>
              <a:rPr lang="en-US" dirty="0" smtClean="0"/>
              <a:t>Capturing system behavior from simulation/emulation is difficult: worst-case or edge-case behavior may not be represented</a:t>
            </a:r>
          </a:p>
        </p:txBody>
      </p:sp>
      <p:sp>
        <p:nvSpPr>
          <p:cNvPr id="4" name="Slide Number Placeholder 3"/>
          <p:cNvSpPr>
            <a:spLocks noGrp="1"/>
          </p:cNvSpPr>
          <p:nvPr>
            <p:ph type="sldNum" sz="quarter" idx="10"/>
          </p:nvPr>
        </p:nvSpPr>
        <p:spPr/>
        <p:txBody>
          <a:bodyPr/>
          <a:lstStyle/>
          <a:p>
            <a:fld id="{BF235529-9E21-485D-85D0-B510246CE809}" type="slidenum">
              <a:rPr lang="en-US" smtClean="0"/>
              <a:pPr/>
              <a:t>5</a:t>
            </a:fld>
            <a:endParaRPr lang="en-US"/>
          </a:p>
        </p:txBody>
      </p:sp>
    </p:spTree>
    <p:extLst>
      <p:ext uri="{BB962C8B-B14F-4D97-AF65-F5344CB8AC3E}">
        <p14:creationId xmlns:p14="http://schemas.microsoft.com/office/powerpoint/2010/main" val="618368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Weak for</a:t>
            </a:r>
            <a:r>
              <a:rPr lang="en-US" baseline="0" dirty="0" smtClean="0"/>
              <a:t> non-steady state</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6</a:t>
            </a:fld>
            <a:endParaRPr lang="en-US"/>
          </a:p>
        </p:txBody>
      </p:sp>
    </p:spTree>
    <p:extLst>
      <p:ext uri="{BB962C8B-B14F-4D97-AF65-F5344CB8AC3E}">
        <p14:creationId xmlns:p14="http://schemas.microsoft.com/office/powerpoint/2010/main" val="2013495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800" dirty="0">
                <a:latin typeface="NimbusRomNo9L-Regu"/>
              </a:rPr>
              <a:t>Talk about the fig in the top, explain capacity and demand as it flows through the network</a:t>
            </a:r>
          </a:p>
          <a:p>
            <a:endParaRPr lang="en-US" sz="1800" dirty="0">
              <a:latin typeface="NimbusRomNo9L-Regu"/>
            </a:endParaRPr>
          </a:p>
          <a:p>
            <a:r>
              <a:rPr lang="en-US" sz="1800" dirty="0">
                <a:latin typeface="NimbusRomNo9L-Regu"/>
              </a:rPr>
              <a:t>GPS: generalized processor sharing</a:t>
            </a:r>
          </a:p>
          <a:p>
            <a:r>
              <a:rPr lang="en-US" sz="1800" dirty="0">
                <a:latin typeface="NimbusRomNo9L-Regu"/>
              </a:rPr>
              <a:t>EDF : earliest deadline first</a:t>
            </a:r>
          </a:p>
          <a:p>
            <a:r>
              <a:rPr lang="en-US" sz="1800" dirty="0">
                <a:latin typeface="NimbusRomNo9L-Regu"/>
              </a:rPr>
              <a:t>FP : fixed priority</a:t>
            </a:r>
          </a:p>
          <a:p>
            <a:r>
              <a:rPr lang="en-US" sz="1800" dirty="0">
                <a:latin typeface="NimbusRomNo9L-Regu"/>
              </a:rPr>
              <a:t>BS: best effort?</a:t>
            </a:r>
          </a:p>
          <a:p>
            <a:endParaRPr lang="en-US" sz="1800" dirty="0">
              <a:latin typeface="NimbusRomNo9L-Regu"/>
            </a:endParaRPr>
          </a:p>
          <a:p>
            <a:r>
              <a:rPr lang="en-US" sz="1800" dirty="0">
                <a:latin typeface="NimbusRomNo9L-Regu"/>
              </a:rPr>
              <a:t>The graph’s vertices represent subtasks and each have their own associated </a:t>
            </a:r>
          </a:p>
          <a:p>
            <a:pPr marL="291179" indent="-291179">
              <a:buFont typeface="Arial" panose="020B0604020202020204" pitchFamily="34" charset="0"/>
              <a:buChar char="•"/>
            </a:pPr>
            <a:r>
              <a:rPr lang="en-US" sz="1800" dirty="0">
                <a:latin typeface="NimbusRomNo9L-Regu"/>
              </a:rPr>
              <a:t>Required computation time </a:t>
            </a:r>
            <a:r>
              <a:rPr lang="en-US" sz="1800" dirty="0">
                <a:latin typeface="NimbusRomNo9L-ReguItal"/>
              </a:rPr>
              <a:t>e</a:t>
            </a:r>
            <a:r>
              <a:rPr lang="en-US" sz="1800" dirty="0">
                <a:latin typeface="CMR10"/>
              </a:rPr>
              <a:t>(</a:t>
            </a:r>
            <a:r>
              <a:rPr lang="en-US" sz="1800" dirty="0">
                <a:latin typeface="NimbusRomNo9L-ReguItal"/>
              </a:rPr>
              <a:t>u</a:t>
            </a:r>
            <a:r>
              <a:rPr lang="en-US" sz="1800" dirty="0">
                <a:latin typeface="CMR10"/>
              </a:rPr>
              <a:t>)</a:t>
            </a:r>
            <a:endParaRPr lang="en-US" sz="1800" dirty="0">
              <a:latin typeface="NimbusRomNo9L-Regu"/>
            </a:endParaRPr>
          </a:p>
          <a:p>
            <a:pPr marL="291179" indent="-291179">
              <a:buFont typeface="Arial" panose="020B0604020202020204" pitchFamily="34" charset="0"/>
              <a:buChar char="•"/>
            </a:pPr>
            <a:r>
              <a:rPr lang="en-US" sz="1800" dirty="0">
                <a:latin typeface="NimbusRomNo9L-Regu"/>
              </a:rPr>
              <a:t>relative deadline </a:t>
            </a:r>
            <a:r>
              <a:rPr lang="en-US" sz="1800" dirty="0">
                <a:latin typeface="NimbusRomNo9L-ReguItal"/>
              </a:rPr>
              <a:t>d</a:t>
            </a:r>
            <a:r>
              <a:rPr lang="en-US" sz="1800" dirty="0">
                <a:latin typeface="CMR10"/>
              </a:rPr>
              <a:t>(</a:t>
            </a:r>
            <a:r>
              <a:rPr lang="en-US" sz="1800" dirty="0">
                <a:latin typeface="NimbusRomNo9L-ReguItal"/>
              </a:rPr>
              <a:t>u</a:t>
            </a:r>
            <a:r>
              <a:rPr lang="en-US" sz="1800" dirty="0">
                <a:latin typeface="CMR10"/>
              </a:rPr>
              <a:t>) </a:t>
            </a:r>
            <a:r>
              <a:rPr lang="en-US" sz="1800" dirty="0">
                <a:latin typeface="NimbusRomNo9L-Regu"/>
              </a:rPr>
              <a:t>specifying that the task must be completed </a:t>
            </a:r>
            <a:r>
              <a:rPr lang="en-US" sz="1800" dirty="0">
                <a:latin typeface="NimbusRomNo9L-ReguItal"/>
              </a:rPr>
              <a:t>d</a:t>
            </a:r>
            <a:r>
              <a:rPr lang="en-US" sz="1800" dirty="0">
                <a:latin typeface="CMR10"/>
              </a:rPr>
              <a:t>(</a:t>
            </a:r>
            <a:r>
              <a:rPr lang="en-US" sz="1800" dirty="0">
                <a:latin typeface="NimbusRomNo9L-ReguItal"/>
              </a:rPr>
              <a:t>u</a:t>
            </a:r>
            <a:r>
              <a:rPr lang="en-US" sz="1800" dirty="0">
                <a:latin typeface="CMR10"/>
              </a:rPr>
              <a:t>) </a:t>
            </a:r>
            <a:r>
              <a:rPr lang="en-US" sz="1800" dirty="0">
                <a:latin typeface="NimbusRomNo9L-Regu"/>
              </a:rPr>
              <a:t>units of time after its triggering</a:t>
            </a:r>
          </a:p>
          <a:p>
            <a:r>
              <a:rPr lang="en-US" sz="1800" dirty="0">
                <a:latin typeface="NimbusRomNo9L-Regu"/>
              </a:rPr>
              <a:t>Two vertices in </a:t>
            </a:r>
            <a:r>
              <a:rPr lang="en-US" sz="1800" dirty="0">
                <a:latin typeface="NimbusRomNo9L-ReguItal"/>
              </a:rPr>
              <a:t>G</a:t>
            </a:r>
            <a:r>
              <a:rPr lang="en-US" sz="1800" dirty="0">
                <a:latin typeface="CMR10"/>
              </a:rPr>
              <a:t>(</a:t>
            </a:r>
            <a:r>
              <a:rPr lang="en-US" sz="1800" dirty="0">
                <a:latin typeface="NimbusRomNo9L-ReguItal"/>
              </a:rPr>
              <a:t>T</a:t>
            </a:r>
            <a:r>
              <a:rPr lang="en-US" sz="1800" dirty="0">
                <a:latin typeface="CMR10"/>
              </a:rPr>
              <a:t>) </a:t>
            </a:r>
            <a:r>
              <a:rPr lang="en-US" sz="1800" dirty="0">
                <a:latin typeface="NimbusRomNo9L-Regu"/>
              </a:rPr>
              <a:t>may be connected by a directed edge </a:t>
            </a:r>
            <a:r>
              <a:rPr lang="en-US" sz="1800" dirty="0">
                <a:latin typeface="CMR10"/>
              </a:rPr>
              <a:t>(</a:t>
            </a:r>
            <a:r>
              <a:rPr lang="en-US" sz="1800" dirty="0" err="1">
                <a:latin typeface="NimbusRomNo9L-ReguItal"/>
              </a:rPr>
              <a:t>u</a:t>
            </a:r>
            <a:r>
              <a:rPr lang="en-US" sz="1800" dirty="0" err="1">
                <a:latin typeface="CMMI10"/>
              </a:rPr>
              <a:t>;</a:t>
            </a:r>
            <a:r>
              <a:rPr lang="en-US" sz="1800" dirty="0" err="1">
                <a:latin typeface="NimbusRomNo9L-ReguItal"/>
              </a:rPr>
              <a:t>v</a:t>
            </a:r>
            <a:r>
              <a:rPr lang="en-US" sz="1800" dirty="0">
                <a:latin typeface="CMR10"/>
              </a:rPr>
              <a:t>) </a:t>
            </a:r>
          </a:p>
          <a:p>
            <a:pPr marL="291179" indent="-291179">
              <a:buFont typeface="Arial" panose="020B0604020202020204" pitchFamily="34" charset="0"/>
              <a:buChar char="•"/>
            </a:pPr>
            <a:r>
              <a:rPr lang="en-US" sz="1800" dirty="0">
                <a:latin typeface="NimbusRomNo9L-Regu"/>
              </a:rPr>
              <a:t>which has an associated parameter </a:t>
            </a:r>
            <a:r>
              <a:rPr lang="en-US" sz="1800" dirty="0">
                <a:latin typeface="NimbusRomNo9L-ReguItal"/>
              </a:rPr>
              <a:t>p</a:t>
            </a:r>
            <a:r>
              <a:rPr lang="en-US" sz="1800" dirty="0">
                <a:latin typeface="CMR10"/>
              </a:rPr>
              <a:t>(</a:t>
            </a:r>
            <a:r>
              <a:rPr lang="en-US" sz="1800" dirty="0" err="1">
                <a:latin typeface="NimbusRomNo9L-ReguItal"/>
              </a:rPr>
              <a:t>u</a:t>
            </a:r>
            <a:r>
              <a:rPr lang="en-US" sz="1800" dirty="0" err="1">
                <a:latin typeface="CMMI10"/>
              </a:rPr>
              <a:t>;</a:t>
            </a:r>
            <a:r>
              <a:rPr lang="en-US" sz="1800" dirty="0" err="1">
                <a:latin typeface="NimbusRomNo9L-ReguItal"/>
              </a:rPr>
              <a:t>v</a:t>
            </a:r>
            <a:r>
              <a:rPr lang="en-US" sz="1800" dirty="0">
                <a:latin typeface="CMR10"/>
              </a:rPr>
              <a:t>) </a:t>
            </a:r>
            <a:r>
              <a:rPr lang="en-US" sz="1800" dirty="0">
                <a:latin typeface="NimbusRomNo9L-Regu"/>
              </a:rPr>
              <a:t>specifies the minimum time that must elapse after the triggering of </a:t>
            </a:r>
            <a:r>
              <a:rPr lang="en-US" sz="1800" dirty="0">
                <a:latin typeface="NimbusRomNo9L-ReguItal"/>
              </a:rPr>
              <a:t>u </a:t>
            </a:r>
            <a:r>
              <a:rPr lang="en-US" sz="1800" dirty="0">
                <a:latin typeface="NimbusRomNo9L-Regu"/>
              </a:rPr>
              <a:t>before </a:t>
            </a:r>
            <a:r>
              <a:rPr lang="en-US" sz="1800" dirty="0">
                <a:latin typeface="NimbusRomNo9L-ReguItal"/>
              </a:rPr>
              <a:t>v </a:t>
            </a:r>
            <a:r>
              <a:rPr lang="en-US" sz="1800" dirty="0">
                <a:latin typeface="NimbusRomNo9L-Regu"/>
              </a:rPr>
              <a:t>can be triggered</a:t>
            </a:r>
          </a:p>
          <a:p>
            <a:pPr marL="291179" indent="-291179">
              <a:buFont typeface="Arial" panose="020B0604020202020204" pitchFamily="34" charset="0"/>
              <a:buChar char="•"/>
            </a:pPr>
            <a:r>
              <a:rPr lang="en-US" sz="1800" dirty="0">
                <a:latin typeface="NimbusRomNo9L-Regu"/>
              </a:rPr>
              <a:t>P(T) is the period of task T</a:t>
            </a:r>
          </a:p>
          <a:p>
            <a:pPr marL="291179" indent="-291179">
              <a:buFont typeface="Arial" panose="020B0604020202020204" pitchFamily="34" charset="0"/>
              <a:buChar char="•"/>
            </a:pPr>
            <a:endParaRPr lang="en-US" sz="1800" dirty="0">
              <a:latin typeface="NimbusRomNo9L-Regu"/>
            </a:endParaRPr>
          </a:p>
          <a:p>
            <a:pPr marL="291179" indent="-291179">
              <a:buFont typeface="Arial" panose="020B0604020202020204" pitchFamily="34" charset="0"/>
              <a:buChar char="•"/>
            </a:pPr>
            <a:r>
              <a:rPr lang="en-US" sz="1800" dirty="0">
                <a:latin typeface="NimbusRomNo9L-Regu"/>
              </a:rPr>
              <a:t>Most researchers are still using QT, but many want more precise descriptions of application traffic and performance</a:t>
            </a:r>
          </a:p>
        </p:txBody>
      </p:sp>
      <p:sp>
        <p:nvSpPr>
          <p:cNvPr id="4" name="Slide Number Placeholder 3"/>
          <p:cNvSpPr>
            <a:spLocks noGrp="1"/>
          </p:cNvSpPr>
          <p:nvPr>
            <p:ph type="sldNum" sz="quarter" idx="10"/>
          </p:nvPr>
        </p:nvSpPr>
        <p:spPr/>
        <p:txBody>
          <a:bodyPr/>
          <a:lstStyle/>
          <a:p>
            <a:fld id="{BF235529-9E21-485D-85D0-B510246CE809}" type="slidenum">
              <a:rPr lang="en-US" smtClean="0"/>
              <a:pPr/>
              <a:t>8</a:t>
            </a:fld>
            <a:endParaRPr lang="en-US"/>
          </a:p>
        </p:txBody>
      </p:sp>
    </p:spTree>
    <p:extLst>
      <p:ext uri="{BB962C8B-B14F-4D97-AF65-F5344CB8AC3E}">
        <p14:creationId xmlns:p14="http://schemas.microsoft.com/office/powerpoint/2010/main" val="3197711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 my paper here; say it’s been implemented &amp; measured with experiments</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11</a:t>
            </a:fld>
            <a:endParaRPr lang="en-US"/>
          </a:p>
        </p:txBody>
      </p:sp>
    </p:spTree>
    <p:extLst>
      <p:ext uri="{BB962C8B-B14F-4D97-AF65-F5344CB8AC3E}">
        <p14:creationId xmlns:p14="http://schemas.microsoft.com/office/powerpoint/2010/main" val="3465613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 remaining capacity of the system at the end of the </a:t>
            </a:r>
            <a:r>
              <a:rPr lang="en-US" dirty="0" err="1" smtClean="0"/>
              <a:t>hyperperiod</a:t>
            </a:r>
            <a:r>
              <a:rPr lang="en-US" dirty="0" smtClean="0"/>
              <a:t> is less than the amount of data in the buffer at the end of the period</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In</a:t>
            </a:r>
            <a:r>
              <a:rPr lang="en-US" baseline="0" dirty="0" smtClean="0"/>
              <a:t> addition to the period’s required traffic</a:t>
            </a:r>
            <a:endParaRPr lang="en-US" dirty="0" smtClean="0"/>
          </a:p>
          <a:p>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18</a:t>
            </a:fld>
            <a:endParaRPr lang="en-US"/>
          </a:p>
        </p:txBody>
      </p:sp>
    </p:spTree>
    <p:extLst>
      <p:ext uri="{BB962C8B-B14F-4D97-AF65-F5344CB8AC3E}">
        <p14:creationId xmlns:p14="http://schemas.microsoft.com/office/powerpoint/2010/main" val="677231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mention how we measure buffer space requirements: using Linux’s built-in measurement tools</a:t>
            </a:r>
          </a:p>
          <a:p>
            <a:endParaRPr lang="en-US" dirty="0" smtClean="0"/>
          </a:p>
          <a:p>
            <a:r>
              <a:rPr lang="en-US" dirty="0" smtClean="0"/>
              <a:t>Model same application with RTC and </a:t>
            </a:r>
            <a:r>
              <a:rPr lang="en-US" dirty="0" smtClean="0"/>
              <a:t>PNP</a:t>
            </a:r>
            <a:r>
              <a:rPr lang="en-US" baseline="30000" dirty="0" smtClean="0"/>
              <a:t>2</a:t>
            </a:r>
            <a:endParaRPr lang="en-US" dirty="0" smtClean="0"/>
          </a:p>
        </p:txBody>
      </p:sp>
      <p:sp>
        <p:nvSpPr>
          <p:cNvPr id="4" name="Slide Number Placeholder 3"/>
          <p:cNvSpPr>
            <a:spLocks noGrp="1"/>
          </p:cNvSpPr>
          <p:nvPr>
            <p:ph type="sldNum" sz="quarter" idx="10"/>
          </p:nvPr>
        </p:nvSpPr>
        <p:spPr/>
        <p:txBody>
          <a:bodyPr/>
          <a:lstStyle/>
          <a:p>
            <a:fld id="{BF235529-9E21-485D-85D0-B510246CE809}" type="slidenum">
              <a:rPr lang="en-US" smtClean="0"/>
              <a:pPr/>
              <a:t>20</a:t>
            </a:fld>
            <a:endParaRPr lang="en-US"/>
          </a:p>
        </p:txBody>
      </p:sp>
    </p:spTree>
    <p:extLst>
      <p:ext uri="{BB962C8B-B14F-4D97-AF65-F5344CB8AC3E}">
        <p14:creationId xmlns:p14="http://schemas.microsoft.com/office/powerpoint/2010/main" val="222063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5BC7B0AD-2104-4A86-BFF9-C3C5598F212A}" type="datetime1">
              <a:rPr lang="en-US" smtClean="0"/>
              <a:t>2015-10-08</a:t>
            </a:fld>
            <a:endParaRPr lang="en-US" dirty="0"/>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dirty="0"/>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25919974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58EB81D-81B2-409A-9FD8-37836968236D}" type="datetime1">
              <a:rPr lang="en-US" smtClean="0"/>
              <a:t>2015-10-08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85632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CF6DE91-9147-484C-9763-17ED81D40E70}" type="datetime1">
              <a:rPr lang="en-US" smtClean="0"/>
              <a:t>2015-10-08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33280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D32A5CF-4774-4998-B686-F6B05CA0196C}" type="datetime1">
              <a:rPr lang="en-US" smtClean="0"/>
              <a:t>2015-10-08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7960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dirty="0"/>
              <a:t>Click to edit Master title style</a:t>
            </a:r>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16038B3-3447-4A80-8F30-B3F76E04B189}" type="datetime1">
              <a:rPr lang="en-US" smtClean="0"/>
              <a:t>2015-10-08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0586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4CDC419-EE05-420B-B0DE-04B8210C930B}" type="datetime1">
              <a:rPr lang="en-US" smtClean="0"/>
              <a:t>2015-10-08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67597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dirty="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D00BF87C-A2FE-4FD4-8CBC-4F4B975BA423}" type="datetime1">
              <a:rPr lang="en-US" smtClean="0"/>
              <a:t>2015-10-08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78376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E1C97AF0-BC50-4985-8EF9-A56A3C47C64C}" type="datetime1">
              <a:rPr lang="en-US" smtClean="0"/>
              <a:t>2015-10-08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4335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3F2739-40F2-4A2A-A803-E1F83BD4BB05}" type="datetime1">
              <a:rPr lang="en-US" smtClean="0"/>
              <a:t>2015-10-08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24529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dirty="0"/>
              <a:t>Click to edit Master title style</a:t>
            </a:r>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FF455B18-E641-4003-B1A5-D1258C309CD7}" type="datetime1">
              <a:rPr lang="en-US" smtClean="0"/>
              <a:t>2015-10-08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10242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dirty="0"/>
              <a:t>Click to edit Master title style</a:t>
            </a:r>
          </a:p>
        </p:txBody>
      </p:sp>
      <p:sp>
        <p:nvSpPr>
          <p:cNvPr id="3" name="Picture Placeholder 2"/>
          <p:cNvSpPr>
            <a:spLocks noGrp="1" noChangeAspect="1"/>
          </p:cNvSpPr>
          <p:nvPr>
            <p:ph type="pic" idx="1"/>
          </p:nvPr>
        </p:nvSpPr>
        <p:spPr>
          <a:xfrm>
            <a:off x="0" y="1"/>
            <a:ext cx="846963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00B9606E-1BEE-4AFD-9E6F-3B7CC4F27B97}" type="datetime1">
              <a:rPr lang="en-US" smtClean="0"/>
              <a:t>2015-10-08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01913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F091057-BD68-41C8-B120-56328C88DB0A}" type="datetime1">
              <a:rPr lang="en-US" smtClean="0"/>
              <a:t>2015-10-08</a:t>
            </a:fld>
            <a:endParaRPr lang="en-US" dirty="0"/>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78705462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000" dirty="0" smtClean="0"/>
              <a:t>Network Performance Analysis and Management for Cyber-Physical Systems and their Applications</a:t>
            </a:r>
            <a:endParaRPr lang="en-US" sz="2000" dirty="0"/>
          </a:p>
        </p:txBody>
      </p:sp>
      <p:sp>
        <p:nvSpPr>
          <p:cNvPr id="3" name="Subtitle 2"/>
          <p:cNvSpPr>
            <a:spLocks noGrp="1"/>
          </p:cNvSpPr>
          <p:nvPr>
            <p:ph type="subTitle" idx="1"/>
          </p:nvPr>
        </p:nvSpPr>
        <p:spPr/>
        <p:txBody>
          <a:bodyPr>
            <a:noAutofit/>
          </a:bodyPr>
          <a:lstStyle/>
          <a:p>
            <a:r>
              <a:rPr lang="en-US" sz="1400" i="1" dirty="0" smtClean="0"/>
              <a:t>William Emfinger</a:t>
            </a:r>
            <a:endParaRPr lang="en-US" sz="1400" dirty="0" smtClean="0"/>
          </a:p>
          <a:p>
            <a:r>
              <a:rPr lang="en-US" sz="1400" dirty="0" smtClean="0"/>
              <a:t>Vanderbilt University/ISIS</a:t>
            </a:r>
          </a:p>
        </p:txBody>
      </p:sp>
      <p:sp>
        <p:nvSpPr>
          <p:cNvPr id="4" name="TextBox 3"/>
          <p:cNvSpPr txBox="1"/>
          <p:nvPr/>
        </p:nvSpPr>
        <p:spPr>
          <a:xfrm>
            <a:off x="1676400" y="6248400"/>
            <a:ext cx="6553200" cy="646331"/>
          </a:xfrm>
          <a:prstGeom prst="rect">
            <a:avLst/>
          </a:prstGeom>
          <a:noFill/>
        </p:spPr>
        <p:txBody>
          <a:bodyPr wrap="square" rtlCol="0">
            <a:spAutoFit/>
          </a:bodyPr>
          <a:lstStyle/>
          <a:p>
            <a:pPr algn="r"/>
            <a:r>
              <a:rPr lang="en-US" sz="1200" dirty="0"/>
              <a:t>The DARPA System F6, AFRL RESOS, and AFRL SURE Projects supported this work. Any opinions, ﬁndings, and conclusions or recommendations expressed in this material are those of the authors and do not reﬂect the views of DARPA or AFRL.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Performance Analysis for CPS Applications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To address the issues described above, we have developed a network modeling paradigm similar to Network Calculus’ arrival curves and service curves,</a:t>
            </a:r>
            <a:r>
              <a:rPr lang="en-US" dirty="0"/>
              <a:t> </a:t>
            </a:r>
            <a:r>
              <a:rPr lang="en-US" dirty="0" smtClean="0"/>
              <a:t>called</a:t>
            </a:r>
            <a:r>
              <a:rPr lang="en-US" dirty="0"/>
              <a:t> </a:t>
            </a:r>
            <a:r>
              <a:rPr lang="en-US" b="1" i="1" dirty="0" smtClean="0"/>
              <a:t>P</a:t>
            </a:r>
            <a:r>
              <a:rPr lang="en-US" i="1" dirty="0" smtClean="0"/>
              <a:t>recise </a:t>
            </a:r>
            <a:r>
              <a:rPr lang="en-US" b="1" i="1" dirty="0" smtClean="0"/>
              <a:t>N</a:t>
            </a:r>
            <a:r>
              <a:rPr lang="en-US" i="1" dirty="0" smtClean="0"/>
              <a:t>etwork </a:t>
            </a:r>
            <a:r>
              <a:rPr lang="en-US" b="1" i="1" dirty="0" smtClean="0"/>
              <a:t>P</a:t>
            </a:r>
            <a:r>
              <a:rPr lang="en-US" i="1" dirty="0" smtClean="0"/>
              <a:t>erformance </a:t>
            </a:r>
            <a:r>
              <a:rPr lang="en-US" b="1" i="1" dirty="0" smtClean="0"/>
              <a:t>P</a:t>
            </a:r>
            <a:r>
              <a:rPr lang="en-US" i="1" dirty="0" smtClean="0"/>
              <a:t>rediction </a:t>
            </a:r>
            <a:r>
              <a:rPr lang="en-US" dirty="0" smtClean="0"/>
              <a:t>(</a:t>
            </a:r>
            <a:r>
              <a:rPr lang="en-US" b="1" dirty="0" smtClean="0"/>
              <a:t>PNP</a:t>
            </a:r>
            <a:r>
              <a:rPr lang="en-US" b="1" baseline="30000" dirty="0" smtClean="0"/>
              <a:t>2</a:t>
            </a:r>
            <a:r>
              <a:rPr lang="en-US" b="1" dirty="0" smtClean="0"/>
              <a:t>)</a:t>
            </a:r>
            <a:endParaRPr lang="en-US" b="1" dirty="0" smtClean="0"/>
          </a:p>
          <a:p>
            <a:r>
              <a:rPr lang="en-US" dirty="0" smtClean="0"/>
              <a:t>In contrast to Network Calculus, we precisely model the network traffic as a function of time, i.e. bits produced or serviced as functions of time</a:t>
            </a:r>
          </a:p>
          <a:p>
            <a:pPr lvl="1"/>
            <a:r>
              <a:rPr lang="en-US" dirty="0" smtClean="0"/>
              <a:t>Math/Algorithms are functionally the same</a:t>
            </a:r>
          </a:p>
          <a:p>
            <a:r>
              <a:rPr lang="en-US" dirty="0" smtClean="0"/>
              <a:t>Convolve</a:t>
            </a:r>
            <a:r>
              <a:rPr lang="en-US" dirty="0"/>
              <a:t> </a:t>
            </a:r>
            <a:r>
              <a:rPr lang="en-US" dirty="0" smtClean="0"/>
              <a:t>the</a:t>
            </a:r>
            <a:r>
              <a:rPr lang="en-US" dirty="0"/>
              <a:t> </a:t>
            </a:r>
            <a:r>
              <a:rPr lang="en-US" dirty="0" smtClean="0"/>
              <a:t>application</a:t>
            </a:r>
            <a:r>
              <a:rPr lang="en-US" dirty="0"/>
              <a:t> </a:t>
            </a:r>
            <a:r>
              <a:rPr lang="en-US" dirty="0" smtClean="0"/>
              <a:t>data</a:t>
            </a:r>
            <a:r>
              <a:rPr lang="en-US" dirty="0"/>
              <a:t> </a:t>
            </a:r>
            <a:r>
              <a:rPr lang="en-US" dirty="0" smtClean="0"/>
              <a:t>profile</a:t>
            </a:r>
            <a:r>
              <a:rPr lang="en-US" dirty="0"/>
              <a:t> </a:t>
            </a:r>
            <a:r>
              <a:rPr lang="en-US" dirty="0" smtClean="0"/>
              <a:t>with</a:t>
            </a:r>
            <a:r>
              <a:rPr lang="en-US" dirty="0"/>
              <a:t> </a:t>
            </a:r>
            <a:r>
              <a:rPr lang="en-US" dirty="0" smtClean="0"/>
              <a:t>the</a:t>
            </a:r>
            <a:r>
              <a:rPr lang="en-US" dirty="0"/>
              <a:t> </a:t>
            </a:r>
            <a:r>
              <a:rPr lang="en-US" dirty="0" smtClean="0"/>
              <a:t>system</a:t>
            </a:r>
            <a:r>
              <a:rPr lang="en-US" dirty="0"/>
              <a:t> </a:t>
            </a:r>
            <a:r>
              <a:rPr lang="en-US" dirty="0" smtClean="0"/>
              <a:t>network</a:t>
            </a:r>
            <a:r>
              <a:rPr lang="en-US" dirty="0"/>
              <a:t> </a:t>
            </a:r>
            <a:r>
              <a:rPr lang="en-US" dirty="0" smtClean="0"/>
              <a:t>service</a:t>
            </a:r>
            <a:r>
              <a:rPr lang="en-US" dirty="0"/>
              <a:t> </a:t>
            </a:r>
            <a:r>
              <a:rPr lang="en-US" dirty="0" smtClean="0"/>
              <a:t>profile</a:t>
            </a:r>
            <a:r>
              <a:rPr lang="en-US" dirty="0"/>
              <a:t> </a:t>
            </a:r>
            <a:r>
              <a:rPr lang="en-US" dirty="0" smtClean="0"/>
              <a:t>to</a:t>
            </a:r>
            <a:r>
              <a:rPr lang="en-US" dirty="0"/>
              <a:t> </a:t>
            </a:r>
            <a:r>
              <a:rPr lang="en-US" dirty="0" smtClean="0"/>
              <a:t>obtain</a:t>
            </a:r>
            <a:r>
              <a:rPr lang="en-US" dirty="0"/>
              <a:t> </a:t>
            </a:r>
            <a:r>
              <a:rPr lang="en-US" dirty="0" smtClean="0"/>
              <a:t>transmitted data profile</a:t>
            </a:r>
          </a:p>
          <a:p>
            <a:r>
              <a:rPr lang="en-US" dirty="0" smtClean="0"/>
              <a:t>Given :</a:t>
            </a:r>
          </a:p>
          <a:p>
            <a:pPr lvl="1"/>
            <a:r>
              <a:rPr lang="en-US" i="1" dirty="0" smtClean="0"/>
              <a:t>r[t]</a:t>
            </a:r>
            <a:r>
              <a:rPr lang="en-US" dirty="0"/>
              <a:t> </a:t>
            </a:r>
            <a:r>
              <a:rPr lang="en-US" dirty="0" smtClean="0"/>
              <a:t>:</a:t>
            </a:r>
            <a:r>
              <a:rPr lang="en-US" dirty="0"/>
              <a:t> </a:t>
            </a:r>
            <a:r>
              <a:rPr lang="en-US" dirty="0" smtClean="0"/>
              <a:t>application</a:t>
            </a:r>
            <a:r>
              <a:rPr lang="en-US" dirty="0"/>
              <a:t> </a:t>
            </a:r>
            <a:r>
              <a:rPr lang="en-US" dirty="0" smtClean="0"/>
              <a:t>data</a:t>
            </a:r>
            <a:r>
              <a:rPr lang="en-US" dirty="0"/>
              <a:t> </a:t>
            </a:r>
            <a:r>
              <a:rPr lang="en-US" dirty="0" smtClean="0"/>
              <a:t>profile</a:t>
            </a:r>
          </a:p>
          <a:p>
            <a:pPr lvl="1"/>
            <a:r>
              <a:rPr lang="en-US" i="1" dirty="0" smtClean="0"/>
              <a:t>p[t]</a:t>
            </a:r>
            <a:r>
              <a:rPr lang="en-US" dirty="0" smtClean="0"/>
              <a:t> : system link capacity profile</a:t>
            </a:r>
          </a:p>
          <a:p>
            <a:r>
              <a:rPr lang="en-US" dirty="0" smtClean="0"/>
              <a:t>We compute :</a:t>
            </a:r>
          </a:p>
          <a:p>
            <a:pPr lvl="1"/>
            <a:r>
              <a:rPr lang="en-US" i="1" dirty="0" smtClean="0"/>
              <a:t>l[t]</a:t>
            </a:r>
            <a:r>
              <a:rPr lang="en-US" dirty="0" smtClean="0"/>
              <a:t> : the link transmitted data profile</a:t>
            </a:r>
          </a:p>
          <a:p>
            <a:pPr lvl="1"/>
            <a:r>
              <a:rPr lang="en-US" dirty="0" smtClean="0"/>
              <a:t>Minimum buffer required</a:t>
            </a:r>
          </a:p>
          <a:p>
            <a:pPr lvl="1"/>
            <a:r>
              <a:rPr lang="en-US" dirty="0" smtClean="0"/>
              <a:t>Maximum buffering delay</a:t>
            </a:r>
            <a:endParaRPr lang="en-US" dirty="0"/>
          </a:p>
        </p:txBody>
      </p:sp>
      <p:pic>
        <p:nvPicPr>
          <p:cNvPr id="6" name="Picture 5"/>
          <p:cNvPicPr>
            <a:picLocks noChangeAspect="1"/>
          </p:cNvPicPr>
          <p:nvPr/>
        </p:nvPicPr>
        <p:blipFill>
          <a:blip r:embed="rId2"/>
          <a:stretch>
            <a:fillRect/>
          </a:stretch>
        </p:blipFill>
        <p:spPr>
          <a:xfrm>
            <a:off x="4776328" y="4093185"/>
            <a:ext cx="3635531" cy="1812323"/>
          </a:xfrm>
          <a:prstGeom prst="rect">
            <a:avLst/>
          </a:prstGeom>
        </p:spPr>
      </p:pic>
      <p:sp>
        <p:nvSpPr>
          <p:cNvPr id="4" name="Slide Number Placeholder 3"/>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3706911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Performance Analysis for CPS Applications</a:t>
            </a:r>
            <a:endParaRPr lang="en-US" dirty="0"/>
          </a:p>
        </p:txBody>
      </p:sp>
      <p:pic>
        <p:nvPicPr>
          <p:cNvPr id="4" name="Picture 4"/>
          <p:cNvPicPr>
            <a:picLocks noGrp="1" noChangeAspect="1"/>
          </p:cNvPicPr>
          <p:nvPr>
            <p:ph idx="1"/>
          </p:nvPr>
        </p:nvPicPr>
        <p:blipFill>
          <a:blip r:embed="rId3">
            <a:extLst>
              <a:ext uri="{28A0092B-C50C-407E-A947-70E740481C1C}">
                <a14:useLocalDpi xmlns:a14="http://schemas.microsoft.com/office/drawing/2010/main"/>
              </a:ext>
            </a:extLst>
          </a:blip>
          <a:stretch>
            <a:fillRect/>
          </a:stretch>
        </p:blipFill>
        <p:spPr>
          <a:xfrm>
            <a:off x="946150" y="2012018"/>
            <a:ext cx="6446838" cy="3984901"/>
          </a:xfrm>
          <a:prstGeom prst="rect">
            <a:avLst/>
          </a:prstGeom>
        </p:spPr>
      </p:pic>
      <p:sp>
        <p:nvSpPr>
          <p:cNvPr id="3" name="Slide Number Placeholder 2"/>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8423162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PNP</a:t>
            </a:r>
            <a:r>
              <a:rPr lang="en-US" baseline="30000" dirty="0" smtClean="0"/>
              <a:t>2</a:t>
            </a:r>
            <a:r>
              <a:rPr lang="en-US" dirty="0" smtClean="0"/>
              <a:t> Accuracy and Comparison with NC</a:t>
            </a:r>
            <a:endParaRPr lang="en-US" dirty="0"/>
          </a:p>
        </p:txBody>
      </p:sp>
      <p:sp>
        <p:nvSpPr>
          <p:cNvPr id="3" name="Content Placeholder 2"/>
          <p:cNvSpPr>
            <a:spLocks noGrp="1"/>
          </p:cNvSpPr>
          <p:nvPr>
            <p:ph idx="1"/>
          </p:nvPr>
        </p:nvSpPr>
        <p:spPr/>
        <p:txBody>
          <a:bodyPr>
            <a:normAutofit lnSpcReduction="10000"/>
          </a:bodyPr>
          <a:lstStyle/>
          <a:p>
            <a:r>
              <a:rPr lang="en-US" dirty="0" smtClean="0"/>
              <a:t>Validated the accuracy of PNP</a:t>
            </a:r>
            <a:r>
              <a:rPr lang="en-US" baseline="30000" dirty="0" smtClean="0"/>
              <a:t>2</a:t>
            </a:r>
            <a:r>
              <a:rPr lang="en-US" dirty="0" smtClean="0"/>
              <a:t> predictions using custom network traffic generation code and a network testbed</a:t>
            </a:r>
          </a:p>
          <a:p>
            <a:pPr lvl="1"/>
            <a:r>
              <a:rPr lang="en-US" dirty="0" smtClean="0"/>
              <a:t>Used </a:t>
            </a:r>
            <a:r>
              <a:rPr lang="en-US" dirty="0" err="1" smtClean="0"/>
              <a:t>Dummynet</a:t>
            </a:r>
            <a:r>
              <a:rPr lang="en-US" dirty="0" smtClean="0"/>
              <a:t> to perform traffic shaping and link emulation</a:t>
            </a:r>
          </a:p>
          <a:p>
            <a:r>
              <a:rPr lang="en-US" dirty="0" smtClean="0"/>
              <a:t>Integrated Network Calculus model into PNP</a:t>
            </a:r>
            <a:r>
              <a:rPr lang="en-US" baseline="30000" dirty="0" smtClean="0"/>
              <a:t>2</a:t>
            </a:r>
            <a:r>
              <a:rPr lang="en-US" dirty="0" smtClean="0"/>
              <a:t> tool, allows analysis of PNP</a:t>
            </a:r>
            <a:r>
              <a:rPr lang="en-US" baseline="30000" dirty="0" smtClean="0"/>
              <a:t>2</a:t>
            </a:r>
            <a:r>
              <a:rPr lang="en-US" dirty="0" smtClean="0"/>
              <a:t> model using NC’s semantics</a:t>
            </a:r>
          </a:p>
          <a:p>
            <a:pPr lvl="1"/>
            <a:r>
              <a:rPr lang="en-US" dirty="0" smtClean="0"/>
              <a:t>Enables direct, easy comparison between analysis techniques</a:t>
            </a:r>
          </a:p>
          <a:p>
            <a:r>
              <a:rPr lang="en-US" dirty="0" smtClean="0"/>
              <a:t>Network Calculus defines arrival curves and service curves as functions of time-window size, therefore it cannot precisely analyze systems where the applications’ data production is tightly coupled with the service capacity of the system</a:t>
            </a:r>
          </a:p>
          <a:p>
            <a:pPr lvl="1"/>
            <a:r>
              <a:rPr lang="en-US" dirty="0" smtClean="0"/>
              <a:t>i.e. applications know a </a:t>
            </a:r>
            <a:r>
              <a:rPr lang="en-US" dirty="0" err="1" smtClean="0"/>
              <a:t>prioi</a:t>
            </a:r>
            <a:r>
              <a:rPr lang="en-US" dirty="0" smtClean="0"/>
              <a:t> when the system will have high network capacity and are designed to send their data at that time</a:t>
            </a:r>
          </a:p>
          <a:p>
            <a:pPr lvl="1"/>
            <a:endParaRPr lang="en-US" b="1" dirty="0" smtClean="0"/>
          </a:p>
        </p:txBody>
      </p:sp>
      <p:sp>
        <p:nvSpPr>
          <p:cNvPr id="4" name="Slide Number Placeholder 3"/>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3306594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52402" y="2865526"/>
            <a:ext cx="7772400" cy="274319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52402" y="61960"/>
            <a:ext cx="7772400" cy="274319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13</a:t>
            </a:fld>
            <a:endParaRPr lang="en-US"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481189" y="2956966"/>
            <a:ext cx="3367412" cy="2538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1" y="2956966"/>
            <a:ext cx="3367411" cy="2538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1189" y="179207"/>
            <a:ext cx="3367412" cy="2538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extBox 11"/>
          <p:cNvSpPr txBox="1"/>
          <p:nvPr/>
        </p:nvSpPr>
        <p:spPr>
          <a:xfrm>
            <a:off x="225648" y="1227822"/>
            <a:ext cx="764953" cy="369332"/>
          </a:xfrm>
          <a:prstGeom prst="rect">
            <a:avLst/>
          </a:prstGeom>
          <a:noFill/>
        </p:spPr>
        <p:txBody>
          <a:bodyPr wrap="none" rtlCol="0">
            <a:spAutoFit/>
          </a:bodyPr>
          <a:lstStyle/>
          <a:p>
            <a:r>
              <a:rPr lang="en-US" dirty="0" smtClean="0">
                <a:solidFill>
                  <a:schemeClr val="bg1"/>
                </a:solidFill>
              </a:rPr>
              <a:t>PNP</a:t>
            </a:r>
            <a:r>
              <a:rPr lang="en-US" baseline="30000" dirty="0" smtClean="0">
                <a:solidFill>
                  <a:schemeClr val="bg1"/>
                </a:solidFill>
              </a:rPr>
              <a:t>2</a:t>
            </a:r>
            <a:endParaRPr lang="en-US" dirty="0">
              <a:solidFill>
                <a:schemeClr val="bg1"/>
              </a:solidFill>
            </a:endParaRPr>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6801" y="179207"/>
            <a:ext cx="3367412" cy="2538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mc:AlternateContent xmlns:mc="http://schemas.openxmlformats.org/markup-compatibility/2006">
        <mc:Choice xmlns:a14="http://schemas.microsoft.com/office/drawing/2010/main" Requires="a14">
          <p:graphicFrame>
            <p:nvGraphicFramePr>
              <p:cNvPr id="5" name="Table 4"/>
              <p:cNvGraphicFramePr>
                <a:graphicFrameLocks noGrp="1"/>
              </p:cNvGraphicFramePr>
              <p:nvPr>
                <p:extLst>
                  <p:ext uri="{D42A27DB-BD31-4B8C-83A1-F6EECF244321}">
                    <p14:modId xmlns:p14="http://schemas.microsoft.com/office/powerpoint/2010/main" val="1903668656"/>
                  </p:ext>
                </p:extLst>
              </p:nvPr>
            </p:nvGraphicFramePr>
            <p:xfrm>
              <a:off x="694373" y="5688966"/>
              <a:ext cx="6688456" cy="1097280"/>
            </p:xfrm>
            <a:graphic>
              <a:graphicData uri="http://schemas.openxmlformats.org/drawingml/2006/table">
                <a:tbl>
                  <a:tblPr firstRow="1" bandRow="1">
                    <a:tableStyleId>{5C22544A-7EE6-4342-B048-85BDC9FD1C3A}</a:tableStyleId>
                  </a:tblPr>
                  <a:tblGrid>
                    <a:gridCol w="1672114">
                      <a:extLst>
                        <a:ext uri="{9D8B030D-6E8A-4147-A177-3AD203B41FA5}">
                          <a16:colId xmlns:a16="http://schemas.microsoft.com/office/drawing/2014/main" val="801133283"/>
                        </a:ext>
                      </a:extLst>
                    </a:gridCol>
                    <a:gridCol w="1672114">
                      <a:extLst>
                        <a:ext uri="{9D8B030D-6E8A-4147-A177-3AD203B41FA5}">
                          <a16:colId xmlns:a16="http://schemas.microsoft.com/office/drawing/2014/main" val="1111146784"/>
                        </a:ext>
                      </a:extLst>
                    </a:gridCol>
                    <a:gridCol w="1672114">
                      <a:extLst>
                        <a:ext uri="{9D8B030D-6E8A-4147-A177-3AD203B41FA5}">
                          <a16:colId xmlns:a16="http://schemas.microsoft.com/office/drawing/2014/main" val="689592872"/>
                        </a:ext>
                      </a:extLst>
                    </a:gridCol>
                    <a:gridCol w="1672114">
                      <a:extLst>
                        <a:ext uri="{9D8B030D-6E8A-4147-A177-3AD203B41FA5}">
                          <a16:colId xmlns:a16="http://schemas.microsoft.com/office/drawing/2014/main" val="2091142782"/>
                        </a:ext>
                      </a:extLst>
                    </a:gridCol>
                  </a:tblGrid>
                  <a:tr h="230763">
                    <a:tc>
                      <a:txBody>
                        <a:bodyPr/>
                        <a:lstStyle/>
                        <a:p>
                          <a:pPr algn="ctr"/>
                          <a:endParaRPr lang="en-US" sz="1200" dirty="0"/>
                        </a:p>
                      </a:txBody>
                      <a:tcPr/>
                    </a:tc>
                    <a:tc>
                      <a:txBody>
                        <a:bodyPr/>
                        <a:lstStyle/>
                        <a:p>
                          <a:pPr algn="ctr"/>
                          <a:r>
                            <a:rPr lang="en-US" sz="1200" dirty="0" smtClean="0"/>
                            <a:t>Network Calculus</a:t>
                          </a:r>
                          <a:endParaRPr lang="en-US" sz="1200" dirty="0"/>
                        </a:p>
                      </a:txBody>
                      <a:tcPr/>
                    </a:tc>
                    <a:tc>
                      <a:txBody>
                        <a:bodyPr/>
                        <a:lstStyle/>
                        <a:p>
                          <a:pPr algn="ctr"/>
                          <a:r>
                            <a:rPr lang="en-US" sz="1200" dirty="0" smtClean="0"/>
                            <a:t>PNP</a:t>
                          </a:r>
                          <a:r>
                            <a:rPr lang="en-US" sz="1200" baseline="30000" dirty="0" smtClean="0"/>
                            <a:t>2</a:t>
                          </a:r>
                          <a:endParaRPr lang="en-US" sz="1200" dirty="0"/>
                        </a:p>
                      </a:txBody>
                      <a:tcPr/>
                    </a:tc>
                    <a:tc>
                      <a:txBody>
                        <a:bodyPr/>
                        <a:lstStyle/>
                        <a:p>
                          <a:pPr algn="ctr"/>
                          <a:r>
                            <a:rPr lang="en-US" sz="1200" dirty="0" smtClean="0"/>
                            <a:t>Measured</a:t>
                          </a:r>
                          <a:r>
                            <a:rPr lang="en-US" sz="1200" baseline="0" dirty="0" smtClean="0"/>
                            <a:t> (</a:t>
                          </a:r>
                          <a14:m>
                            <m:oMath xmlns:m="http://schemas.openxmlformats.org/officeDocument/2006/math">
                              <m:r>
                                <a:rPr lang="en-US" sz="1200" b="1" i="1" baseline="0" smtClean="0">
                                  <a:latin typeface="Cambria Math" panose="02040503050406030204" pitchFamily="18" charset="0"/>
                                </a:rPr>
                                <m:t>𝝁</m:t>
                              </m:r>
                              <m:r>
                                <a:rPr lang="en-US" sz="1200" b="1" i="1" baseline="0" smtClean="0">
                                  <a:latin typeface="Cambria Math" panose="02040503050406030204" pitchFamily="18" charset="0"/>
                                </a:rPr>
                                <m:t>, </m:t>
                              </m:r>
                              <m:r>
                                <a:rPr lang="en-US" sz="1200" b="1" i="1" baseline="0" smtClean="0">
                                  <a:latin typeface="Cambria Math" panose="02040503050406030204" pitchFamily="18" charset="0"/>
                                </a:rPr>
                                <m:t>𝝈</m:t>
                              </m:r>
                            </m:oMath>
                          </a14:m>
                          <a:r>
                            <a:rPr lang="en-US" sz="1200" dirty="0" smtClean="0"/>
                            <a:t>)</a:t>
                          </a:r>
                          <a:endParaRPr lang="en-US" sz="1200" dirty="0"/>
                        </a:p>
                      </a:txBody>
                      <a:tcPr/>
                    </a:tc>
                    <a:extLst>
                      <a:ext uri="{0D108BD9-81ED-4DB2-BD59-A6C34878D82A}">
                        <a16:rowId xmlns:a16="http://schemas.microsoft.com/office/drawing/2014/main" val="808718321"/>
                      </a:ext>
                    </a:extLst>
                  </a:tr>
                  <a:tr h="230763">
                    <a:tc>
                      <a:txBody>
                        <a:bodyPr/>
                        <a:lstStyle/>
                        <a:p>
                          <a:pPr algn="ctr"/>
                          <a:r>
                            <a:rPr lang="en-US" sz="1200" dirty="0" smtClean="0"/>
                            <a:t>Buffer Delay (s)</a:t>
                          </a:r>
                          <a:endParaRPr lang="en-US" sz="1200" dirty="0"/>
                        </a:p>
                      </a:txBody>
                      <a:tcPr/>
                    </a:tc>
                    <a:tc>
                      <a:txBody>
                        <a:bodyPr/>
                        <a:lstStyle/>
                        <a:p>
                          <a:pPr algn="ctr"/>
                          <a:r>
                            <a:rPr lang="en-US" sz="1200" dirty="0" smtClean="0"/>
                            <a:t>3.0</a:t>
                          </a:r>
                        </a:p>
                      </a:txBody>
                      <a:tcPr/>
                    </a:tc>
                    <a:tc>
                      <a:txBody>
                        <a:bodyPr/>
                        <a:lstStyle/>
                        <a:p>
                          <a:pPr algn="ctr"/>
                          <a:r>
                            <a:rPr lang="en-US" sz="1200" dirty="0" smtClean="0"/>
                            <a:t>0.0625</a:t>
                          </a:r>
                          <a:endParaRPr lang="en-US" sz="1200" dirty="0"/>
                        </a:p>
                      </a:txBody>
                      <a:tcPr/>
                    </a:tc>
                    <a:tc>
                      <a:txBody>
                        <a:bodyPr/>
                        <a:lstStyle/>
                        <a:p>
                          <a:pPr algn="ctr"/>
                          <a:r>
                            <a:rPr lang="en-US" sz="1200" dirty="0" smtClean="0"/>
                            <a:t>(0.06003, 0.00029)</a:t>
                          </a:r>
                          <a:endParaRPr lang="en-US" sz="1200" dirty="0"/>
                        </a:p>
                      </a:txBody>
                      <a:tcPr/>
                    </a:tc>
                    <a:extLst>
                      <a:ext uri="{0D108BD9-81ED-4DB2-BD59-A6C34878D82A}">
                        <a16:rowId xmlns:a16="http://schemas.microsoft.com/office/drawing/2014/main" val="2123794050"/>
                      </a:ext>
                    </a:extLst>
                  </a:tr>
                  <a:tr h="230763">
                    <a:tc>
                      <a:txBody>
                        <a:bodyPr/>
                        <a:lstStyle/>
                        <a:p>
                          <a:pPr algn="ctr"/>
                          <a:r>
                            <a:rPr lang="en-US" sz="1200" dirty="0" smtClean="0"/>
                            <a:t>Time of Delay (s)</a:t>
                          </a:r>
                          <a:endParaRPr lang="en-US" sz="1200" dirty="0"/>
                        </a:p>
                      </a:txBody>
                      <a:tcPr/>
                    </a:tc>
                    <a:tc>
                      <a:txBody>
                        <a:bodyPr/>
                        <a:lstStyle/>
                        <a:p>
                          <a:pPr algn="ctr"/>
                          <a:r>
                            <a:rPr lang="en-US" sz="1200" dirty="0" smtClean="0"/>
                            <a:t>N/A</a:t>
                          </a:r>
                        </a:p>
                      </a:txBody>
                      <a:tcPr/>
                    </a:tc>
                    <a:tc>
                      <a:txBody>
                        <a:bodyPr/>
                        <a:lstStyle/>
                        <a:p>
                          <a:pPr algn="ctr"/>
                          <a:r>
                            <a:rPr lang="en-US" sz="1200" dirty="0" smtClean="0"/>
                            <a:t>3.0</a:t>
                          </a:r>
                        </a:p>
                      </a:txBody>
                      <a:tcPr/>
                    </a:tc>
                    <a:tc>
                      <a:txBody>
                        <a:bodyPr/>
                        <a:lstStyle/>
                        <a:p>
                          <a:pPr algn="ctr"/>
                          <a:r>
                            <a:rPr lang="en-US" sz="1200" dirty="0" smtClean="0"/>
                            <a:t>(2.9055, 0.00025)</a:t>
                          </a:r>
                          <a:endParaRPr lang="en-US" sz="1200" dirty="0"/>
                        </a:p>
                      </a:txBody>
                      <a:tcPr/>
                    </a:tc>
                    <a:extLst>
                      <a:ext uri="{0D108BD9-81ED-4DB2-BD59-A6C34878D82A}">
                        <a16:rowId xmlns:a16="http://schemas.microsoft.com/office/drawing/2014/main" val="750189631"/>
                      </a:ext>
                    </a:extLst>
                  </a:tr>
                  <a:tr h="230763">
                    <a:tc>
                      <a:txBody>
                        <a:bodyPr/>
                        <a:lstStyle/>
                        <a:p>
                          <a:pPr algn="ctr"/>
                          <a:r>
                            <a:rPr lang="en-US" sz="1200" dirty="0" smtClean="0"/>
                            <a:t>Buffer Size (B)</a:t>
                          </a:r>
                          <a:endParaRPr lang="en-US" sz="1200" dirty="0"/>
                        </a:p>
                      </a:txBody>
                      <a:tcPr/>
                    </a:tc>
                    <a:tc>
                      <a:txBody>
                        <a:bodyPr/>
                        <a:lstStyle/>
                        <a:p>
                          <a:pPr algn="ctr"/>
                          <a:r>
                            <a:rPr lang="en-US" sz="1200" dirty="0" smtClean="0"/>
                            <a:t>394375</a:t>
                          </a:r>
                          <a:endParaRPr lang="en-US" sz="1200" dirty="0"/>
                        </a:p>
                      </a:txBody>
                      <a:tcPr/>
                    </a:tc>
                    <a:tc>
                      <a:txBody>
                        <a:bodyPr/>
                        <a:lstStyle/>
                        <a:p>
                          <a:pPr algn="ctr"/>
                          <a:r>
                            <a:rPr lang="en-US" sz="1200" dirty="0" smtClean="0"/>
                            <a:t>8000</a:t>
                          </a:r>
                          <a:endParaRPr lang="en-US" sz="1200" dirty="0"/>
                        </a:p>
                      </a:txBody>
                      <a:tcPr/>
                    </a:tc>
                    <a:tc>
                      <a:txBody>
                        <a:bodyPr/>
                        <a:lstStyle/>
                        <a:p>
                          <a:pPr algn="ctr"/>
                          <a:r>
                            <a:rPr lang="en-US" sz="1200" dirty="0" smtClean="0"/>
                            <a:t>(7722.59, 36.94)</a:t>
                          </a:r>
                          <a:endParaRPr lang="en-US" sz="1200" dirty="0"/>
                        </a:p>
                      </a:txBody>
                      <a:tcPr/>
                    </a:tc>
                    <a:extLst>
                      <a:ext uri="{0D108BD9-81ED-4DB2-BD59-A6C34878D82A}">
                        <a16:rowId xmlns:a16="http://schemas.microsoft.com/office/drawing/2014/main" val="2553309711"/>
                      </a:ext>
                    </a:extLst>
                  </a:tr>
                </a:tbl>
              </a:graphicData>
            </a:graphic>
          </p:graphicFrame>
        </mc:Choice>
        <mc:Fallback>
          <p:graphicFrame>
            <p:nvGraphicFramePr>
              <p:cNvPr id="5" name="Table 4"/>
              <p:cNvGraphicFramePr>
                <a:graphicFrameLocks noGrp="1"/>
              </p:cNvGraphicFramePr>
              <p:nvPr>
                <p:extLst>
                  <p:ext uri="{D42A27DB-BD31-4B8C-83A1-F6EECF244321}">
                    <p14:modId xmlns:p14="http://schemas.microsoft.com/office/powerpoint/2010/main" val="1903668656"/>
                  </p:ext>
                </p:extLst>
              </p:nvPr>
            </p:nvGraphicFramePr>
            <p:xfrm>
              <a:off x="694373" y="5688966"/>
              <a:ext cx="6688456" cy="1097280"/>
            </p:xfrm>
            <a:graphic>
              <a:graphicData uri="http://schemas.openxmlformats.org/drawingml/2006/table">
                <a:tbl>
                  <a:tblPr firstRow="1" bandRow="1">
                    <a:tableStyleId>{5C22544A-7EE6-4342-B048-85BDC9FD1C3A}</a:tableStyleId>
                  </a:tblPr>
                  <a:tblGrid>
                    <a:gridCol w="1672114">
                      <a:extLst>
                        <a:ext uri="{9D8B030D-6E8A-4147-A177-3AD203B41FA5}">
                          <a16:colId xmlns:a16="http://schemas.microsoft.com/office/drawing/2014/main" val="801133283"/>
                        </a:ext>
                      </a:extLst>
                    </a:gridCol>
                    <a:gridCol w="1672114">
                      <a:extLst>
                        <a:ext uri="{9D8B030D-6E8A-4147-A177-3AD203B41FA5}">
                          <a16:colId xmlns:a16="http://schemas.microsoft.com/office/drawing/2014/main" val="1111146784"/>
                        </a:ext>
                      </a:extLst>
                    </a:gridCol>
                    <a:gridCol w="1672114">
                      <a:extLst>
                        <a:ext uri="{9D8B030D-6E8A-4147-A177-3AD203B41FA5}">
                          <a16:colId xmlns:a16="http://schemas.microsoft.com/office/drawing/2014/main" val="689592872"/>
                        </a:ext>
                      </a:extLst>
                    </a:gridCol>
                    <a:gridCol w="1672114">
                      <a:extLst>
                        <a:ext uri="{9D8B030D-6E8A-4147-A177-3AD203B41FA5}">
                          <a16:colId xmlns:a16="http://schemas.microsoft.com/office/drawing/2014/main" val="2091142782"/>
                        </a:ext>
                      </a:extLst>
                    </a:gridCol>
                  </a:tblGrid>
                  <a:tr h="274320">
                    <a:tc>
                      <a:txBody>
                        <a:bodyPr/>
                        <a:lstStyle/>
                        <a:p>
                          <a:pPr algn="ctr"/>
                          <a:endParaRPr lang="en-US" sz="1200" dirty="0"/>
                        </a:p>
                      </a:txBody>
                      <a:tcPr/>
                    </a:tc>
                    <a:tc>
                      <a:txBody>
                        <a:bodyPr/>
                        <a:lstStyle/>
                        <a:p>
                          <a:pPr algn="ctr"/>
                          <a:r>
                            <a:rPr lang="en-US" sz="1200" dirty="0" smtClean="0"/>
                            <a:t>Network Calculus</a:t>
                          </a:r>
                          <a:endParaRPr lang="en-US" sz="1200" dirty="0"/>
                        </a:p>
                      </a:txBody>
                      <a:tcPr/>
                    </a:tc>
                    <a:tc>
                      <a:txBody>
                        <a:bodyPr/>
                        <a:lstStyle/>
                        <a:p>
                          <a:pPr algn="ctr"/>
                          <a:r>
                            <a:rPr lang="en-US" sz="1200" dirty="0" smtClean="0"/>
                            <a:t>PNP</a:t>
                          </a:r>
                          <a:r>
                            <a:rPr lang="en-US" sz="1200" baseline="30000" dirty="0" smtClean="0"/>
                            <a:t>2</a:t>
                          </a:r>
                          <a:endParaRPr lang="en-US" sz="1200" dirty="0"/>
                        </a:p>
                      </a:txBody>
                      <a:tcPr/>
                    </a:tc>
                    <a:tc>
                      <a:txBody>
                        <a:bodyPr/>
                        <a:lstStyle/>
                        <a:p>
                          <a:endParaRPr lang="en-US"/>
                        </a:p>
                      </a:txBody>
                      <a:tcPr>
                        <a:blipFill>
                          <a:blip r:embed="rId6"/>
                          <a:stretch>
                            <a:fillRect l="-300000" t="-2222" r="-1455" b="-317778"/>
                          </a:stretch>
                        </a:blipFill>
                      </a:tcPr>
                    </a:tc>
                    <a:extLst>
                      <a:ext uri="{0D108BD9-81ED-4DB2-BD59-A6C34878D82A}">
                        <a16:rowId xmlns:a16="http://schemas.microsoft.com/office/drawing/2014/main" val="808718321"/>
                      </a:ext>
                    </a:extLst>
                  </a:tr>
                  <a:tr h="274320">
                    <a:tc>
                      <a:txBody>
                        <a:bodyPr/>
                        <a:lstStyle/>
                        <a:p>
                          <a:pPr algn="ctr"/>
                          <a:r>
                            <a:rPr lang="en-US" sz="1200" dirty="0" smtClean="0"/>
                            <a:t>Buffer Delay (s)</a:t>
                          </a:r>
                          <a:endParaRPr lang="en-US" sz="1200" dirty="0"/>
                        </a:p>
                      </a:txBody>
                      <a:tcPr/>
                    </a:tc>
                    <a:tc>
                      <a:txBody>
                        <a:bodyPr/>
                        <a:lstStyle/>
                        <a:p>
                          <a:pPr algn="ctr"/>
                          <a:r>
                            <a:rPr lang="en-US" sz="1200" dirty="0" smtClean="0"/>
                            <a:t>3.0</a:t>
                          </a:r>
                        </a:p>
                      </a:txBody>
                      <a:tcPr/>
                    </a:tc>
                    <a:tc>
                      <a:txBody>
                        <a:bodyPr/>
                        <a:lstStyle/>
                        <a:p>
                          <a:pPr algn="ctr"/>
                          <a:r>
                            <a:rPr lang="en-US" sz="1200" dirty="0" smtClean="0"/>
                            <a:t>0.0625</a:t>
                          </a:r>
                          <a:endParaRPr lang="en-US" sz="1200" dirty="0"/>
                        </a:p>
                      </a:txBody>
                      <a:tcPr/>
                    </a:tc>
                    <a:tc>
                      <a:txBody>
                        <a:bodyPr/>
                        <a:lstStyle/>
                        <a:p>
                          <a:pPr algn="ctr"/>
                          <a:r>
                            <a:rPr lang="en-US" sz="1200" dirty="0" smtClean="0"/>
                            <a:t>(0.06003, 0.00029)</a:t>
                          </a:r>
                          <a:endParaRPr lang="en-US" sz="1200" dirty="0"/>
                        </a:p>
                      </a:txBody>
                      <a:tcPr/>
                    </a:tc>
                    <a:extLst>
                      <a:ext uri="{0D108BD9-81ED-4DB2-BD59-A6C34878D82A}">
                        <a16:rowId xmlns:a16="http://schemas.microsoft.com/office/drawing/2014/main" val="2123794050"/>
                      </a:ext>
                    </a:extLst>
                  </a:tr>
                  <a:tr h="274320">
                    <a:tc>
                      <a:txBody>
                        <a:bodyPr/>
                        <a:lstStyle/>
                        <a:p>
                          <a:pPr algn="ctr"/>
                          <a:r>
                            <a:rPr lang="en-US" sz="1200" dirty="0" smtClean="0"/>
                            <a:t>Time of Delay (s)</a:t>
                          </a:r>
                          <a:endParaRPr lang="en-US" sz="1200" dirty="0"/>
                        </a:p>
                      </a:txBody>
                      <a:tcPr/>
                    </a:tc>
                    <a:tc>
                      <a:txBody>
                        <a:bodyPr/>
                        <a:lstStyle/>
                        <a:p>
                          <a:pPr algn="ctr"/>
                          <a:r>
                            <a:rPr lang="en-US" sz="1200" dirty="0" smtClean="0"/>
                            <a:t>N/A</a:t>
                          </a:r>
                        </a:p>
                      </a:txBody>
                      <a:tcPr/>
                    </a:tc>
                    <a:tc>
                      <a:txBody>
                        <a:bodyPr/>
                        <a:lstStyle/>
                        <a:p>
                          <a:pPr algn="ctr"/>
                          <a:r>
                            <a:rPr lang="en-US" sz="1200" dirty="0" smtClean="0"/>
                            <a:t>3.0</a:t>
                          </a:r>
                        </a:p>
                      </a:txBody>
                      <a:tcPr/>
                    </a:tc>
                    <a:tc>
                      <a:txBody>
                        <a:bodyPr/>
                        <a:lstStyle/>
                        <a:p>
                          <a:pPr algn="ctr"/>
                          <a:r>
                            <a:rPr lang="en-US" sz="1200" dirty="0" smtClean="0"/>
                            <a:t>(2.9055, 0.00025)</a:t>
                          </a:r>
                          <a:endParaRPr lang="en-US" sz="1200" dirty="0"/>
                        </a:p>
                      </a:txBody>
                      <a:tcPr/>
                    </a:tc>
                    <a:extLst>
                      <a:ext uri="{0D108BD9-81ED-4DB2-BD59-A6C34878D82A}">
                        <a16:rowId xmlns:a16="http://schemas.microsoft.com/office/drawing/2014/main" val="750189631"/>
                      </a:ext>
                    </a:extLst>
                  </a:tr>
                  <a:tr h="274320">
                    <a:tc>
                      <a:txBody>
                        <a:bodyPr/>
                        <a:lstStyle/>
                        <a:p>
                          <a:pPr algn="ctr"/>
                          <a:r>
                            <a:rPr lang="en-US" sz="1200" dirty="0" smtClean="0"/>
                            <a:t>Buffer Size (B)</a:t>
                          </a:r>
                          <a:endParaRPr lang="en-US" sz="1200" dirty="0"/>
                        </a:p>
                      </a:txBody>
                      <a:tcPr/>
                    </a:tc>
                    <a:tc>
                      <a:txBody>
                        <a:bodyPr/>
                        <a:lstStyle/>
                        <a:p>
                          <a:pPr algn="ctr"/>
                          <a:r>
                            <a:rPr lang="en-US" sz="1200" dirty="0" smtClean="0"/>
                            <a:t>394375</a:t>
                          </a:r>
                          <a:endParaRPr lang="en-US" sz="1200" dirty="0"/>
                        </a:p>
                      </a:txBody>
                      <a:tcPr/>
                    </a:tc>
                    <a:tc>
                      <a:txBody>
                        <a:bodyPr/>
                        <a:lstStyle/>
                        <a:p>
                          <a:pPr algn="ctr"/>
                          <a:r>
                            <a:rPr lang="en-US" sz="1200" dirty="0" smtClean="0"/>
                            <a:t>8000</a:t>
                          </a:r>
                          <a:endParaRPr lang="en-US" sz="1200" dirty="0"/>
                        </a:p>
                      </a:txBody>
                      <a:tcPr/>
                    </a:tc>
                    <a:tc>
                      <a:txBody>
                        <a:bodyPr/>
                        <a:lstStyle/>
                        <a:p>
                          <a:pPr algn="ctr"/>
                          <a:r>
                            <a:rPr lang="en-US" sz="1200" dirty="0" smtClean="0"/>
                            <a:t>(7722.59, 36.94)</a:t>
                          </a:r>
                          <a:endParaRPr lang="en-US" sz="1200" dirty="0"/>
                        </a:p>
                      </a:txBody>
                      <a:tcPr/>
                    </a:tc>
                    <a:extLst>
                      <a:ext uri="{0D108BD9-81ED-4DB2-BD59-A6C34878D82A}">
                        <a16:rowId xmlns:a16="http://schemas.microsoft.com/office/drawing/2014/main" val="2553309711"/>
                      </a:ext>
                    </a:extLst>
                  </a:tr>
                </a:tbl>
              </a:graphicData>
            </a:graphic>
          </p:graphicFrame>
        </mc:Fallback>
      </mc:AlternateContent>
      <p:sp>
        <p:nvSpPr>
          <p:cNvPr id="13" name="TextBox 12"/>
          <p:cNvSpPr txBox="1"/>
          <p:nvPr/>
        </p:nvSpPr>
        <p:spPr>
          <a:xfrm>
            <a:off x="338659" y="4041300"/>
            <a:ext cx="538930" cy="369332"/>
          </a:xfrm>
          <a:prstGeom prst="rect">
            <a:avLst/>
          </a:prstGeom>
          <a:noFill/>
        </p:spPr>
        <p:txBody>
          <a:bodyPr wrap="none" rtlCol="0">
            <a:spAutoFit/>
          </a:bodyPr>
          <a:lstStyle/>
          <a:p>
            <a:r>
              <a:rPr lang="en-US" dirty="0" smtClean="0">
                <a:solidFill>
                  <a:schemeClr val="bg1"/>
                </a:solidFill>
              </a:rPr>
              <a:t>NC</a:t>
            </a:r>
            <a:endParaRPr lang="en-US" dirty="0">
              <a:solidFill>
                <a:schemeClr val="bg1"/>
              </a:solidFill>
            </a:endParaRPr>
          </a:p>
        </p:txBody>
      </p:sp>
    </p:spTree>
    <p:extLst>
      <p:ext uri="{BB962C8B-B14F-4D97-AF65-F5344CB8AC3E}">
        <p14:creationId xmlns:p14="http://schemas.microsoft.com/office/powerpoint/2010/main" val="15353547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Analysis of Periodic Systems (1/5) : Overview</a:t>
            </a:r>
            <a:endParaRPr lang="en-US" dirty="0"/>
          </a:p>
        </p:txBody>
      </p:sp>
      <p:sp>
        <p:nvSpPr>
          <p:cNvPr id="3" name="Content Placeholder 2"/>
          <p:cNvSpPr>
            <a:spLocks noGrp="1"/>
          </p:cNvSpPr>
          <p:nvPr>
            <p:ph idx="1"/>
          </p:nvPr>
        </p:nvSpPr>
        <p:spPr/>
        <p:txBody>
          <a:bodyPr>
            <a:normAutofit/>
          </a:bodyPr>
          <a:lstStyle/>
          <a:p>
            <a:r>
              <a:rPr lang="en-US" dirty="0" smtClean="0"/>
              <a:t>Many systems </a:t>
            </a:r>
            <a:r>
              <a:rPr lang="en-US" dirty="0" smtClean="0"/>
              <a:t>exhibit some form of periodicity, where a system is periodic if the data production, service, or consumption (p/s/r) rate is a periodic function of time</a:t>
            </a:r>
          </a:p>
          <a:p>
            <a:pPr lvl="1"/>
            <a:r>
              <a:rPr lang="en-US" dirty="0" smtClean="0"/>
              <a:t>Time-integral of periodic data rates is the cumulative data (p/s/r) rate in the system.  These cumulative functions are called </a:t>
            </a:r>
            <a:r>
              <a:rPr lang="en-US" b="1" dirty="0" smtClean="0"/>
              <a:t>repeating</a:t>
            </a:r>
            <a:r>
              <a:rPr lang="en-US" dirty="0" smtClean="0"/>
              <a:t> functions.  </a:t>
            </a:r>
          </a:p>
          <a:p>
            <a:r>
              <a:rPr lang="en-US" dirty="0" smtClean="0"/>
              <a:t>We wish to analyze the behavior of the system, specifically by looking at the outputs in the system</a:t>
            </a:r>
          </a:p>
          <a:p>
            <a:pPr lvl="1"/>
            <a:r>
              <a:rPr lang="en-US" dirty="0" smtClean="0"/>
              <a:t>If we show that the system’s outputs exhibit periodicity, we can show that the system has </a:t>
            </a:r>
            <a:r>
              <a:rPr lang="en-US" b="1" dirty="0" smtClean="0"/>
              <a:t>no unbounded buffer growth</a:t>
            </a:r>
          </a:p>
          <a:p>
            <a:r>
              <a:rPr lang="en-US" dirty="0" smtClean="0"/>
              <a:t>We will examine two periodic systems and analyze how their behavior changes over the course of two periods.  </a:t>
            </a:r>
          </a:p>
        </p:txBody>
      </p:sp>
      <p:sp>
        <p:nvSpPr>
          <p:cNvPr id="4" name="Slide Number Placeholder 3"/>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38907242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43398" y="4121180"/>
            <a:ext cx="3429002" cy="2584420"/>
          </a:xfrm>
        </p:spPr>
      </p:pic>
      <p:sp>
        <p:nvSpPr>
          <p:cNvPr id="4" name="Slide Number Placeholder 3"/>
          <p:cNvSpPr>
            <a:spLocks noGrp="1"/>
          </p:cNvSpPr>
          <p:nvPr>
            <p:ph type="sldNum" sz="quarter" idx="12"/>
          </p:nvPr>
        </p:nvSpPr>
        <p:spPr/>
        <p:txBody>
          <a:bodyPr/>
          <a:lstStyle/>
          <a:p>
            <a:fld id="{4FAB73BC-B049-4115-A692-8D63A059BFB8}" type="slidenum">
              <a:rPr lang="en-US" smtClean="0"/>
              <a:t>15</a:t>
            </a:fld>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398" y="1532194"/>
            <a:ext cx="3435062" cy="258898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43398" y="1536762"/>
            <a:ext cx="3429000" cy="2584419"/>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4398" y="4121181"/>
            <a:ext cx="3429000" cy="2584419"/>
          </a:xfrm>
          <a:prstGeom prst="rect">
            <a:avLst/>
          </a:prstGeom>
        </p:spPr>
      </p:pic>
      <p:sp>
        <p:nvSpPr>
          <p:cNvPr id="2" name="Title 1"/>
          <p:cNvSpPr>
            <a:spLocks noGrp="1"/>
          </p:cNvSpPr>
          <p:nvPr>
            <p:ph type="title"/>
          </p:nvPr>
        </p:nvSpPr>
        <p:spPr/>
        <p:txBody>
          <a:bodyPr>
            <a:normAutofit/>
          </a:bodyPr>
          <a:lstStyle/>
          <a:p>
            <a:r>
              <a:rPr lang="en-US" dirty="0" smtClean="0"/>
              <a:t>Analysis of Periodic Systems (2/5) : System 1</a:t>
            </a:r>
            <a:endParaRPr lang="en-US" dirty="0"/>
          </a:p>
        </p:txBody>
      </p:sp>
    </p:spTree>
    <p:extLst>
      <p:ext uri="{BB962C8B-B14F-4D97-AF65-F5344CB8AC3E}">
        <p14:creationId xmlns:p14="http://schemas.microsoft.com/office/powerpoint/2010/main" val="20173702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6830" y="4186931"/>
            <a:ext cx="3510267" cy="2645669"/>
          </a:xfrm>
        </p:spPr>
      </p:pic>
      <p:sp>
        <p:nvSpPr>
          <p:cNvPr id="4" name="Slide Number Placeholder 3"/>
          <p:cNvSpPr>
            <a:spLocks noGrp="1"/>
          </p:cNvSpPr>
          <p:nvPr>
            <p:ph type="sldNum" sz="quarter" idx="12"/>
          </p:nvPr>
        </p:nvSpPr>
        <p:spPr/>
        <p:txBody>
          <a:bodyPr/>
          <a:lstStyle/>
          <a:p>
            <a:fld id="{4FAB73BC-B049-4115-A692-8D63A059BFB8}" type="slidenum">
              <a:rPr lang="en-US" smtClean="0"/>
              <a:t>16</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564" y="1541262"/>
            <a:ext cx="3510267" cy="264566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6829" y="1541262"/>
            <a:ext cx="3510267" cy="264566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6564" y="4186931"/>
            <a:ext cx="3510267" cy="2645669"/>
          </a:xfrm>
          <a:prstGeom prst="rect">
            <a:avLst/>
          </a:prstGeom>
        </p:spPr>
      </p:pic>
      <p:sp>
        <p:nvSpPr>
          <p:cNvPr id="2" name="Title 1"/>
          <p:cNvSpPr>
            <a:spLocks noGrp="1"/>
          </p:cNvSpPr>
          <p:nvPr>
            <p:ph type="title"/>
          </p:nvPr>
        </p:nvSpPr>
        <p:spPr/>
        <p:txBody>
          <a:bodyPr>
            <a:normAutofit/>
          </a:bodyPr>
          <a:lstStyle/>
          <a:p>
            <a:r>
              <a:rPr lang="en-US" dirty="0" smtClean="0"/>
              <a:t>Analysis of Periodic Systems (3/5): System 2</a:t>
            </a:r>
            <a:endParaRPr lang="en-US" dirty="0"/>
          </a:p>
        </p:txBody>
      </p:sp>
    </p:spTree>
    <p:extLst>
      <p:ext uri="{BB962C8B-B14F-4D97-AF65-F5344CB8AC3E}">
        <p14:creationId xmlns:p14="http://schemas.microsoft.com/office/powerpoint/2010/main" val="34512703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Analysis of Periodic Systems (4/5): Formal Definitions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r>
                  <a:rPr lang="en-US" b="0" dirty="0" smtClean="0">
                    <a:latin typeface="Cambria Math" panose="02040503050406030204" pitchFamily="18" charset="0"/>
                  </a:rPr>
                  <a:t>We define a function </a:t>
                </a:r>
                <a14:m>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r>
                  <a:rPr lang="en-US" b="0" dirty="0" smtClean="0">
                    <a:latin typeface="Cambria Math" panose="02040503050406030204" pitchFamily="18" charset="0"/>
                  </a:rPr>
                  <a:t> to be </a:t>
                </a:r>
                <a:r>
                  <a:rPr lang="en-US" b="1" dirty="0" smtClean="0">
                    <a:latin typeface="Cambria Math" panose="02040503050406030204" pitchFamily="18" charset="0"/>
                  </a:rPr>
                  <a:t>repeating</a:t>
                </a:r>
                <a:r>
                  <a:rPr lang="en-US" dirty="0" smtClean="0">
                    <a:latin typeface="Cambria Math" panose="02040503050406030204" pitchFamily="18" charset="0"/>
                  </a:rPr>
                  <a:t> </a:t>
                </a:r>
                <a14:m>
                  <m:oMath xmlns:m="http://schemas.openxmlformats.org/officeDocument/2006/math">
                    <m:r>
                      <a:rPr lang="en-US" b="0" i="1" smtClean="0">
                        <a:latin typeface="Cambria Math" panose="02040503050406030204" pitchFamily="18" charset="0"/>
                      </a:rPr>
                      <m:t>𝑖𝑓𝑓</m:t>
                    </m:r>
                  </m:oMath>
                </a14:m>
                <a:r>
                  <a:rPr lang="en-US" dirty="0" smtClean="0">
                    <a:latin typeface="Cambria Math" panose="02040503050406030204" pitchFamily="18" charset="0"/>
                  </a:rPr>
                  <a:t>:</a:t>
                </a:r>
                <a:endParaRPr lang="en-US" b="0"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=0</m:t>
                      </m:r>
                    </m:oMath>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𝑇</m:t>
                          </m:r>
                        </m:e>
                      </m:d>
                      <m:r>
                        <a:rPr lang="en-US" b="0" i="1" smtClean="0">
                          <a:latin typeface="Cambria Math" panose="02040503050406030204" pitchFamily="18" charset="0"/>
                        </a:rPr>
                        <m:t>=</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e>
                      </m:d>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 </m:t>
                      </m:r>
                      <m:r>
                        <a:rPr lang="en-US" b="0" i="1" smtClean="0">
                          <a:latin typeface="Cambria Math" panose="02040503050406030204" pitchFamily="18" charset="0"/>
                        </a:rPr>
                        <m:t>ℕ</m:t>
                      </m:r>
                      <m:r>
                        <a:rPr lang="en-US" b="0" i="1" smtClean="0">
                          <a:latin typeface="Cambria Math" panose="02040503050406030204" pitchFamily="18" charset="0"/>
                        </a:rPr>
                        <m:t>&gt;0</m:t>
                      </m:r>
                    </m:oMath>
                  </m:oMathPara>
                </a14:m>
                <a:r>
                  <a:rPr lang="en-US" b="0" dirty="0" smtClean="0"/>
                  <a:t/>
                </a:r>
                <a:br>
                  <a:rPr lang="en-US" b="0" dirty="0" smtClean="0"/>
                </a:br>
                <a:endParaRPr lang="en-US" b="0" dirty="0" smtClean="0"/>
              </a:p>
              <a:p>
                <a:pPr lvl="1"/>
                <a:r>
                  <a:rPr lang="en-US" b="0" dirty="0" smtClean="0"/>
                  <a:t>Wher</a:t>
                </a:r>
                <a:r>
                  <a:rPr lang="en-US" dirty="0" smtClean="0"/>
                  <a:t>e a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b="0" dirty="0" smtClean="0"/>
                  <a:t> is periodic </a:t>
                </a:r>
                <a14:m>
                  <m:oMath xmlns:m="http://schemas.openxmlformats.org/officeDocument/2006/math">
                    <m:r>
                      <a:rPr lang="en-US" b="0" i="1" smtClean="0">
                        <a:latin typeface="Cambria Math" panose="02040503050406030204" pitchFamily="18" charset="0"/>
                      </a:rPr>
                      <m:t>𝑖𝑓𝑓</m:t>
                    </m:r>
                    <m:r>
                      <a:rPr lang="en-US" b="0" i="1" smtClean="0">
                        <a:latin typeface="Cambria Math" panose="02040503050406030204" pitchFamily="18" charset="0"/>
                      </a:rPr>
                      <m:t>: </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e>
                    </m:d>
                    <m:r>
                      <a:rPr lang="en-US" b="0" i="1" smtClean="0">
                        <a:latin typeface="Cambria Math" panose="02040503050406030204" pitchFamily="18" charset="0"/>
                      </a:rPr>
                      <m:t>=0</m:t>
                    </m:r>
                  </m:oMath>
                </a14:m>
                <a:endParaRPr lang="en-US" b="0" dirty="0" smtClean="0"/>
              </a:p>
              <a:p>
                <a:pPr lvl="1"/>
                <a:r>
                  <a:rPr lang="en-US" dirty="0" smtClean="0"/>
                  <a:t>Repeating functions result from integrating periodic functions; they produce periodic functions when differentiated</a:t>
                </a:r>
              </a:p>
              <a:p>
                <a:r>
                  <a:rPr lang="en-US" dirty="0" smtClean="0"/>
                  <a:t>Analyze a deterministic, repeating queuing system defined by:</a:t>
                </a:r>
              </a:p>
              <a:p>
                <a:pPr lvl="1"/>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b="0" dirty="0" smtClean="0"/>
                  <a:t>: data service capacity of the system, a repeating function</a:t>
                </a:r>
              </a:p>
              <a:p>
                <a:pPr lvl="1"/>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b="0" dirty="0" smtClean="0"/>
                  <a:t>: input data to the system, a repeating function</a:t>
                </a:r>
              </a:p>
              <a:p>
                <a:pPr lvl="1"/>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b="0" dirty="0" smtClean="0"/>
                  <a:t>: output data from the system</a:t>
                </a:r>
              </a:p>
              <a:p>
                <a:pPr lvl="1"/>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b="0" dirty="0" smtClean="0"/>
                  <a:t>: amount of data in the system’s buffer, </a:t>
                </a:r>
                <a14:m>
                  <m:oMath xmlns:m="http://schemas.openxmlformats.org/officeDocument/2006/math">
                    <m:r>
                      <m:rPr>
                        <m:sty m:val="p"/>
                      </m:rPr>
                      <a:rPr lang="en-US" b="0" i="0" smtClean="0">
                        <a:latin typeface="Cambria Math" panose="02040503050406030204" pitchFamily="18" charset="0"/>
                      </a:rPr>
                      <m:t>B</m:t>
                    </m:r>
                    <m:d>
                      <m:dPr>
                        <m:begChr m:val="["/>
                        <m:endChr m:val="]"/>
                        <m:ctrlPr>
                          <a:rPr lang="en-US" b="0" i="0" smtClean="0">
                            <a:latin typeface="Cambria Math" panose="02040503050406030204" pitchFamily="18" charset="0"/>
                          </a:rPr>
                        </m:ctrlPr>
                      </m:dPr>
                      <m:e>
                        <m:r>
                          <m:rPr>
                            <m:sty m:val="p"/>
                          </m:rPr>
                          <a:rPr lang="en-US" b="0" i="0" smtClean="0">
                            <a:latin typeface="Cambria Math" panose="02040503050406030204" pitchFamily="18" charset="0"/>
                          </a:rPr>
                          <m:t>t</m:t>
                        </m:r>
                      </m:e>
                    </m:d>
                    <m:r>
                      <a:rPr lang="en-US" b="0" i="0" smtClean="0">
                        <a:latin typeface="Cambria Math" panose="02040503050406030204" pitchFamily="18" charset="0"/>
                      </a:rPr>
                      <m:t>=</m:t>
                    </m:r>
                    <m:r>
                      <a:rPr lang="en-US" b="0" i="1" smtClean="0">
                        <a:latin typeface="Cambria Math" panose="02040503050406030204" pitchFamily="18" charset="0"/>
                      </a:rPr>
                      <m:t>𝐼</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b="0" dirty="0" smtClean="0"/>
              </a:p>
              <a:p>
                <a:pPr lvl="1"/>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b="0" dirty="0" smtClean="0"/>
                  <a:t>: remaining service capacity of the system after servicing </a:t>
                </a:r>
                <a14:m>
                  <m:oMath xmlns:m="http://schemas.openxmlformats.org/officeDocument/2006/math">
                    <m:r>
                      <a:rPr lang="en-US" b="0" i="1" smtClean="0">
                        <a:latin typeface="Cambria Math" panose="02040503050406030204" pitchFamily="18" charset="0"/>
                      </a:rPr>
                      <m:t>𝐼</m:t>
                    </m:r>
                  </m:oMath>
                </a14:m>
                <a:r>
                  <a:rPr lang="en-US" b="0" dirty="0" smtClean="0"/>
                  <a:t>, i.e. </a:t>
                </a:r>
                <a14:m>
                  <m:oMath xmlns:m="http://schemas.openxmlformats.org/officeDocument/2006/math">
                    <m:r>
                      <a:rPr lang="en-US" b="0" i="1" smtClean="0">
                        <a:latin typeface="Cambria Math" panose="02040503050406030204" pitchFamily="18" charset="0"/>
                      </a:rPr>
                      <m:t>𝑆</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b="0" dirty="0" smtClean="0"/>
              </a:p>
              <a:p>
                <a:pPr lvl="1"/>
                <a14:m>
                  <m:oMath xmlns:m="http://schemas.openxmlformats.org/officeDocument/2006/math">
                    <m:r>
                      <a:rPr lang="en-US" b="0" i="1" smtClean="0">
                        <a:latin typeface="Cambria Math" panose="02040503050406030204" pitchFamily="18" charset="0"/>
                      </a:rPr>
                      <m:t>𝑇</m:t>
                    </m:r>
                  </m:oMath>
                </a14:m>
                <a:r>
                  <a:rPr lang="en-US" b="0" dirty="0" smtClean="0"/>
                  <a:t>: </a:t>
                </a:r>
                <a:r>
                  <a:rPr lang="en-US" b="0" dirty="0" err="1" smtClean="0"/>
                  <a:t>hyperperiod</a:t>
                </a:r>
                <a:r>
                  <a:rPr lang="en-US" b="0" dirty="0" smtClean="0"/>
                  <a:t> of the input function period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𝐼</m:t>
                        </m:r>
                      </m:sub>
                    </m:sSub>
                  </m:oMath>
                </a14:m>
                <a:r>
                  <a:rPr lang="en-US" b="0" dirty="0" smtClean="0"/>
                  <a:t> and the service function period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𝑆</m:t>
                        </m:r>
                      </m:sub>
                    </m:sSub>
                  </m:oMath>
                </a14:m>
                <a:r>
                  <a:rPr lang="en-US" b="0" dirty="0" smtClean="0"/>
                  <a:t>, </a:t>
                </a:r>
                <a14:m>
                  <m:oMath xmlns:m="http://schemas.openxmlformats.org/officeDocument/2006/math">
                    <m:r>
                      <m:rPr>
                        <m:sty m:val="p"/>
                      </m:rPr>
                      <a:rPr lang="en-US" b="0" i="0" smtClean="0">
                        <a:latin typeface="Cambria Math" panose="02040503050406030204" pitchFamily="18" charset="0"/>
                      </a:rPr>
                      <m:t>T</m:t>
                    </m:r>
                    <m:r>
                      <a:rPr lang="en-US" b="0" i="0" smtClean="0">
                        <a:latin typeface="Cambria Math" panose="02040503050406030204" pitchFamily="18" charset="0"/>
                      </a:rPr>
                      <m:t>=</m:t>
                    </m:r>
                    <m:r>
                      <a:rPr lang="en-US" b="0" i="1" smtClean="0">
                        <a:latin typeface="Cambria Math" panose="02040503050406030204" pitchFamily="18" charset="0"/>
                      </a:rPr>
                      <m:t>𝑙𝑐𝑚</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𝐼</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𝑆</m:t>
                        </m:r>
                      </m:sub>
                    </m:sSub>
                    <m:r>
                      <a:rPr lang="en-US" b="0" i="1" smtClean="0">
                        <a:latin typeface="Cambria Math" panose="02040503050406030204" pitchFamily="18" charset="0"/>
                      </a:rPr>
                      <m:t>)</m:t>
                    </m:r>
                  </m:oMath>
                </a14:m>
                <a:endParaRPr lang="en-US" b="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89" t="-1120" r="-95" b="-1274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3708960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Analysis of Periodic Systems (5/5): Stability Analysis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r>
                  <a:rPr lang="en-US" dirty="0" smtClean="0"/>
                  <a:t>Consider the scenario when </a:t>
                </a:r>
                <a14:m>
                  <m:oMath xmlns:m="http://schemas.openxmlformats.org/officeDocument/2006/math">
                    <m:r>
                      <a:rPr lang="en-US" b="0" i="1" smtClean="0">
                        <a:latin typeface="Cambria Math" panose="02040503050406030204" pitchFamily="18" charset="0"/>
                      </a:rPr>
                      <m:t>𝑅</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m:t>
                        </m:r>
                      </m:e>
                    </m:d>
                    <m:r>
                      <a:rPr lang="en-US" b="0" i="1" smtClean="0">
                        <a:latin typeface="Cambria Math" panose="02040503050406030204" pitchFamily="18" charset="0"/>
                      </a:rPr>
                      <m:t>&lt;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r>
                  <a:rPr lang="en-US" dirty="0" smtClean="0"/>
                  <a:t>, </a:t>
                </a:r>
              </a:p>
              <a:p>
                <a:pPr lvl="1"/>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r>
                  <a:rPr lang="en-US" dirty="0" smtClean="0"/>
                  <a:t> is a measure of how much extra data the system can transmit in a given period</a:t>
                </a:r>
                <a:r>
                  <a:rPr lang="en-US" dirty="0"/>
                  <a:t>;</a:t>
                </a:r>
                <a:r>
                  <a:rPr lang="en-US" dirty="0" smtClean="0"/>
                  <a:t> </a:t>
                </a:r>
                <a:r>
                  <a:rPr lang="en-US" dirty="0" smtClean="0"/>
                  <a:t>not all of the data in the buffer will have been serviced by the end of the second period, therefore </a:t>
                </a:r>
                <a14:m>
                  <m:oMath xmlns:m="http://schemas.openxmlformats.org/officeDocument/2006/math">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𝑇</m:t>
                        </m:r>
                      </m:e>
                    </m:d>
                    <m:r>
                      <a:rPr lang="en-US" b="0" i="1" smtClean="0">
                        <a:latin typeface="Cambria Math" panose="02040503050406030204" pitchFamily="18" charset="0"/>
                      </a:rPr>
                      <m:t>&gt;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endParaRPr lang="en-US" dirty="0" smtClean="0"/>
              </a:p>
              <a:p>
                <a:pPr lvl="1"/>
                <a:r>
                  <a:rPr lang="en-US" dirty="0" smtClean="0"/>
                  <a:t>For any two successive periods,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𝑇</m:t>
                    </m:r>
                  </m:oMath>
                </a14:m>
                <a:r>
                  <a:rPr lang="en-US" dirty="0" smtClean="0"/>
                  <a:t> and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r>
                  <a:rPr lang="en-US" b="0" dirty="0" smtClean="0"/>
                  <a:t/>
                </a:r>
                <a:br>
                  <a:rPr lang="en-US" b="0" dirty="0" smtClean="0"/>
                </a:br>
                <a14:m>
                  <m:oMath xmlns:m="http://schemas.openxmlformats.org/officeDocument/2006/math">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r>
                          <a:rPr lang="en-US" b="0" i="1" smtClean="0">
                            <a:latin typeface="Cambria Math" panose="02040503050406030204" pitchFamily="18" charset="0"/>
                          </a:rPr>
                          <m:t>𝑇</m:t>
                        </m:r>
                      </m:e>
                    </m:d>
                    <m:r>
                      <a:rPr lang="en-US" b="0" i="1" smtClean="0">
                        <a:latin typeface="Cambria Math" panose="02040503050406030204" pitchFamily="18" charset="0"/>
                      </a:rPr>
                      <m:t>&gt;</m:t>
                    </m:r>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𝑇</m:t>
                        </m:r>
                      </m:e>
                    </m:d>
                  </m:oMath>
                </a14:m>
                <a:r>
                  <a:rPr lang="en-US" b="0" dirty="0" smtClean="0"/>
                  <a:t/>
                </a:r>
                <a:br>
                  <a:rPr lang="en-US" b="0" dirty="0" smtClean="0"/>
                </a:b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𝑇</m:t>
                        </m:r>
                      </m:e>
                    </m:d>
                    <m:r>
                      <a:rPr lang="en-US" b="0" i="1" smtClean="0">
                        <a:latin typeface="Cambria Math" panose="02040503050406030204" pitchFamily="18" charset="0"/>
                      </a:rPr>
                      <m:t>&gt;</m:t>
                    </m:r>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𝑇</m:t>
                        </m:r>
                      </m:e>
                    </m:d>
                    <m:r>
                      <a:rPr lang="en-US" i="1" smtClean="0">
                        <a:latin typeface="Cambria Math" panose="02040503050406030204" pitchFamily="18" charset="0"/>
                      </a:rPr>
                      <m:t>, </m:t>
                    </m:r>
                    <m:r>
                      <a:rPr lang="en-US" b="0" i="1" smtClean="0">
                        <a:latin typeface="Cambria Math" panose="02040503050406030204" pitchFamily="18" charset="0"/>
                      </a:rPr>
                      <m:t> </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ℕ</m:t>
                    </m:r>
                    <m:r>
                      <a:rPr lang="en-US" b="0" i="1" smtClean="0">
                        <a:latin typeface="Cambria Math" panose="02040503050406030204" pitchFamily="18" charset="0"/>
                      </a:rPr>
                      <m:t>:</m:t>
                    </m:r>
                    <m:r>
                      <a:rPr lang="en-US" b="0" i="1" smtClean="0">
                        <a:latin typeface="Cambria Math" panose="02040503050406030204" pitchFamily="18" charset="0"/>
                      </a:rPr>
                      <m:t>𝑚</m:t>
                    </m:r>
                    <m:r>
                      <a:rPr lang="en-US" i="1">
                        <a:latin typeface="Cambria Math" panose="02040503050406030204" pitchFamily="18" charset="0"/>
                      </a:rPr>
                      <m:t>&gt;</m:t>
                    </m:r>
                    <m:r>
                      <a:rPr lang="en-US" i="1">
                        <a:latin typeface="Cambria Math" panose="02040503050406030204" pitchFamily="18" charset="0"/>
                      </a:rPr>
                      <m:t>𝑛</m:t>
                    </m:r>
                    <m:r>
                      <a:rPr lang="en-US" i="1">
                        <a:latin typeface="Cambria Math" panose="02040503050406030204" pitchFamily="18" charset="0"/>
                      </a:rPr>
                      <m:t>&gt;0</m:t>
                    </m:r>
                  </m:oMath>
                </a14:m>
                <a:r>
                  <a:rPr lang="en-US" dirty="0" smtClean="0"/>
                  <a:t/>
                </a:r>
                <a:br>
                  <a:rPr lang="en-US" dirty="0" smtClean="0"/>
                </a:b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&lt;</m:t>
                    </m:r>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𝑇</m:t>
                        </m:r>
                      </m:e>
                    </m:d>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m:t>
                    </m:r>
                    <m:r>
                      <a:rPr lang="en-US" i="1">
                        <a:latin typeface="Cambria Math" panose="02040503050406030204" pitchFamily="18" charset="0"/>
                      </a:rPr>
                      <m:t>ℕ</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&gt;0</m:t>
                    </m:r>
                  </m:oMath>
                </a14:m>
                <a:endParaRPr lang="en-US" dirty="0" smtClean="0"/>
              </a:p>
              <a:p>
                <a:pPr lvl="2"/>
                <a:r>
                  <a:rPr lang="en-US" dirty="0" smtClean="0"/>
                  <a:t>Therefore the system has </a:t>
                </a:r>
                <a:r>
                  <a:rPr lang="en-US" b="1" dirty="0" smtClean="0"/>
                  <a:t>unbounded buffer growth</a:t>
                </a:r>
                <a:endParaRPr lang="en-US" dirty="0" smtClean="0"/>
              </a:p>
              <a:p>
                <a:r>
                  <a:rPr lang="en-US" dirty="0" smtClean="0"/>
                  <a:t>Consider the scenario when </a:t>
                </a:r>
                <a14:m>
                  <m:oMath xmlns:m="http://schemas.openxmlformats.org/officeDocument/2006/math">
                    <m:r>
                      <a:rPr lang="en-US" b="0" i="1" smtClean="0">
                        <a:latin typeface="Cambria Math" panose="02040503050406030204" pitchFamily="18" charset="0"/>
                      </a:rPr>
                      <m:t>𝑅</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m:t>
                        </m:r>
                      </m:e>
                    </m:d>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r>
                  <a:rPr lang="en-US" dirty="0" smtClean="0"/>
                  <a:t>,</a:t>
                </a:r>
              </a:p>
              <a:p>
                <a:pPr lvl="1"/>
                <a:r>
                  <a:rPr lang="en-US" dirty="0" smtClean="0"/>
                  <a:t>The system can service in a period the amount of data remaining in the buffer from the preceding period, therefore </a:t>
                </a:r>
                <a14:m>
                  <m:oMath xmlns:m="http://schemas.openxmlformats.org/officeDocument/2006/math">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𝑇</m:t>
                        </m:r>
                      </m:e>
                    </m:d>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endParaRPr lang="en-US" dirty="0"/>
              </a:p>
              <a:p>
                <a:pPr lvl="1"/>
                <a:r>
                  <a:rPr lang="en-US" dirty="0"/>
                  <a:t>For any two successive periods,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𝑇</m:t>
                    </m:r>
                  </m:oMath>
                </a14:m>
                <a:r>
                  <a:rPr lang="en-US" dirty="0"/>
                  <a:t> and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𝑇</m:t>
                    </m:r>
                    <m:r>
                      <a:rPr lang="en-US" b="0" i="1" smtClean="0">
                        <a:latin typeface="Cambria Math" panose="02040503050406030204" pitchFamily="18" charset="0"/>
                      </a:rPr>
                      <m:t>:</m:t>
                    </m:r>
                  </m:oMath>
                </a14:m>
                <a:r>
                  <a:rPr lang="en-US" dirty="0"/>
                  <a:t/>
                </a:r>
                <a:br>
                  <a:rPr lang="en-US" dirty="0"/>
                </a:br>
                <a14:m>
                  <m:oMath xmlns:m="http://schemas.openxmlformats.org/officeDocument/2006/math">
                    <m:r>
                      <a:rPr lang="en-US" i="1">
                        <a:latin typeface="Cambria Math" panose="02040503050406030204" pitchFamily="18" charset="0"/>
                      </a:rPr>
                      <m:t>𝐵</m:t>
                    </m:r>
                    <m:d>
                      <m:dPr>
                        <m:begChr m:val="["/>
                        <m:endChr m:val="]"/>
                        <m:ctrlPr>
                          <a:rPr lang="en-US" i="1">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r>
                          <a:rPr lang="en-US" i="1">
                            <a:latin typeface="Cambria Math" panose="02040503050406030204" pitchFamily="18" charset="0"/>
                          </a:rPr>
                          <m:t>𝑇</m:t>
                        </m:r>
                      </m:e>
                    </m:d>
                    <m:r>
                      <a:rPr lang="en-US" b="0" i="1" smtClean="0">
                        <a:latin typeface="Cambria Math" panose="02040503050406030204" pitchFamily="18" charset="0"/>
                      </a:rPr>
                      <m:t>=</m:t>
                    </m:r>
                    <m:r>
                      <a:rPr lang="en-US" i="1">
                        <a:latin typeface="Cambria Math" panose="02040503050406030204" pitchFamily="18" charset="0"/>
                      </a:rPr>
                      <m:t>𝐵</m:t>
                    </m:r>
                    <m:d>
                      <m:dPr>
                        <m:begChr m:val="["/>
                        <m:endChr m:val="]"/>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𝑇</m:t>
                        </m:r>
                      </m:e>
                    </m:d>
                  </m:oMath>
                </a14:m>
                <a:r>
                  <a:rPr lang="en-US" dirty="0"/>
                  <a:t/>
                </a:r>
                <a:br>
                  <a:rPr lang="en-US" dirty="0"/>
                </a:b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𝐵</m:t>
                    </m:r>
                    <m:d>
                      <m:dPr>
                        <m:begChr m:val="["/>
                        <m:endChr m:val="]"/>
                        <m:ctrlPr>
                          <a:rPr lang="en-US" i="1">
                            <a:latin typeface="Cambria Math" panose="02040503050406030204" pitchFamily="18" charset="0"/>
                          </a:rPr>
                        </m:ctrlPr>
                      </m:dPr>
                      <m:e>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𝑇</m:t>
                        </m:r>
                      </m:e>
                    </m:d>
                    <m:r>
                      <a:rPr lang="en-US" b="0" i="1" smtClean="0">
                        <a:latin typeface="Cambria Math" panose="02040503050406030204" pitchFamily="18" charset="0"/>
                      </a:rPr>
                      <m:t>=</m:t>
                    </m:r>
                    <m:r>
                      <a:rPr lang="en-US" i="1">
                        <a:latin typeface="Cambria Math" panose="02040503050406030204" pitchFamily="18" charset="0"/>
                      </a:rPr>
                      <m:t>𝐵</m:t>
                    </m:r>
                    <m:d>
                      <m:dPr>
                        <m:begChr m:val="["/>
                        <m:endChr m:val="]"/>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𝑇</m:t>
                        </m:r>
                      </m:e>
                    </m:d>
                    <m:r>
                      <a:rPr lang="en-US" i="1">
                        <a:latin typeface="Cambria Math" panose="02040503050406030204" pitchFamily="18" charset="0"/>
                      </a:rPr>
                      <m:t>, </m:t>
                    </m:r>
                    <m:r>
                      <a:rPr lang="en-US" b="0" i="1" smtClean="0">
                        <a:latin typeface="Cambria Math" panose="02040503050406030204" pitchFamily="18" charset="0"/>
                      </a:rPr>
                      <m:t> </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ℕ</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&gt;</m:t>
                    </m:r>
                    <m:r>
                      <a:rPr lang="en-US" i="1">
                        <a:latin typeface="Cambria Math" panose="02040503050406030204" pitchFamily="18" charset="0"/>
                      </a:rPr>
                      <m:t>𝑛</m:t>
                    </m:r>
                    <m:r>
                      <a:rPr lang="en-US" i="1">
                        <a:latin typeface="Cambria Math" panose="02040503050406030204" pitchFamily="18" charset="0"/>
                      </a:rPr>
                      <m:t>&gt;0</m:t>
                    </m:r>
                  </m:oMath>
                </a14:m>
                <a:r>
                  <a:rPr lang="en-US" dirty="0"/>
                  <a:t/>
                </a:r>
                <a:br>
                  <a:rPr lang="en-US" dirty="0"/>
                </a:b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𝐵</m:t>
                    </m:r>
                    <m:d>
                      <m:dPr>
                        <m:begChr m:val="["/>
                        <m:endChr m:val="]"/>
                        <m:ctrlPr>
                          <a:rPr lang="en-US" i="1">
                            <a:latin typeface="Cambria Math" panose="02040503050406030204" pitchFamily="18" charset="0"/>
                          </a:rPr>
                        </m:ctrlPr>
                      </m:dPr>
                      <m:e>
                        <m:r>
                          <a:rPr lang="en-US" i="1">
                            <a:latin typeface="Cambria Math" panose="02040503050406030204" pitchFamily="18" charset="0"/>
                          </a:rPr>
                          <m:t>𝑡</m:t>
                        </m:r>
                      </m:e>
                    </m:d>
                    <m:r>
                      <a:rPr lang="en-US" b="0" i="1" smtClean="0">
                        <a:latin typeface="Cambria Math" panose="02040503050406030204" pitchFamily="18" charset="0"/>
                      </a:rPr>
                      <m:t>=</m:t>
                    </m:r>
                    <m:r>
                      <a:rPr lang="en-US" i="1">
                        <a:latin typeface="Cambria Math" panose="02040503050406030204" pitchFamily="18" charset="0"/>
                      </a:rPr>
                      <m:t>𝐵</m:t>
                    </m:r>
                    <m:d>
                      <m:dPr>
                        <m:begChr m:val="["/>
                        <m:endChr m:val="]"/>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𝑇</m:t>
                        </m:r>
                      </m:e>
                    </m:d>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ℕ</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&gt;0</m:t>
                    </m:r>
                  </m:oMath>
                </a14:m>
                <a:endParaRPr lang="en-US" dirty="0"/>
              </a:p>
              <a:p>
                <a:pPr lvl="2"/>
                <a:r>
                  <a:rPr lang="en-US" dirty="0" smtClean="0"/>
                  <a:t>Therefore the </a:t>
                </a:r>
                <a:r>
                  <a:rPr lang="en-US" dirty="0"/>
                  <a:t>system has </a:t>
                </a:r>
                <a:r>
                  <a:rPr lang="en-US" dirty="0" smtClean="0"/>
                  <a:t>a </a:t>
                </a:r>
                <a:r>
                  <a:rPr lang="en-US" b="1" dirty="0" smtClean="0"/>
                  <a:t>finite buffer</a:t>
                </a:r>
                <a:endParaRPr lang="en-US" dirty="0" smtClean="0"/>
              </a:p>
              <a:p>
                <a:pPr lvl="1"/>
                <a:endParaRPr lang="en-US" dirty="0" smtClean="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89" t="-1120" b="-1470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930615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PNP</a:t>
            </a:r>
            <a:r>
              <a:rPr lang="en-US" baseline="30000" dirty="0" smtClean="0"/>
              <a:t>2</a:t>
            </a:r>
            <a:r>
              <a:rPr lang="en-US" dirty="0" smtClean="0"/>
              <a:t> </a:t>
            </a:r>
            <a:r>
              <a:rPr lang="en-US" dirty="0" smtClean="0"/>
              <a:t>Network Applications</a:t>
            </a:r>
            <a:r>
              <a:rPr lang="en-US" dirty="0"/>
              <a:t> </a:t>
            </a:r>
            <a:r>
              <a:rPr lang="en-US" dirty="0" smtClean="0"/>
              <a:t>Testbed</a:t>
            </a:r>
            <a:endParaRPr lang="en-US" dirty="0"/>
          </a:p>
        </p:txBody>
      </p:sp>
      <p:sp>
        <p:nvSpPr>
          <p:cNvPr id="3" name="Content Placeholder 2"/>
          <p:cNvSpPr>
            <a:spLocks noGrp="1"/>
          </p:cNvSpPr>
          <p:nvPr>
            <p:ph sz="half" idx="1"/>
          </p:nvPr>
        </p:nvSpPr>
        <p:spPr/>
        <p:txBody>
          <a:bodyPr/>
          <a:lstStyle/>
          <a:p>
            <a:r>
              <a:rPr lang="en-US" dirty="0" smtClean="0"/>
              <a:t>Used for the deployment of </a:t>
            </a:r>
            <a:r>
              <a:rPr lang="en-US" dirty="0"/>
              <a:t>PNP</a:t>
            </a:r>
            <a:r>
              <a:rPr lang="en-US" baseline="30000" dirty="0"/>
              <a:t>2</a:t>
            </a:r>
            <a:r>
              <a:rPr lang="en-US" dirty="0" smtClean="0"/>
              <a:t> </a:t>
            </a:r>
            <a:r>
              <a:rPr lang="en-US" dirty="0" smtClean="0"/>
              <a:t>tests</a:t>
            </a:r>
          </a:p>
          <a:p>
            <a:r>
              <a:rPr lang="en-US" dirty="0" smtClean="0"/>
              <a:t>Have</a:t>
            </a:r>
            <a:r>
              <a:rPr lang="en-US" dirty="0"/>
              <a:t> </a:t>
            </a:r>
            <a:r>
              <a:rPr lang="en-US" dirty="0" smtClean="0"/>
              <a:t>experimentally</a:t>
            </a:r>
            <a:r>
              <a:rPr lang="en-US" dirty="0"/>
              <a:t> </a:t>
            </a:r>
            <a:r>
              <a:rPr lang="en-US" dirty="0" smtClean="0"/>
              <a:t>validated </a:t>
            </a:r>
            <a:r>
              <a:rPr lang="en-US" dirty="0"/>
              <a:t>PNP</a:t>
            </a:r>
            <a:r>
              <a:rPr lang="en-US" baseline="30000" dirty="0"/>
              <a:t>2</a:t>
            </a:r>
            <a:r>
              <a:rPr lang="en-US" dirty="0" smtClean="0"/>
              <a:t> </a:t>
            </a:r>
            <a:r>
              <a:rPr lang="en-US" dirty="0" smtClean="0"/>
              <a:t>analysis</a:t>
            </a:r>
            <a:r>
              <a:rPr lang="en-US" dirty="0"/>
              <a:t> </a:t>
            </a:r>
            <a:r>
              <a:rPr lang="en-US" dirty="0" smtClean="0"/>
              <a:t>results</a:t>
            </a:r>
            <a:r>
              <a:rPr lang="en-US" dirty="0"/>
              <a:t> </a:t>
            </a:r>
            <a:r>
              <a:rPr lang="en-US" dirty="0" smtClean="0"/>
              <a:t>using</a:t>
            </a:r>
            <a:r>
              <a:rPr lang="en-US" dirty="0"/>
              <a:t> </a:t>
            </a:r>
            <a:r>
              <a:rPr lang="en-US" dirty="0" smtClean="0"/>
              <a:t>our</a:t>
            </a:r>
            <a:r>
              <a:rPr lang="en-US" dirty="0"/>
              <a:t> </a:t>
            </a:r>
            <a:r>
              <a:rPr lang="en-US" dirty="0" smtClean="0"/>
              <a:t>testbed</a:t>
            </a:r>
          </a:p>
          <a:p>
            <a:r>
              <a:rPr lang="en-US" dirty="0" smtClean="0"/>
              <a:t>Will</a:t>
            </a:r>
            <a:r>
              <a:rPr lang="en-US" dirty="0"/>
              <a:t> </a:t>
            </a:r>
            <a:r>
              <a:rPr lang="en-US" dirty="0" smtClean="0"/>
              <a:t>be useful in developing and testing new research in networked cyber-physical systems</a:t>
            </a:r>
            <a:endParaRPr lang="en-US" dirty="0"/>
          </a:p>
        </p:txBody>
      </p:sp>
      <p:sp>
        <p:nvSpPr>
          <p:cNvPr id="8" name="Content Placeholder 7"/>
          <p:cNvSpPr>
            <a:spLocks noGrp="1"/>
          </p:cNvSpPr>
          <p:nvPr>
            <p:ph sz="half" idx="2"/>
          </p:nvPr>
        </p:nvSpPr>
        <p:spPr/>
        <p:txBody>
          <a:bodyPr/>
          <a:lstStyle/>
          <a:p>
            <a:endParaRPr lang="en-US"/>
          </a:p>
        </p:txBody>
      </p:sp>
      <p:pic>
        <p:nvPicPr>
          <p:cNvPr id="11" name="Picture 10" descr="E:\_DATA\Vanderbilt University\Research\RCPS - Testbed - Construction\IMAG016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1725" y="1756569"/>
            <a:ext cx="3986643" cy="44958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C:\Users\emfinger\Documents\Work\F6\trunk\doc\papers\SINext GenMobileComputing-2013\Figs\P100002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721369"/>
            <a:ext cx="2848841" cy="213663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2712061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Introduction </a:t>
            </a:r>
          </a:p>
          <a:p>
            <a:r>
              <a:rPr lang="en-US" dirty="0" smtClean="0"/>
              <a:t>Related Work</a:t>
            </a:r>
          </a:p>
          <a:p>
            <a:r>
              <a:rPr lang="en-US" dirty="0" smtClean="0"/>
              <a:t>Results: </a:t>
            </a:r>
          </a:p>
          <a:p>
            <a:pPr lvl="1"/>
            <a:r>
              <a:rPr lang="en-US" dirty="0" smtClean="0"/>
              <a:t>Design-Time Network Performance Analysis of Distributed CPS Applications</a:t>
            </a:r>
          </a:p>
          <a:p>
            <a:pPr lvl="2"/>
            <a:r>
              <a:rPr lang="en-US" dirty="0" smtClean="0"/>
              <a:t>Precise Network Performance </a:t>
            </a:r>
            <a:r>
              <a:rPr lang="en-US" dirty="0"/>
              <a:t>Prediction</a:t>
            </a:r>
          </a:p>
          <a:p>
            <a:pPr lvl="2"/>
            <a:r>
              <a:rPr lang="en-US" dirty="0"/>
              <a:t>Comparison with Network Calculus</a:t>
            </a:r>
            <a:endParaRPr lang="en-US" dirty="0" smtClean="0"/>
          </a:p>
          <a:p>
            <a:pPr lvl="2"/>
            <a:r>
              <a:rPr lang="en-US" dirty="0" smtClean="0"/>
              <a:t>Analysis of Periodic </a:t>
            </a:r>
            <a:r>
              <a:rPr lang="en-US" dirty="0" smtClean="0"/>
              <a:t>Systems</a:t>
            </a:r>
          </a:p>
          <a:p>
            <a:pPr lvl="2"/>
            <a:r>
              <a:rPr lang="en-US" dirty="0" smtClean="0"/>
              <a:t>Analysis of TDMA Scheduling</a:t>
            </a:r>
          </a:p>
          <a:p>
            <a:pPr lvl="2"/>
            <a:r>
              <a:rPr lang="en-US" dirty="0" smtClean="0"/>
              <a:t>Compositional </a:t>
            </a:r>
            <a:r>
              <a:rPr lang="en-US" dirty="0" smtClean="0"/>
              <a:t>Analysis</a:t>
            </a:r>
          </a:p>
          <a:p>
            <a:pPr lvl="2"/>
            <a:r>
              <a:rPr lang="en-US" dirty="0" smtClean="0"/>
              <a:t>Delay Analysis</a:t>
            </a:r>
          </a:p>
          <a:p>
            <a:pPr lvl="2"/>
            <a:r>
              <a:rPr lang="en-US" dirty="0" smtClean="0"/>
              <a:t>Analysis of Statically Routed Networks</a:t>
            </a:r>
          </a:p>
          <a:p>
            <a:pPr lvl="1"/>
            <a:r>
              <a:rPr lang="en-US" dirty="0" smtClean="0"/>
              <a:t>Run-Time Network Performance Monitoring and Management for Distributed CPS Applications</a:t>
            </a:r>
          </a:p>
          <a:p>
            <a:pPr lvl="2"/>
            <a:r>
              <a:rPr lang="en-US" dirty="0" smtClean="0"/>
              <a:t>Measurement, Detection, and Enforcement</a:t>
            </a:r>
          </a:p>
          <a:p>
            <a:pPr lvl="2"/>
            <a:r>
              <a:rPr lang="en-US" dirty="0" smtClean="0"/>
              <a:t>DDoS Detection</a:t>
            </a:r>
          </a:p>
          <a:p>
            <a:r>
              <a:rPr lang="en-US" dirty="0" smtClean="0"/>
              <a:t>Conclusions and Future Work</a:t>
            </a:r>
          </a:p>
          <a:p>
            <a:r>
              <a:rPr lang="en-US" dirty="0" smtClean="0"/>
              <a:t>Publications</a:t>
            </a:r>
          </a:p>
        </p:txBody>
      </p:sp>
      <p:sp>
        <p:nvSpPr>
          <p:cNvPr id="4" name="Slide Number Placeholder 3"/>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386266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Comparison of </a:t>
            </a:r>
            <a:r>
              <a:rPr lang="en-US" dirty="0"/>
              <a:t>PNP</a:t>
            </a:r>
            <a:r>
              <a:rPr lang="en-US" baseline="30000" dirty="0"/>
              <a:t>2</a:t>
            </a:r>
            <a:r>
              <a:rPr lang="en-US" dirty="0" smtClean="0"/>
              <a:t> </a:t>
            </a:r>
            <a:r>
              <a:rPr lang="en-US" dirty="0" smtClean="0"/>
              <a:t>with RTC Toolbox</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will develop test system and application models using our analysis techniques for which we can determine the predicted network resource requirements.</a:t>
            </a:r>
          </a:p>
          <a:p>
            <a:r>
              <a:rPr lang="en-US" dirty="0" smtClean="0"/>
              <a:t>We will develop those same test system and application models in RTC, using RTC Toolbox for MATLAB, for which we can determine comparison predicted network resource requirements.</a:t>
            </a:r>
          </a:p>
          <a:p>
            <a:r>
              <a:rPr lang="en-US" dirty="0" smtClean="0"/>
              <a:t>We will use our </a:t>
            </a:r>
            <a:r>
              <a:rPr lang="en-US" dirty="0" err="1" smtClean="0"/>
              <a:t>testbed</a:t>
            </a:r>
            <a:r>
              <a:rPr lang="en-US" dirty="0" smtClean="0"/>
              <a:t> to enforce the system profile and run application code which follows the network profile.  Measurement code on the </a:t>
            </a:r>
            <a:r>
              <a:rPr lang="en-US" dirty="0" err="1" smtClean="0"/>
              <a:t>testbed</a:t>
            </a:r>
            <a:r>
              <a:rPr lang="en-US" dirty="0" smtClean="0"/>
              <a:t> and in the application will allow us to determine the application's network buffer utilization and buffering delay.</a:t>
            </a:r>
          </a:p>
          <a:p>
            <a:r>
              <a:rPr lang="en-US" dirty="0" smtClean="0"/>
              <a:t>We will compare the predicted results for the test system and application combinations to see what, if any, difference exists between the techniques.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14145559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Picture 63"/>
          <p:cNvPicPr>
            <a:picLocks noGrp="1" noChangeAspect="1"/>
          </p:cNvPicPr>
          <p:nvPr>
            <p:ph sz="quarter" idx="4"/>
          </p:nvPr>
        </p:nvPicPr>
        <p:blipFill>
          <a:blip r:embed="rId3">
            <a:extLst>
              <a:ext uri="{28A0092B-C50C-407E-A947-70E740481C1C}">
                <a14:useLocalDpi xmlns:a14="http://schemas.microsoft.com/office/drawing/2010/main"/>
              </a:ext>
            </a:extLst>
          </a:blip>
          <a:stretch>
            <a:fillRect/>
          </a:stretch>
        </p:blipFill>
        <p:spPr>
          <a:xfrm>
            <a:off x="4572000" y="2209800"/>
            <a:ext cx="3841753" cy="2740038"/>
          </a:xfrm>
          <a:prstGeom prst="rect">
            <a:avLst/>
          </a:prstGeom>
        </p:spPr>
      </p:pic>
      <p:sp>
        <p:nvSpPr>
          <p:cNvPr id="2" name="Title 1"/>
          <p:cNvSpPr>
            <a:spLocks noGrp="1"/>
          </p:cNvSpPr>
          <p:nvPr>
            <p:ph type="title"/>
          </p:nvPr>
        </p:nvSpPr>
        <p:spPr/>
        <p:txBody>
          <a:bodyPr>
            <a:normAutofit fontScale="90000"/>
          </a:bodyPr>
          <a:lstStyle/>
          <a:p>
            <a:r>
              <a:rPr lang="en-US" dirty="0" smtClean="0"/>
              <a:t>Generation of Application Network Profiles from Business Logic Models (1/3)</a:t>
            </a:r>
            <a:endParaRPr lang="en-US" dirty="0"/>
          </a:p>
        </p:txBody>
      </p:sp>
      <p:sp>
        <p:nvSpPr>
          <p:cNvPr id="5" name="Text Placeholder 4"/>
          <p:cNvSpPr>
            <a:spLocks noGrp="1"/>
          </p:cNvSpPr>
          <p:nvPr>
            <p:ph type="body" idx="1"/>
          </p:nvPr>
        </p:nvSpPr>
        <p:spPr>
          <a:xfrm>
            <a:off x="457200" y="1717185"/>
            <a:ext cx="6141569" cy="731520"/>
          </a:xfrm>
        </p:spPr>
        <p:txBody>
          <a:bodyPr anchor="ctr"/>
          <a:lstStyle/>
          <a:p>
            <a:r>
              <a:rPr lang="en-US" dirty="0" smtClean="0"/>
              <a:t>Component-based Software Engineering Overview</a:t>
            </a:r>
            <a:endParaRPr lang="en-US" dirty="0"/>
          </a:p>
        </p:txBody>
      </p:sp>
      <p:sp>
        <p:nvSpPr>
          <p:cNvPr id="3" name="Content Placeholder 2"/>
          <p:cNvSpPr>
            <a:spLocks noGrp="1"/>
          </p:cNvSpPr>
          <p:nvPr>
            <p:ph sz="half" idx="2"/>
          </p:nvPr>
        </p:nvSpPr>
        <p:spPr>
          <a:xfrm>
            <a:off x="457201" y="2209800"/>
            <a:ext cx="4768596" cy="3664650"/>
          </a:xfrm>
        </p:spPr>
        <p:txBody>
          <a:bodyPr>
            <a:noAutofit/>
          </a:bodyPr>
          <a:lstStyle/>
          <a:p>
            <a:r>
              <a:rPr lang="en-US" sz="1200" dirty="0" smtClean="0"/>
              <a:t>A</a:t>
            </a:r>
            <a:r>
              <a:rPr lang="en-US" sz="1200" dirty="0"/>
              <a:t> </a:t>
            </a:r>
            <a:r>
              <a:rPr lang="en-US" sz="1200" dirty="0" smtClean="0"/>
              <a:t>component</a:t>
            </a:r>
            <a:r>
              <a:rPr lang="en-US" sz="1200" dirty="0"/>
              <a:t> </a:t>
            </a:r>
            <a:r>
              <a:rPr lang="en-US" sz="1200" dirty="0" smtClean="0"/>
              <a:t>is the smallest deployable part of an application, containing</a:t>
            </a:r>
          </a:p>
          <a:p>
            <a:pPr lvl="1"/>
            <a:r>
              <a:rPr lang="en-US" sz="1200" dirty="0" smtClean="0"/>
              <a:t>Timers &amp; State Variables</a:t>
            </a:r>
          </a:p>
          <a:p>
            <a:pPr lvl="1"/>
            <a:r>
              <a:rPr lang="en-US" sz="1200" dirty="0" smtClean="0"/>
              <a:t>External interfaces (input and output ports), their associated input callbacks or output handles</a:t>
            </a:r>
          </a:p>
          <a:p>
            <a:pPr lvl="1"/>
            <a:r>
              <a:rPr lang="en-US" sz="1200" dirty="0" smtClean="0"/>
              <a:t>A </a:t>
            </a:r>
            <a:r>
              <a:rPr lang="en-US" sz="1200" b="1" dirty="0" smtClean="0"/>
              <a:t>single thread </a:t>
            </a:r>
            <a:r>
              <a:rPr lang="en-US" sz="1200" dirty="0" smtClean="0"/>
              <a:t>which sequentially processes to completion pending component operations</a:t>
            </a:r>
          </a:p>
          <a:p>
            <a:r>
              <a:rPr lang="en-US" sz="1200" dirty="0" smtClean="0"/>
              <a:t>Components can be only triggered by</a:t>
            </a:r>
          </a:p>
          <a:p>
            <a:pPr lvl="1"/>
            <a:r>
              <a:rPr lang="en-US" sz="1200" dirty="0" smtClean="0"/>
              <a:t>Timer</a:t>
            </a:r>
            <a:r>
              <a:rPr lang="en-US" sz="1200" dirty="0"/>
              <a:t> </a:t>
            </a:r>
            <a:r>
              <a:rPr lang="en-US" sz="1200" dirty="0" smtClean="0"/>
              <a:t>expiry</a:t>
            </a:r>
            <a:endParaRPr lang="en-US" sz="1200" dirty="0"/>
          </a:p>
          <a:p>
            <a:pPr lvl="1"/>
            <a:r>
              <a:rPr lang="en-US" sz="1200" dirty="0" smtClean="0"/>
              <a:t>Callback invocation for data arriving on an input port</a:t>
            </a:r>
          </a:p>
          <a:p>
            <a:r>
              <a:rPr lang="en-US" sz="1200" dirty="0" smtClean="0"/>
              <a:t>An application</a:t>
            </a:r>
            <a:r>
              <a:rPr lang="en-US" sz="1200" dirty="0"/>
              <a:t> </a:t>
            </a:r>
            <a:r>
              <a:rPr lang="en-US" sz="1200" dirty="0" smtClean="0"/>
              <a:t>consists</a:t>
            </a:r>
            <a:r>
              <a:rPr lang="en-US" sz="1200" dirty="0"/>
              <a:t> </a:t>
            </a:r>
            <a:r>
              <a:rPr lang="en-US" sz="1200" dirty="0" smtClean="0"/>
              <a:t>of</a:t>
            </a:r>
            <a:r>
              <a:rPr lang="en-US" sz="1200" dirty="0"/>
              <a:t> </a:t>
            </a:r>
            <a:r>
              <a:rPr lang="en-US" sz="1200" dirty="0" smtClean="0"/>
              <a:t>a</a:t>
            </a:r>
            <a:r>
              <a:rPr lang="en-US" sz="1200" dirty="0"/>
              <a:t> </a:t>
            </a:r>
            <a:r>
              <a:rPr lang="en-US" sz="1200" dirty="0" smtClean="0"/>
              <a:t>group</a:t>
            </a:r>
            <a:r>
              <a:rPr lang="en-US" sz="1200" dirty="0"/>
              <a:t> </a:t>
            </a:r>
            <a:r>
              <a:rPr lang="en-US" sz="1200" dirty="0" smtClean="0"/>
              <a:t>of</a:t>
            </a:r>
            <a:r>
              <a:rPr lang="en-US" sz="1200" dirty="0"/>
              <a:t> </a:t>
            </a:r>
            <a:r>
              <a:rPr lang="en-US" sz="1200" i="1" dirty="0" smtClean="0"/>
              <a:t>single-threaded</a:t>
            </a:r>
            <a:r>
              <a:rPr lang="en-US" sz="1200" dirty="0" smtClean="0"/>
              <a:t> components which</a:t>
            </a:r>
            <a:r>
              <a:rPr lang="en-US" sz="1200" dirty="0"/>
              <a:t> </a:t>
            </a:r>
            <a:r>
              <a:rPr lang="en-US" sz="1200" dirty="0" smtClean="0"/>
              <a:t>cooperate</a:t>
            </a:r>
            <a:r>
              <a:rPr lang="en-US" sz="1200" dirty="0"/>
              <a:t> </a:t>
            </a:r>
            <a:r>
              <a:rPr lang="en-US" sz="1200" dirty="0" smtClean="0"/>
              <a:t>together and are deployed as a unit</a:t>
            </a:r>
          </a:p>
          <a:p>
            <a:r>
              <a:rPr lang="en-US" sz="1200" dirty="0" smtClean="0"/>
              <a:t>Applications are complex</a:t>
            </a:r>
            <a:r>
              <a:rPr lang="en-US" sz="1200" dirty="0"/>
              <a:t> </a:t>
            </a:r>
            <a:r>
              <a:rPr lang="en-US" sz="1200" dirty="0" smtClean="0"/>
              <a:t>and difficult to analyze</a:t>
            </a:r>
          </a:p>
          <a:p>
            <a:pPr lvl="1"/>
            <a:r>
              <a:rPr lang="en-US" sz="1200" dirty="0" smtClean="0"/>
              <a:t>By using component-based software design and developing models</a:t>
            </a:r>
            <a:r>
              <a:rPr lang="en-US" sz="1200" dirty="0"/>
              <a:t> </a:t>
            </a:r>
            <a:r>
              <a:rPr lang="en-US" sz="1200" dirty="0" smtClean="0"/>
              <a:t>based</a:t>
            </a:r>
            <a:r>
              <a:rPr lang="en-US" sz="1200" dirty="0"/>
              <a:t> </a:t>
            </a:r>
            <a:r>
              <a:rPr lang="en-US" sz="1200" dirty="0" smtClean="0"/>
              <a:t>on the components, we can make analysis</a:t>
            </a:r>
            <a:r>
              <a:rPr lang="en-US" sz="1200" dirty="0"/>
              <a:t> </a:t>
            </a:r>
            <a:r>
              <a:rPr lang="en-US" sz="1200" dirty="0" smtClean="0"/>
              <a:t>tractable</a:t>
            </a:r>
          </a:p>
          <a:p>
            <a:endParaRPr lang="en-US" sz="1200" dirty="0"/>
          </a:p>
        </p:txBody>
      </p:sp>
      <p:sp>
        <p:nvSpPr>
          <p:cNvPr id="4" name="Slide Number Placeholder 3"/>
          <p:cNvSpPr>
            <a:spLocks noGrp="1"/>
          </p:cNvSpPr>
          <p:nvPr>
            <p:ph type="sldNum" sz="quarter" idx="12"/>
          </p:nvPr>
        </p:nvSpPr>
        <p:spPr/>
        <p:txBody>
          <a:bodyPr/>
          <a:lstStyle/>
          <a:p>
            <a:fld id="{4FAB73BC-B049-4115-A692-8D63A059BFB8}" type="slidenum">
              <a:rPr lang="en-US" smtClean="0"/>
              <a:t>21</a:t>
            </a:fld>
            <a:endParaRPr lang="en-US" dirty="0"/>
          </a:p>
        </p:txBody>
      </p:sp>
    </p:spTree>
    <p:extLst>
      <p:ext uri="{BB962C8B-B14F-4D97-AF65-F5344CB8AC3E}">
        <p14:creationId xmlns:p14="http://schemas.microsoft.com/office/powerpoint/2010/main" val="11668065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64353" y="1411432"/>
            <a:ext cx="7123544" cy="5342659"/>
          </a:xfrm>
          <a:prstGeom prst="rect">
            <a:avLst/>
          </a:prstGeom>
        </p:spPr>
      </p:pic>
      <p:sp>
        <p:nvSpPr>
          <p:cNvPr id="2" name="Title 1"/>
          <p:cNvSpPr>
            <a:spLocks noGrp="1"/>
          </p:cNvSpPr>
          <p:nvPr>
            <p:ph type="title"/>
          </p:nvPr>
        </p:nvSpPr>
        <p:spPr/>
        <p:txBody>
          <a:bodyPr>
            <a:normAutofit fontScale="90000"/>
          </a:bodyPr>
          <a:lstStyle/>
          <a:p>
            <a:r>
              <a:rPr lang="en-US" dirty="0" smtClean="0"/>
              <a:t>Generation of Application Network Profiles from Business Logic Models (2/3)</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t>22</a:t>
            </a:fld>
            <a:endParaRPr lang="en-US" dirty="0"/>
          </a:p>
        </p:txBody>
      </p:sp>
    </p:spTree>
    <p:extLst>
      <p:ext uri="{BB962C8B-B14F-4D97-AF65-F5344CB8AC3E}">
        <p14:creationId xmlns:p14="http://schemas.microsoft.com/office/powerpoint/2010/main" val="33343882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Generation of Application Network Profiles from Business Logic Models (3/3)</a:t>
            </a:r>
            <a:endParaRPr lang="en-US" dirty="0"/>
          </a:p>
        </p:txBody>
      </p:sp>
      <p:sp>
        <p:nvSpPr>
          <p:cNvPr id="4" name="Text Placeholder 3"/>
          <p:cNvSpPr>
            <a:spLocks noGrp="1"/>
          </p:cNvSpPr>
          <p:nvPr>
            <p:ph type="body" idx="1"/>
          </p:nvPr>
        </p:nvSpPr>
        <p:spPr>
          <a:xfrm>
            <a:off x="946403" y="1717185"/>
            <a:ext cx="6047177" cy="731520"/>
          </a:xfrm>
        </p:spPr>
        <p:txBody>
          <a:bodyPr/>
          <a:lstStyle/>
          <a:p>
            <a:r>
              <a:rPr lang="en-US" dirty="0" smtClean="0"/>
              <a:t>Proposed Contributions</a:t>
            </a:r>
            <a:endParaRPr lang="en-US" dirty="0"/>
          </a:p>
        </p:txBody>
      </p:sp>
      <p:sp>
        <p:nvSpPr>
          <p:cNvPr id="6" name="Content Placeholder 5"/>
          <p:cNvSpPr>
            <a:spLocks noGrp="1"/>
          </p:cNvSpPr>
          <p:nvPr>
            <p:ph sz="half" idx="2"/>
          </p:nvPr>
        </p:nvSpPr>
        <p:spPr>
          <a:xfrm>
            <a:off x="946403" y="2507550"/>
            <a:ext cx="6047177" cy="3664650"/>
          </a:xfrm>
        </p:spPr>
        <p:txBody>
          <a:bodyPr>
            <a:normAutofit fontScale="92500" lnSpcReduction="20000"/>
          </a:bodyPr>
          <a:lstStyle/>
          <a:p>
            <a:r>
              <a:rPr lang="en-US" sz="1800" dirty="0" smtClean="0"/>
              <a:t>We will develop an add-on to our currently existing modeling language for application business logic which captures the network resources required during each part of the business logic model.</a:t>
            </a:r>
          </a:p>
          <a:p>
            <a:r>
              <a:rPr lang="en-US" sz="1800" dirty="0" smtClean="0"/>
              <a:t>We will develop a compositional technique for generating the network resource requirement profile for an application from the combined business logic models of that application's components.  This is required because the business logic models describe the behavior of the callback associated with a component port, but does not describe the timing of the invocations of that callback.</a:t>
            </a:r>
          </a:p>
          <a:p>
            <a:r>
              <a:rPr lang="en-US" sz="1800" dirty="0" smtClean="0"/>
              <a:t>We will develop test applications for our </a:t>
            </a:r>
            <a:r>
              <a:rPr lang="en-US" sz="1800" dirty="0" err="1" smtClean="0"/>
              <a:t>testbed</a:t>
            </a:r>
            <a:r>
              <a:rPr lang="en-US" sz="1800" dirty="0" smtClean="0"/>
              <a:t> which adhere to the business logic models and allow us to measure the accuracy and precision of the predictions using these generated profiles.</a:t>
            </a:r>
          </a:p>
          <a:p>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t>23</a:t>
            </a:fld>
            <a:endParaRPr lang="en-US" dirty="0"/>
          </a:p>
        </p:txBody>
      </p:sp>
    </p:spTree>
    <p:extLst>
      <p:ext uri="{BB962C8B-B14F-4D97-AF65-F5344CB8AC3E}">
        <p14:creationId xmlns:p14="http://schemas.microsoft.com/office/powerpoint/2010/main" val="14745619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Analysis of Statically Routed Networks</a:t>
            </a:r>
            <a:endParaRPr lang="en-US" dirty="0"/>
          </a:p>
        </p:txBody>
      </p:sp>
      <p:sp>
        <p:nvSpPr>
          <p:cNvPr id="5" name="Text Placeholder 4"/>
          <p:cNvSpPr>
            <a:spLocks noGrp="1"/>
          </p:cNvSpPr>
          <p:nvPr>
            <p:ph type="body" idx="1"/>
          </p:nvPr>
        </p:nvSpPr>
        <p:spPr/>
        <p:txBody>
          <a:bodyPr/>
          <a:lstStyle/>
          <a:p>
            <a:r>
              <a:rPr lang="en-US" dirty="0" smtClean="0"/>
              <a:t>Challenges</a:t>
            </a:r>
            <a:endParaRPr lang="en-US" dirty="0"/>
          </a:p>
        </p:txBody>
      </p:sp>
      <p:sp>
        <p:nvSpPr>
          <p:cNvPr id="3" name="Content Placeholder 2"/>
          <p:cNvSpPr>
            <a:spLocks noGrp="1"/>
          </p:cNvSpPr>
          <p:nvPr>
            <p:ph sz="half" idx="2"/>
          </p:nvPr>
        </p:nvSpPr>
        <p:spPr/>
        <p:txBody>
          <a:bodyPr>
            <a:normAutofit fontScale="92500" lnSpcReduction="20000"/>
          </a:bodyPr>
          <a:lstStyle/>
          <a:p>
            <a:r>
              <a:rPr lang="en-US" dirty="0" smtClean="0"/>
              <a:t>Most realistic networks require some form of message routing</a:t>
            </a:r>
          </a:p>
          <a:p>
            <a:pPr lvl="1"/>
            <a:r>
              <a:rPr lang="en-US" dirty="0" smtClean="0"/>
              <a:t>Not all</a:t>
            </a:r>
            <a:r>
              <a:rPr lang="en-US" dirty="0"/>
              <a:t> </a:t>
            </a:r>
            <a:r>
              <a:rPr lang="en-US" dirty="0" smtClean="0"/>
              <a:t>nodes</a:t>
            </a:r>
            <a:r>
              <a:rPr lang="en-US" dirty="0"/>
              <a:t> </a:t>
            </a:r>
            <a:r>
              <a:rPr lang="en-US" dirty="0" smtClean="0"/>
              <a:t>have a direct communications link to each other</a:t>
            </a:r>
          </a:p>
          <a:p>
            <a:pPr lvl="1"/>
            <a:r>
              <a:rPr lang="en-US" dirty="0" smtClean="0"/>
              <a:t>Due</a:t>
            </a:r>
            <a:r>
              <a:rPr lang="en-US" dirty="0"/>
              <a:t> </a:t>
            </a:r>
            <a:r>
              <a:rPr lang="en-US" dirty="0" smtClean="0"/>
              <a:t>to</a:t>
            </a:r>
            <a:r>
              <a:rPr lang="en-US" dirty="0"/>
              <a:t> </a:t>
            </a:r>
            <a:r>
              <a:rPr lang="en-US" dirty="0" smtClean="0"/>
              <a:t>e.g.</a:t>
            </a:r>
            <a:r>
              <a:rPr lang="en-US" dirty="0"/>
              <a:t> </a:t>
            </a:r>
            <a:r>
              <a:rPr lang="en-US" dirty="0" smtClean="0"/>
              <a:t>obstructions, local interference, etc.</a:t>
            </a:r>
          </a:p>
          <a:p>
            <a:r>
              <a:rPr lang="en-US" dirty="0" smtClean="0"/>
              <a:t>Routing</a:t>
            </a:r>
            <a:r>
              <a:rPr lang="en-US" dirty="0"/>
              <a:t> </a:t>
            </a:r>
            <a:r>
              <a:rPr lang="en-US" dirty="0" smtClean="0"/>
              <a:t>allows</a:t>
            </a:r>
            <a:r>
              <a:rPr lang="en-US" dirty="0"/>
              <a:t> </a:t>
            </a:r>
            <a:r>
              <a:rPr lang="en-US" dirty="0" smtClean="0"/>
              <a:t>for</a:t>
            </a:r>
            <a:r>
              <a:rPr lang="en-US" dirty="0"/>
              <a:t> </a:t>
            </a:r>
            <a:r>
              <a:rPr lang="en-US" dirty="0" smtClean="0"/>
              <a:t>more</a:t>
            </a:r>
            <a:r>
              <a:rPr lang="en-US" dirty="0"/>
              <a:t> </a:t>
            </a:r>
            <a:r>
              <a:rPr lang="en-US" dirty="0" smtClean="0"/>
              <a:t>flexibility</a:t>
            </a:r>
            <a:r>
              <a:rPr lang="en-US" dirty="0"/>
              <a:t> </a:t>
            </a:r>
            <a:r>
              <a:rPr lang="en-US" dirty="0" smtClean="0"/>
              <a:t>with</a:t>
            </a:r>
            <a:r>
              <a:rPr lang="en-US" dirty="0"/>
              <a:t> </a:t>
            </a:r>
            <a:r>
              <a:rPr lang="en-US" dirty="0" smtClean="0"/>
              <a:t>respect to system deployment and connectivity</a:t>
            </a:r>
          </a:p>
          <a:p>
            <a:r>
              <a:rPr lang="en-US" dirty="0" smtClean="0"/>
              <a:t>Routing can be either pre-defined at deployment time (static) or configured dynamically at run-time</a:t>
            </a:r>
          </a:p>
          <a:p>
            <a:endParaRPr lang="en-US" dirty="0"/>
          </a:p>
        </p:txBody>
      </p:sp>
      <p:sp>
        <p:nvSpPr>
          <p:cNvPr id="9" name="Text Placeholder 8"/>
          <p:cNvSpPr>
            <a:spLocks noGrp="1"/>
          </p:cNvSpPr>
          <p:nvPr>
            <p:ph type="body" sz="quarter" idx="13"/>
          </p:nvPr>
        </p:nvSpPr>
        <p:spPr/>
        <p:txBody>
          <a:bodyPr/>
          <a:lstStyle/>
          <a:p>
            <a:r>
              <a:rPr lang="en-US" dirty="0" smtClean="0"/>
              <a:t>Proposed Contributions</a:t>
            </a:r>
            <a:endParaRPr lang="en-US" dirty="0"/>
          </a:p>
        </p:txBody>
      </p:sp>
      <p:sp>
        <p:nvSpPr>
          <p:cNvPr id="7" name="Content Placeholder 6"/>
          <p:cNvSpPr>
            <a:spLocks noGrp="1"/>
          </p:cNvSpPr>
          <p:nvPr>
            <p:ph sz="quarter" idx="4"/>
          </p:nvPr>
        </p:nvSpPr>
        <p:spPr/>
        <p:txBody>
          <a:bodyPr>
            <a:normAutofit fontScale="92500" lnSpcReduction="20000"/>
          </a:bodyPr>
          <a:lstStyle/>
          <a:p>
            <a:r>
              <a:rPr lang="en-US" dirty="0" smtClean="0"/>
              <a:t>We consider a case of routing in ad-hoc networks:</a:t>
            </a:r>
          </a:p>
          <a:p>
            <a:pPr lvl="1"/>
            <a:r>
              <a:rPr lang="en-US" b="1" dirty="0" smtClean="0"/>
              <a:t>one or more nodes can route messages for other nodes</a:t>
            </a:r>
          </a:p>
          <a:p>
            <a:r>
              <a:rPr lang="en-US" dirty="0" smtClean="0"/>
              <a:t>We will extend our network resource modeling and analysis techniques to support networks in which system nodes can act as routers for packets in the network.</a:t>
            </a:r>
          </a:p>
          <a:p>
            <a:r>
              <a:rPr lang="en-US" dirty="0" smtClean="0"/>
              <a:t>We will show experimentally the validity of the analysis results using our </a:t>
            </a:r>
            <a:r>
              <a:rPr lang="en-US" dirty="0" err="1" smtClean="0"/>
              <a:t>testbed</a:t>
            </a:r>
            <a:r>
              <a:rPr lang="en-US" dirty="0" smtClean="0"/>
              <a:t> and test applications.</a:t>
            </a:r>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24</a:t>
            </a:fld>
            <a:endParaRPr lang="en-US" dirty="0"/>
          </a:p>
        </p:txBody>
      </p:sp>
    </p:spTree>
    <p:extLst>
      <p:ext uri="{BB962C8B-B14F-4D97-AF65-F5344CB8AC3E}">
        <p14:creationId xmlns:p14="http://schemas.microsoft.com/office/powerpoint/2010/main" val="11697027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Comparison of </a:t>
            </a:r>
            <a:r>
              <a:rPr lang="en-US" dirty="0"/>
              <a:t>PNP</a:t>
            </a:r>
            <a:r>
              <a:rPr lang="en-US" baseline="30000" dirty="0"/>
              <a:t>2</a:t>
            </a:r>
            <a:r>
              <a:rPr lang="en-US" dirty="0" smtClean="0"/>
              <a:t> </a:t>
            </a:r>
            <a:r>
              <a:rPr lang="en-US" dirty="0" smtClean="0"/>
              <a:t>to Network Calculus</a:t>
            </a:r>
            <a:endParaRPr lang="en-US" dirty="0"/>
          </a:p>
        </p:txBody>
      </p:sp>
      <p:sp>
        <p:nvSpPr>
          <p:cNvPr id="3" name="Content Placeholder 2"/>
          <p:cNvSpPr>
            <a:spLocks noGrp="1"/>
          </p:cNvSpPr>
          <p:nvPr>
            <p:ph idx="1"/>
          </p:nvPr>
        </p:nvSpPr>
        <p:spPr/>
        <p:txBody>
          <a:bodyPr>
            <a:normAutofit/>
          </a:bodyPr>
          <a:lstStyle/>
          <a:p>
            <a:r>
              <a:rPr lang="en-US" dirty="0" smtClean="0"/>
              <a:t>By showing that the main concepts of Network Calculus, e.g. compositionality, hold for </a:t>
            </a:r>
            <a:r>
              <a:rPr lang="en-US" dirty="0"/>
              <a:t>PNP</a:t>
            </a:r>
            <a:r>
              <a:rPr lang="en-US" baseline="30000" dirty="0"/>
              <a:t>2</a:t>
            </a:r>
            <a:r>
              <a:rPr lang="en-US" dirty="0" smtClean="0"/>
              <a:t>, </a:t>
            </a:r>
            <a:r>
              <a:rPr lang="en-US" dirty="0" smtClean="0"/>
              <a:t>we show the capability for similar systems-theory based analysis approaches</a:t>
            </a:r>
          </a:p>
          <a:p>
            <a:r>
              <a:rPr lang="en-US" dirty="0" smtClean="0"/>
              <a:t>We will mathematically analyze the differences between the proposed technique and Network Calculus, showing that compositionality (i.e. concatenation of nodes in NC) applies to our analysis techniques</a:t>
            </a:r>
          </a:p>
          <a:p>
            <a:r>
              <a:rPr lang="en-US" dirty="0" smtClean="0"/>
              <a:t>We will analyze network flow composition to formalize operations for flow aggregation</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25</a:t>
            </a:fld>
            <a:endParaRPr lang="en-US" dirty="0"/>
          </a:p>
        </p:txBody>
      </p:sp>
    </p:spTree>
    <p:extLst>
      <p:ext uri="{BB962C8B-B14F-4D97-AF65-F5344CB8AC3E}">
        <p14:creationId xmlns:p14="http://schemas.microsoft.com/office/powerpoint/2010/main" val="32621851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Application Fault/Anomaly Classification</a:t>
            </a:r>
            <a:endParaRPr lang="en-US" dirty="0"/>
          </a:p>
        </p:txBody>
      </p:sp>
      <p:sp>
        <p:nvSpPr>
          <p:cNvPr id="3" name="Content Placeholder 2"/>
          <p:cNvSpPr>
            <a:spLocks noGrp="1"/>
          </p:cNvSpPr>
          <p:nvPr>
            <p:ph idx="1"/>
          </p:nvPr>
        </p:nvSpPr>
        <p:spPr/>
        <p:txBody>
          <a:bodyPr/>
          <a:lstStyle/>
          <a:p>
            <a:r>
              <a:rPr lang="en-US" dirty="0" smtClean="0"/>
              <a:t>We will use our </a:t>
            </a:r>
            <a:r>
              <a:rPr lang="en-US" dirty="0" err="1" smtClean="0"/>
              <a:t>testbed</a:t>
            </a:r>
            <a:r>
              <a:rPr lang="en-US" dirty="0" smtClean="0"/>
              <a:t> to run distributed network tests to classify certain types of anomalies, e.g. </a:t>
            </a:r>
            <a:r>
              <a:rPr lang="en-US" dirty="0" err="1" smtClean="0"/>
              <a:t>DDoS</a:t>
            </a:r>
            <a:r>
              <a:rPr lang="en-US" dirty="0" smtClean="0"/>
              <a:t> attacks from compromised applications within the cluster.</a:t>
            </a:r>
          </a:p>
          <a:p>
            <a:pPr lvl="1"/>
            <a:r>
              <a:rPr lang="en-US" dirty="0" smtClean="0"/>
              <a:t>Cluster</a:t>
            </a:r>
            <a:r>
              <a:rPr lang="en-US" dirty="0"/>
              <a:t> </a:t>
            </a:r>
            <a:r>
              <a:rPr lang="en-US" dirty="0" smtClean="0"/>
              <a:t>is</a:t>
            </a:r>
            <a:r>
              <a:rPr lang="en-US" dirty="0"/>
              <a:t> </a:t>
            </a:r>
            <a:r>
              <a:rPr lang="en-US" dirty="0" smtClean="0"/>
              <a:t>a</a:t>
            </a:r>
            <a:r>
              <a:rPr lang="en-US" dirty="0"/>
              <a:t> </a:t>
            </a:r>
            <a:r>
              <a:rPr lang="en-US" b="1" dirty="0" smtClean="0"/>
              <a:t>managed</a:t>
            </a:r>
            <a:r>
              <a:rPr lang="en-US" dirty="0"/>
              <a:t> </a:t>
            </a:r>
            <a:r>
              <a:rPr lang="en-US" dirty="0" smtClean="0"/>
              <a:t>system; we have full control over all layers on each node, but not the applications</a:t>
            </a:r>
          </a:p>
          <a:p>
            <a:r>
              <a:rPr lang="en-US" dirty="0" smtClean="0"/>
              <a:t>We will use the network resource utilization measurements gained from the tests to derive metrics which allow us to differentiate between classes of behavior, e.g. standard/stable application behavior vs. </a:t>
            </a:r>
            <a:r>
              <a:rPr lang="en-US" dirty="0" err="1" smtClean="0"/>
              <a:t>DDoS</a:t>
            </a:r>
            <a:r>
              <a:rPr lang="en-US" dirty="0" smtClean="0"/>
              <a:t> behavior.</a:t>
            </a:r>
          </a:p>
          <a:p>
            <a:r>
              <a:rPr lang="en-US" dirty="0" smtClean="0"/>
              <a:t>We will then use the classifications to show that the system can detect these types of attacks, mitigate their propagation, and report the attack to the system's manager.</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26</a:t>
            </a:fld>
            <a:endParaRPr lang="en-US" dirty="0"/>
          </a:p>
        </p:txBody>
      </p:sp>
    </p:spTree>
    <p:extLst>
      <p:ext uri="{BB962C8B-B14F-4D97-AF65-F5344CB8AC3E}">
        <p14:creationId xmlns:p14="http://schemas.microsoft.com/office/powerpoint/2010/main" val="16887824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and Future Work</a:t>
            </a:r>
            <a:endParaRPr lang="en-US" dirty="0"/>
          </a:p>
        </p:txBody>
      </p:sp>
      <p:sp>
        <p:nvSpPr>
          <p:cNvPr id="3" name="Content Placeholder 2"/>
          <p:cNvSpPr>
            <a:spLocks noGrp="1"/>
          </p:cNvSpPr>
          <p:nvPr>
            <p:ph idx="1"/>
          </p:nvPr>
        </p:nvSpPr>
        <p:spPr>
          <a:xfrm>
            <a:off x="946404" y="1828801"/>
            <a:ext cx="6446520" cy="2744915"/>
          </a:xfrm>
        </p:spPr>
        <p:txBody>
          <a:bodyPr>
            <a:noAutofit/>
          </a:bodyPr>
          <a:lstStyle/>
          <a:p>
            <a:r>
              <a:rPr lang="en-US" sz="1200" dirty="0" smtClean="0"/>
              <a:t>Certain</a:t>
            </a:r>
            <a:r>
              <a:rPr lang="en-US" sz="1200" dirty="0"/>
              <a:t> </a:t>
            </a:r>
            <a:r>
              <a:rPr lang="en-US" sz="1200" dirty="0" smtClean="0"/>
              <a:t>classes of distributed, real-time, embedded, cyber-physical systems require strict design-time guarantees about resource utilization and performance</a:t>
            </a:r>
          </a:p>
          <a:p>
            <a:pPr lvl="1"/>
            <a:r>
              <a:rPr lang="en-US" sz="1000" dirty="0" smtClean="0"/>
              <a:t>Network resources are now critical for distributed CPS</a:t>
            </a:r>
          </a:p>
          <a:p>
            <a:r>
              <a:rPr lang="en-US" sz="1200" dirty="0" smtClean="0"/>
              <a:t>Current simulation or analysis techniques are too conservative at best, too inaccurate at worst</a:t>
            </a:r>
          </a:p>
          <a:p>
            <a:r>
              <a:rPr lang="en-US" sz="1200" dirty="0" smtClean="0"/>
              <a:t>Our proposed work extends previous work to increase the fidelity of the analysis results with respect to the run-time system</a:t>
            </a:r>
          </a:p>
          <a:p>
            <a:pPr lvl="1"/>
            <a:r>
              <a:rPr lang="en-US" sz="1200" dirty="0" smtClean="0"/>
              <a:t>The</a:t>
            </a:r>
            <a:r>
              <a:rPr lang="en-US" sz="1200" dirty="0"/>
              <a:t> </a:t>
            </a:r>
            <a:r>
              <a:rPr lang="en-US" sz="1200" dirty="0" smtClean="0"/>
              <a:t>inclusion of temporal/physical dynamics into the analysis is paramount to providing strict performance guarantees</a:t>
            </a:r>
          </a:p>
          <a:p>
            <a:r>
              <a:rPr lang="en-US" sz="1200" dirty="0" smtClean="0"/>
              <a:t>We have described some remaining work in the field and outlined our plans to address it</a:t>
            </a:r>
            <a:endParaRPr lang="en-US" sz="1200" dirty="0"/>
          </a:p>
        </p:txBody>
      </p:sp>
      <p:sp>
        <p:nvSpPr>
          <p:cNvPr id="5" name="Slide Number Placeholder 4"/>
          <p:cNvSpPr>
            <a:spLocks noGrp="1"/>
          </p:cNvSpPr>
          <p:nvPr>
            <p:ph type="sldNum" sz="quarter" idx="12"/>
          </p:nvPr>
        </p:nvSpPr>
        <p:spPr/>
        <p:txBody>
          <a:bodyPr/>
          <a:lstStyle/>
          <a:p>
            <a:fld id="{4FAB73BC-B049-4115-A692-8D63A059BFB8}" type="slidenum">
              <a:rPr lang="en-US" smtClean="0"/>
              <a:t>27</a:t>
            </a:fld>
            <a:endParaRPr lang="en-US" dirty="0"/>
          </a:p>
        </p:txBody>
      </p:sp>
    </p:spTree>
    <p:extLst>
      <p:ext uri="{BB962C8B-B14F-4D97-AF65-F5344CB8AC3E}">
        <p14:creationId xmlns:p14="http://schemas.microsoft.com/office/powerpoint/2010/main" val="13167105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Publications</a:t>
            </a:r>
            <a:endParaRPr lang="en-US" dirty="0"/>
          </a:p>
        </p:txBody>
      </p:sp>
      <p:sp>
        <p:nvSpPr>
          <p:cNvPr id="3" name="Content Placeholder 2"/>
          <p:cNvSpPr>
            <a:spLocks noGrp="1"/>
          </p:cNvSpPr>
          <p:nvPr>
            <p:ph idx="1"/>
          </p:nvPr>
        </p:nvSpPr>
        <p:spPr/>
        <p:txBody>
          <a:bodyPr>
            <a:normAutofit lnSpcReduction="10000"/>
          </a:bodyPr>
          <a:lstStyle/>
          <a:p>
            <a:r>
              <a:rPr lang="en-US" sz="800" b="0" i="0" u="none" strike="noStrike" baseline="0" dirty="0" smtClean="0">
                <a:latin typeface="NimbusRomNo9L-Regu"/>
              </a:rPr>
              <a:t>W. Emfinger and G. Karsai. Modeling network medium access protocols for network quality of service analysis. In </a:t>
            </a:r>
            <a:r>
              <a:rPr lang="en-US" sz="800" b="0" i="0" u="none" strike="noStrike" baseline="0" dirty="0" smtClean="0">
                <a:latin typeface="NimbusRomNo9L-ReguItal"/>
              </a:rPr>
              <a:t>Proceedings of the 18th IEEE Symposium on Real-Time Computing (ISORC)</a:t>
            </a:r>
            <a:r>
              <a:rPr lang="en-US" sz="800" b="0" i="0" u="none" strike="noStrike" baseline="0" dirty="0" smtClean="0">
                <a:latin typeface="NimbusRomNo9L-Regu"/>
              </a:rPr>
              <a:t>, ISORC ’15, pages 44–47, Auckland, New Zealand, 2015. IEEE</a:t>
            </a:r>
          </a:p>
          <a:p>
            <a:r>
              <a:rPr lang="en-US" sz="800" b="0" i="0" u="none" strike="noStrike" baseline="0" dirty="0" smtClean="0">
                <a:latin typeface="NimbusRomNo9L-Regu"/>
              </a:rPr>
              <a:t>W. Emfinger, G. Karsai, A. Dubey, and A. Gokhale. Analysis, verification, and management </a:t>
            </a:r>
            <a:r>
              <a:rPr lang="en-US" sz="800" b="0" i="0" u="none" strike="noStrike" baseline="0" dirty="0" err="1" smtClean="0">
                <a:latin typeface="NimbusRomNo9L-Regu"/>
              </a:rPr>
              <a:t>toolsuite</a:t>
            </a:r>
            <a:r>
              <a:rPr lang="en-US" sz="800" b="0" i="0" u="none" strike="noStrike" baseline="0" dirty="0" smtClean="0">
                <a:latin typeface="NimbusRomNo9L-Regu"/>
              </a:rPr>
              <a:t> for cyber-physical applications on time-varying networks. In </a:t>
            </a:r>
            <a:r>
              <a:rPr lang="en-US" sz="800" b="0" i="0" u="none" strike="noStrike" baseline="0" dirty="0" smtClean="0">
                <a:latin typeface="NimbusRomNo9L-ReguItal"/>
              </a:rPr>
              <a:t>Proceedings of the 4th ACM SIGBED International Workshop on Design, Modeling, and Evaluation of Cyber-Physical Systems</a:t>
            </a:r>
            <a:r>
              <a:rPr lang="en-US" sz="800" b="0" i="0" u="none" strike="noStrike" baseline="0" dirty="0" smtClean="0">
                <a:latin typeface="NimbusRomNo9L-Regu"/>
              </a:rPr>
              <a:t>, </a:t>
            </a:r>
            <a:r>
              <a:rPr lang="en-US" sz="800" b="0" i="0" u="none" strike="noStrike" baseline="0" dirty="0" err="1" smtClean="0">
                <a:latin typeface="NimbusRomNo9L-Regu"/>
              </a:rPr>
              <a:t>CyPhy</a:t>
            </a:r>
            <a:r>
              <a:rPr lang="en-US" sz="800" b="0" i="0" u="none" strike="noStrike" baseline="0" dirty="0" smtClean="0">
                <a:latin typeface="NimbusRomNo9L-Regu"/>
              </a:rPr>
              <a:t> ’14, pages 44–47, New York, NY, USA, 2014. ACM</a:t>
            </a:r>
          </a:p>
          <a:p>
            <a:r>
              <a:rPr lang="en-US" sz="800" b="0" i="0" u="none" strike="noStrike" baseline="0" dirty="0" smtClean="0">
                <a:latin typeface="NimbusRomNo9L-Regu"/>
              </a:rPr>
              <a:t>W. Emfinger, P. Kumar, A. Dubey, W. Otte, A. Gokhale, G. Karsai. DREMS: A </a:t>
            </a:r>
            <a:r>
              <a:rPr lang="en-US" sz="800" b="0" i="0" u="none" strike="noStrike" baseline="0" dirty="0" err="1" smtClean="0">
                <a:latin typeface="NimbusRomNo9L-Regu"/>
              </a:rPr>
              <a:t>Toolchain</a:t>
            </a:r>
            <a:r>
              <a:rPr lang="en-US" sz="800" b="0" i="0" u="none" strike="noStrike" baseline="0" dirty="0" smtClean="0">
                <a:latin typeface="NimbusRomNo9L-Regu"/>
              </a:rPr>
              <a:t> for the Rapid Application Development, Integration, and Deployment of Managed Distributed Real-time Embedded Systems. In </a:t>
            </a:r>
            <a:r>
              <a:rPr lang="en-US" sz="800" b="0" i="0" u="none" strike="noStrike" baseline="0" dirty="0" smtClean="0">
                <a:latin typeface="NimbusRomNo9L-ReguItal"/>
              </a:rPr>
              <a:t>Proceedings of the IEEE Real-Time Systems Symposium</a:t>
            </a:r>
            <a:r>
              <a:rPr lang="en-US" sz="800" b="0" i="0" u="none" strike="noStrike" baseline="0" dirty="0" smtClean="0">
                <a:latin typeface="NimbusRomNo9L-Regu"/>
              </a:rPr>
              <a:t>, </a:t>
            </a:r>
            <a:r>
              <a:rPr lang="en-US" sz="800" b="0" i="0" u="none" strike="noStrike" baseline="0" dirty="0" err="1" smtClean="0">
                <a:latin typeface="NimbusRomNo9L-Regu"/>
              </a:rPr>
              <a:t>RTSS@Work</a:t>
            </a:r>
            <a:r>
              <a:rPr lang="en-US" sz="800" b="0" i="0" u="none" strike="noStrike" baseline="0" dirty="0" smtClean="0">
                <a:latin typeface="NimbusRomNo9L-Regu"/>
              </a:rPr>
              <a:t> 2013, Vancouver, Canada, 2013. IEEE</a:t>
            </a:r>
          </a:p>
          <a:p>
            <a:r>
              <a:rPr lang="en-US" sz="800" b="0" i="0" u="none" strike="noStrike" baseline="0" dirty="0" smtClean="0">
                <a:latin typeface="NimbusRomNo9L-Regu"/>
              </a:rPr>
              <a:t>Pradhan S., W. Emfinger, A. Dubey, W. Otte, A. </a:t>
            </a:r>
            <a:r>
              <a:rPr lang="en-US" sz="800" b="0" i="0" u="none" strike="noStrike" baseline="0" dirty="0" err="1" smtClean="0">
                <a:latin typeface="NimbusRomNo9L-Regu"/>
              </a:rPr>
              <a:t>Coglio</a:t>
            </a:r>
            <a:r>
              <a:rPr lang="en-US" sz="800" b="0" i="0" u="none" strike="noStrike" baseline="0" dirty="0" smtClean="0">
                <a:latin typeface="NimbusRomNo9L-Regu"/>
              </a:rPr>
              <a:t>, D. Balasubramanian, </a:t>
            </a:r>
            <a:r>
              <a:rPr lang="en-US" sz="800" b="0" i="0" u="none" strike="noStrike" baseline="0" dirty="0" err="1" smtClean="0">
                <a:latin typeface="NimbusRomNo9L-Regu"/>
              </a:rPr>
              <a:t>A.Gokhale</a:t>
            </a:r>
            <a:r>
              <a:rPr lang="en-US" sz="800" b="0" i="0" u="none" strike="noStrike" baseline="0" dirty="0" smtClean="0">
                <a:latin typeface="NimbusRomNo9L-Regu"/>
              </a:rPr>
              <a:t>, G. Karsai. Establishing secure interactions across distributed applications in satellite clusters. In </a:t>
            </a:r>
            <a:r>
              <a:rPr lang="en-US" sz="800" b="0" i="0" u="none" strike="noStrike" baseline="0" dirty="0" smtClean="0">
                <a:latin typeface="NimbusRomNo9L-ReguItal"/>
              </a:rPr>
              <a:t>Proceedings of the IEEE International Conference on Space Mission Challenges for Information Technology</a:t>
            </a:r>
            <a:r>
              <a:rPr lang="en-US" sz="800" b="0" i="0" u="none" strike="noStrike" baseline="0" dirty="0" smtClean="0">
                <a:latin typeface="NimbusRomNo9L-Regu"/>
              </a:rPr>
              <a:t>, SMC-IT, 2014, Laurel, MD, USA. IEEE </a:t>
            </a:r>
          </a:p>
          <a:p>
            <a:r>
              <a:rPr lang="en-US" sz="800" b="0" i="0" u="none" strike="noStrike" baseline="0" dirty="0" smtClean="0">
                <a:latin typeface="NimbusRomNo9L-Regu"/>
              </a:rPr>
              <a:t>Balasubramanian, D., W. Emfinger, P. S. Kumar, W. Otte, A. Dubey, and G. Karsai. An application development and deployment platform for satellite clusters. In </a:t>
            </a:r>
            <a:r>
              <a:rPr lang="en-US" sz="800" b="0" i="0" u="none" strike="noStrike" baseline="0" dirty="0" smtClean="0">
                <a:latin typeface="NimbusRomNo9L-ReguItal"/>
              </a:rPr>
              <a:t>Proceedings of the Workshop on Spacecraft Flight Software</a:t>
            </a:r>
            <a:r>
              <a:rPr lang="en-US" sz="800" b="0" i="0" u="none" strike="noStrike" baseline="0" dirty="0" smtClean="0">
                <a:latin typeface="NimbusRomNo9L-Regu"/>
              </a:rPr>
              <a:t>, 2013</a:t>
            </a:r>
          </a:p>
          <a:p>
            <a:r>
              <a:rPr lang="en-US" sz="800" b="0" i="0" u="none" strike="noStrike" baseline="0" dirty="0" smtClean="0">
                <a:latin typeface="NimbusRomNo9L-Regu"/>
              </a:rPr>
              <a:t>Balasubramanian, D., A. Dubey, W. R. Otte, W. Emfinger, P. Kumar, and G. Karsai. A Rapid Testing Framework for a Mobile Cloud Infrastructure. In </a:t>
            </a:r>
            <a:r>
              <a:rPr lang="en-US" sz="800" b="0" i="0" u="none" strike="noStrike" baseline="0" dirty="0" smtClean="0">
                <a:latin typeface="NimbusRomNo9L-ReguItal"/>
              </a:rPr>
              <a:t>Proceedings of the IEEE International Symposium on Rapid System Prototyping</a:t>
            </a:r>
            <a:r>
              <a:rPr lang="en-US" sz="800" b="0" i="0" u="none" strike="noStrike" baseline="0" dirty="0" smtClean="0">
                <a:latin typeface="NimbusRomNo9L-Regu"/>
              </a:rPr>
              <a:t>, RSP, 2014. IEEE</a:t>
            </a:r>
          </a:p>
          <a:p>
            <a:r>
              <a:rPr lang="en-US" sz="800" b="0" i="0" u="none" strike="noStrike" baseline="0" dirty="0" smtClean="0">
                <a:latin typeface="NimbusRomNo9L-Regu"/>
              </a:rPr>
              <a:t>Dubey, A., W. Emfinger, A. Gokhale, G. Karsai, W. R. Otte, J. Parsons, C. Szabo, A. </a:t>
            </a:r>
            <a:r>
              <a:rPr lang="en-US" sz="800" b="0" i="0" u="none" strike="noStrike" baseline="0" dirty="0" err="1" smtClean="0">
                <a:latin typeface="NimbusRomNo9L-Regu"/>
              </a:rPr>
              <a:t>Coglio</a:t>
            </a:r>
            <a:r>
              <a:rPr lang="en-US" sz="800" b="0" i="0" u="none" strike="noStrike" baseline="0" dirty="0" smtClean="0">
                <a:latin typeface="NimbusRomNo9L-Regu"/>
              </a:rPr>
              <a:t>, E. Smith, and P. Bose. A Software Platform for Fractionated Spacecraft. In </a:t>
            </a:r>
            <a:r>
              <a:rPr lang="en-US" sz="800" b="0" i="0" u="none" strike="noStrike" baseline="0" dirty="0" smtClean="0">
                <a:latin typeface="NimbusRomNo9L-ReguItal"/>
              </a:rPr>
              <a:t>Proceedings of the 2012 IEEE Aerospace Conference</a:t>
            </a:r>
            <a:r>
              <a:rPr lang="en-US" sz="800" b="0" i="0" u="none" strike="noStrike" baseline="0" dirty="0" smtClean="0">
                <a:latin typeface="NimbusRomNo9L-Regu"/>
              </a:rPr>
              <a:t>, Big Sky, Montana, 03/2012. IEEE</a:t>
            </a:r>
          </a:p>
          <a:p>
            <a:r>
              <a:rPr lang="en-US" sz="800" b="0" i="0" u="none" strike="noStrike" baseline="0" dirty="0" err="1" smtClean="0">
                <a:latin typeface="NimbusRomNo9L-Regu"/>
              </a:rPr>
              <a:t>Levendovszky</a:t>
            </a:r>
            <a:r>
              <a:rPr lang="en-US" sz="800" b="0" i="0" u="none" strike="noStrike" baseline="0" dirty="0" smtClean="0">
                <a:latin typeface="NimbusRomNo9L-Regu"/>
              </a:rPr>
              <a:t>, T., A. Dubey, W. R. Otte, D. Balasubramanian, A. </a:t>
            </a:r>
            <a:r>
              <a:rPr lang="en-US" sz="800" b="0" i="0" u="none" strike="noStrike" baseline="0" dirty="0" err="1" smtClean="0">
                <a:latin typeface="NimbusRomNo9L-Regu"/>
              </a:rPr>
              <a:t>Coglio</a:t>
            </a:r>
            <a:r>
              <a:rPr lang="en-US" sz="800" b="0" i="0" u="none" strike="noStrike" baseline="0" dirty="0" smtClean="0">
                <a:latin typeface="NimbusRomNo9L-Regu"/>
              </a:rPr>
              <a:t>, S. </a:t>
            </a:r>
            <a:r>
              <a:rPr lang="en-US" sz="800" b="0" i="0" u="none" strike="noStrike" baseline="0" dirty="0" err="1" smtClean="0">
                <a:latin typeface="NimbusRomNo9L-Regu"/>
              </a:rPr>
              <a:t>Nyako</a:t>
            </a:r>
            <a:r>
              <a:rPr lang="en-US" sz="800" b="0" i="0" u="none" strike="noStrike" baseline="0" dirty="0" smtClean="0">
                <a:latin typeface="NimbusRomNo9L-Regu"/>
              </a:rPr>
              <a:t>, W. Emfinger, P. Kumar, A. Gokhale, and G. Karsai. DREMS: A Model-Driven Distributed Secure Information Architecture Platform for Managed Embedded Systems. In </a:t>
            </a:r>
            <a:r>
              <a:rPr lang="en-US" sz="800" b="0" i="0" u="none" strike="noStrike" baseline="0" dirty="0" smtClean="0">
                <a:latin typeface="NimbusRomNo9L-ReguItal"/>
              </a:rPr>
              <a:t>IEEE Software</a:t>
            </a:r>
            <a:r>
              <a:rPr lang="en-US" sz="800" b="0" i="0" u="none" strike="noStrike" baseline="0" dirty="0" smtClean="0">
                <a:latin typeface="NimbusRomNo9L-Regu"/>
              </a:rPr>
              <a:t>, vol. 99: IEEE Computer Society, 2014. IEEE</a:t>
            </a:r>
          </a:p>
          <a:p>
            <a:r>
              <a:rPr lang="en-US" sz="800" b="0" i="0" u="none" strike="noStrike" baseline="0" dirty="0" smtClean="0">
                <a:latin typeface="NimbusRomNo9L-Regu"/>
              </a:rPr>
              <a:t>Submitted, Awaiting Review:</a:t>
            </a:r>
          </a:p>
          <a:p>
            <a:pPr lvl="1"/>
            <a:r>
              <a:rPr lang="en-US" sz="800" b="0" i="0" u="none" strike="noStrike" baseline="0" dirty="0" smtClean="0">
                <a:latin typeface="NimbusRomNo9L-Regu"/>
              </a:rPr>
              <a:t>W. Emfinger, P. Kumar, A. Dubey, G. Karsai. Towards Assurances in Self-Adaptive, Dynamic, Distributed Real-time Embedded Systems. In </a:t>
            </a:r>
            <a:r>
              <a:rPr lang="en-US" sz="800" b="0" i="0" u="none" strike="noStrike" baseline="0" dirty="0" smtClean="0">
                <a:latin typeface="NimbusRomNo9L-ReguItal"/>
              </a:rPr>
              <a:t>Software Engineering for Self-Adaptive Systems: Assurances</a:t>
            </a:r>
            <a:r>
              <a:rPr lang="en-US" sz="800" b="0" i="0" u="none" strike="noStrike" baseline="0" dirty="0" smtClean="0">
                <a:latin typeface="NimbusRomNo9L-Regu"/>
              </a:rPr>
              <a:t>, 2015.</a:t>
            </a:r>
            <a:endParaRPr lang="en-US" sz="800" dirty="0"/>
          </a:p>
        </p:txBody>
      </p:sp>
      <p:sp>
        <p:nvSpPr>
          <p:cNvPr id="4" name="Slide Number Placeholder 3"/>
          <p:cNvSpPr>
            <a:spLocks noGrp="1"/>
          </p:cNvSpPr>
          <p:nvPr>
            <p:ph type="sldNum" sz="quarter" idx="12"/>
          </p:nvPr>
        </p:nvSpPr>
        <p:spPr/>
        <p:txBody>
          <a:bodyPr/>
          <a:lstStyle/>
          <a:p>
            <a:fld id="{4FAB73BC-B049-4115-A692-8D63A059BFB8}" type="slidenum">
              <a:rPr lang="en-US" smtClean="0"/>
              <a:t>28</a:t>
            </a:fld>
            <a:endParaRPr lang="en-US" dirty="0"/>
          </a:p>
        </p:txBody>
      </p:sp>
    </p:spTree>
    <p:extLst>
      <p:ext uri="{BB962C8B-B14F-4D97-AF65-F5344CB8AC3E}">
        <p14:creationId xmlns:p14="http://schemas.microsoft.com/office/powerpoint/2010/main" val="40799455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40000" lnSpcReduction="20000"/>
          </a:bodyPr>
          <a:lstStyle/>
          <a:p>
            <a:r>
              <a:rPr lang="en-US" sz="1800" b="0" i="0" u="none" strike="noStrike" baseline="0" dirty="0" smtClean="0">
                <a:latin typeface="NimbusRomNo9L-Regu"/>
              </a:rPr>
              <a:t>L. Thiele, S. Chakraborty, and M. </a:t>
            </a:r>
            <a:r>
              <a:rPr lang="en-US" sz="1800" b="0" i="0" u="none" strike="noStrike" baseline="0" dirty="0" err="1" smtClean="0">
                <a:latin typeface="NimbusRomNo9L-Regu"/>
              </a:rPr>
              <a:t>Naedele</a:t>
            </a:r>
            <a:r>
              <a:rPr lang="en-US" sz="1800" b="0" i="0" u="none" strike="noStrike" baseline="0" dirty="0" smtClean="0">
                <a:latin typeface="NimbusRomNo9L-Regu"/>
              </a:rPr>
              <a:t>. Real-time calculus for scheduling hard real-time systems. In </a:t>
            </a:r>
            <a:r>
              <a:rPr lang="en-US" sz="1800" b="0" i="0" u="none" strike="noStrike" baseline="0" dirty="0" smtClean="0">
                <a:latin typeface="NimbusRomNo9L-ReguItal"/>
              </a:rPr>
              <a:t>in ISCAS</a:t>
            </a:r>
            <a:r>
              <a:rPr lang="en-US" sz="1800" b="0" i="0" u="none" strike="noStrike" baseline="0" dirty="0" smtClean="0">
                <a:latin typeface="NimbusRomNo9L-Regu"/>
              </a:rPr>
              <a:t>, pages 101–104, 2000.</a:t>
            </a:r>
          </a:p>
          <a:p>
            <a:r>
              <a:rPr lang="en-US" sz="1800" b="0" i="0" u="none" strike="noStrike" baseline="0" dirty="0" smtClean="0">
                <a:latin typeface="NimbusRomNo9L-Regu"/>
              </a:rPr>
              <a:t>A. </a:t>
            </a:r>
            <a:r>
              <a:rPr lang="en-US" sz="1800" b="0" i="0" u="none" strike="noStrike" baseline="0" dirty="0" err="1" smtClean="0">
                <a:latin typeface="NimbusRomNo9L-Regu"/>
              </a:rPr>
              <a:t>Varga</a:t>
            </a:r>
            <a:r>
              <a:rPr lang="en-US" sz="1800" b="0" i="0" u="none" strike="noStrike" baseline="0" dirty="0" smtClean="0">
                <a:latin typeface="NimbusRomNo9L-Regu"/>
              </a:rPr>
              <a:t> and R. </a:t>
            </a:r>
            <a:r>
              <a:rPr lang="en-US" sz="1800" b="0" i="0" u="none" strike="noStrike" baseline="0" dirty="0" err="1" smtClean="0">
                <a:latin typeface="NimbusRomNo9L-Regu"/>
              </a:rPr>
              <a:t>Hornig</a:t>
            </a:r>
            <a:r>
              <a:rPr lang="en-US" sz="1800" b="0" i="0" u="none" strike="noStrike" baseline="0" dirty="0" smtClean="0">
                <a:latin typeface="NimbusRomNo9L-Regu"/>
              </a:rPr>
              <a:t>. An overview of the </a:t>
            </a:r>
            <a:r>
              <a:rPr lang="en-US" sz="1800" b="0" i="0" u="none" strike="noStrike" baseline="0" dirty="0" err="1" smtClean="0">
                <a:latin typeface="NimbusRomNo9L-Regu"/>
              </a:rPr>
              <a:t>omnet</a:t>
            </a:r>
            <a:r>
              <a:rPr lang="en-US" sz="1800" b="0" i="0" u="none" strike="noStrike" baseline="0" dirty="0" smtClean="0">
                <a:latin typeface="NimbusRomNo9L-Regu"/>
              </a:rPr>
              <a:t>++ simulation environment. In </a:t>
            </a:r>
            <a:r>
              <a:rPr lang="en-US" sz="1800" b="0" i="0" u="none" strike="noStrike" baseline="0" dirty="0" err="1" smtClean="0">
                <a:latin typeface="NimbusRomNo9L-ReguItal"/>
              </a:rPr>
              <a:t>Simutools</a:t>
            </a:r>
            <a:r>
              <a:rPr lang="en-US" sz="1800" b="0" i="0" u="none" strike="noStrike" baseline="0" dirty="0" smtClean="0">
                <a:latin typeface="NimbusRomNo9L-ReguItal"/>
              </a:rPr>
              <a:t> ’08: Proceedings of the 1st international conference on Simulation tools and techniques for communications, networks and systems &amp; workshops</a:t>
            </a:r>
            <a:r>
              <a:rPr lang="en-US" sz="1800" b="0" i="0" u="none" strike="noStrike" baseline="0" dirty="0" smtClean="0">
                <a:latin typeface="NimbusRomNo9L-Regu"/>
              </a:rPr>
              <a:t>, pages 1–10, ICST, Brussels, Belgium, Belgium, 2008. ICST (Institute for Computer </a:t>
            </a:r>
            <a:r>
              <a:rPr lang="en-US" sz="1800" b="0" i="0" u="none" strike="noStrike" baseline="0" dirty="0" err="1" smtClean="0">
                <a:latin typeface="NimbusRomNo9L-Regu"/>
              </a:rPr>
              <a:t>Sciences,Social</a:t>
            </a:r>
            <a:r>
              <a:rPr lang="en-US" sz="1800" b="0" i="0" u="none" strike="noStrike" baseline="0" dirty="0" smtClean="0">
                <a:latin typeface="NimbusRomNo9L-Regu"/>
              </a:rPr>
              <a:t>-Informatics and Telecommunications Engineering).</a:t>
            </a:r>
          </a:p>
          <a:p>
            <a:r>
              <a:rPr lang="en-US" sz="1800" b="0" i="0" u="none" strike="noStrike" baseline="0" dirty="0" smtClean="0">
                <a:latin typeface="NimbusRomNo9L-Regu"/>
              </a:rPr>
              <a:t>L. Rizzo. </a:t>
            </a:r>
            <a:r>
              <a:rPr lang="en-US" sz="1800" b="0" i="0" u="none" strike="noStrike" baseline="0" dirty="0" err="1" smtClean="0">
                <a:latin typeface="NimbusRomNo9L-Regu"/>
              </a:rPr>
              <a:t>Dummynet</a:t>
            </a:r>
            <a:r>
              <a:rPr lang="en-US" sz="1800" b="0" i="0" u="none" strike="noStrike" baseline="0" dirty="0" smtClean="0">
                <a:latin typeface="NimbusRomNo9L-Regu"/>
              </a:rPr>
              <a:t> : a simple approach to the evaluation of network protocols. </a:t>
            </a:r>
            <a:r>
              <a:rPr lang="en-US" sz="1800" b="0" i="0" u="none" strike="noStrike" baseline="0" dirty="0" smtClean="0">
                <a:latin typeface="NimbusRomNo9L-ReguItal"/>
              </a:rPr>
              <a:t>ACM SIGCOMM Computer Communication Review</a:t>
            </a:r>
            <a:r>
              <a:rPr lang="en-US" sz="1800" b="0" i="0" u="none" strike="noStrike" baseline="0" dirty="0" smtClean="0">
                <a:latin typeface="NimbusRomNo9L-Regu"/>
              </a:rPr>
              <a:t>, 27(1):31–41, 1997.</a:t>
            </a:r>
          </a:p>
          <a:p>
            <a:r>
              <a:rPr lang="en-US" sz="1800" b="0" i="0" u="none" strike="noStrike" baseline="0" dirty="0" smtClean="0">
                <a:latin typeface="NimbusRomNo9L-Regu"/>
              </a:rPr>
              <a:t>D. </a:t>
            </a:r>
            <a:r>
              <a:rPr lang="en-US" sz="1800" b="0" i="0" u="none" strike="noStrike" baseline="0" dirty="0" err="1" smtClean="0">
                <a:latin typeface="NimbusRomNo9L-Regu"/>
              </a:rPr>
              <a:t>Mahrenholz</a:t>
            </a:r>
            <a:r>
              <a:rPr lang="en-US" sz="1800" b="0" i="0" u="none" strike="noStrike" baseline="0" dirty="0" smtClean="0">
                <a:latin typeface="NimbusRomNo9L-Regu"/>
              </a:rPr>
              <a:t> and S. Ivanov. Real-time network emulation with ns-2. </a:t>
            </a:r>
            <a:r>
              <a:rPr lang="en-US" sz="1800" b="0" i="0" u="none" strike="noStrike" baseline="0" dirty="0" smtClean="0">
                <a:latin typeface="NimbusRomNo9L-ReguItal"/>
              </a:rPr>
              <a:t>Proceedings- Eighth IEEE International Symposium on Distributed Simulation and Real-Time Applications, DS-RT 2004</a:t>
            </a:r>
            <a:r>
              <a:rPr lang="en-US" sz="1800" b="0" i="0" u="none" strike="noStrike" baseline="0" dirty="0" smtClean="0">
                <a:latin typeface="NimbusRomNo9L-Regu"/>
              </a:rPr>
              <a:t>, pages 29–36, 2004.</a:t>
            </a:r>
          </a:p>
          <a:p>
            <a:r>
              <a:rPr lang="en-US" sz="1800" b="0" i="0" u="none" strike="noStrike" baseline="0" dirty="0" smtClean="0">
                <a:latin typeface="NimbusRomNo9L-Regu"/>
              </a:rPr>
              <a:t>J.-Y. Le </a:t>
            </a:r>
            <a:r>
              <a:rPr lang="en-US" sz="1800" b="0" i="0" u="none" strike="noStrike" baseline="0" dirty="0" err="1" smtClean="0">
                <a:latin typeface="NimbusRomNo9L-Regu"/>
              </a:rPr>
              <a:t>Boudec</a:t>
            </a:r>
            <a:r>
              <a:rPr lang="en-US" sz="1800" b="0" i="0" u="none" strike="noStrike" baseline="0" dirty="0" smtClean="0">
                <a:latin typeface="NimbusRomNo9L-Regu"/>
              </a:rPr>
              <a:t> and P. </a:t>
            </a:r>
            <a:r>
              <a:rPr lang="en-US" sz="1800" b="0" i="0" u="none" strike="noStrike" baseline="0" dirty="0" err="1" smtClean="0">
                <a:latin typeface="NimbusRomNo9L-Regu"/>
              </a:rPr>
              <a:t>Thiran</a:t>
            </a:r>
            <a:r>
              <a:rPr lang="en-US" sz="1800" b="0" i="0" u="none" strike="noStrike" baseline="0" dirty="0" smtClean="0">
                <a:latin typeface="NimbusRomNo9L-Regu"/>
              </a:rPr>
              <a:t>. </a:t>
            </a:r>
            <a:r>
              <a:rPr lang="en-US" sz="1800" b="0" i="0" u="none" strike="noStrike" baseline="0" dirty="0" smtClean="0">
                <a:latin typeface="NimbusRomNo9L-ReguItal"/>
              </a:rPr>
              <a:t>Network Calculus: A Theory of Deterministic Queuing Systems for the Internet</a:t>
            </a:r>
            <a:r>
              <a:rPr lang="en-US" sz="1800" b="0" i="0" u="none" strike="noStrike" baseline="0" dirty="0" smtClean="0">
                <a:latin typeface="NimbusRomNo9L-Regu"/>
              </a:rPr>
              <a:t>. Springer-</a:t>
            </a:r>
            <a:r>
              <a:rPr lang="en-US" sz="1800" b="0" i="0" u="none" strike="noStrike" baseline="0" dirty="0" err="1" smtClean="0">
                <a:latin typeface="NimbusRomNo9L-Regu"/>
              </a:rPr>
              <a:t>Verlag</a:t>
            </a:r>
            <a:r>
              <a:rPr lang="en-US" sz="1800" b="0" i="0" u="none" strike="noStrike" baseline="0" dirty="0" smtClean="0">
                <a:latin typeface="NimbusRomNo9L-Regu"/>
              </a:rPr>
              <a:t>, Berlin, Heidelberg, 2001.</a:t>
            </a:r>
          </a:p>
          <a:p>
            <a:r>
              <a:rPr lang="en-US" sz="1800" b="0" i="0" u="none" strike="noStrike" baseline="0" dirty="0" smtClean="0">
                <a:latin typeface="NimbusRomNo9L-Regu"/>
              </a:rPr>
              <a:t>D. G. Kendall. Stochastic Processes Occurring in the Theory of Queues and their Analysis by the Method of the Imbedded Markov Chain. </a:t>
            </a:r>
            <a:r>
              <a:rPr lang="en-US" sz="1800" b="0" i="0" u="none" strike="noStrike" baseline="0" dirty="0" smtClean="0">
                <a:latin typeface="NimbusRomNo9L-ReguItal"/>
              </a:rPr>
              <a:t>The Annals of Mathematical Statistics</a:t>
            </a:r>
            <a:r>
              <a:rPr lang="en-US" sz="1800" b="0" i="0" u="none" strike="noStrike" baseline="0" dirty="0" smtClean="0">
                <a:latin typeface="NimbusRomNo9L-Regu"/>
              </a:rPr>
              <a:t>, 24(3):338–354, 1953.</a:t>
            </a:r>
          </a:p>
          <a:p>
            <a:r>
              <a:rPr lang="en-US" sz="1800" b="0" i="0" u="none" strike="noStrike" baseline="0" dirty="0" smtClean="0">
                <a:latin typeface="NimbusRomNo9L-Regu"/>
              </a:rPr>
              <a:t>Gilberto Flores Lucio, Marcos Paredes-</a:t>
            </a:r>
            <a:r>
              <a:rPr lang="en-US" sz="1800" b="0" i="0" u="none" strike="noStrike" baseline="0" dirty="0" err="1" smtClean="0">
                <a:latin typeface="NimbusRomNo9L-Regu"/>
              </a:rPr>
              <a:t>farrera</a:t>
            </a:r>
            <a:r>
              <a:rPr lang="en-US" sz="1800" b="0" i="0" u="none" strike="noStrike" baseline="0" dirty="0" smtClean="0">
                <a:latin typeface="NimbusRomNo9L-Regu"/>
              </a:rPr>
              <a:t>, Emmanuel </a:t>
            </a:r>
            <a:r>
              <a:rPr lang="en-US" sz="1800" b="0" i="0" u="none" strike="noStrike" baseline="0" dirty="0" err="1" smtClean="0">
                <a:latin typeface="NimbusRomNo9L-Regu"/>
              </a:rPr>
              <a:t>Jammeh</a:t>
            </a:r>
            <a:r>
              <a:rPr lang="en-US" sz="1800" b="0" i="0" u="none" strike="noStrike" baseline="0" dirty="0" smtClean="0">
                <a:latin typeface="NimbusRomNo9L-Regu"/>
              </a:rPr>
              <a:t>, Martin </a:t>
            </a:r>
            <a:r>
              <a:rPr lang="en-US" sz="1800" b="0" i="0" u="none" strike="noStrike" baseline="0" dirty="0" err="1" smtClean="0">
                <a:latin typeface="NimbusRomNo9L-Regu"/>
              </a:rPr>
              <a:t>Fleury</a:t>
            </a:r>
            <a:r>
              <a:rPr lang="en-US" sz="1800" b="0" i="0" u="none" strike="noStrike" baseline="0" dirty="0" smtClean="0">
                <a:latin typeface="NimbusRomNo9L-Regu"/>
              </a:rPr>
              <a:t>, and M. J. Reed. OPNET Modeler and Ns-2: Comparing the Accuracy of Network Simulators for Packet-Level Analysis using a Network </a:t>
            </a:r>
            <a:r>
              <a:rPr lang="en-US" sz="1800" b="0" i="0" u="none" strike="noStrike" baseline="0" dirty="0" err="1" smtClean="0">
                <a:latin typeface="NimbusRomNo9L-Regu"/>
              </a:rPr>
              <a:t>Testbed</a:t>
            </a:r>
            <a:r>
              <a:rPr lang="en-US" sz="1800" b="0" i="0" u="none" strike="noStrike" baseline="0" dirty="0" smtClean="0">
                <a:latin typeface="NimbusRomNo9L-Regu"/>
              </a:rPr>
              <a:t>. </a:t>
            </a:r>
            <a:r>
              <a:rPr lang="en-US" sz="1800" b="0" i="0" u="none" strike="noStrike" baseline="0" dirty="0" smtClean="0">
                <a:latin typeface="NimbusRomNo9L-ReguItal"/>
              </a:rPr>
              <a:t>3rd WEAS International Conference on Simulation, Modelling and Optimization (ICOSMO)</a:t>
            </a:r>
            <a:r>
              <a:rPr lang="en-US" sz="1800" b="0" i="0" u="none" strike="noStrike" baseline="0" dirty="0" smtClean="0">
                <a:latin typeface="NimbusRomNo9L-Regu"/>
              </a:rPr>
              <a:t>, pages 700–707, 2003.</a:t>
            </a:r>
          </a:p>
          <a:p>
            <a:r>
              <a:rPr lang="en-US" sz="1800" b="0" i="0" u="none" strike="noStrike" baseline="0" dirty="0" smtClean="0">
                <a:latin typeface="NimbusRomNo9L-Regu"/>
              </a:rPr>
              <a:t>G. </a:t>
            </a:r>
            <a:r>
              <a:rPr lang="en-US" sz="1800" b="0" i="0" u="none" strike="noStrike" baseline="0" dirty="0" err="1" smtClean="0">
                <a:latin typeface="NimbusRomNo9L-Regu"/>
              </a:rPr>
              <a:t>Giambene</a:t>
            </a:r>
            <a:r>
              <a:rPr lang="en-US" sz="1800" b="0" i="0" u="none" strike="noStrike" baseline="0" dirty="0" smtClean="0">
                <a:latin typeface="NimbusRomNo9L-Regu"/>
              </a:rPr>
              <a:t>. </a:t>
            </a:r>
            <a:r>
              <a:rPr lang="en-US" sz="1800" b="0" i="0" u="none" strike="noStrike" baseline="0" dirty="0" smtClean="0">
                <a:latin typeface="NimbusRomNo9L-ReguItal"/>
              </a:rPr>
              <a:t>Queuing Theory and Telecommunications Networks and Applications</a:t>
            </a:r>
            <a:r>
              <a:rPr lang="en-US" sz="1800" b="0" i="0" u="none" strike="noStrike" baseline="0" dirty="0" smtClean="0">
                <a:latin typeface="NimbusRomNo9L-Regu"/>
              </a:rPr>
              <a:t>. 2005.</a:t>
            </a:r>
          </a:p>
          <a:p>
            <a:r>
              <a:rPr lang="en-US" sz="1800" b="0" i="0" u="none" strike="noStrike" baseline="0" dirty="0" smtClean="0">
                <a:latin typeface="NimbusRomNo9L-Regu"/>
              </a:rPr>
              <a:t>R. L. Cruz. A calculus for network delay–I: Network elements in isolation. </a:t>
            </a:r>
            <a:r>
              <a:rPr lang="en-US" sz="1800" b="0" i="0" u="none" strike="noStrike" baseline="0" dirty="0" smtClean="0">
                <a:latin typeface="NimbusRomNo9L-ReguItal"/>
              </a:rPr>
              <a:t>IEEE Transactions on Information Theory</a:t>
            </a:r>
            <a:r>
              <a:rPr lang="en-US" sz="1800" b="0" i="0" u="none" strike="noStrike" baseline="0" dirty="0" smtClean="0">
                <a:latin typeface="NimbusRomNo9L-Regu"/>
              </a:rPr>
              <a:t>, 37(1):114–131, 1991.</a:t>
            </a:r>
          </a:p>
          <a:p>
            <a:r>
              <a:rPr lang="en-US" sz="1800" b="0" i="0" u="none" strike="noStrike" baseline="0" dirty="0" smtClean="0">
                <a:latin typeface="NimbusRomNo9L-Regu"/>
              </a:rPr>
              <a:t>O. S. Consortium et al. </a:t>
            </a:r>
            <a:r>
              <a:rPr lang="en-US" sz="1800" b="0" i="0" u="none" strike="noStrike" baseline="0" dirty="0" err="1" smtClean="0">
                <a:latin typeface="NimbusRomNo9L-Regu"/>
              </a:rPr>
              <a:t>Openflow</a:t>
            </a:r>
            <a:r>
              <a:rPr lang="en-US" sz="1800" b="0" i="0" u="none" strike="noStrike" baseline="0" dirty="0" smtClean="0">
                <a:latin typeface="NimbusRomNo9L-Regu"/>
              </a:rPr>
              <a:t> switch specification version 1.0. 0, 2009.</a:t>
            </a:r>
          </a:p>
          <a:p>
            <a:r>
              <a:rPr lang="en-US" sz="1800" b="0" i="0" u="none" strike="noStrike" baseline="0" dirty="0" smtClean="0">
                <a:latin typeface="NimbusRomNo9L-Regu"/>
              </a:rPr>
              <a:t>M. Carbone and L. Rizzo. </a:t>
            </a:r>
            <a:r>
              <a:rPr lang="en-US" sz="1800" b="0" i="0" u="none" strike="noStrike" baseline="0" dirty="0" err="1" smtClean="0">
                <a:latin typeface="NimbusRomNo9L-Regu"/>
              </a:rPr>
              <a:t>Dummynet</a:t>
            </a:r>
            <a:r>
              <a:rPr lang="en-US" sz="1800" b="0" i="0" u="none" strike="noStrike" baseline="0" dirty="0" smtClean="0">
                <a:latin typeface="NimbusRomNo9L-Regu"/>
              </a:rPr>
              <a:t> revisited, 2010</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29</a:t>
            </a:fld>
            <a:endParaRPr lang="en-US" dirty="0"/>
          </a:p>
        </p:txBody>
      </p:sp>
    </p:spTree>
    <p:extLst>
      <p:ext uri="{BB962C8B-B14F-4D97-AF65-F5344CB8AC3E}">
        <p14:creationId xmlns:p14="http://schemas.microsoft.com/office/powerpoint/2010/main" val="37373063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946403" y="1828801"/>
            <a:ext cx="4235197" cy="4787213"/>
          </a:xfrm>
        </p:spPr>
        <p:txBody>
          <a:bodyPr wrap="square">
            <a:normAutofit lnSpcReduction="10000"/>
          </a:bodyPr>
          <a:lstStyle/>
          <a:p>
            <a:r>
              <a:rPr lang="en-US" sz="1200" b="1" dirty="0" smtClean="0"/>
              <a:t>Cyber-Physical Systems (CPS)</a:t>
            </a:r>
            <a:r>
              <a:rPr lang="en-US" sz="1200" dirty="0" smtClean="0"/>
              <a:t>:</a:t>
            </a:r>
          </a:p>
          <a:p>
            <a:pPr lvl="1"/>
            <a:r>
              <a:rPr lang="en-US" sz="1200" b="1" dirty="0" smtClean="0"/>
              <a:t>According to NIST</a:t>
            </a:r>
            <a:r>
              <a:rPr lang="en-US" sz="1200" dirty="0" smtClean="0"/>
              <a:t>: </a:t>
            </a:r>
            <a:r>
              <a:rPr lang="en-US" sz="1200" i="1" dirty="0" smtClean="0"/>
              <a:t>CPS are </a:t>
            </a:r>
            <a:r>
              <a:rPr lang="en-US" sz="1200" i="1" dirty="0" smtClean="0">
                <a:effectLst/>
              </a:rPr>
              <a:t>smart systems that include co-engineered interacting networks of physical and computational components</a:t>
            </a:r>
            <a:endParaRPr lang="en-US" sz="1200" i="1" dirty="0" smtClean="0"/>
          </a:p>
          <a:p>
            <a:pPr lvl="1"/>
            <a:r>
              <a:rPr lang="en-US" sz="1200" dirty="0" smtClean="0"/>
              <a:t>Embedded</a:t>
            </a:r>
            <a:r>
              <a:rPr lang="en-US" sz="1200" dirty="0"/>
              <a:t> </a:t>
            </a:r>
            <a:r>
              <a:rPr lang="en-US" sz="1200" dirty="0" smtClean="0"/>
              <a:t>computers, sensing/actuation software, tightly coupled</a:t>
            </a:r>
            <a:r>
              <a:rPr lang="en-US" sz="1200" dirty="0"/>
              <a:t> </a:t>
            </a:r>
            <a:r>
              <a:rPr lang="en-US" sz="1200" dirty="0" smtClean="0"/>
              <a:t>physical</a:t>
            </a:r>
            <a:r>
              <a:rPr lang="en-US" sz="1200" dirty="0"/>
              <a:t> </a:t>
            </a:r>
            <a:r>
              <a:rPr lang="en-US" sz="1200" dirty="0" smtClean="0"/>
              <a:t>system</a:t>
            </a:r>
          </a:p>
          <a:p>
            <a:pPr lvl="1"/>
            <a:r>
              <a:rPr lang="en-US" sz="1200" dirty="0" smtClean="0"/>
              <a:t>Communications network</a:t>
            </a:r>
            <a:r>
              <a:rPr lang="en-US" sz="1200" dirty="0"/>
              <a:t> </a:t>
            </a:r>
            <a:r>
              <a:rPr lang="en-US" sz="1200" dirty="0" smtClean="0"/>
              <a:t>(wireless)</a:t>
            </a:r>
            <a:r>
              <a:rPr lang="en-US" sz="1200" dirty="0"/>
              <a:t> </a:t>
            </a:r>
            <a:r>
              <a:rPr lang="en-US" sz="1200" dirty="0" smtClean="0"/>
              <a:t>acts</a:t>
            </a:r>
            <a:r>
              <a:rPr lang="en-US" sz="1200" dirty="0"/>
              <a:t> </a:t>
            </a:r>
            <a:r>
              <a:rPr lang="en-US" sz="1200" dirty="0" smtClean="0"/>
              <a:t>as</a:t>
            </a:r>
            <a:r>
              <a:rPr lang="en-US" sz="1200" dirty="0"/>
              <a:t> </a:t>
            </a:r>
            <a:r>
              <a:rPr lang="en-US" sz="1200" dirty="0" smtClean="0"/>
              <a:t>backbone</a:t>
            </a:r>
            <a:r>
              <a:rPr lang="en-US" sz="1200" dirty="0"/>
              <a:t> </a:t>
            </a:r>
            <a:r>
              <a:rPr lang="en-US" sz="1200" dirty="0" smtClean="0"/>
              <a:t>for</a:t>
            </a:r>
            <a:r>
              <a:rPr lang="en-US" sz="1200" dirty="0"/>
              <a:t> </a:t>
            </a:r>
            <a:r>
              <a:rPr lang="en-US" sz="1200" dirty="0" smtClean="0"/>
              <a:t>cooperation between nodes</a:t>
            </a:r>
          </a:p>
          <a:p>
            <a:pPr lvl="1"/>
            <a:r>
              <a:rPr lang="en-US" sz="1200" dirty="0" smtClean="0"/>
              <a:t>Network resources </a:t>
            </a:r>
            <a:r>
              <a:rPr lang="en-US" sz="1200" b="1" dirty="0" smtClean="0"/>
              <a:t>provided as a service </a:t>
            </a:r>
            <a:r>
              <a:rPr lang="en-US" sz="1200" dirty="0" smtClean="0"/>
              <a:t>to users</a:t>
            </a:r>
          </a:p>
          <a:p>
            <a:r>
              <a:rPr lang="en-US" sz="1400" dirty="0" smtClean="0"/>
              <a:t>Network</a:t>
            </a:r>
            <a:r>
              <a:rPr lang="en-US" sz="1400" dirty="0"/>
              <a:t> </a:t>
            </a:r>
            <a:r>
              <a:rPr lang="en-US" sz="1400" dirty="0" smtClean="0"/>
              <a:t>resource availability affected by</a:t>
            </a:r>
            <a:r>
              <a:rPr lang="en-US" sz="1400" dirty="0"/>
              <a:t> </a:t>
            </a:r>
            <a:r>
              <a:rPr lang="en-US" sz="1400" dirty="0" smtClean="0"/>
              <a:t>both application load and system’s environment </a:t>
            </a:r>
          </a:p>
          <a:p>
            <a:pPr lvl="1"/>
            <a:r>
              <a:rPr lang="en-US" sz="1200" dirty="0" smtClean="0"/>
              <a:t>Bandwidth (bits/sec)</a:t>
            </a:r>
          </a:p>
          <a:p>
            <a:pPr lvl="1"/>
            <a:r>
              <a:rPr lang="en-US" sz="1200" dirty="0" smtClean="0"/>
              <a:t>Buffering delay  and transmission delay</a:t>
            </a:r>
            <a:endParaRPr lang="en-US" sz="1200" dirty="0"/>
          </a:p>
          <a:p>
            <a:pPr lvl="1"/>
            <a:r>
              <a:rPr lang="en-US" sz="1200" dirty="0" smtClean="0"/>
              <a:t>Availability of network resources</a:t>
            </a:r>
          </a:p>
          <a:p>
            <a:pPr lvl="1"/>
            <a:r>
              <a:rPr lang="en-US" sz="1200" dirty="0"/>
              <a:t>Some systems may have </a:t>
            </a:r>
            <a:r>
              <a:rPr lang="en-US" sz="1200" b="1" dirty="0"/>
              <a:t>deterministic, time-varying network characteristics </a:t>
            </a:r>
            <a:r>
              <a:rPr lang="en-US" sz="1200" dirty="0"/>
              <a:t>or application network load (or both)</a:t>
            </a:r>
          </a:p>
          <a:p>
            <a:r>
              <a:rPr lang="en-US" sz="1300" dirty="0"/>
              <a:t>Design-time analysis is critical for applications which require tight and/or real-time guarantees</a:t>
            </a:r>
          </a:p>
          <a:p>
            <a:pPr lvl="1"/>
            <a:r>
              <a:rPr lang="en-US" sz="1300" dirty="0"/>
              <a:t>Use the analysis to perform </a:t>
            </a:r>
            <a:r>
              <a:rPr lang="en-US" sz="1300" b="1" dirty="0"/>
              <a:t>test for admission</a:t>
            </a:r>
            <a:r>
              <a:rPr lang="en-US" sz="1300" dirty="0"/>
              <a:t> into the system</a:t>
            </a:r>
          </a:p>
          <a:p>
            <a:endParaRPr lang="en-US" sz="1400" dirty="0" smtClean="0"/>
          </a:p>
        </p:txBody>
      </p:sp>
      <p:pic>
        <p:nvPicPr>
          <p:cNvPr id="6" name="Picture 5" descr="http://www.darpa.mil/uploadedImages/Content/Our_Work/TTO/Programs/Systemf6/System-F6-Satellite_formation_landscap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6465" y="1"/>
            <a:ext cx="3155577"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78233" y="2622207"/>
            <a:ext cx="2132040" cy="1600200"/>
          </a:xfrm>
          <a:prstGeom prst="rect">
            <a:avLst/>
          </a:prstGeom>
        </p:spPr>
      </p:pic>
      <p:pic>
        <p:nvPicPr>
          <p:cNvPr id="5" name="Picture 6"/>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258754" y="4419600"/>
            <a:ext cx="3154629" cy="2438400"/>
          </a:xfrm>
          <a:prstGeom prst="rect">
            <a:avLst/>
          </a:prstGeom>
        </p:spPr>
      </p:pic>
      <p:sp>
        <p:nvSpPr>
          <p:cNvPr id="9" name="TextBox 8"/>
          <p:cNvSpPr txBox="1"/>
          <p:nvPr/>
        </p:nvSpPr>
        <p:spPr>
          <a:xfrm>
            <a:off x="-2634" y="6593030"/>
            <a:ext cx="2998679" cy="246221"/>
          </a:xfrm>
          <a:prstGeom prst="rect">
            <a:avLst/>
          </a:prstGeom>
          <a:noFill/>
        </p:spPr>
        <p:txBody>
          <a:bodyPr wrap="square" rtlCol="0">
            <a:spAutoFit/>
          </a:bodyPr>
          <a:lstStyle/>
          <a:p>
            <a:pPr algn="l"/>
            <a:r>
              <a:rPr lang="en-US" sz="1000" dirty="0" smtClean="0"/>
              <a:t>Image Credit: DARPA</a:t>
            </a:r>
            <a:endParaRPr lang="en-US" sz="1000" dirty="0"/>
          </a:p>
        </p:txBody>
      </p:sp>
      <p:sp>
        <p:nvSpPr>
          <p:cNvPr id="4" name="Slide Number Placeholder 3"/>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34777555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type="body" idx="1"/>
          </p:nvPr>
        </p:nvSpPr>
        <p:spPr/>
        <p:txBody>
          <a:bodyPr/>
          <a:lstStyle/>
          <a:p>
            <a:r>
              <a:rPr lang="en-US" dirty="0" smtClean="0"/>
              <a:t>Thank you for your attention!</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30</a:t>
            </a:fld>
            <a:endParaRPr lang="en-US" dirty="0"/>
          </a:p>
        </p:txBody>
      </p:sp>
    </p:spTree>
    <p:extLst>
      <p:ext uri="{BB962C8B-B14F-4D97-AF65-F5344CB8AC3E}">
        <p14:creationId xmlns:p14="http://schemas.microsoft.com/office/powerpoint/2010/main" val="1227628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type="body" idx="1"/>
          </p:nvPr>
        </p:nvSpPr>
        <p:spPr/>
        <p:txBody>
          <a:bodyPr/>
          <a:lstStyle/>
          <a:p>
            <a:r>
              <a:rPr lang="en-US" dirty="0" smtClean="0"/>
              <a:t>Current research and techniques for predicting system performance and managing resources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248519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Analysis through Simulation / Emulation</a:t>
            </a:r>
            <a:endParaRPr lang="en-US" dirty="0"/>
          </a:p>
        </p:txBody>
      </p:sp>
      <p:sp>
        <p:nvSpPr>
          <p:cNvPr id="3" name="Text Placeholder 2"/>
          <p:cNvSpPr>
            <a:spLocks noGrp="1"/>
          </p:cNvSpPr>
          <p:nvPr>
            <p:ph sz="half" idx="1"/>
          </p:nvPr>
        </p:nvSpPr>
        <p:spPr>
          <a:xfrm>
            <a:off x="946404" y="1828801"/>
            <a:ext cx="3360420" cy="3534375"/>
          </a:xfrm>
        </p:spPr>
        <p:style>
          <a:lnRef idx="2">
            <a:schemeClr val="accent2">
              <a:shade val="50000"/>
            </a:schemeClr>
          </a:lnRef>
          <a:fillRef idx="1">
            <a:schemeClr val="accent2"/>
          </a:fillRef>
          <a:effectRef idx="0">
            <a:schemeClr val="accent2"/>
          </a:effectRef>
          <a:fontRef idx="minor">
            <a:schemeClr val="lt1"/>
          </a:fontRef>
        </p:style>
        <p:txBody>
          <a:bodyPr>
            <a:normAutofit fontScale="85000" lnSpcReduction="20000"/>
          </a:bodyPr>
          <a:lstStyle/>
          <a:p>
            <a:r>
              <a:rPr lang="en-US" dirty="0" smtClean="0"/>
              <a:t>Discrete Event-based Simulation</a:t>
            </a:r>
          </a:p>
          <a:p>
            <a:pPr lvl="1"/>
            <a:r>
              <a:rPr lang="en-US" dirty="0" smtClean="0"/>
              <a:t>Relevant events stepped through sequentially</a:t>
            </a:r>
          </a:p>
          <a:p>
            <a:pPr lvl="1"/>
            <a:r>
              <a:rPr lang="en-US" dirty="0" smtClean="0"/>
              <a:t>Model state</a:t>
            </a:r>
            <a:r>
              <a:rPr lang="en-US" dirty="0"/>
              <a:t> </a:t>
            </a:r>
            <a:r>
              <a:rPr lang="en-US" dirty="0" smtClean="0"/>
              <a:t>changes</a:t>
            </a:r>
            <a:r>
              <a:rPr lang="en-US" dirty="0"/>
              <a:t> </a:t>
            </a:r>
            <a:r>
              <a:rPr lang="en-US" dirty="0" smtClean="0"/>
              <a:t>only</a:t>
            </a:r>
            <a:r>
              <a:rPr lang="en-US" dirty="0"/>
              <a:t> </a:t>
            </a:r>
            <a:r>
              <a:rPr lang="en-US" dirty="0" smtClean="0"/>
              <a:t>at</a:t>
            </a:r>
            <a:r>
              <a:rPr lang="en-US" dirty="0"/>
              <a:t> </a:t>
            </a:r>
            <a:r>
              <a:rPr lang="en-US" dirty="0" smtClean="0"/>
              <a:t>simulated</a:t>
            </a:r>
            <a:r>
              <a:rPr lang="en-US" dirty="0"/>
              <a:t> </a:t>
            </a:r>
            <a:r>
              <a:rPr lang="en-US" dirty="0" smtClean="0"/>
              <a:t>time</a:t>
            </a:r>
            <a:r>
              <a:rPr lang="en-US" dirty="0"/>
              <a:t> </a:t>
            </a:r>
            <a:r>
              <a:rPr lang="en-US" dirty="0" smtClean="0"/>
              <a:t>steps</a:t>
            </a:r>
          </a:p>
          <a:p>
            <a:pPr lvl="1"/>
            <a:r>
              <a:rPr lang="en-US" dirty="0" smtClean="0"/>
              <a:t>Scaling</a:t>
            </a:r>
            <a:r>
              <a:rPr lang="en-US" dirty="0"/>
              <a:t> </a:t>
            </a:r>
            <a:r>
              <a:rPr lang="en-US" dirty="0" smtClean="0"/>
              <a:t>Issues</a:t>
            </a:r>
          </a:p>
          <a:p>
            <a:r>
              <a:rPr lang="en-US" dirty="0" smtClean="0"/>
              <a:t>OMNET++ </a:t>
            </a:r>
            <a:r>
              <a:rPr lang="en-US" sz="1200" dirty="0" smtClean="0"/>
              <a:t>[A. </a:t>
            </a:r>
            <a:r>
              <a:rPr lang="en-US" sz="1200" dirty="0" err="1" smtClean="0"/>
              <a:t>Varga</a:t>
            </a:r>
            <a:r>
              <a:rPr lang="en-US" sz="1200" dirty="0" smtClean="0"/>
              <a:t>, 2008]</a:t>
            </a:r>
          </a:p>
          <a:p>
            <a:pPr lvl="1"/>
            <a:r>
              <a:rPr lang="en-US" dirty="0" smtClean="0"/>
              <a:t>Simulates network traffic passing through the network layers</a:t>
            </a:r>
            <a:endParaRPr lang="en-US" dirty="0"/>
          </a:p>
          <a:p>
            <a:r>
              <a:rPr lang="en-US" dirty="0" smtClean="0"/>
              <a:t>NS-2 </a:t>
            </a:r>
            <a:r>
              <a:rPr lang="en-US" sz="1200" dirty="0" smtClean="0"/>
              <a:t>[D. </a:t>
            </a:r>
            <a:r>
              <a:rPr lang="en-US" sz="1200" dirty="0" err="1" smtClean="0"/>
              <a:t>Mahrenholz</a:t>
            </a:r>
            <a:r>
              <a:rPr lang="en-US" sz="1200" dirty="0" smtClean="0"/>
              <a:t>, 2004]</a:t>
            </a:r>
          </a:p>
          <a:p>
            <a:pPr lvl="1"/>
            <a:r>
              <a:rPr lang="en-US" dirty="0" smtClean="0"/>
              <a:t>Single-threaded</a:t>
            </a:r>
          </a:p>
          <a:p>
            <a:pPr lvl="1"/>
            <a:r>
              <a:rPr lang="en-US" dirty="0" smtClean="0"/>
              <a:t>Allows both simulation and emulation</a:t>
            </a:r>
          </a:p>
          <a:p>
            <a:pPr lvl="1"/>
            <a:r>
              <a:rPr lang="en-US" dirty="0" smtClean="0"/>
              <a:t>Accuracy issues </a:t>
            </a:r>
            <a:r>
              <a:rPr lang="en-US" sz="1200" dirty="0" smtClean="0"/>
              <a:t>[G. Lucio, 2003]</a:t>
            </a:r>
          </a:p>
        </p:txBody>
      </p:sp>
      <p:sp>
        <p:nvSpPr>
          <p:cNvPr id="5" name="Content Placeholder 4"/>
          <p:cNvSpPr>
            <a:spLocks noGrp="1"/>
          </p:cNvSpPr>
          <p:nvPr>
            <p:ph sz="half" idx="2"/>
          </p:nvPr>
        </p:nvSpPr>
        <p:spPr>
          <a:xfrm>
            <a:off x="4594860" y="1828801"/>
            <a:ext cx="3360420" cy="3534375"/>
          </a:xfrm>
        </p:spPr>
        <p:style>
          <a:lnRef idx="2">
            <a:schemeClr val="accent2">
              <a:shade val="50000"/>
            </a:schemeClr>
          </a:lnRef>
          <a:fillRef idx="1">
            <a:schemeClr val="accent2"/>
          </a:fillRef>
          <a:effectRef idx="0">
            <a:schemeClr val="accent2"/>
          </a:effectRef>
          <a:fontRef idx="minor">
            <a:schemeClr val="lt1"/>
          </a:fontRef>
        </p:style>
        <p:txBody>
          <a:bodyPr>
            <a:normAutofit fontScale="85000" lnSpcReduction="20000"/>
          </a:bodyPr>
          <a:lstStyle/>
          <a:p>
            <a:r>
              <a:rPr lang="en-US" dirty="0" smtClean="0"/>
              <a:t>Emulation</a:t>
            </a:r>
          </a:p>
          <a:p>
            <a:pPr lvl="1"/>
            <a:r>
              <a:rPr lang="en-US" dirty="0" smtClean="0"/>
              <a:t>Use</a:t>
            </a:r>
            <a:r>
              <a:rPr lang="en-US" dirty="0"/>
              <a:t> </a:t>
            </a:r>
            <a:r>
              <a:rPr lang="en-US" dirty="0" smtClean="0"/>
              <a:t>real system or </a:t>
            </a:r>
            <a:r>
              <a:rPr lang="en-US" dirty="0" err="1" smtClean="0"/>
              <a:t>testbed</a:t>
            </a:r>
            <a:endParaRPr lang="en-US" dirty="0" smtClean="0"/>
          </a:p>
          <a:p>
            <a:pPr lvl="1"/>
            <a:r>
              <a:rPr lang="en-US" dirty="0" smtClean="0"/>
              <a:t>Shape</a:t>
            </a:r>
            <a:r>
              <a:rPr lang="en-US" dirty="0"/>
              <a:t> </a:t>
            </a:r>
            <a:r>
              <a:rPr lang="en-US" dirty="0" smtClean="0"/>
              <a:t>network</a:t>
            </a:r>
            <a:r>
              <a:rPr lang="en-US" dirty="0"/>
              <a:t> </a:t>
            </a:r>
            <a:r>
              <a:rPr lang="en-US" dirty="0" smtClean="0"/>
              <a:t>traffic</a:t>
            </a:r>
            <a:r>
              <a:rPr lang="en-US" dirty="0"/>
              <a:t> </a:t>
            </a:r>
            <a:r>
              <a:rPr lang="en-US" dirty="0" smtClean="0"/>
              <a:t>to</a:t>
            </a:r>
            <a:r>
              <a:rPr lang="en-US" dirty="0"/>
              <a:t> </a:t>
            </a:r>
            <a:r>
              <a:rPr lang="en-US" dirty="0" smtClean="0"/>
              <a:t>enforce</a:t>
            </a:r>
            <a:r>
              <a:rPr lang="en-US" dirty="0"/>
              <a:t> </a:t>
            </a:r>
            <a:r>
              <a:rPr lang="en-US" dirty="0" smtClean="0"/>
              <a:t>proper</a:t>
            </a:r>
            <a:r>
              <a:rPr lang="en-US" dirty="0"/>
              <a:t> </a:t>
            </a:r>
            <a:r>
              <a:rPr lang="en-US" dirty="0" smtClean="0"/>
              <a:t>bandwidth/delay</a:t>
            </a:r>
            <a:r>
              <a:rPr lang="en-US" dirty="0"/>
              <a:t> </a:t>
            </a:r>
            <a:r>
              <a:rPr lang="en-US" dirty="0" smtClean="0"/>
              <a:t>based</a:t>
            </a:r>
            <a:r>
              <a:rPr lang="en-US" dirty="0"/>
              <a:t> </a:t>
            </a:r>
            <a:r>
              <a:rPr lang="en-US" dirty="0" smtClean="0"/>
              <a:t>on</a:t>
            </a:r>
            <a:r>
              <a:rPr lang="en-US" dirty="0"/>
              <a:t> </a:t>
            </a:r>
            <a:r>
              <a:rPr lang="en-US" dirty="0" smtClean="0"/>
              <a:t>models</a:t>
            </a:r>
            <a:r>
              <a:rPr lang="en-US" dirty="0"/>
              <a:t> </a:t>
            </a:r>
            <a:r>
              <a:rPr lang="en-US" dirty="0" smtClean="0"/>
              <a:t>of</a:t>
            </a:r>
            <a:r>
              <a:rPr lang="en-US" dirty="0"/>
              <a:t> </a:t>
            </a:r>
            <a:r>
              <a:rPr lang="en-US" dirty="0" smtClean="0"/>
              <a:t>networ</a:t>
            </a:r>
            <a:r>
              <a:rPr lang="en-US" dirty="0"/>
              <a:t>k</a:t>
            </a:r>
            <a:endParaRPr lang="en-US" dirty="0" smtClean="0"/>
          </a:p>
          <a:p>
            <a:r>
              <a:rPr lang="en-US" dirty="0" err="1" smtClean="0"/>
              <a:t>Dummynet</a:t>
            </a:r>
            <a:r>
              <a:rPr lang="en-US" dirty="0" smtClean="0"/>
              <a:t> </a:t>
            </a:r>
            <a:r>
              <a:rPr lang="en-US" sz="1200" dirty="0" smtClean="0"/>
              <a:t>[L. Rizzo, 1997, 2010]</a:t>
            </a:r>
          </a:p>
          <a:p>
            <a:pPr lvl="1"/>
            <a:r>
              <a:rPr lang="en-US" dirty="0" smtClean="0"/>
              <a:t>Uses</a:t>
            </a:r>
            <a:r>
              <a:rPr lang="en-US" dirty="0"/>
              <a:t> </a:t>
            </a:r>
            <a:r>
              <a:rPr lang="en-US" dirty="0" smtClean="0"/>
              <a:t>Linux’s underlying network traffic shaping and policing tools</a:t>
            </a:r>
          </a:p>
          <a:p>
            <a:pPr lvl="1"/>
            <a:r>
              <a:rPr lang="en-US" dirty="0" smtClean="0"/>
              <a:t>Runs on</a:t>
            </a:r>
            <a:r>
              <a:rPr lang="en-US" dirty="0"/>
              <a:t> </a:t>
            </a:r>
            <a:r>
              <a:rPr lang="en-US" dirty="0" smtClean="0"/>
              <a:t>system</a:t>
            </a:r>
            <a:r>
              <a:rPr lang="en-US" dirty="0"/>
              <a:t> </a:t>
            </a:r>
            <a:r>
              <a:rPr lang="en-US" dirty="0" smtClean="0"/>
              <a:t>nodes</a:t>
            </a:r>
            <a:r>
              <a:rPr lang="en-US" dirty="0"/>
              <a:t> </a:t>
            </a:r>
            <a:r>
              <a:rPr lang="en-US" dirty="0" smtClean="0"/>
              <a:t>or</a:t>
            </a:r>
            <a:r>
              <a:rPr lang="en-US" dirty="0"/>
              <a:t> </a:t>
            </a:r>
            <a:r>
              <a:rPr lang="en-US" dirty="0" smtClean="0"/>
              <a:t>specific</a:t>
            </a:r>
            <a:r>
              <a:rPr lang="en-US" dirty="0"/>
              <a:t> </a:t>
            </a:r>
            <a:r>
              <a:rPr lang="en-US" dirty="0" smtClean="0"/>
              <a:t>network</a:t>
            </a:r>
            <a:r>
              <a:rPr lang="en-US" dirty="0"/>
              <a:t> </a:t>
            </a:r>
            <a:r>
              <a:rPr lang="en-US" dirty="0" smtClean="0"/>
              <a:t>emulation</a:t>
            </a:r>
            <a:r>
              <a:rPr lang="en-US" dirty="0"/>
              <a:t> </a:t>
            </a:r>
            <a:r>
              <a:rPr lang="en-US" dirty="0" smtClean="0"/>
              <a:t>nodes</a:t>
            </a:r>
            <a:endParaRPr lang="en-US" dirty="0"/>
          </a:p>
          <a:p>
            <a:r>
              <a:rPr lang="en-US" dirty="0" err="1" smtClean="0"/>
              <a:t>OpenFlow</a:t>
            </a:r>
            <a:r>
              <a:rPr lang="en-US" dirty="0" smtClean="0"/>
              <a:t> </a:t>
            </a:r>
            <a:r>
              <a:rPr lang="en-US" sz="1200" dirty="0" smtClean="0"/>
              <a:t>[O. S. Consortium, 2009]</a:t>
            </a:r>
          </a:p>
          <a:p>
            <a:pPr lvl="1"/>
            <a:r>
              <a:rPr lang="en-US" dirty="0" smtClean="0"/>
              <a:t>Runs on</a:t>
            </a:r>
            <a:r>
              <a:rPr lang="en-US" dirty="0"/>
              <a:t> </a:t>
            </a:r>
            <a:r>
              <a:rPr lang="en-US" dirty="0" smtClean="0"/>
              <a:t>compatible</a:t>
            </a:r>
            <a:r>
              <a:rPr lang="en-US" dirty="0"/>
              <a:t> </a:t>
            </a:r>
            <a:r>
              <a:rPr lang="en-US" dirty="0" smtClean="0"/>
              <a:t>network hardware (e.g. a smart switch)</a:t>
            </a:r>
          </a:p>
          <a:p>
            <a:pPr lvl="1"/>
            <a:r>
              <a:rPr lang="en-US" dirty="0" smtClean="0"/>
              <a:t>Acts on traffic as it flows through the switch</a:t>
            </a:r>
            <a:endParaRPr lang="en-US" dirty="0"/>
          </a:p>
        </p:txBody>
      </p:sp>
      <p:sp>
        <p:nvSpPr>
          <p:cNvPr id="4" name="TextBox 3"/>
          <p:cNvSpPr txBox="1"/>
          <p:nvPr/>
        </p:nvSpPr>
        <p:spPr>
          <a:xfrm>
            <a:off x="946404" y="5406471"/>
            <a:ext cx="7008876" cy="1077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lgn="l">
              <a:buFont typeface="Arial" panose="020B0604020202020204" pitchFamily="34" charset="0"/>
              <a:buChar char="•"/>
            </a:pPr>
            <a:r>
              <a:rPr lang="en-US" sz="1600" dirty="0" smtClean="0"/>
              <a:t>Simulation</a:t>
            </a:r>
            <a:r>
              <a:rPr lang="en-US" sz="1600" dirty="0"/>
              <a:t> </a:t>
            </a:r>
            <a:r>
              <a:rPr lang="en-US" sz="1600" dirty="0" smtClean="0"/>
              <a:t>and</a:t>
            </a:r>
            <a:r>
              <a:rPr lang="en-US" sz="1600" dirty="0"/>
              <a:t> </a:t>
            </a:r>
            <a:r>
              <a:rPr lang="en-US" sz="1600" dirty="0" smtClean="0"/>
              <a:t>Emulation</a:t>
            </a:r>
            <a:r>
              <a:rPr lang="en-US" sz="1600" dirty="0"/>
              <a:t> </a:t>
            </a:r>
            <a:r>
              <a:rPr lang="en-US" sz="1600" dirty="0" smtClean="0"/>
              <a:t>are both widely used for system analysis and performance prediction, but may not capture relevant behavior</a:t>
            </a:r>
          </a:p>
          <a:p>
            <a:pPr marL="285750" indent="-285750" algn="l">
              <a:buFont typeface="Arial" panose="020B0604020202020204" pitchFamily="34" charset="0"/>
              <a:buChar char="•"/>
            </a:pPr>
            <a:r>
              <a:rPr lang="en-US" sz="1600" dirty="0" smtClean="0"/>
              <a:t>Cannot</a:t>
            </a:r>
            <a:r>
              <a:rPr lang="en-US" sz="1600" dirty="0"/>
              <a:t> </a:t>
            </a:r>
            <a:r>
              <a:rPr lang="en-US" sz="1600" dirty="0" smtClean="0"/>
              <a:t>provide</a:t>
            </a:r>
            <a:r>
              <a:rPr lang="en-US" sz="1600" dirty="0"/>
              <a:t> </a:t>
            </a:r>
            <a:r>
              <a:rPr lang="en-US" sz="1600" dirty="0" smtClean="0"/>
              <a:t>the</a:t>
            </a:r>
            <a:r>
              <a:rPr lang="en-US" sz="1600" dirty="0"/>
              <a:t> </a:t>
            </a:r>
            <a:r>
              <a:rPr lang="en-US" sz="1600" dirty="0" smtClean="0"/>
              <a:t>types</a:t>
            </a:r>
            <a:r>
              <a:rPr lang="en-US" sz="1600" dirty="0"/>
              <a:t> </a:t>
            </a:r>
            <a:r>
              <a:rPr lang="en-US" sz="1600" dirty="0" smtClean="0"/>
              <a:t>of</a:t>
            </a:r>
            <a:r>
              <a:rPr lang="en-US" sz="1600" dirty="0"/>
              <a:t> </a:t>
            </a:r>
            <a:r>
              <a:rPr lang="en-US" sz="1600" dirty="0" smtClean="0"/>
              <a:t>performance</a:t>
            </a:r>
            <a:r>
              <a:rPr lang="en-US" sz="1600" dirty="0"/>
              <a:t> </a:t>
            </a:r>
            <a:r>
              <a:rPr lang="en-US" sz="1600" dirty="0" smtClean="0"/>
              <a:t>guarantees</a:t>
            </a:r>
            <a:r>
              <a:rPr lang="en-US" sz="1600" dirty="0"/>
              <a:t> </a:t>
            </a:r>
            <a:r>
              <a:rPr lang="en-US" sz="1600" dirty="0" smtClean="0"/>
              <a:t>described</a:t>
            </a:r>
            <a:r>
              <a:rPr lang="en-US" sz="1600" dirty="0"/>
              <a:t> </a:t>
            </a:r>
            <a:r>
              <a:rPr lang="en-US" sz="1600" dirty="0" smtClean="0"/>
              <a:t>in</a:t>
            </a:r>
            <a:r>
              <a:rPr lang="en-US" sz="1600" dirty="0"/>
              <a:t> </a:t>
            </a:r>
            <a:r>
              <a:rPr lang="en-US" sz="1600" dirty="0" smtClean="0"/>
              <a:t>the</a:t>
            </a:r>
            <a:r>
              <a:rPr lang="en-US" sz="1600" dirty="0"/>
              <a:t> </a:t>
            </a:r>
            <a:r>
              <a:rPr lang="en-US" sz="1600" dirty="0" smtClean="0"/>
              <a:t>previous</a:t>
            </a:r>
            <a:r>
              <a:rPr lang="en-US" sz="1600" dirty="0"/>
              <a:t> </a:t>
            </a:r>
            <a:r>
              <a:rPr lang="en-US" sz="1600" dirty="0" smtClean="0"/>
              <a:t>section</a:t>
            </a:r>
            <a:endParaRPr lang="en-US" sz="1600" dirty="0"/>
          </a:p>
        </p:txBody>
      </p:sp>
      <p:sp>
        <p:nvSpPr>
          <p:cNvPr id="6" name="Slide Number Placeholder 5"/>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182100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2219" y="2999935"/>
            <a:ext cx="2503665" cy="1067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dirty="0" smtClean="0"/>
              <a:t>Queuing Theory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Probabilistic approach to analysis of processing/communications networks </a:t>
                </a:r>
                <a:r>
                  <a:rPr lang="en-US" sz="1000" dirty="0" smtClean="0"/>
                  <a:t>[</a:t>
                </a:r>
                <a:r>
                  <a:rPr lang="en-US" sz="1000" dirty="0" err="1" smtClean="0"/>
                  <a:t>Giambene</a:t>
                </a:r>
                <a:r>
                  <a:rPr lang="en-US" sz="1000" dirty="0" smtClean="0"/>
                  <a:t>, 2005][Kendall, 1953]</a:t>
                </a:r>
              </a:p>
              <a:p>
                <a:r>
                  <a:rPr lang="en-US" dirty="0" smtClean="0"/>
                  <a:t>Queuing</a:t>
                </a:r>
                <a:r>
                  <a:rPr lang="en-US" dirty="0"/>
                  <a:t> </a:t>
                </a:r>
                <a:r>
                  <a:rPr lang="en-US" dirty="0" smtClean="0"/>
                  <a:t>system</a:t>
                </a:r>
                <a:r>
                  <a:rPr lang="en-US" dirty="0"/>
                  <a:t> </a:t>
                </a:r>
                <a:r>
                  <a:rPr lang="en-US" dirty="0" smtClean="0"/>
                  <a:t>described</a:t>
                </a:r>
                <a:r>
                  <a:rPr lang="en-US" dirty="0"/>
                  <a:t> </a:t>
                </a:r>
                <a:r>
                  <a:rPr lang="en-US" dirty="0" smtClean="0"/>
                  <a:t>by </a:t>
                </a:r>
                <a14:m>
                  <m:oMath xmlns:m="http://schemas.openxmlformats.org/officeDocument/2006/math">
                    <m:r>
                      <a:rPr lang="en-US" b="0" i="1" smtClean="0">
                        <a:latin typeface="Cambria Math"/>
                      </a:rPr>
                      <m:t>𝐴</m:t>
                    </m:r>
                    <m:r>
                      <a:rPr lang="en-US" b="0" i="1" smtClean="0">
                        <a:latin typeface="Cambria Math"/>
                      </a:rPr>
                      <m:t> / </m:t>
                    </m:r>
                    <m:r>
                      <a:rPr lang="en-US" b="0" i="1" smtClean="0">
                        <a:latin typeface="Cambria Math"/>
                      </a:rPr>
                      <m:t>𝐵</m:t>
                    </m:r>
                    <m:r>
                      <a:rPr lang="en-US" b="0" i="1" smtClean="0">
                        <a:latin typeface="Cambria Math"/>
                      </a:rPr>
                      <m:t> / </m:t>
                    </m:r>
                    <m:r>
                      <a:rPr lang="en-US" b="0" i="1" smtClean="0">
                        <a:latin typeface="Cambria Math"/>
                      </a:rPr>
                      <m:t>𝑆</m:t>
                    </m:r>
                    <m:r>
                      <a:rPr lang="en-US" b="0" i="1" smtClean="0">
                        <a:latin typeface="Cambria Math"/>
                      </a:rPr>
                      <m:t> / </m:t>
                    </m:r>
                    <m:r>
                      <m:rPr>
                        <m:sty m:val="p"/>
                      </m:rPr>
                      <a:rPr lang="en-US" b="0" i="0" smtClean="0">
                        <a:latin typeface="Cambria Math"/>
                      </a:rPr>
                      <m:t>Δ</m:t>
                    </m:r>
                    <m:r>
                      <a:rPr lang="en-US" b="0" i="1" smtClean="0">
                        <a:latin typeface="Cambria Math"/>
                      </a:rPr>
                      <m:t> / </m:t>
                    </m:r>
                    <m:r>
                      <a:rPr lang="en-US" b="0" i="1" smtClean="0">
                        <a:latin typeface="Cambria Math"/>
                      </a:rPr>
                      <m:t>𝐸</m:t>
                    </m:r>
                  </m:oMath>
                </a14:m>
                <a:endParaRPr lang="en-US" dirty="0" smtClean="0"/>
              </a:p>
              <a:p>
                <a:pPr lvl="1"/>
                <a14:m>
                  <m:oMath xmlns:m="http://schemas.openxmlformats.org/officeDocument/2006/math">
                    <m:r>
                      <a:rPr lang="en-US" i="1">
                        <a:latin typeface="Cambria Math"/>
                      </a:rPr>
                      <m:t>𝐴</m:t>
                    </m:r>
                  </m:oMath>
                </a14:m>
                <a:r>
                  <a:rPr lang="en-US" dirty="0" smtClean="0"/>
                  <a:t> : Type of the arrival process</a:t>
                </a:r>
                <a:endParaRPr lang="en-US" dirty="0"/>
              </a:p>
              <a:p>
                <a:pPr lvl="1"/>
                <a14:m>
                  <m:oMath xmlns:m="http://schemas.openxmlformats.org/officeDocument/2006/math">
                    <m:r>
                      <a:rPr lang="en-US" i="1">
                        <a:latin typeface="Cambria Math"/>
                      </a:rPr>
                      <m:t>𝐵</m:t>
                    </m:r>
                  </m:oMath>
                </a14:m>
                <a:r>
                  <a:rPr lang="en-US" dirty="0" smtClean="0"/>
                  <a:t> : Request service time characteristics</a:t>
                </a:r>
                <a:endParaRPr lang="en-US" dirty="0"/>
              </a:p>
              <a:p>
                <a:pPr lvl="1"/>
                <a14:m>
                  <m:oMath xmlns:m="http://schemas.openxmlformats.org/officeDocument/2006/math">
                    <m:r>
                      <a:rPr lang="en-US" i="1">
                        <a:latin typeface="Cambria Math"/>
                      </a:rPr>
                      <m:t>𝑆</m:t>
                    </m:r>
                  </m:oMath>
                </a14:m>
                <a:r>
                  <a:rPr lang="en-US" dirty="0" smtClean="0"/>
                  <a:t> : Number of servers</a:t>
                </a:r>
                <a:endParaRPr lang="en-US" dirty="0"/>
              </a:p>
              <a:p>
                <a:pPr lvl="1"/>
                <a14:m>
                  <m:oMath xmlns:m="http://schemas.openxmlformats.org/officeDocument/2006/math">
                    <m:r>
                      <m:rPr>
                        <m:sty m:val="p"/>
                      </m:rPr>
                      <a:rPr lang="en-US">
                        <a:latin typeface="Cambria Math"/>
                      </a:rPr>
                      <m:t>Δ</m:t>
                    </m:r>
                  </m:oMath>
                </a14:m>
                <a:r>
                  <a:rPr lang="en-US" dirty="0" smtClean="0"/>
                  <a:t> : Queue length</a:t>
                </a:r>
                <a:endParaRPr lang="en-US" dirty="0"/>
              </a:p>
              <a:p>
                <a:pPr lvl="1"/>
                <a14:m>
                  <m:oMath xmlns:m="http://schemas.openxmlformats.org/officeDocument/2006/math">
                    <m:r>
                      <a:rPr lang="en-US" i="1">
                        <a:latin typeface="Cambria Math"/>
                      </a:rPr>
                      <m:t>𝐸</m:t>
                    </m:r>
                  </m:oMath>
                </a14:m>
                <a:r>
                  <a:rPr lang="en-US" dirty="0" smtClean="0"/>
                  <a:t> : Number of Producers</a:t>
                </a:r>
              </a:p>
              <a:p>
                <a:r>
                  <a:rPr lang="en-US" dirty="0" smtClean="0"/>
                  <a:t>Probabilistic analysis techniques provide probabilistic guarantees about performance and resource utilization</a:t>
                </a:r>
              </a:p>
              <a:p>
                <a:pPr lvl="1"/>
                <a:r>
                  <a:rPr lang="en-US" dirty="0" smtClean="0"/>
                  <a:t>Useful for analysis of system steady state</a:t>
                </a:r>
              </a:p>
              <a:p>
                <a:pPr lvl="1"/>
                <a:r>
                  <a:rPr lang="en-US" dirty="0" smtClean="0"/>
                  <a:t>Critical systems require deterministic performance analysis to determine stability of the system</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189" t="-840"/>
                </a:stretch>
              </a:blipFill>
            </p:spPr>
            <p:txBody>
              <a:bodyPr/>
              <a:lstStyle/>
              <a:p>
                <a:r>
                  <a:rPr lang="en-US">
                    <a:noFill/>
                  </a:rPr>
                  <a:t> </a:t>
                </a:r>
              </a:p>
            </p:txBody>
          </p:sp>
        </mc:Fallback>
      </mc:AlternateContent>
      <p:pic>
        <p:nvPicPr>
          <p:cNvPr id="5" name="Picture 4"/>
          <p:cNvPicPr>
            <a:picLocks noChangeAspect="1"/>
          </p:cNvPicPr>
          <p:nvPr/>
        </p:nvPicPr>
        <p:blipFill>
          <a:blip r:embed="rId5"/>
          <a:stretch>
            <a:fillRect/>
          </a:stretch>
        </p:blipFill>
        <p:spPr>
          <a:xfrm>
            <a:off x="6195786" y="0"/>
            <a:ext cx="2172712" cy="2185403"/>
          </a:xfrm>
          <a:prstGeom prst="rect">
            <a:avLst/>
          </a:prstGeom>
        </p:spPr>
      </p:pic>
      <p:sp>
        <p:nvSpPr>
          <p:cNvPr id="4" name="Slide Number Placeholder 3"/>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680971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32905" y="1730467"/>
            <a:ext cx="3540866" cy="1383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058487" y="3250952"/>
            <a:ext cx="3331533" cy="1397248"/>
          </a:xfrm>
          <a:prstGeom prst="rect">
            <a:avLst/>
          </a:prstGeom>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3543" y="5029200"/>
            <a:ext cx="2495216" cy="181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smtClean="0"/>
              <a:t>Deterministic Network Analysis : Network Calculus</a:t>
            </a:r>
            <a:r>
              <a:rPr lang="en-US" dirty="0"/>
              <a:t> </a:t>
            </a:r>
            <a:r>
              <a:rPr lang="en-US" sz="1600" dirty="0"/>
              <a:t>[Le </a:t>
            </a:r>
            <a:r>
              <a:rPr lang="en-US" sz="1600" dirty="0" err="1"/>
              <a:t>Boudec</a:t>
            </a:r>
            <a:r>
              <a:rPr lang="en-US" sz="1600" dirty="0"/>
              <a:t>, 2001][Cruz, 1991]</a:t>
            </a:r>
            <a:endParaRPr lang="en-US" dirty="0"/>
          </a:p>
        </p:txBody>
      </p:sp>
      <p:sp>
        <p:nvSpPr>
          <p:cNvPr id="3" name="Content Placeholder 2"/>
          <p:cNvSpPr>
            <a:spLocks noGrp="1"/>
          </p:cNvSpPr>
          <p:nvPr>
            <p:ph idx="1"/>
          </p:nvPr>
        </p:nvSpPr>
        <p:spPr>
          <a:xfrm>
            <a:off x="946404" y="1828801"/>
            <a:ext cx="4235196" cy="4351337"/>
          </a:xfrm>
        </p:spPr>
        <p:txBody>
          <a:bodyPr>
            <a:normAutofit fontScale="92500" lnSpcReduction="20000"/>
          </a:bodyPr>
          <a:lstStyle/>
          <a:p>
            <a:r>
              <a:rPr lang="en-US" dirty="0" smtClean="0"/>
              <a:t>Based on (min,+)-calculus</a:t>
            </a:r>
          </a:p>
          <a:p>
            <a:r>
              <a:rPr lang="en-US" dirty="0"/>
              <a:t>Abstracts network traffic and computing nodes as </a:t>
            </a:r>
            <a:r>
              <a:rPr lang="en-US" i="1" dirty="0"/>
              <a:t>arrival curves</a:t>
            </a:r>
            <a:r>
              <a:rPr lang="en-US" dirty="0"/>
              <a:t> and traffic shaping </a:t>
            </a:r>
            <a:r>
              <a:rPr lang="en-US" i="1" dirty="0"/>
              <a:t>service </a:t>
            </a:r>
            <a:r>
              <a:rPr lang="en-US" i="1" dirty="0" smtClean="0"/>
              <a:t>curves</a:t>
            </a:r>
            <a:endParaRPr lang="en-US" dirty="0" smtClean="0"/>
          </a:p>
          <a:p>
            <a:r>
              <a:rPr lang="en-US" dirty="0" smtClean="0"/>
              <a:t>Analytically predicts worst-case buffer requirements and application buffering delay</a:t>
            </a:r>
          </a:p>
          <a:p>
            <a:r>
              <a:rPr lang="en-US" dirty="0" smtClean="0"/>
              <a:t>Applies system-theory concepts to computer network analysis</a:t>
            </a:r>
          </a:p>
          <a:p>
            <a:pPr lvl="1"/>
            <a:r>
              <a:rPr lang="en-US" dirty="0" smtClean="0"/>
              <a:t>Input function (data input flow) convolved with a system function (shaper) to produce the output function (data output flow)</a:t>
            </a:r>
          </a:p>
          <a:p>
            <a:r>
              <a:rPr lang="en-US" dirty="0" smtClean="0"/>
              <a:t>Allows</a:t>
            </a:r>
            <a:r>
              <a:rPr lang="en-US" dirty="0"/>
              <a:t> </a:t>
            </a:r>
            <a:r>
              <a:rPr lang="en-US" dirty="0" smtClean="0"/>
              <a:t>the</a:t>
            </a:r>
            <a:r>
              <a:rPr lang="en-US" dirty="0"/>
              <a:t> </a:t>
            </a:r>
            <a:r>
              <a:rPr lang="en-US" dirty="0" smtClean="0"/>
              <a:t>calculation of deterministic performance bounds on </a:t>
            </a:r>
          </a:p>
          <a:p>
            <a:pPr lvl="1"/>
            <a:r>
              <a:rPr lang="en-US" dirty="0" smtClean="0"/>
              <a:t>Buffering delay</a:t>
            </a:r>
            <a:endParaRPr lang="en-US" dirty="0"/>
          </a:p>
          <a:p>
            <a:pPr lvl="1"/>
            <a:r>
              <a:rPr lang="en-US" dirty="0" smtClean="0"/>
              <a:t>Buffer backlog</a:t>
            </a:r>
          </a:p>
        </p:txBody>
      </p:sp>
      <p:sp>
        <p:nvSpPr>
          <p:cNvPr id="5" name="Slide Number Placeholder 4"/>
          <p:cNvSpPr>
            <a:spLocks noGrp="1"/>
          </p:cNvSpPr>
          <p:nvPr>
            <p:ph type="sldNum" sz="quarter" idx="12"/>
          </p:nvPr>
        </p:nvSpPr>
        <p:spPr/>
        <p:txBody>
          <a:bodyPr/>
          <a:lstStyle/>
          <a:p>
            <a:fld id="{4FAB73BC-B049-4115-A692-8D63A059BFB8}" type="slidenum">
              <a:rPr lang="en-US" smtClean="0"/>
              <a:t>7</a:t>
            </a:fld>
            <a:endParaRPr lang="en-US" dirty="0"/>
          </a:p>
        </p:txBody>
      </p:sp>
      <p:pic>
        <p:nvPicPr>
          <p:cNvPr id="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34816" y="5620837"/>
            <a:ext cx="2388887" cy="123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2462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Real-Time Calculus</a:t>
            </a:r>
            <a:endParaRPr lang="en-US" dirty="0"/>
          </a:p>
        </p:txBody>
      </p:sp>
      <p:pic>
        <p:nvPicPr>
          <p:cNvPr id="7"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081711" y="-6718"/>
            <a:ext cx="4998866" cy="1177853"/>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602182" y="4788243"/>
            <a:ext cx="4793118" cy="2069757"/>
          </a:xfrm>
          <a:prstGeom prst="rect">
            <a:avLst/>
          </a:prstGeom>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1400" dirty="0" smtClean="0"/>
                  <a:t>Builds</a:t>
                </a:r>
                <a:r>
                  <a:rPr lang="en-US" sz="1400" dirty="0"/>
                  <a:t> </a:t>
                </a:r>
                <a:r>
                  <a:rPr lang="en-US" sz="1400" dirty="0" smtClean="0"/>
                  <a:t>from</a:t>
                </a:r>
                <a:r>
                  <a:rPr lang="en-US" sz="1400" dirty="0"/>
                  <a:t> </a:t>
                </a:r>
                <a:r>
                  <a:rPr lang="en-US" sz="1400" dirty="0" smtClean="0"/>
                  <a:t>Network</a:t>
                </a:r>
                <a:r>
                  <a:rPr lang="en-US" sz="1400" dirty="0"/>
                  <a:t> </a:t>
                </a:r>
                <a:r>
                  <a:rPr lang="en-US" sz="1400" dirty="0" smtClean="0"/>
                  <a:t>Calculus,</a:t>
                </a:r>
                <a:r>
                  <a:rPr lang="en-US" sz="1400" dirty="0"/>
                  <a:t> </a:t>
                </a:r>
                <a:r>
                  <a:rPr lang="en-US" sz="1400" dirty="0" smtClean="0"/>
                  <a:t>Max-Plus</a:t>
                </a:r>
                <a:r>
                  <a:rPr lang="en-US" sz="1400" dirty="0"/>
                  <a:t> </a:t>
                </a:r>
                <a:r>
                  <a:rPr lang="en-US" sz="1400" dirty="0" smtClean="0"/>
                  <a:t>Linear</a:t>
                </a:r>
                <a:r>
                  <a:rPr lang="en-US" sz="1400" dirty="0"/>
                  <a:t> </a:t>
                </a:r>
                <a:r>
                  <a:rPr lang="en-US" sz="1400" dirty="0" smtClean="0"/>
                  <a:t>System</a:t>
                </a:r>
                <a:r>
                  <a:rPr lang="en-US" sz="1400" dirty="0"/>
                  <a:t> </a:t>
                </a:r>
                <a:r>
                  <a:rPr lang="en-US" sz="1400" dirty="0" smtClean="0"/>
                  <a:t>Theory</a:t>
                </a:r>
                <a:r>
                  <a:rPr lang="en-US" sz="1400" dirty="0"/>
                  <a:t> </a:t>
                </a:r>
                <a:r>
                  <a:rPr lang="en-US" sz="1400" dirty="0" smtClean="0"/>
                  <a:t>and</a:t>
                </a:r>
                <a:r>
                  <a:rPr lang="en-US" sz="1400" dirty="0"/>
                  <a:t> </a:t>
                </a:r>
                <a:r>
                  <a:rPr lang="en-US" sz="1400" dirty="0" smtClean="0"/>
                  <a:t>Real-Time</a:t>
                </a:r>
                <a:r>
                  <a:rPr lang="en-US" sz="1400" dirty="0"/>
                  <a:t> </a:t>
                </a:r>
                <a:r>
                  <a:rPr lang="en-US" sz="1400" dirty="0" smtClean="0"/>
                  <a:t>Scheduling </a:t>
                </a:r>
                <a:r>
                  <a:rPr lang="en-US" sz="1000" dirty="0" smtClean="0"/>
                  <a:t>[Thiele, 2000]</a:t>
                </a:r>
                <a:endParaRPr lang="en-US" sz="1000" dirty="0"/>
              </a:p>
              <a:p>
                <a:r>
                  <a:rPr lang="en-US" sz="1400" dirty="0" smtClean="0"/>
                  <a:t>Designed to analyze systems which provide computation or communication services</a:t>
                </a:r>
              </a:p>
              <a:p>
                <a:pPr lvl="1"/>
                <a:r>
                  <a:rPr lang="en-US" sz="1400" dirty="0" smtClean="0"/>
                  <a:t>Request</a:t>
                </a:r>
                <a:r>
                  <a:rPr lang="en-US" sz="1400" dirty="0"/>
                  <a:t> </a:t>
                </a:r>
                <a:r>
                  <a:rPr lang="en-US" sz="1400" dirty="0" smtClean="0"/>
                  <a:t>curves</a:t>
                </a:r>
                <a:r>
                  <a:rPr lang="en-US" sz="1400" dirty="0"/>
                  <a:t> </a:t>
                </a:r>
                <a:r>
                  <a:rPr lang="en-US" sz="1400" dirty="0" smtClean="0"/>
                  <a:t>vs. Capacity curve</a:t>
                </a:r>
                <a:r>
                  <a:rPr lang="en-US" sz="1400" dirty="0"/>
                  <a:t>s</a:t>
                </a:r>
                <a:endParaRPr lang="en-US" sz="1400" dirty="0" smtClean="0"/>
              </a:p>
              <a:p>
                <a:r>
                  <a:rPr lang="en-US" sz="1400" dirty="0" smtClean="0"/>
                  <a:t>Specifies</a:t>
                </a:r>
                <a:r>
                  <a:rPr lang="en-US" sz="1400" dirty="0"/>
                  <a:t> </a:t>
                </a:r>
                <a:r>
                  <a:rPr lang="en-US" sz="1400" dirty="0" smtClean="0"/>
                  <a:t>upper/lower</a:t>
                </a:r>
                <a:r>
                  <a:rPr lang="en-US" sz="1400" dirty="0"/>
                  <a:t> </a:t>
                </a:r>
                <a:r>
                  <a:rPr lang="en-US" sz="1400" dirty="0" smtClean="0"/>
                  <a:t>arrival</a:t>
                </a:r>
                <a:r>
                  <a:rPr lang="en-US" sz="1400" dirty="0"/>
                  <a:t> </a:t>
                </a:r>
                <a:r>
                  <a:rPr lang="en-US" sz="1400" dirty="0" smtClean="0"/>
                  <a:t>curves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a:rPr>
                          <m:t>𝛼</m:t>
                        </m:r>
                      </m:e>
                      <m:sup>
                        <m:r>
                          <a:rPr lang="en-US" sz="1400" b="0" i="1" smtClean="0">
                            <a:latin typeface="Cambria Math"/>
                          </a:rPr>
                          <m:t>𝑢</m:t>
                        </m:r>
                      </m:sup>
                    </m:sSup>
                    <m:d>
                      <m:dPr>
                        <m:ctrlPr>
                          <a:rPr lang="en-US" sz="1400" b="0" i="1" smtClean="0">
                            <a:latin typeface="Cambria Math" panose="02040503050406030204" pitchFamily="18" charset="0"/>
                          </a:rPr>
                        </m:ctrlPr>
                      </m:dPr>
                      <m:e>
                        <m:r>
                          <m:rPr>
                            <m:sty m:val="p"/>
                          </m:rPr>
                          <a:rPr lang="en-US" sz="1400" b="0" i="0" smtClean="0">
                            <a:latin typeface="Cambria Math"/>
                          </a:rPr>
                          <m:t>Δ</m:t>
                        </m:r>
                      </m:e>
                    </m:d>
                    <m:r>
                      <a:rPr lang="en-US" sz="1400" b="0" i="1" smtClean="0">
                        <a:latin typeface="Cambria Math" panose="02040503050406030204" pitchFamily="18" charset="0"/>
                      </a:rPr>
                      <m:t> / </m:t>
                    </m:r>
                    <m:sSup>
                      <m:sSupPr>
                        <m:ctrlPr>
                          <a:rPr lang="en-US" sz="1400" b="0" i="1" smtClean="0">
                            <a:latin typeface="Cambria Math" panose="02040503050406030204" pitchFamily="18" charset="0"/>
                          </a:rPr>
                        </m:ctrlPr>
                      </m:sSupPr>
                      <m:e>
                        <m:r>
                          <a:rPr lang="en-US" sz="1400" b="0" i="1" smtClean="0">
                            <a:latin typeface="Cambria Math"/>
                          </a:rPr>
                          <m:t>𝛼</m:t>
                        </m:r>
                      </m:e>
                      <m:sup>
                        <m:r>
                          <a:rPr lang="en-US" sz="1400" b="0" i="1" smtClean="0">
                            <a:latin typeface="Cambria Math"/>
                          </a:rPr>
                          <m:t>𝑙</m:t>
                        </m:r>
                      </m:sup>
                    </m:sSup>
                    <m:d>
                      <m:dPr>
                        <m:ctrlPr>
                          <a:rPr lang="en-US" sz="1400" b="0" i="1" smtClean="0">
                            <a:latin typeface="Cambria Math" panose="02040503050406030204" pitchFamily="18" charset="0"/>
                          </a:rPr>
                        </m:ctrlPr>
                      </m:dPr>
                      <m:e>
                        <m:r>
                          <m:rPr>
                            <m:sty m:val="p"/>
                          </m:rPr>
                          <a:rPr lang="en-US" sz="1400" b="0" i="0" smtClean="0">
                            <a:latin typeface="Cambria Math"/>
                          </a:rPr>
                          <m:t>Δ</m:t>
                        </m:r>
                      </m:e>
                    </m:d>
                  </m:oMath>
                </a14:m>
                <a:r>
                  <a:rPr lang="en-US" sz="1400" dirty="0" smtClean="0"/>
                  <a:t>) and upper/lower service curves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a:rPr>
                          <m:t>𝛽</m:t>
                        </m:r>
                      </m:e>
                      <m:sup>
                        <m:r>
                          <a:rPr lang="en-US" sz="1400" b="0" i="1" smtClean="0">
                            <a:latin typeface="Cambria Math"/>
                          </a:rPr>
                          <m:t>𝑢</m:t>
                        </m:r>
                      </m:sup>
                    </m:sSup>
                    <m:d>
                      <m:dPr>
                        <m:ctrlPr>
                          <a:rPr lang="en-US" sz="1400" b="0" i="1" smtClean="0">
                            <a:latin typeface="Cambria Math" panose="02040503050406030204" pitchFamily="18" charset="0"/>
                          </a:rPr>
                        </m:ctrlPr>
                      </m:dPr>
                      <m:e>
                        <m:r>
                          <m:rPr>
                            <m:sty m:val="p"/>
                          </m:rPr>
                          <a:rPr lang="en-US" sz="1400" b="0" i="0" smtClean="0">
                            <a:latin typeface="Cambria Math"/>
                          </a:rPr>
                          <m:t>Δ</m:t>
                        </m:r>
                      </m:e>
                    </m:d>
                    <m:r>
                      <a:rPr lang="en-US" sz="1400" b="0" i="1" smtClean="0">
                        <a:latin typeface="Cambria Math" panose="02040503050406030204" pitchFamily="18" charset="0"/>
                      </a:rPr>
                      <m:t> / </m:t>
                    </m:r>
                    <m:sSup>
                      <m:sSupPr>
                        <m:ctrlPr>
                          <a:rPr lang="en-US" sz="1400" b="0" i="1" smtClean="0">
                            <a:latin typeface="Cambria Math" panose="02040503050406030204" pitchFamily="18" charset="0"/>
                          </a:rPr>
                        </m:ctrlPr>
                      </m:sSupPr>
                      <m:e>
                        <m:r>
                          <a:rPr lang="en-US" sz="1400" b="0" i="1" smtClean="0">
                            <a:latin typeface="Cambria Math"/>
                          </a:rPr>
                          <m:t>𝛽</m:t>
                        </m:r>
                      </m:e>
                      <m:sup>
                        <m:r>
                          <a:rPr lang="en-US" sz="1400" b="0" i="1" smtClean="0">
                            <a:latin typeface="Cambria Math"/>
                          </a:rPr>
                          <m:t>𝑙</m:t>
                        </m:r>
                      </m:sup>
                    </m:sSup>
                    <m:d>
                      <m:dPr>
                        <m:ctrlPr>
                          <a:rPr lang="en-US" sz="1400" b="0" i="1" smtClean="0">
                            <a:latin typeface="Cambria Math" panose="02040503050406030204" pitchFamily="18" charset="0"/>
                          </a:rPr>
                        </m:ctrlPr>
                      </m:dPr>
                      <m:e>
                        <m:r>
                          <m:rPr>
                            <m:sty m:val="p"/>
                          </m:rPr>
                          <a:rPr lang="en-US" sz="1400" b="0" i="0" smtClean="0">
                            <a:latin typeface="Cambria Math"/>
                          </a:rPr>
                          <m:t>Δ</m:t>
                        </m:r>
                      </m:e>
                    </m:d>
                  </m:oMath>
                </a14:m>
                <a:r>
                  <a:rPr lang="en-US" sz="1400" dirty="0" smtClean="0"/>
                  <a:t>), which are functions of time-window size</a:t>
                </a:r>
              </a:p>
              <a:p>
                <a:r>
                  <a:rPr lang="en-US" sz="1400" dirty="0" smtClean="0"/>
                  <a:t>Computes</a:t>
                </a:r>
                <a:r>
                  <a:rPr lang="en-US" sz="1400" dirty="0"/>
                  <a:t> </a:t>
                </a:r>
                <a:r>
                  <a:rPr lang="en-US" sz="1400" dirty="0" smtClean="0"/>
                  <a:t>request curve for</a:t>
                </a:r>
                <a:r>
                  <a:rPr lang="en-US" sz="1400" dirty="0"/>
                  <a:t> </a:t>
                </a:r>
                <a:r>
                  <a:rPr lang="en-US" sz="1400" dirty="0" smtClean="0"/>
                  <a:t>a (possibly periodic) task</a:t>
                </a:r>
                <a:r>
                  <a:rPr lang="en-US" sz="1400" dirty="0"/>
                  <a:t> </a:t>
                </a:r>
                <a:r>
                  <a:rPr lang="en-US" sz="1400" dirty="0" smtClean="0"/>
                  <a:t>model</a:t>
                </a:r>
                <a:r>
                  <a:rPr lang="en-US" sz="1400" dirty="0"/>
                  <a:t> </a:t>
                </a:r>
                <a:r>
                  <a:rPr lang="en-US" sz="1400" dirty="0" smtClean="0"/>
                  <a:t>specified</a:t>
                </a:r>
                <a:r>
                  <a:rPr lang="en-US" sz="1400" dirty="0"/>
                  <a:t> </a:t>
                </a:r>
                <a:r>
                  <a:rPr lang="en-US" sz="1400" dirty="0" smtClean="0"/>
                  <a:t>as</a:t>
                </a:r>
                <a:r>
                  <a:rPr lang="en-US" sz="1400" dirty="0"/>
                  <a:t> </a:t>
                </a:r>
                <a:r>
                  <a:rPr lang="en-US" sz="1400" dirty="0" smtClean="0"/>
                  <a:t>a</a:t>
                </a:r>
                <a:r>
                  <a:rPr lang="en-US" sz="1400" dirty="0"/>
                  <a:t> </a:t>
                </a:r>
                <a:r>
                  <a:rPr lang="en-US" sz="1400" dirty="0" smtClean="0"/>
                  <a:t>directed</a:t>
                </a:r>
                <a:r>
                  <a:rPr lang="en-US" sz="1400" dirty="0"/>
                  <a:t> </a:t>
                </a:r>
                <a:r>
                  <a:rPr lang="en-US" sz="1400" dirty="0" smtClean="0"/>
                  <a:t>acyclic</a:t>
                </a:r>
                <a:r>
                  <a:rPr lang="en-US" sz="1400" dirty="0"/>
                  <a:t> </a:t>
                </a:r>
                <a:r>
                  <a:rPr lang="en-US" sz="1400" dirty="0" smtClean="0"/>
                  <a:t>graph</a:t>
                </a:r>
                <a:r>
                  <a:rPr lang="en-US" sz="1400" dirty="0"/>
                  <a:t> </a:t>
                </a:r>
                <a:r>
                  <a:rPr lang="en-US" sz="1400" dirty="0" smtClean="0"/>
                  <a:t>(DAG),</a:t>
                </a:r>
                <a:r>
                  <a:rPr lang="en-US" sz="1400" dirty="0"/>
                  <a:t> </a:t>
                </a:r>
                <a:r>
                  <a:rPr lang="en-US" sz="1400" i="1" dirty="0" smtClean="0"/>
                  <a:t>G(T)</a:t>
                </a:r>
                <a:r>
                  <a:rPr lang="en-US" sz="1400" dirty="0" smtClean="0"/>
                  <a:t> to determine </a:t>
                </a:r>
                <a:r>
                  <a:rPr lang="en-US" sz="1400" dirty="0" err="1" smtClean="0"/>
                  <a:t>schedulability</a:t>
                </a:r>
                <a:endParaRPr lang="en-US" sz="1400" i="1" dirty="0" smtClean="0"/>
              </a:p>
              <a:p>
                <a:pPr lvl="1"/>
                <a:r>
                  <a:rPr lang="en-US" sz="1400" dirty="0" smtClean="0"/>
                  <a:t>Similarly to</a:t>
                </a:r>
                <a:r>
                  <a:rPr lang="en-US" sz="1400" dirty="0"/>
                  <a:t> </a:t>
                </a:r>
                <a:r>
                  <a:rPr lang="en-US" sz="1400" dirty="0" smtClean="0"/>
                  <a:t>Network Calculus, RTC enables derivation of the computation backlog bounds</a:t>
                </a:r>
                <a:endParaRPr lang="en-US" sz="1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5"/>
                <a:stretch>
                  <a:fillRect t="-42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8516043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type="body" idx="1"/>
          </p:nvPr>
        </p:nvSpPr>
        <p:spPr/>
        <p:txBody>
          <a:bodyPr/>
          <a:lstStyle/>
          <a:p>
            <a:r>
              <a:rPr lang="en-US" dirty="0" smtClean="0"/>
              <a:t>New</a:t>
            </a:r>
            <a:r>
              <a:rPr lang="en-US" dirty="0"/>
              <a:t> </a:t>
            </a:r>
            <a:r>
              <a:rPr lang="en-US" dirty="0" smtClean="0"/>
              <a:t>techniques</a:t>
            </a:r>
            <a:r>
              <a:rPr lang="en-US" dirty="0"/>
              <a:t> </a:t>
            </a:r>
            <a:r>
              <a:rPr lang="en-US" dirty="0" smtClean="0"/>
              <a:t>for</a:t>
            </a:r>
            <a:r>
              <a:rPr lang="en-US" dirty="0"/>
              <a:t> </a:t>
            </a:r>
            <a:r>
              <a:rPr lang="en-US" dirty="0" smtClean="0"/>
              <a:t>increasing</a:t>
            </a:r>
            <a:r>
              <a:rPr lang="en-US" dirty="0"/>
              <a:t> </a:t>
            </a:r>
            <a:r>
              <a:rPr lang="en-US" dirty="0" smtClean="0"/>
              <a:t>the</a:t>
            </a:r>
            <a:r>
              <a:rPr lang="en-US" dirty="0"/>
              <a:t> </a:t>
            </a:r>
            <a:r>
              <a:rPr lang="en-US" dirty="0" smtClean="0"/>
              <a:t>precision</a:t>
            </a:r>
            <a:r>
              <a:rPr lang="en-US" dirty="0"/>
              <a:t> </a:t>
            </a:r>
            <a:r>
              <a:rPr lang="en-US" dirty="0" smtClean="0"/>
              <a:t>of system analysis and resource management</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504920298"/>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6066</TotalTime>
  <Words>3390</Words>
  <Application>Microsoft Office PowerPoint</Application>
  <PresentationFormat>On-screen Show (4:3)</PresentationFormat>
  <Paragraphs>346</Paragraphs>
  <Slides>30</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Calibri</vt:lpstr>
      <vt:lpstr>Cambria Math</vt:lpstr>
      <vt:lpstr>Century Schoolbook</vt:lpstr>
      <vt:lpstr>CMMI10</vt:lpstr>
      <vt:lpstr>CMR10</vt:lpstr>
      <vt:lpstr>NimbusRomNo9L-Regu</vt:lpstr>
      <vt:lpstr>NimbusRomNo9L-ReguItal</vt:lpstr>
      <vt:lpstr>Wingdings 2</vt:lpstr>
      <vt:lpstr>View</vt:lpstr>
      <vt:lpstr>Network Performance Analysis and Management for Cyber-Physical Systems and their Applications</vt:lpstr>
      <vt:lpstr>Outline</vt:lpstr>
      <vt:lpstr>Introduction</vt:lpstr>
      <vt:lpstr>Related Work</vt:lpstr>
      <vt:lpstr>Network Analysis through Simulation / Emulation</vt:lpstr>
      <vt:lpstr>Queuing Theory</vt:lpstr>
      <vt:lpstr>Deterministic Network Analysis : Network Calculus [Le Boudec, 2001][Cruz, 1991]</vt:lpstr>
      <vt:lpstr>Real-Time Calculus</vt:lpstr>
      <vt:lpstr>Results</vt:lpstr>
      <vt:lpstr>Network Performance Analysis for CPS Applications</vt:lpstr>
      <vt:lpstr>Network Performance Analysis for CPS Applications</vt:lpstr>
      <vt:lpstr>PNP2 Accuracy and Comparison with NC</vt:lpstr>
      <vt:lpstr>PowerPoint Presentation</vt:lpstr>
      <vt:lpstr>Analysis of Periodic Systems (1/5) : Overview</vt:lpstr>
      <vt:lpstr>Analysis of Periodic Systems (2/5) : System 1</vt:lpstr>
      <vt:lpstr>Analysis of Periodic Systems (3/5): System 2</vt:lpstr>
      <vt:lpstr>Analysis of Periodic Systems (4/5): Formal Definitions</vt:lpstr>
      <vt:lpstr>Analysis of Periodic Systems (5/5): Stability Analysis</vt:lpstr>
      <vt:lpstr>PNP2 Network Applications Testbed</vt:lpstr>
      <vt:lpstr>Comparison of PNP2 with RTC Toolbox</vt:lpstr>
      <vt:lpstr>Generation of Application Network Profiles from Business Logic Models (1/3)</vt:lpstr>
      <vt:lpstr>Generation of Application Network Profiles from Business Logic Models (2/3)</vt:lpstr>
      <vt:lpstr>Generation of Application Network Profiles from Business Logic Models (3/3)</vt:lpstr>
      <vt:lpstr>Analysis of Statically Routed Networks</vt:lpstr>
      <vt:lpstr>Comparison of PNP2 to Network Calculus</vt:lpstr>
      <vt:lpstr>Network Application Fault/Anomaly Classification</vt:lpstr>
      <vt:lpstr>Conclusions and Future Work</vt:lpstr>
      <vt:lpstr>Publications</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F6 Model-driven Development Kit (F6MDK)</dc:title>
  <dc:creator>gabor</dc:creator>
  <cp:lastModifiedBy>William Emfinger</cp:lastModifiedBy>
  <cp:revision>781</cp:revision>
  <cp:lastPrinted>2015-05-07T13:29:00Z</cp:lastPrinted>
  <dcterms:created xsi:type="dcterms:W3CDTF">2006-08-16T00:00:00Z</dcterms:created>
  <dcterms:modified xsi:type="dcterms:W3CDTF">2015-10-08T15:53:05Z</dcterms:modified>
</cp:coreProperties>
</file>