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58" r:id="rId5"/>
    <p:sldId id="264" r:id="rId6"/>
    <p:sldId id="263" r:id="rId7"/>
    <p:sldId id="262" r:id="rId8"/>
    <p:sldId id="259"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10" autoAdjust="0"/>
  </p:normalViewPr>
  <p:slideViewPr>
    <p:cSldViewPr>
      <p:cViewPr varScale="1">
        <p:scale>
          <a:sx n="81" d="100"/>
          <a:sy n="81" d="100"/>
        </p:scale>
        <p:origin x="1013"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9E05F-E9F7-4137-91DF-35016ACA06CB}" type="datetimeFigureOut">
              <a:rPr lang="en-US" smtClean="0"/>
              <a:t>2015-10-14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90B8-42CD-4507-9FCA-8237A13F0D55}" type="slidenum">
              <a:rPr lang="en-US" smtClean="0"/>
              <a:t>‹#›</a:t>
            </a:fld>
            <a:endParaRPr lang="en-US"/>
          </a:p>
        </p:txBody>
      </p:sp>
    </p:spTree>
    <p:extLst>
      <p:ext uri="{BB962C8B-B14F-4D97-AF65-F5344CB8AC3E}">
        <p14:creationId xmlns:p14="http://schemas.microsoft.com/office/powerpoint/2010/main" val="155614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6E600-8600-4301-983C-CC92E7732E97}" type="slidenum">
              <a:rPr lang="en-US"/>
              <a:t>7</a:t>
            </a:fld>
            <a:endParaRPr lang="en-US"/>
          </a:p>
        </p:txBody>
      </p:sp>
    </p:spTree>
    <p:extLst>
      <p:ext uri="{BB962C8B-B14F-4D97-AF65-F5344CB8AC3E}">
        <p14:creationId xmlns:p14="http://schemas.microsoft.com/office/powerpoint/2010/main" val="59373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297297" y="2016157"/>
            <a:ext cx="679512" cy="2612349"/>
          </a:xfrm>
          <a:prstGeom prst="roundRect">
            <a:avLst/>
          </a:prstGeom>
          <a:solidFill>
            <a:schemeClr val="accent2">
              <a:lumMod val="40000"/>
              <a:lumOff val="60000"/>
            </a:schemeClr>
          </a:solidFill>
          <a:ln w="3810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Rounded Rectangle 1"/>
          <p:cNvSpPr/>
          <p:nvPr/>
        </p:nvSpPr>
        <p:spPr>
          <a:xfrm>
            <a:off x="6564075" y="5831182"/>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7852200" y="3526958"/>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7958650" y="4500539"/>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a:endCxn id="5" idx="0"/>
          </p:cNvCxnSpPr>
          <p:nvPr/>
        </p:nvCxnSpPr>
        <p:spPr>
          <a:xfrm>
            <a:off x="5613130" y="3325040"/>
            <a:ext cx="2754809" cy="2019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p:cNvCxnSpPr>
          <p:nvPr/>
        </p:nvCxnSpPr>
        <p:spPr>
          <a:xfrm>
            <a:off x="6037463" y="2350224"/>
            <a:ext cx="2590310" cy="1173110"/>
          </a:xfrm>
          <a:prstGeom prst="bentConnector3">
            <a:avLst>
              <a:gd name="adj1" fmla="val 99896"/>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8367939" y="4141239"/>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2077493"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Priority</a:t>
              </a:r>
            </a:p>
            <a:p>
              <a:pPr algn="ct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Priority</a:t>
              </a:r>
            </a:p>
            <a:p>
              <a:pPr algn="ctr"/>
              <a:endParaRPr lang="en-US" dirty="0" smtClean="0"/>
            </a:p>
          </p:txBody>
        </p:sp>
        <p:sp>
          <p:nvSpPr>
            <p:cNvPr id="39" name="Rounded Rectangle 38"/>
            <p:cNvSpPr/>
            <p:nvPr/>
          </p:nvSpPr>
          <p:spPr>
            <a:xfrm>
              <a:off x="4038599" y="3675267"/>
              <a:ext cx="1374029" cy="668133"/>
            </a:xfrm>
            <a:prstGeom prst="roundRect">
              <a:avLst/>
            </a:prstGeom>
            <a:solidFill>
              <a:schemeClr val="accent5">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p>
            <a:p>
              <a:pPr algn="ct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6"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6037463" y="4294440"/>
            <a:ext cx="1170675" cy="15367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7421203" y="4884444"/>
            <a:ext cx="733673" cy="11598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grpSp>
        <p:nvGrpSpPr>
          <p:cNvPr id="16" name="Group 15"/>
          <p:cNvGrpSpPr/>
          <p:nvPr/>
        </p:nvGrpSpPr>
        <p:grpSpPr>
          <a:xfrm>
            <a:off x="4039922" y="2348157"/>
            <a:ext cx="1917586" cy="266441"/>
            <a:chOff x="4039922" y="2348157"/>
            <a:chExt cx="1917586" cy="266441"/>
          </a:xfrm>
        </p:grpSpPr>
        <p:grpSp>
          <p:nvGrpSpPr>
            <p:cNvPr id="37" name="Group 36"/>
            <p:cNvGrpSpPr/>
            <p:nvPr/>
          </p:nvGrpSpPr>
          <p:grpSpPr>
            <a:xfrm>
              <a:off x="4272676" y="2348157"/>
              <a:ext cx="1452080" cy="266441"/>
              <a:chOff x="3683543" y="2951814"/>
              <a:chExt cx="1778820" cy="363978"/>
            </a:xfrm>
          </p:grpSpPr>
          <p:cxnSp>
            <p:nvCxnSpPr>
              <p:cNvPr id="40" name="Straight Connector 39"/>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49907" y="2969641"/>
                <a:ext cx="1446091" cy="338515"/>
                <a:chOff x="3867326" y="2964620"/>
                <a:chExt cx="1446091" cy="338515"/>
              </a:xfrm>
            </p:grpSpPr>
            <p:sp>
              <p:nvSpPr>
                <p:cNvPr id="46" name="Rectangle 4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 name="Rectangle 4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Rectangle 4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1" name="Rectangle 50"/>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1" name="Right Arrow 60"/>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4039922" y="3321205"/>
            <a:ext cx="1917586" cy="266441"/>
            <a:chOff x="4039922" y="2348157"/>
            <a:chExt cx="1917586" cy="266441"/>
          </a:xfrm>
        </p:grpSpPr>
        <p:grpSp>
          <p:nvGrpSpPr>
            <p:cNvPr id="66" name="Group 65"/>
            <p:cNvGrpSpPr/>
            <p:nvPr/>
          </p:nvGrpSpPr>
          <p:grpSpPr>
            <a:xfrm>
              <a:off x="4272676" y="2348157"/>
              <a:ext cx="1452080" cy="266441"/>
              <a:chOff x="3683543" y="2951814"/>
              <a:chExt cx="1778820" cy="363978"/>
            </a:xfrm>
          </p:grpSpPr>
          <p:cxnSp>
            <p:nvCxnSpPr>
              <p:cNvPr id="73" name="Straight Connector 7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3849907" y="2969641"/>
                <a:ext cx="1446091" cy="338515"/>
                <a:chOff x="3867326" y="2964620"/>
                <a:chExt cx="1446091" cy="338515"/>
              </a:xfrm>
            </p:grpSpPr>
            <p:sp>
              <p:nvSpPr>
                <p:cNvPr id="76" name="Rectangle 7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7" name="Rectangle 7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8" name="Rectangle 7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9" name="Rectangle 7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0" name="Rectangle 79"/>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9" name="Right Arrow 68"/>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 name="Group 80"/>
          <p:cNvGrpSpPr/>
          <p:nvPr/>
        </p:nvGrpSpPr>
        <p:grpSpPr>
          <a:xfrm>
            <a:off x="4039922" y="4293314"/>
            <a:ext cx="1917586" cy="266441"/>
            <a:chOff x="4039922" y="2348157"/>
            <a:chExt cx="1917586" cy="266441"/>
          </a:xfrm>
        </p:grpSpPr>
        <p:grpSp>
          <p:nvGrpSpPr>
            <p:cNvPr id="82" name="Group 81"/>
            <p:cNvGrpSpPr/>
            <p:nvPr/>
          </p:nvGrpSpPr>
          <p:grpSpPr>
            <a:xfrm>
              <a:off x="4272676" y="2348157"/>
              <a:ext cx="1452080" cy="266441"/>
              <a:chOff x="3683543" y="2951814"/>
              <a:chExt cx="1778820" cy="363978"/>
            </a:xfrm>
          </p:grpSpPr>
          <p:cxnSp>
            <p:nvCxnSpPr>
              <p:cNvPr id="85" name="Straight Connector 84"/>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3849907" y="2969641"/>
                <a:ext cx="1446091" cy="338515"/>
                <a:chOff x="3867326" y="2964620"/>
                <a:chExt cx="1446091" cy="338515"/>
              </a:xfrm>
            </p:grpSpPr>
            <p:sp>
              <p:nvSpPr>
                <p:cNvPr id="88" name="Rectangle 87"/>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ectangle 88"/>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 name="Rectangle 89"/>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2" name="Rectangle 91"/>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83" name="Right Arrow 82"/>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Right Arrow 8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2" name="TextBox 31"/>
          <p:cNvSpPr txBox="1"/>
          <p:nvPr/>
        </p:nvSpPr>
        <p:spPr>
          <a:xfrm>
            <a:off x="6171220" y="1378811"/>
            <a:ext cx="931665" cy="646331"/>
          </a:xfrm>
          <a:prstGeom prst="rect">
            <a:avLst/>
          </a:prstGeom>
          <a:noFill/>
        </p:spPr>
        <p:txBody>
          <a:bodyPr wrap="none" rtlCol="0">
            <a:spAutoFit/>
          </a:bodyPr>
          <a:lstStyle/>
          <a:p>
            <a:r>
              <a:rPr lang="en-US" dirty="0" smtClean="0"/>
              <a:t>Priority</a:t>
            </a:r>
          </a:p>
          <a:p>
            <a:r>
              <a:rPr lang="en-US" dirty="0" smtClean="0"/>
              <a:t>Handler</a:t>
            </a:r>
            <a:endParaRPr lang="en-US"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3336274" y="2158964"/>
            <a:ext cx="2541436" cy="11700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 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sp>
        <p:nvSpPr>
          <p:cNvPr id="15" name="Rounded Rectangle 14"/>
          <p:cNvSpPr/>
          <p:nvPr/>
        </p:nvSpPr>
        <p:spPr>
          <a:xfrm>
            <a:off x="3049571" y="3622297"/>
            <a:ext cx="3124200" cy="140690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p:txBody>
      </p:sp>
      <p:grpSp>
        <p:nvGrpSpPr>
          <p:cNvPr id="3" name="Group 2"/>
          <p:cNvGrpSpPr/>
          <p:nvPr/>
        </p:nvGrpSpPr>
        <p:grpSpPr>
          <a:xfrm>
            <a:off x="3438544" y="3956349"/>
            <a:ext cx="2336896" cy="973380"/>
            <a:chOff x="3453087" y="3409963"/>
            <a:chExt cx="2336896" cy="973380"/>
          </a:xfrm>
        </p:grpSpPr>
        <p:sp>
          <p:nvSpPr>
            <p:cNvPr id="8" name="Rounded Rectangle 7"/>
            <p:cNvSpPr/>
            <p:nvPr/>
          </p:nvSpPr>
          <p:spPr>
            <a:xfrm>
              <a:off x="3453087" y="3409963"/>
              <a:ext cx="2336896" cy="9733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3735218" y="4033237"/>
              <a:ext cx="1638453" cy="350106"/>
            </a:xfrm>
            <a:prstGeom prst="rect">
              <a:avLst/>
            </a:prstGeom>
          </p:spPr>
        </p:pic>
        <p:pic>
          <p:nvPicPr>
            <p:cNvPr id="102" name="Picture 101"/>
            <p:cNvPicPr>
              <a:picLocks noChangeAspect="1"/>
            </p:cNvPicPr>
            <p:nvPr/>
          </p:nvPicPr>
          <p:blipFill>
            <a:blip r:embed="rId5"/>
            <a:stretch>
              <a:fillRect/>
            </a:stretch>
          </p:blipFill>
          <p:spPr>
            <a:xfrm>
              <a:off x="3741240" y="3545140"/>
              <a:ext cx="1645438" cy="350106"/>
            </a:xfrm>
            <a:prstGeom prst="rect">
              <a:avLst/>
            </a:prstGeom>
          </p:spPr>
        </p:pic>
      </p:grpSp>
      <p:cxnSp>
        <p:nvCxnSpPr>
          <p:cNvPr id="7" name="Elbow Connector 6"/>
          <p:cNvCxnSpPr>
            <a:stCxn id="51" idx="3"/>
            <a:endCxn id="102" idx="1"/>
          </p:cNvCxnSpPr>
          <p:nvPr/>
        </p:nvCxnSpPr>
        <p:spPr>
          <a:xfrm>
            <a:off x="2409335" y="3617902"/>
            <a:ext cx="1317362" cy="648677"/>
          </a:xfrm>
          <a:prstGeom prst="bentConnector3">
            <a:avLst>
              <a:gd name="adj1" fmla="val 35688"/>
            </a:avLst>
          </a:prstGeom>
          <a:ln>
            <a:tailEnd type="triangle"/>
          </a:ln>
        </p:spPr>
        <p:style>
          <a:lnRef idx="2">
            <a:schemeClr val="dk1"/>
          </a:lnRef>
          <a:fillRef idx="0">
            <a:schemeClr val="dk1"/>
          </a:fillRef>
          <a:effectRef idx="1">
            <a:schemeClr val="dk1"/>
          </a:effectRef>
          <a:fontRef idx="minor">
            <a:schemeClr val="tx1"/>
          </a:fontRef>
        </p:style>
      </p:cxnSp>
      <p:cxnSp>
        <p:nvCxnSpPr>
          <p:cNvPr id="37" name="Elbow Connector 36"/>
          <p:cNvCxnSpPr>
            <a:stCxn id="5" idx="3"/>
            <a:endCxn id="91" idx="1"/>
          </p:cNvCxnSpPr>
          <p:nvPr/>
        </p:nvCxnSpPr>
        <p:spPr>
          <a:xfrm flipV="1">
            <a:off x="2425832" y="4754676"/>
            <a:ext cx="1294843" cy="768731"/>
          </a:xfrm>
          <a:prstGeom prst="bentConnector3">
            <a:avLst>
              <a:gd name="adj1" fmla="val 36896"/>
            </a:avLst>
          </a:prstGeom>
          <a:ln>
            <a:tailEnd type="triangle"/>
          </a:ln>
        </p:spPr>
        <p:style>
          <a:lnRef idx="2">
            <a:schemeClr val="dk1"/>
          </a:lnRef>
          <a:fillRef idx="0">
            <a:schemeClr val="dk1"/>
          </a:fillRef>
          <a:effectRef idx="1">
            <a:schemeClr val="dk1"/>
          </a:effectRef>
          <a:fontRef idx="minor">
            <a:schemeClr val="tx1"/>
          </a:fontRef>
        </p:style>
      </p:cxnSp>
      <p:cxnSp>
        <p:nvCxnSpPr>
          <p:cNvPr id="38" name="Elbow Connector 37"/>
          <p:cNvCxnSpPr>
            <a:stCxn id="102" idx="3"/>
            <a:endCxn id="52" idx="1"/>
          </p:cNvCxnSpPr>
          <p:nvPr/>
        </p:nvCxnSpPr>
        <p:spPr>
          <a:xfrm flipV="1">
            <a:off x="5372135" y="3617901"/>
            <a:ext cx="1501449" cy="648678"/>
          </a:xfrm>
          <a:prstGeom prst="bentConnector3">
            <a:avLst>
              <a:gd name="adj1" fmla="val 66324"/>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91" idx="3"/>
            <a:endCxn id="50" idx="1"/>
          </p:cNvCxnSpPr>
          <p:nvPr/>
        </p:nvCxnSpPr>
        <p:spPr>
          <a:xfrm>
            <a:off x="5359128" y="4754676"/>
            <a:ext cx="1527036" cy="758870"/>
          </a:xfrm>
          <a:prstGeom prst="bentConnector3">
            <a:avLst>
              <a:gd name="adj1" fmla="val 66668"/>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41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51664"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grpSp>
        <p:nvGrpSpPr>
          <p:cNvPr id="3" name="Group 2"/>
          <p:cNvGrpSpPr/>
          <p:nvPr/>
        </p:nvGrpSpPr>
        <p:grpSpPr>
          <a:xfrm>
            <a:off x="2644675" y="2355276"/>
            <a:ext cx="1174167" cy="905607"/>
            <a:chOff x="1235168" y="3165098"/>
            <a:chExt cx="1174167" cy="905607"/>
          </a:xfrm>
        </p:grpSpPr>
        <p:sp>
          <p:nvSpPr>
            <p:cNvPr id="51" name="Rounded Rectangle 50"/>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17" name="Group 16"/>
          <p:cNvGrpSpPr/>
          <p:nvPr/>
        </p:nvGrpSpPr>
        <p:grpSpPr>
          <a:xfrm>
            <a:off x="1845032" y="4524981"/>
            <a:ext cx="1524000" cy="1676400"/>
            <a:chOff x="1764909" y="4474343"/>
            <a:chExt cx="1524000" cy="1676400"/>
          </a:xfrm>
        </p:grpSpPr>
        <p:sp>
          <p:nvSpPr>
            <p:cNvPr id="35" name="Rounded Rectangle 34"/>
            <p:cNvSpPr/>
            <p:nvPr/>
          </p:nvSpPr>
          <p:spPr>
            <a:xfrm>
              <a:off x="1764909"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grpSp>
          <p:nvGrpSpPr>
            <p:cNvPr id="7" name="Group 6"/>
            <p:cNvGrpSpPr/>
            <p:nvPr/>
          </p:nvGrpSpPr>
          <p:grpSpPr>
            <a:xfrm>
              <a:off x="1939826" y="5070603"/>
              <a:ext cx="1174167" cy="905607"/>
              <a:chOff x="1251665" y="5070603"/>
              <a:chExt cx="1174167" cy="905607"/>
            </a:xfrm>
          </p:grpSpPr>
          <p:sp>
            <p:nvSpPr>
              <p:cNvPr id="5" name="Rounded Rectangle 4"/>
              <p:cNvSpPr/>
              <p:nvPr/>
            </p:nvSpPr>
            <p:spPr>
              <a:xfrm>
                <a:off x="1251665" y="507060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3</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941" y="5361779"/>
                <a:ext cx="697615" cy="525788"/>
              </a:xfrm>
              <a:prstGeom prst="rect">
                <a:avLst/>
              </a:prstGeom>
            </p:spPr>
          </p:pic>
        </p:grpSp>
      </p:grpSp>
      <p:grpSp>
        <p:nvGrpSpPr>
          <p:cNvPr id="18" name="Group 17"/>
          <p:cNvGrpSpPr/>
          <p:nvPr/>
        </p:nvGrpSpPr>
        <p:grpSpPr>
          <a:xfrm>
            <a:off x="6099488" y="4524981"/>
            <a:ext cx="1524000" cy="1676400"/>
            <a:chOff x="6698668" y="4474343"/>
            <a:chExt cx="1524000" cy="1676400"/>
          </a:xfrm>
        </p:grpSpPr>
        <p:sp>
          <p:nvSpPr>
            <p:cNvPr id="36" name="Rounded Rectangle 35"/>
            <p:cNvSpPr/>
            <p:nvPr/>
          </p:nvSpPr>
          <p:spPr>
            <a:xfrm>
              <a:off x="6698668"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grpSp>
          <p:nvGrpSpPr>
            <p:cNvPr id="13" name="Group 12"/>
            <p:cNvGrpSpPr/>
            <p:nvPr/>
          </p:nvGrpSpPr>
          <p:grpSpPr>
            <a:xfrm>
              <a:off x="6886164" y="5060742"/>
              <a:ext cx="1174167" cy="905607"/>
              <a:chOff x="6886164" y="5060742"/>
              <a:chExt cx="1174167" cy="905607"/>
            </a:xfrm>
          </p:grpSpPr>
          <p:sp>
            <p:nvSpPr>
              <p:cNvPr id="50" name="Rounded Rectangle 49"/>
              <p:cNvSpPr/>
              <p:nvPr/>
            </p:nvSpPr>
            <p:spPr>
              <a:xfrm>
                <a:off x="6886164" y="5060742"/>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4</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744" y="5372045"/>
                <a:ext cx="693562" cy="522734"/>
              </a:xfrm>
              <a:prstGeom prst="rect">
                <a:avLst/>
              </a:prstGeom>
            </p:spPr>
          </p:pic>
        </p:grpSp>
      </p:grpSp>
      <p:grpSp>
        <p:nvGrpSpPr>
          <p:cNvPr id="38" name="Group 37"/>
          <p:cNvGrpSpPr/>
          <p:nvPr/>
        </p:nvGrpSpPr>
        <p:grpSpPr>
          <a:xfrm>
            <a:off x="1352742" y="2362066"/>
            <a:ext cx="1174167" cy="905607"/>
            <a:chOff x="6873584" y="3165097"/>
            <a:chExt cx="1174167" cy="905607"/>
          </a:xfrm>
        </p:grpSpPr>
        <p:sp>
          <p:nvSpPr>
            <p:cNvPr id="39" name="Rounded Rectangle 38"/>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43" name="Rounded Rectangle 42"/>
          <p:cNvSpPr/>
          <p:nvPr/>
        </p:nvSpPr>
        <p:spPr>
          <a:xfrm>
            <a:off x="5506120"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endParaRPr lang="en-US" dirty="0" smtClean="0"/>
          </a:p>
        </p:txBody>
      </p:sp>
      <p:grpSp>
        <p:nvGrpSpPr>
          <p:cNvPr id="44" name="Group 43"/>
          <p:cNvGrpSpPr/>
          <p:nvPr/>
        </p:nvGrpSpPr>
        <p:grpSpPr>
          <a:xfrm>
            <a:off x="6899131" y="2355276"/>
            <a:ext cx="1174167" cy="905607"/>
            <a:chOff x="1235168" y="3165098"/>
            <a:chExt cx="1174167" cy="905607"/>
          </a:xfrm>
        </p:grpSpPr>
        <p:sp>
          <p:nvSpPr>
            <p:cNvPr id="45" name="Rounded Rectangle 44"/>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a:p>
            <a:p>
              <a:pPr algn="ctr"/>
              <a:endParaRPr lang="en-US" sz="1400" dirty="0" smtClean="0"/>
            </a:p>
            <a:p>
              <a:pPr algn="ctr"/>
              <a:endParaRPr lang="en-US" sz="1400" dirty="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47" name="Group 46"/>
          <p:cNvGrpSpPr/>
          <p:nvPr/>
        </p:nvGrpSpPr>
        <p:grpSpPr>
          <a:xfrm>
            <a:off x="5607198" y="2362066"/>
            <a:ext cx="1174167" cy="905607"/>
            <a:chOff x="6873584" y="3165097"/>
            <a:chExt cx="1174167" cy="905607"/>
          </a:xfrm>
        </p:grpSpPr>
        <p:sp>
          <p:nvSpPr>
            <p:cNvPr id="48" name="Rounded Rectangle 47"/>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a:p>
            <a:p>
              <a:pPr algn="ctr"/>
              <a:endParaRPr lang="en-US" sz="1400" dirty="0" smtClean="0"/>
            </a:p>
            <a:p>
              <a:pPr algn="ct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53" name="Pentagon 52"/>
          <p:cNvSpPr/>
          <p:nvPr/>
        </p:nvSpPr>
        <p:spPr>
          <a:xfrm>
            <a:off x="4189292"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4" name="Straight Connector 53"/>
          <p:cNvCxnSpPr>
            <a:stCxn id="51" idx="3"/>
          </p:cNvCxnSpPr>
          <p:nvPr/>
        </p:nvCxnSpPr>
        <p:spPr>
          <a:xfrm flipV="1">
            <a:off x="3818842" y="2808079"/>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5" name="Pentagon 54"/>
          <p:cNvSpPr/>
          <p:nvPr/>
        </p:nvSpPr>
        <p:spPr>
          <a:xfrm>
            <a:off x="3556528"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6" name="Straight Connector 55"/>
          <p:cNvCxnSpPr/>
          <p:nvPr/>
        </p:nvCxnSpPr>
        <p:spPr>
          <a:xfrm flipV="1">
            <a:off x="3186078"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7" name="Pentagon 56"/>
          <p:cNvSpPr/>
          <p:nvPr/>
        </p:nvSpPr>
        <p:spPr>
          <a:xfrm>
            <a:off x="7835021"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8" name="Straight Connector 57"/>
          <p:cNvCxnSpPr/>
          <p:nvPr/>
        </p:nvCxnSpPr>
        <p:spPr>
          <a:xfrm flipV="1">
            <a:off x="7464571"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9" name="Pentagon 58"/>
          <p:cNvSpPr/>
          <p:nvPr/>
        </p:nvSpPr>
        <p:spPr>
          <a:xfrm>
            <a:off x="8429824"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60" name="Straight Connector 59"/>
          <p:cNvCxnSpPr/>
          <p:nvPr/>
        </p:nvCxnSpPr>
        <p:spPr>
          <a:xfrm flipV="1">
            <a:off x="8059374" y="2808079"/>
            <a:ext cx="3704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Elbow Connector 60"/>
          <p:cNvCxnSpPr>
            <a:stCxn id="59" idx="3"/>
            <a:endCxn id="66" idx="1"/>
          </p:cNvCxnSpPr>
          <p:nvPr/>
        </p:nvCxnSpPr>
        <p:spPr>
          <a:xfrm flipH="1">
            <a:off x="934197" y="2808080"/>
            <a:ext cx="7776478" cy="12700"/>
          </a:xfrm>
          <a:prstGeom prst="bentConnector5">
            <a:avLst>
              <a:gd name="adj1" fmla="val -2940"/>
              <a:gd name="adj2" fmla="val -14274394"/>
              <a:gd name="adj3" fmla="val 103731"/>
            </a:avLst>
          </a:prstGeom>
          <a:ln w="50800">
            <a:tailEnd type="triangle"/>
          </a:ln>
        </p:spPr>
        <p:style>
          <a:lnRef idx="1">
            <a:schemeClr val="dk1"/>
          </a:lnRef>
          <a:fillRef idx="0">
            <a:schemeClr val="dk1"/>
          </a:fillRef>
          <a:effectRef idx="0">
            <a:schemeClr val="dk1"/>
          </a:effectRef>
          <a:fontRef idx="minor">
            <a:schemeClr val="tx1"/>
          </a:fontRef>
        </p:style>
      </p:cxnSp>
      <p:sp>
        <p:nvSpPr>
          <p:cNvPr id="66" name="Chevron 65"/>
          <p:cNvSpPr/>
          <p:nvPr/>
        </p:nvSpPr>
        <p:spPr>
          <a:xfrm>
            <a:off x="821529" y="2695412"/>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7" name="Straight Connector 66"/>
          <p:cNvCxnSpPr>
            <a:stCxn id="66" idx="3"/>
          </p:cNvCxnSpPr>
          <p:nvPr/>
        </p:nvCxnSpPr>
        <p:spPr>
          <a:xfrm>
            <a:off x="1102379" y="2808079"/>
            <a:ext cx="261257" cy="0"/>
          </a:xfrm>
          <a:prstGeom prst="line">
            <a:avLst/>
          </a:prstGeom>
          <a:ln w="38100"/>
        </p:spPr>
        <p:style>
          <a:lnRef idx="1">
            <a:schemeClr val="dk1"/>
          </a:lnRef>
          <a:fillRef idx="0">
            <a:schemeClr val="dk1"/>
          </a:fillRef>
          <a:effectRef idx="0">
            <a:schemeClr val="dk1"/>
          </a:effectRef>
          <a:fontRef idx="minor">
            <a:schemeClr val="tx1"/>
          </a:fontRef>
        </p:style>
      </p:cxnSp>
      <p:sp>
        <p:nvSpPr>
          <p:cNvPr id="68" name="Chevron 67"/>
          <p:cNvSpPr/>
          <p:nvPr/>
        </p:nvSpPr>
        <p:spPr>
          <a:xfrm>
            <a:off x="5071427" y="2695411"/>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9" name="Straight Connector 68"/>
          <p:cNvCxnSpPr>
            <a:stCxn id="68" idx="3"/>
          </p:cNvCxnSpPr>
          <p:nvPr/>
        </p:nvCxnSpPr>
        <p:spPr>
          <a:xfrm>
            <a:off x="5352277" y="2808078"/>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Elbow Connector 72"/>
          <p:cNvCxnSpPr>
            <a:stCxn id="57" idx="3"/>
            <a:endCxn id="68" idx="1"/>
          </p:cNvCxnSpPr>
          <p:nvPr/>
        </p:nvCxnSpPr>
        <p:spPr>
          <a:xfrm flipH="1" flipV="1">
            <a:off x="5184095" y="2808079"/>
            <a:ext cx="2931777" cy="2756104"/>
          </a:xfrm>
          <a:prstGeom prst="bentConnector5">
            <a:avLst>
              <a:gd name="adj1" fmla="val -7797"/>
              <a:gd name="adj2" fmla="val 50000"/>
              <a:gd name="adj3" fmla="val 109297"/>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55" idx="3"/>
            <a:endCxn id="68" idx="1"/>
          </p:cNvCxnSpPr>
          <p:nvPr/>
        </p:nvCxnSpPr>
        <p:spPr>
          <a:xfrm flipV="1">
            <a:off x="3837379" y="2808079"/>
            <a:ext cx="1346716" cy="2756104"/>
          </a:xfrm>
          <a:prstGeom prst="bentConnector3">
            <a:avLst>
              <a:gd name="adj1" fmla="val 70892"/>
            </a:avLst>
          </a:prstGeom>
          <a:ln w="50800">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53" idx="3"/>
            <a:endCxn id="68" idx="1"/>
          </p:cNvCxnSpPr>
          <p:nvPr/>
        </p:nvCxnSpPr>
        <p:spPr>
          <a:xfrm flipV="1">
            <a:off x="4470143" y="2808079"/>
            <a:ext cx="713952" cy="1"/>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39" idx="0"/>
            <a:endCxn id="45" idx="0"/>
          </p:cNvCxnSpPr>
          <p:nvPr/>
        </p:nvCxnSpPr>
        <p:spPr>
          <a:xfrm rot="5400000" flipH="1" flipV="1">
            <a:off x="4709625" y="-414523"/>
            <a:ext cx="6790" cy="5546389"/>
          </a:xfrm>
          <a:prstGeom prst="bentConnector3">
            <a:avLst>
              <a:gd name="adj1" fmla="val 14991252"/>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16200000" flipV="1">
            <a:off x="4439918" y="1809716"/>
            <a:ext cx="6790" cy="2962523"/>
          </a:xfrm>
          <a:prstGeom prst="bentConnector3">
            <a:avLst>
              <a:gd name="adj1" fmla="val -16604168"/>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rot="5400000">
            <a:off x="2765263" y="2883732"/>
            <a:ext cx="2759175" cy="3587249"/>
          </a:xfrm>
          <a:prstGeom prst="bentConnector3">
            <a:avLst>
              <a:gd name="adj1" fmla="val 115933"/>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50" idx="2"/>
          </p:cNvCxnSpPr>
          <p:nvPr/>
        </p:nvCxnSpPr>
        <p:spPr>
          <a:xfrm rot="16200000" flipH="1">
            <a:off x="5040776" y="4183694"/>
            <a:ext cx="2717091" cy="949493"/>
          </a:xfrm>
          <a:prstGeom prst="bentConnector3">
            <a:avLst>
              <a:gd name="adj1" fmla="val 119739"/>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3194116" y="392130"/>
            <a:ext cx="3001209" cy="503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Application Data Communication </a:t>
            </a:r>
            <a:r>
              <a:rPr lang="en-US" sz="1200" b="1" dirty="0" smtClean="0">
                <a:solidFill>
                  <a:schemeClr val="tx1"/>
                </a:solidFill>
              </a:rPr>
              <a:t>Channel</a:t>
            </a:r>
            <a:endParaRPr lang="en-US" sz="1200" b="1" dirty="0" smtClean="0">
              <a:solidFill>
                <a:srgbClr val="C00000"/>
              </a:solidFill>
            </a:endParaRPr>
          </a:p>
          <a:p>
            <a:r>
              <a:rPr lang="en-US" sz="1200" b="1" dirty="0" smtClean="0">
                <a:solidFill>
                  <a:srgbClr val="C00000"/>
                </a:solidFill>
              </a:rPr>
              <a:t>Out-of-Band Communication Channel</a:t>
            </a:r>
          </a:p>
        </p:txBody>
      </p:sp>
    </p:spTree>
    <p:extLst>
      <p:ext uri="{BB962C8B-B14F-4D97-AF65-F5344CB8AC3E}">
        <p14:creationId xmlns:p14="http://schemas.microsoft.com/office/powerpoint/2010/main" val="199278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331720"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1</a:t>
            </a:r>
          </a:p>
          <a:p>
            <a:pPr algn="ctr"/>
            <a:endParaRPr lang="en-US" sz="1350" dirty="0"/>
          </a:p>
          <a:p>
            <a:pPr algn="ctr"/>
            <a:endParaRPr lang="en-US" sz="1350" dirty="0"/>
          </a:p>
          <a:p>
            <a:pPr algn="ctr"/>
            <a:endParaRPr lang="en-US" sz="1350" dirty="0"/>
          </a:p>
          <a:p>
            <a:pPr algn="ctr"/>
            <a:endParaRPr lang="en-US" sz="1350" dirty="0"/>
          </a:p>
        </p:txBody>
      </p:sp>
      <p:sp>
        <p:nvSpPr>
          <p:cNvPr id="5" name="Pentagon 4"/>
          <p:cNvSpPr/>
          <p:nvPr/>
        </p:nvSpPr>
        <p:spPr>
          <a:xfrm>
            <a:off x="4402184" y="2733403"/>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sp>
        <p:nvSpPr>
          <p:cNvPr id="6" name="Chevron 5"/>
          <p:cNvSpPr/>
          <p:nvPr/>
        </p:nvSpPr>
        <p:spPr>
          <a:xfrm>
            <a:off x="1789613" y="2733403"/>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8" name="Straight Connector 7"/>
          <p:cNvCxnSpPr>
            <a:stCxn id="6" idx="3"/>
            <a:endCxn id="4" idx="1"/>
          </p:cNvCxnSpPr>
          <p:nvPr/>
        </p:nvCxnSpPr>
        <p:spPr>
          <a:xfrm>
            <a:off x="2070463"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80115" y="2846070"/>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5753576"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2</a:t>
            </a:r>
          </a:p>
          <a:p>
            <a:pPr algn="ctr"/>
            <a:endParaRPr lang="en-US" sz="1350" dirty="0"/>
          </a:p>
          <a:p>
            <a:pPr algn="ctr"/>
            <a:endParaRPr lang="en-US" sz="1350" dirty="0"/>
          </a:p>
          <a:p>
            <a:pPr algn="ctr"/>
            <a:endParaRPr lang="en-US" sz="1350" dirty="0"/>
          </a:p>
          <a:p>
            <a:pPr algn="ctr"/>
            <a:endParaRPr lang="en-US" sz="1350" dirty="0"/>
          </a:p>
        </p:txBody>
      </p:sp>
      <p:sp>
        <p:nvSpPr>
          <p:cNvPr id="13" name="Pentagon 12"/>
          <p:cNvSpPr/>
          <p:nvPr/>
        </p:nvSpPr>
        <p:spPr>
          <a:xfrm>
            <a:off x="7824040" y="2733403"/>
            <a:ext cx="280851" cy="225335"/>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14" name="Chevron 13"/>
          <p:cNvSpPr/>
          <p:nvPr/>
        </p:nvSpPr>
        <p:spPr>
          <a:xfrm>
            <a:off x="5211469" y="2733403"/>
            <a:ext cx="280851" cy="225335"/>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chemeClr val="tx1"/>
              </a:solidFill>
            </a:endParaRPr>
          </a:p>
        </p:txBody>
      </p:sp>
      <p:cxnSp>
        <p:nvCxnSpPr>
          <p:cNvPr id="15" name="Straight Connector 14"/>
          <p:cNvCxnSpPr/>
          <p:nvPr/>
        </p:nvCxnSpPr>
        <p:spPr>
          <a:xfrm>
            <a:off x="5492320"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3" idx="1"/>
          </p:cNvCxnSpPr>
          <p:nvPr/>
        </p:nvCxnSpPr>
        <p:spPr>
          <a:xfrm>
            <a:off x="7601971" y="2846070"/>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Elbow Connector 17"/>
          <p:cNvCxnSpPr>
            <a:stCxn id="5" idx="3"/>
            <a:endCxn id="14" idx="1"/>
          </p:cNvCxnSpPr>
          <p:nvPr/>
        </p:nvCxnSpPr>
        <p:spPr>
          <a:xfrm>
            <a:off x="4683034" y="2846070"/>
            <a:ext cx="641102" cy="9525"/>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13" idx="3"/>
            <a:endCxn id="6" idx="1"/>
          </p:cNvCxnSpPr>
          <p:nvPr/>
        </p:nvCxnSpPr>
        <p:spPr>
          <a:xfrm flipH="1">
            <a:off x="1902280" y="2846070"/>
            <a:ext cx="6202611" cy="9525"/>
          </a:xfrm>
          <a:prstGeom prst="bentConnector5">
            <a:avLst>
              <a:gd name="adj1" fmla="val -2764"/>
              <a:gd name="adj2" fmla="val -12392142"/>
              <a:gd name="adj3" fmla="val 102764"/>
            </a:avLst>
          </a:prstGeom>
          <a:ln w="50800">
            <a:tailEnd type="triangle"/>
          </a:ln>
        </p:spPr>
        <p:style>
          <a:lnRef idx="1">
            <a:schemeClr val="dk1"/>
          </a:lnRef>
          <a:fillRef idx="0">
            <a:schemeClr val="dk1"/>
          </a:fillRef>
          <a:effectRef idx="0">
            <a:schemeClr val="dk1"/>
          </a:effectRef>
          <a:fontRef idx="minor">
            <a:schemeClr val="tx1"/>
          </a:fontRef>
        </p:style>
      </p:cxnSp>
      <p:sp>
        <p:nvSpPr>
          <p:cNvPr id="30" name="Flowchart: Process 29"/>
          <p:cNvSpPr/>
          <p:nvPr/>
        </p:nvSpPr>
        <p:spPr>
          <a:xfrm>
            <a:off x="2331720"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3</a:t>
            </a:r>
          </a:p>
          <a:p>
            <a:pPr algn="ctr"/>
            <a:endParaRPr lang="en-US" sz="1350" dirty="0"/>
          </a:p>
          <a:p>
            <a:pPr algn="ctr"/>
            <a:endParaRPr lang="en-US" sz="1350" dirty="0"/>
          </a:p>
          <a:p>
            <a:pPr algn="ctr"/>
            <a:endParaRPr lang="en-US" sz="1350" dirty="0"/>
          </a:p>
          <a:p>
            <a:pPr algn="ctr"/>
            <a:endParaRPr lang="en-US" sz="1350" dirty="0"/>
          </a:p>
        </p:txBody>
      </p:sp>
      <p:sp>
        <p:nvSpPr>
          <p:cNvPr id="31" name="Pentagon 30"/>
          <p:cNvSpPr/>
          <p:nvPr/>
        </p:nvSpPr>
        <p:spPr>
          <a:xfrm>
            <a:off x="4402184"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2" name="Straight Connector 31"/>
          <p:cNvCxnSpPr>
            <a:stCxn id="30" idx="3"/>
            <a:endCxn id="31" idx="1"/>
          </p:cNvCxnSpPr>
          <p:nvPr/>
        </p:nvCxnSpPr>
        <p:spPr>
          <a:xfrm>
            <a:off x="4180115" y="5010626"/>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33" name="Flowchart: Process 32"/>
          <p:cNvSpPr/>
          <p:nvPr/>
        </p:nvSpPr>
        <p:spPr>
          <a:xfrm>
            <a:off x="5753576"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a:t>Node 4</a:t>
            </a: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34" name="Pentagon 33"/>
          <p:cNvSpPr/>
          <p:nvPr/>
        </p:nvSpPr>
        <p:spPr>
          <a:xfrm>
            <a:off x="7824040"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5" name="Straight Connector 34"/>
          <p:cNvCxnSpPr>
            <a:stCxn id="33" idx="3"/>
            <a:endCxn id="34" idx="1"/>
          </p:cNvCxnSpPr>
          <p:nvPr/>
        </p:nvCxnSpPr>
        <p:spPr>
          <a:xfrm>
            <a:off x="7601971" y="5010626"/>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Elbow Connector 45"/>
          <p:cNvCxnSpPr>
            <a:stCxn id="31" idx="3"/>
            <a:endCxn id="14" idx="1"/>
          </p:cNvCxnSpPr>
          <p:nvPr/>
        </p:nvCxnSpPr>
        <p:spPr>
          <a:xfrm flipV="1">
            <a:off x="4683034" y="2846071"/>
            <a:ext cx="641102" cy="2164556"/>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4" idx="3"/>
            <a:endCxn id="14" idx="1"/>
          </p:cNvCxnSpPr>
          <p:nvPr/>
        </p:nvCxnSpPr>
        <p:spPr>
          <a:xfrm flipH="1" flipV="1">
            <a:off x="5324136" y="2846071"/>
            <a:ext cx="2780755" cy="2164556"/>
          </a:xfrm>
          <a:prstGeom prst="bentConnector5">
            <a:avLst>
              <a:gd name="adj1" fmla="val -6166"/>
              <a:gd name="adj2" fmla="val 50000"/>
              <a:gd name="adj3" fmla="val 106166"/>
            </a:avLst>
          </a:prstGeom>
          <a:ln w="50800">
            <a:tailEnd type="triangle"/>
          </a:ln>
        </p:spPr>
        <p:style>
          <a:lnRef idx="1">
            <a:schemeClr val="dk1"/>
          </a:lnRef>
          <a:fillRef idx="0">
            <a:schemeClr val="dk1"/>
          </a:fillRef>
          <a:effectRef idx="0">
            <a:schemeClr val="dk1"/>
          </a:effectRef>
          <a:fontRef idx="minor">
            <a:schemeClr val="tx1"/>
          </a:fontRef>
        </p:style>
      </p:cxnSp>
      <p:pic>
        <p:nvPicPr>
          <p:cNvPr id="2" name="Picture 1" descr="ddos_receiver_1.png"/>
          <p:cNvPicPr>
            <a:picLocks noChangeAspect="1"/>
          </p:cNvPicPr>
          <p:nvPr/>
        </p:nvPicPr>
        <p:blipFill>
          <a:blip r:embed="rId3"/>
          <a:stretch>
            <a:fillRect/>
          </a:stretch>
        </p:blipFill>
        <p:spPr>
          <a:xfrm>
            <a:off x="5808916" y="2578816"/>
            <a:ext cx="710204" cy="532745"/>
          </a:xfrm>
          <a:prstGeom prst="rect">
            <a:avLst/>
          </a:prstGeom>
        </p:spPr>
      </p:pic>
      <p:pic>
        <p:nvPicPr>
          <p:cNvPr id="3" name="Picture 2" descr="ddos_sender_1.png"/>
          <p:cNvPicPr>
            <a:picLocks noChangeAspect="1"/>
          </p:cNvPicPr>
          <p:nvPr/>
        </p:nvPicPr>
        <p:blipFill>
          <a:blip r:embed="rId4"/>
          <a:stretch>
            <a:fillRect/>
          </a:stretch>
        </p:blipFill>
        <p:spPr>
          <a:xfrm>
            <a:off x="3427603" y="2571790"/>
            <a:ext cx="719003" cy="538202"/>
          </a:xfrm>
          <a:prstGeom prst="rect">
            <a:avLst/>
          </a:prstGeom>
        </p:spPr>
      </p:pic>
      <p:pic>
        <p:nvPicPr>
          <p:cNvPr id="7" name="Picture 6" descr="ddos_sender_2.png"/>
          <p:cNvPicPr>
            <a:picLocks noChangeAspect="1"/>
          </p:cNvPicPr>
          <p:nvPr/>
        </p:nvPicPr>
        <p:blipFill>
          <a:blip r:embed="rId4"/>
          <a:stretch>
            <a:fillRect/>
          </a:stretch>
        </p:blipFill>
        <p:spPr>
          <a:xfrm>
            <a:off x="6834983" y="2578817"/>
            <a:ext cx="734648" cy="548799"/>
          </a:xfrm>
          <a:prstGeom prst="rect">
            <a:avLst/>
          </a:prstGeom>
        </p:spPr>
      </p:pic>
      <p:pic>
        <p:nvPicPr>
          <p:cNvPr id="25" name="Picture 24" descr="ddos_receiver_1.png"/>
          <p:cNvPicPr>
            <a:picLocks noChangeAspect="1"/>
          </p:cNvPicPr>
          <p:nvPr/>
        </p:nvPicPr>
        <p:blipFill>
          <a:blip r:embed="rId3"/>
          <a:stretch>
            <a:fillRect/>
          </a:stretch>
        </p:blipFill>
        <p:spPr>
          <a:xfrm>
            <a:off x="2360762" y="2571790"/>
            <a:ext cx="710204" cy="532745"/>
          </a:xfrm>
          <a:prstGeom prst="rect">
            <a:avLst/>
          </a:prstGeom>
        </p:spPr>
      </p:pic>
      <p:pic>
        <p:nvPicPr>
          <p:cNvPr id="10" name="Picture 9" descr="ddos_sender_2.png"/>
          <p:cNvPicPr>
            <a:picLocks noChangeAspect="1"/>
          </p:cNvPicPr>
          <p:nvPr/>
        </p:nvPicPr>
        <p:blipFill>
          <a:blip r:embed="rId4"/>
          <a:stretch>
            <a:fillRect/>
          </a:stretch>
        </p:blipFill>
        <p:spPr>
          <a:xfrm>
            <a:off x="2686439" y="4691880"/>
            <a:ext cx="1144139" cy="859170"/>
          </a:xfrm>
          <a:prstGeom prst="rect">
            <a:avLst/>
          </a:prstGeom>
        </p:spPr>
      </p:pic>
      <p:pic>
        <p:nvPicPr>
          <p:cNvPr id="11" name="Picture 10" descr="ddos_sender_2_hop_2.png"/>
          <p:cNvPicPr>
            <a:picLocks noChangeAspect="1"/>
          </p:cNvPicPr>
          <p:nvPr/>
        </p:nvPicPr>
        <p:blipFill>
          <a:blip r:embed="rId5"/>
          <a:stretch>
            <a:fillRect/>
          </a:stretch>
        </p:blipFill>
        <p:spPr>
          <a:xfrm>
            <a:off x="6086475" y="4692254"/>
            <a:ext cx="1160321" cy="869506"/>
          </a:xfrm>
          <a:prstGeom prst="rect">
            <a:avLst/>
          </a:prstGeom>
        </p:spPr>
      </p:pic>
    </p:spTree>
    <p:extLst>
      <p:ext uri="{BB962C8B-B14F-4D97-AF65-F5344CB8AC3E}">
        <p14:creationId xmlns:p14="http://schemas.microsoft.com/office/powerpoint/2010/main" val="196252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2876550" y="762001"/>
            <a:ext cx="2386484" cy="2895600"/>
            <a:chOff x="-74953" y="309792"/>
            <a:chExt cx="2386484" cy="6012374"/>
          </a:xfrm>
        </p:grpSpPr>
        <p:cxnSp>
          <p:nvCxnSpPr>
            <p:cNvPr id="77" name="Straight Arrow Connector 76"/>
            <p:cNvCxnSpPr/>
            <p:nvPr/>
          </p:nvCxnSpPr>
          <p:spPr>
            <a:xfrm rot="10800000" flipH="1">
              <a:off x="2311531" y="309792"/>
              <a:ext cx="0" cy="6012374"/>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74953" y="309792"/>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5" name="Rounded Rectangle 94"/>
          <p:cNvSpPr/>
          <p:nvPr/>
        </p:nvSpPr>
        <p:spPr>
          <a:xfrm>
            <a:off x="6153148" y="46047"/>
            <a:ext cx="1828800" cy="7146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The </a:t>
            </a:r>
            <a:r>
              <a:rPr lang="en-US" sz="1200" dirty="0" smtClean="0"/>
              <a:t>arrival time between packets on node 2 is the inter-arrival time (IAT)</a:t>
            </a:r>
            <a:endParaRPr lang="en-US" sz="1200" dirty="0"/>
          </a:p>
        </p:txBody>
      </p:sp>
      <p:sp>
        <p:nvSpPr>
          <p:cNvPr id="8" name="Rounded Rectangle 7"/>
          <p:cNvSpPr/>
          <p:nvPr/>
        </p:nvSpPr>
        <p:spPr>
          <a:xfrm>
            <a:off x="2762250" y="83820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768535" y="108416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762250" y="13301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766571" y="1576101"/>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64607" y="182206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62250" y="206803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762643" y="231400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62250" y="255996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62250" y="280593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762250" y="3051903"/>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362200"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1</a:t>
            </a:r>
            <a:endParaRPr lang="en-US" dirty="0"/>
          </a:p>
        </p:txBody>
      </p:sp>
      <p:sp>
        <p:nvSpPr>
          <p:cNvPr id="19" name="Rounded Rectangle 18"/>
          <p:cNvSpPr/>
          <p:nvPr/>
        </p:nvSpPr>
        <p:spPr>
          <a:xfrm>
            <a:off x="4748683"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2</a:t>
            </a:r>
            <a:endParaRPr lang="en-US" dirty="0"/>
          </a:p>
        </p:txBody>
      </p:sp>
      <p:cxnSp>
        <p:nvCxnSpPr>
          <p:cNvPr id="20" name="Straight Arrow Connector 19"/>
          <p:cNvCxnSpPr/>
          <p:nvPr/>
        </p:nvCxnSpPr>
        <p:spPr>
          <a:xfrm>
            <a:off x="1295400" y="762000"/>
            <a:ext cx="0" cy="81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970631" y="411473"/>
            <a:ext cx="649537" cy="369332"/>
          </a:xfrm>
          <a:prstGeom prst="rect">
            <a:avLst/>
          </a:prstGeom>
          <a:noFill/>
        </p:spPr>
        <p:txBody>
          <a:bodyPr wrap="none" rtlCol="0">
            <a:spAutoFit/>
          </a:bodyPr>
          <a:lstStyle/>
          <a:p>
            <a:r>
              <a:rPr lang="en-US" dirty="0" smtClean="0"/>
              <a:t>Time</a:t>
            </a:r>
            <a:endParaRPr lang="en-US" dirty="0"/>
          </a:p>
        </p:txBody>
      </p:sp>
      <p:sp>
        <p:nvSpPr>
          <p:cNvPr id="23" name="Rounded Rectangle 22"/>
          <p:cNvSpPr/>
          <p:nvPr/>
        </p:nvSpPr>
        <p:spPr>
          <a:xfrm>
            <a:off x="314784" y="83820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8807" y="411473"/>
            <a:ext cx="620554" cy="369332"/>
          </a:xfrm>
          <a:prstGeom prst="rect">
            <a:avLst/>
          </a:prstGeom>
          <a:noFill/>
        </p:spPr>
        <p:txBody>
          <a:bodyPr wrap="none" rtlCol="0">
            <a:spAutoFit/>
          </a:bodyPr>
          <a:lstStyle/>
          <a:p>
            <a:r>
              <a:rPr lang="en-US" dirty="0" smtClean="0"/>
              <a:t>Data</a:t>
            </a:r>
            <a:endParaRPr lang="en-US" dirty="0"/>
          </a:p>
        </p:txBody>
      </p:sp>
      <p:cxnSp>
        <p:nvCxnSpPr>
          <p:cNvPr id="25" name="Straight Arrow Connector 24"/>
          <p:cNvCxnSpPr>
            <a:stCxn id="8" idx="3"/>
            <a:endCxn id="28" idx="1"/>
          </p:cNvCxnSpPr>
          <p:nvPr/>
        </p:nvCxnSpPr>
        <p:spPr>
          <a:xfrm>
            <a:off x="2990850" y="876300"/>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28" name="Rounded Rectangle 27"/>
          <p:cNvSpPr/>
          <p:nvPr/>
        </p:nvSpPr>
        <p:spPr>
          <a:xfrm>
            <a:off x="5148733" y="106424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31" idx="1"/>
          </p:cNvCxnSpPr>
          <p:nvPr/>
        </p:nvCxnSpPr>
        <p:spPr>
          <a:xfrm>
            <a:off x="2990850" y="1122786"/>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31" name="Rounded Rectangle 30"/>
          <p:cNvSpPr/>
          <p:nvPr/>
        </p:nvSpPr>
        <p:spPr>
          <a:xfrm>
            <a:off x="5148733" y="131072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9" idx="3"/>
            <a:endCxn id="33" idx="1"/>
          </p:cNvCxnSpPr>
          <p:nvPr/>
        </p:nvCxnSpPr>
        <p:spPr>
          <a:xfrm>
            <a:off x="2990850" y="1368234"/>
            <a:ext cx="2157883" cy="274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Rounded Rectangle 32"/>
          <p:cNvSpPr/>
          <p:nvPr/>
        </p:nvSpPr>
        <p:spPr>
          <a:xfrm>
            <a:off x="5148733" y="160423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10" idx="3"/>
            <a:endCxn id="36" idx="1"/>
          </p:cNvCxnSpPr>
          <p:nvPr/>
        </p:nvCxnSpPr>
        <p:spPr>
          <a:xfrm>
            <a:off x="2995171" y="1614201"/>
            <a:ext cx="2153562" cy="3047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Rounded Rectangle 35"/>
          <p:cNvSpPr/>
          <p:nvPr/>
        </p:nvSpPr>
        <p:spPr>
          <a:xfrm>
            <a:off x="5148733" y="188089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11" idx="3"/>
            <a:endCxn id="39" idx="1"/>
          </p:cNvCxnSpPr>
          <p:nvPr/>
        </p:nvCxnSpPr>
        <p:spPr>
          <a:xfrm>
            <a:off x="2993207" y="1860168"/>
            <a:ext cx="2155526" cy="342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Rounded Rectangle 38"/>
          <p:cNvSpPr/>
          <p:nvPr/>
        </p:nvSpPr>
        <p:spPr>
          <a:xfrm>
            <a:off x="5148733" y="216495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51917" y="2031613"/>
            <a:ext cx="687444" cy="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a:off x="51917" y="2347710"/>
            <a:ext cx="68171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1917" y="2655644"/>
            <a:ext cx="68171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6" name="TextBox 45"/>
          <p:cNvSpPr txBox="1"/>
          <p:nvPr/>
        </p:nvSpPr>
        <p:spPr>
          <a:xfrm>
            <a:off x="736496" y="1833727"/>
            <a:ext cx="1594732" cy="369332"/>
          </a:xfrm>
          <a:prstGeom prst="rect">
            <a:avLst/>
          </a:prstGeom>
          <a:noFill/>
        </p:spPr>
        <p:txBody>
          <a:bodyPr wrap="none" rtlCol="0">
            <a:spAutoFit/>
          </a:bodyPr>
          <a:lstStyle/>
          <a:p>
            <a:r>
              <a:rPr lang="en-US" dirty="0" smtClean="0"/>
              <a:t>Constant Delay</a:t>
            </a:r>
            <a:endParaRPr lang="en-US" dirty="0"/>
          </a:p>
        </p:txBody>
      </p:sp>
      <p:sp>
        <p:nvSpPr>
          <p:cNvPr id="47" name="TextBox 46"/>
          <p:cNvSpPr txBox="1"/>
          <p:nvPr/>
        </p:nvSpPr>
        <p:spPr>
          <a:xfrm>
            <a:off x="736496" y="2164707"/>
            <a:ext cx="1713033" cy="369332"/>
          </a:xfrm>
          <a:prstGeom prst="rect">
            <a:avLst/>
          </a:prstGeom>
          <a:noFill/>
        </p:spPr>
        <p:txBody>
          <a:bodyPr wrap="none" rtlCol="0">
            <a:spAutoFit/>
          </a:bodyPr>
          <a:lstStyle/>
          <a:p>
            <a:r>
              <a:rPr lang="en-US" dirty="0" smtClean="0"/>
              <a:t>Increasing Delay</a:t>
            </a:r>
            <a:endParaRPr lang="en-US" dirty="0"/>
          </a:p>
        </p:txBody>
      </p:sp>
      <p:sp>
        <p:nvSpPr>
          <p:cNvPr id="48" name="TextBox 47"/>
          <p:cNvSpPr txBox="1"/>
          <p:nvPr/>
        </p:nvSpPr>
        <p:spPr>
          <a:xfrm>
            <a:off x="736496" y="2460685"/>
            <a:ext cx="1791581" cy="369332"/>
          </a:xfrm>
          <a:prstGeom prst="rect">
            <a:avLst/>
          </a:prstGeom>
          <a:noFill/>
        </p:spPr>
        <p:txBody>
          <a:bodyPr wrap="none" rtlCol="0">
            <a:spAutoFit/>
          </a:bodyPr>
          <a:lstStyle/>
          <a:p>
            <a:r>
              <a:rPr lang="en-US" dirty="0" smtClean="0"/>
              <a:t>Decreasing Delay</a:t>
            </a:r>
            <a:endParaRPr lang="en-US" dirty="0"/>
          </a:p>
        </p:txBody>
      </p:sp>
      <p:sp>
        <p:nvSpPr>
          <p:cNvPr id="34" name="Right Brace 33"/>
          <p:cNvSpPr/>
          <p:nvPr/>
        </p:nvSpPr>
        <p:spPr>
          <a:xfrm>
            <a:off x="5415433" y="1100347"/>
            <a:ext cx="152400" cy="24596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0" name="TextBox 49"/>
          <p:cNvSpPr txBox="1"/>
          <p:nvPr/>
        </p:nvSpPr>
        <p:spPr>
          <a:xfrm>
            <a:off x="5588580" y="1037002"/>
            <a:ext cx="469616" cy="369332"/>
          </a:xfrm>
          <a:prstGeom prst="rect">
            <a:avLst/>
          </a:prstGeom>
          <a:noFill/>
        </p:spPr>
        <p:txBody>
          <a:bodyPr wrap="none" rtlCol="0">
            <a:spAutoFit/>
          </a:bodyPr>
          <a:lstStyle/>
          <a:p>
            <a:r>
              <a:rPr lang="en-US" dirty="0" smtClean="0"/>
              <a:t>IAT</a:t>
            </a:r>
            <a:endParaRPr lang="en-US" dirty="0"/>
          </a:p>
        </p:txBody>
      </p:sp>
      <p:cxnSp>
        <p:nvCxnSpPr>
          <p:cNvPr id="51" name="Straight Arrow Connector 50"/>
          <p:cNvCxnSpPr>
            <a:endCxn id="52" idx="1"/>
          </p:cNvCxnSpPr>
          <p:nvPr/>
        </p:nvCxnSpPr>
        <p:spPr>
          <a:xfrm>
            <a:off x="2993207" y="2101905"/>
            <a:ext cx="2155526" cy="34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5148733" y="240669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3"/>
            <a:endCxn id="54" idx="1"/>
          </p:cNvCxnSpPr>
          <p:nvPr/>
        </p:nvCxnSpPr>
        <p:spPr>
          <a:xfrm>
            <a:off x="2991243" y="2352102"/>
            <a:ext cx="2164259" cy="3034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4" name="Rounded Rectangle 53"/>
          <p:cNvSpPr/>
          <p:nvPr/>
        </p:nvSpPr>
        <p:spPr>
          <a:xfrm>
            <a:off x="5155502" y="261744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14" idx="3"/>
            <a:endCxn id="58" idx="1"/>
          </p:cNvCxnSpPr>
          <p:nvPr/>
        </p:nvCxnSpPr>
        <p:spPr>
          <a:xfrm>
            <a:off x="2990850" y="2598069"/>
            <a:ext cx="2164652" cy="2747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8" name="Rounded Rectangle 57"/>
          <p:cNvSpPr/>
          <p:nvPr/>
        </p:nvSpPr>
        <p:spPr>
          <a:xfrm>
            <a:off x="5155502" y="28347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endCxn id="62" idx="1"/>
          </p:cNvCxnSpPr>
          <p:nvPr/>
        </p:nvCxnSpPr>
        <p:spPr>
          <a:xfrm>
            <a:off x="2991173" y="2844580"/>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5155825" y="308124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endCxn id="64" idx="1"/>
          </p:cNvCxnSpPr>
          <p:nvPr/>
        </p:nvCxnSpPr>
        <p:spPr>
          <a:xfrm>
            <a:off x="2991495" y="3091091"/>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5156147" y="332775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153148" y="848914"/>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Constant Delay:</a:t>
            </a:r>
          </a:p>
          <a:p>
            <a:r>
              <a:rPr lang="en-US" sz="1200" dirty="0" smtClean="0"/>
              <a:t>IAT does not change, so bandwidth measured at the receiver </a:t>
            </a:r>
            <a:r>
              <a:rPr lang="en-US" sz="1200" b="1" dirty="0" smtClean="0"/>
              <a:t>does not change</a:t>
            </a:r>
            <a:endParaRPr lang="en-US" sz="1200" b="1" dirty="0"/>
          </a:p>
        </p:txBody>
      </p:sp>
      <p:sp>
        <p:nvSpPr>
          <p:cNvPr id="66" name="Rounded Rectangle 65"/>
          <p:cNvSpPr/>
          <p:nvPr/>
        </p:nvSpPr>
        <p:spPr>
          <a:xfrm>
            <a:off x="6153147" y="1838787"/>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Increasing Delay:</a:t>
            </a:r>
          </a:p>
          <a:p>
            <a:r>
              <a:rPr lang="en-US" sz="1200" dirty="0" smtClean="0"/>
              <a:t>IAT increases, so bandwidth measured at the receiver </a:t>
            </a:r>
            <a:r>
              <a:rPr lang="en-US" sz="1200" b="1" dirty="0" smtClean="0"/>
              <a:t>decreases</a:t>
            </a:r>
            <a:endParaRPr lang="en-US" sz="1200" b="1" dirty="0"/>
          </a:p>
        </p:txBody>
      </p:sp>
      <p:sp>
        <p:nvSpPr>
          <p:cNvPr id="67" name="Rounded Rectangle 66"/>
          <p:cNvSpPr/>
          <p:nvPr/>
        </p:nvSpPr>
        <p:spPr>
          <a:xfrm>
            <a:off x="6153146" y="2828660"/>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Decreasing Delay:</a:t>
            </a:r>
          </a:p>
          <a:p>
            <a:r>
              <a:rPr lang="en-US" sz="1200" dirty="0" smtClean="0"/>
              <a:t>IAT decreases, so bandwidth measured at the receiver </a:t>
            </a:r>
            <a:r>
              <a:rPr lang="en-US" sz="1200" b="1" dirty="0" smtClean="0"/>
              <a:t>increases</a:t>
            </a:r>
            <a:endParaRPr lang="en-US" sz="1200" b="1" dirty="0"/>
          </a:p>
        </p:txBody>
      </p:sp>
    </p:spTree>
    <p:extLst>
      <p:ext uri="{BB962C8B-B14F-4D97-AF65-F5344CB8AC3E}">
        <p14:creationId xmlns:p14="http://schemas.microsoft.com/office/powerpoint/2010/main" val="3955414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501</Words>
  <Application>Microsoft Office PowerPoint</Application>
  <PresentationFormat>On-screen Show (4:3)</PresentationFormat>
  <Paragraphs>305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79</cp:revision>
  <dcterms:created xsi:type="dcterms:W3CDTF">2014-02-02T14:25:07Z</dcterms:created>
  <dcterms:modified xsi:type="dcterms:W3CDTF">2015-10-14T15:51:34Z</dcterms:modified>
</cp:coreProperties>
</file>