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7"/>
  </p:notesMasterIdLst>
  <p:handoutMasterIdLst>
    <p:handoutMasterId r:id="rId38"/>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66" r:id="rId20"/>
    <p:sldId id="370" r:id="rId21"/>
    <p:sldId id="371" r:id="rId22"/>
    <p:sldId id="367" r:id="rId23"/>
    <p:sldId id="368" r:id="rId24"/>
    <p:sldId id="369" r:id="rId25"/>
    <p:sldId id="356" r:id="rId26"/>
    <p:sldId id="352" r:id="rId27"/>
    <p:sldId id="357" r:id="rId28"/>
    <p:sldId id="358" r:id="rId29"/>
    <p:sldId id="353" r:id="rId30"/>
    <p:sldId id="354" r:id="rId31"/>
    <p:sldId id="326" r:id="rId32"/>
    <p:sldId id="329" r:id="rId33"/>
    <p:sldId id="340" r:id="rId34"/>
    <p:sldId id="355" r:id="rId35"/>
    <p:sldId id="335" r:id="rId36"/>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7909" autoAdjust="0"/>
  </p:normalViewPr>
  <p:slideViewPr>
    <p:cSldViewPr>
      <p:cViewPr varScale="1">
        <p:scale>
          <a:sx n="75" d="100"/>
          <a:sy n="75" d="100"/>
        </p:scale>
        <p:origin x="14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formulas remove</a:t>
            </a:r>
            <a:r>
              <a:rPr lang="en-US" baseline="0" dirty="0" smtClean="0"/>
              <a:t> the need to explicitly incorporate TDMA into the system model when modeling/analyzing the system</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98117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this priority</a:t>
            </a:r>
            <a:r>
              <a:rPr lang="en-US" baseline="0" dirty="0" smtClean="0"/>
              <a:t> relation can be implemented in real networks using DSCP or TC</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396388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27</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28</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29</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31</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results are analyzed</a:t>
            </a:r>
            <a:r>
              <a:rPr lang="en-US" baseline="0" dirty="0" smtClean="0"/>
              <a:t>, i.e. why they are different and what that means</a:t>
            </a:r>
          </a:p>
          <a:p>
            <a:endParaRPr lang="en-US" baseline="0" dirty="0" smtClean="0"/>
          </a:p>
          <a:p>
            <a:r>
              <a:rPr lang="en-US" baseline="0" dirty="0" smtClean="0"/>
              <a:t>Time of delay can’t be calculated for NC because it loses the connection between data and time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278827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2" y="2865526"/>
            <a:ext cx="7772400" cy="27431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2" y="61960"/>
            <a:ext cx="7772400" cy="274319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9" y="2956966"/>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1" y="2956966"/>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1189"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225648" y="1227822"/>
            <a:ext cx="764953" cy="369332"/>
          </a:xfrm>
          <a:prstGeom prst="rect">
            <a:avLst/>
          </a:prstGeom>
          <a:noFill/>
        </p:spPr>
        <p:txBody>
          <a:bodyPr wrap="none" rtlCol="0">
            <a:spAutoFit/>
          </a:bodyPr>
          <a:lstStyle/>
          <a:p>
            <a:r>
              <a:rPr lang="en-US" dirty="0" smtClean="0">
                <a:solidFill>
                  <a:schemeClr val="bg1"/>
                </a:solidFill>
              </a:rPr>
              <a:t>PNP</a:t>
            </a:r>
            <a:r>
              <a:rPr lang="en-US" baseline="30000" dirty="0" smtClean="0">
                <a:solidFill>
                  <a:schemeClr val="bg1"/>
                </a:solidFill>
              </a:rPr>
              <a:t>2</a:t>
            </a:r>
            <a:endParaRPr lang="en-US" dirty="0">
              <a:solidFill>
                <a:schemeClr val="bg1"/>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801"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7"/>
                          <a:stretch>
                            <a:fillRect l="-300000" t="-2222" r="-1455"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3" name="TextBox 12"/>
          <p:cNvSpPr txBox="1"/>
          <p:nvPr/>
        </p:nvSpPr>
        <p:spPr>
          <a:xfrm>
            <a:off x="338659" y="4041300"/>
            <a:ext cx="538930" cy="369332"/>
          </a:xfrm>
          <a:prstGeom prst="rect">
            <a:avLst/>
          </a:prstGeom>
          <a:noFill/>
        </p:spPr>
        <p:txBody>
          <a:bodyPr wrap="none" rtlCol="0">
            <a:spAutoFit/>
          </a:bodyPr>
          <a:lstStyle/>
          <a:p>
            <a:r>
              <a:rPr lang="en-US" dirty="0" smtClean="0">
                <a:solidFill>
                  <a:schemeClr val="bg1"/>
                </a:solidFill>
              </a:rPr>
              <a:t>NC</a:t>
            </a:r>
            <a:endParaRPr lang="en-US" dirty="0">
              <a:solidFill>
                <a:schemeClr val="bg1"/>
              </a:solidFill>
            </a:endParaRPr>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 : Overview</a:t>
            </a:r>
            <a:endParaRPr lang="en-US" dirty="0"/>
          </a:p>
        </p:txBody>
      </p:sp>
      <p:sp>
        <p:nvSpPr>
          <p:cNvPr id="3" name="Content Placeholder 2"/>
          <p:cNvSpPr>
            <a:spLocks noGrp="1"/>
          </p:cNvSpPr>
          <p:nvPr>
            <p:ph idx="1"/>
          </p:nvPr>
        </p:nvSpPr>
        <p:spPr/>
        <p:txBody>
          <a:bodyPr>
            <a:normAutofit/>
          </a:bodyPr>
          <a:lstStyle/>
          <a:p>
            <a:r>
              <a:rPr lang="en-US" dirty="0" smtClean="0"/>
              <a:t>Many systems </a:t>
            </a:r>
            <a:r>
              <a:rPr lang="en-US" dirty="0" smtClean="0"/>
              <a:t>exhibit some form of periodicity, where a system is periodic if the data production, service, or consumption (p/s/r) rate is a periodic function of time</a:t>
            </a:r>
          </a:p>
          <a:p>
            <a:pPr lvl="1"/>
            <a:r>
              <a:rPr lang="en-US" dirty="0" smtClean="0"/>
              <a:t>Time-integral of periodic data rates is the cumulative data (p/s/r) rate in the system.  These cumulative functions are called </a:t>
            </a:r>
            <a:r>
              <a:rPr lang="en-US" b="1" dirty="0" smtClean="0"/>
              <a:t>repeating</a:t>
            </a:r>
            <a:r>
              <a:rPr lang="en-US" dirty="0" smtClean="0"/>
              <a:t> functions.  </a:t>
            </a:r>
          </a:p>
          <a:p>
            <a:r>
              <a:rPr lang="en-US" dirty="0" smtClean="0"/>
              <a:t>We wish to analyze the behavior of the system, specifically by looking at the system’s outputs</a:t>
            </a:r>
          </a:p>
          <a:p>
            <a:pPr lvl="1"/>
            <a:r>
              <a:rPr lang="en-US" dirty="0" smtClean="0"/>
              <a:t>If we show that the system’s outputs exhibit periodicity, we can show that the system has </a:t>
            </a:r>
            <a:r>
              <a:rPr lang="en-US" b="1" dirty="0" smtClean="0"/>
              <a:t>no unbounded buffer growth</a:t>
            </a:r>
          </a:p>
          <a:p>
            <a:r>
              <a:rPr lang="en-US" dirty="0" smtClean="0"/>
              <a:t>We will examine two periodic systems and analyze how their behavior changes over the course of two periods.  </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 : System 1</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 System 2</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 Formal 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 Stability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Therefore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smtClean="0"/>
                  <a:t>Therefore the </a:t>
                </a:r>
                <a:r>
                  <a:rPr lang="en-US" dirty="0"/>
                  <a:t>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Time Division Multiple Access (TDMA) is a Medium Access Control (MAC) protocol designed to minimize the number of packet collisions</a:t>
                </a:r>
              </a:p>
              <a:p>
                <a:pPr lvl="1"/>
                <a:r>
                  <a:rPr lang="en-US" dirty="0" smtClean="0"/>
                  <a:t>Allocates time slices to each transmitter during which only they are allowed to send</a:t>
                </a:r>
              </a:p>
              <a:p>
                <a:pPr lvl="1"/>
                <a:r>
                  <a:rPr lang="en-US" dirty="0" smtClean="0"/>
                  <a:t>The sequence of time slices repeats with a certain period</a:t>
                </a:r>
              </a:p>
              <a:p>
                <a:pPr lvl="1"/>
                <a:r>
                  <a:rPr lang="en-US" dirty="0" smtClean="0"/>
                  <a:t>MAC layer protocols can affect the performance of the application adversely and so must be taken into account when analyzing the system</a:t>
                </a:r>
              </a:p>
              <a:p>
                <a:r>
                  <a:rPr lang="en-US" dirty="0" smtClean="0"/>
                  <a:t>By integrating such low-level protocol behavior models into the system model, we can more precisely predict the performance of the applications on the system</a:t>
                </a:r>
              </a:p>
              <a:p>
                <a:r>
                  <a:rPr lang="en-US" dirty="0" smtClean="0"/>
                  <a:t>Given:</a:t>
                </a:r>
              </a:p>
              <a:p>
                <a:pPr lvl="1"/>
                <a14:m>
                  <m:oMath xmlns:m="http://schemas.openxmlformats.org/officeDocument/2006/math">
                    <m:r>
                      <a:rPr lang="en-US" b="0" i="1" smtClean="0">
                        <a:latin typeface="Cambria Math" panose="02040503050406030204" pitchFamily="18" charset="0"/>
                      </a:rPr>
                      <m:t>𝑇</m:t>
                    </m:r>
                  </m:oMath>
                </a14:m>
                <a:r>
                  <a:rPr lang="en-US" dirty="0" smtClean="0"/>
                  <a:t>: the period of the TDMA schedule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the duration of node </a:t>
                </a:r>
                <a14:m>
                  <m:oMath xmlns:m="http://schemas.openxmlformats.org/officeDocument/2006/math">
                    <m:r>
                      <a:rPr lang="en-US" b="0" i="1" smtClean="0">
                        <a:latin typeface="Cambria Math" panose="02040503050406030204" pitchFamily="18" charset="0"/>
                      </a:rPr>
                      <m:t>𝑛</m:t>
                    </m:r>
                  </m:oMath>
                </a14:m>
                <a:r>
                  <a:rPr lang="en-US" dirty="0" smtClean="0"/>
                  <a:t>’s TDMA slot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oMath>
                </a14:m>
                <a:r>
                  <a:rPr lang="en-US" dirty="0" smtClean="0"/>
                  <a:t>: the bandwidth available to node </a:t>
                </a:r>
                <a14:m>
                  <m:oMath xmlns:m="http://schemas.openxmlformats.org/officeDocument/2006/math">
                    <m:r>
                      <a:rPr lang="en-US" b="0" i="1" smtClean="0">
                        <a:latin typeface="Cambria Math" panose="02040503050406030204" pitchFamily="18" charset="0"/>
                      </a:rPr>
                      <m:t>𝑛</m:t>
                    </m:r>
                  </m:oMath>
                </a14:m>
                <a:r>
                  <a:rPr lang="en-US" dirty="0" smtClean="0"/>
                  <a:t> during its slot</a:t>
                </a:r>
              </a:p>
              <a:p>
                <a:r>
                  <a:rPr lang="en-US" dirty="0" smtClean="0"/>
                  <a:t>We calculate: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a14:m>
                <a:r>
                  <a:rPr lang="en-US" dirty="0" smtClean="0"/>
                  <a:t>: the perceived bandwidth available to the node during the TDMA period</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the change in the predicted delay experienced by application traffic</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the change in the predicted buffer space required for the application</a:t>
                </a:r>
              </a:p>
              <a:p>
                <a:endParaRPr lang="en-US" dirty="0" smtClean="0"/>
              </a:p>
              <a:p>
                <a:pPr lvl="1"/>
                <a:endParaRPr lang="en-US"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541" r="-7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52273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6" y="3983731"/>
            <a:ext cx="3810000" cy="28715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3983731"/>
            <a:ext cx="3813573" cy="2874269"/>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46404" y="1828801"/>
                <a:ext cx="6446520" cy="236219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𝑇</m:t>
                          </m:r>
                        </m:den>
                      </m:f>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m:oMathPara>
                </a14:m>
                <a:endParaRPr lang="en-US" dirty="0" smtClean="0"/>
              </a:p>
              <a:p>
                <a:r>
                  <a:rPr lang="en-US" dirty="0" smtClean="0"/>
                  <a:t>Since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is dependent on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is bounded by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is governed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endParaRPr lang="en-US" dirty="0" smtClean="0"/>
              </a:p>
              <a:p>
                <a:r>
                  <a:rPr lang="en-US" dirty="0" smtClean="0"/>
                  <a:t>Minimizing </a:t>
                </a:r>
                <a14:m>
                  <m:oMath xmlns:m="http://schemas.openxmlformats.org/officeDocument/2006/math">
                    <m:r>
                      <a:rPr lang="en-US" b="0" i="1" smtClean="0">
                        <a:latin typeface="Cambria Math" panose="02040503050406030204" pitchFamily="18" charset="0"/>
                      </a:rPr>
                      <m:t>𝑇</m:t>
                    </m:r>
                  </m:oMath>
                </a14:m>
                <a:r>
                  <a:rPr lang="en-US" dirty="0" smtClean="0"/>
                  <a:t> minimizes both the maximum extra delay and maximum extra buffer space</a:t>
                </a: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46404" y="1828801"/>
                <a:ext cx="6446520" cy="2362199"/>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56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p:sp>
        <p:nvSpPr>
          <p:cNvPr id="3" name="Content Placeholder 2"/>
          <p:cNvSpPr>
            <a:spLocks noGrp="1"/>
          </p:cNvSpPr>
          <p:nvPr>
            <p:ph idx="1"/>
          </p:nvPr>
        </p:nvSpPr>
        <p:spPr/>
        <p:txBody>
          <a:bodyPr>
            <a:normAutofit/>
          </a:bodyPr>
          <a:lstStyle/>
          <a:p>
            <a:r>
              <a:rPr lang="en-US" dirty="0" smtClean="0"/>
              <a:t>Goal: allow applications to be analyzed separately, derive performance prediction </a:t>
            </a:r>
            <a:r>
              <a:rPr lang="en-US" dirty="0" smtClean="0"/>
              <a:t>for each application</a:t>
            </a:r>
          </a:p>
          <a:p>
            <a:r>
              <a:rPr lang="en-US" b="1" dirty="0" smtClean="0"/>
              <a:t>Compositionality</a:t>
            </a:r>
            <a:r>
              <a:rPr lang="en-US" dirty="0" smtClean="0"/>
              <a:t>: when a system’s properties can be derived from the properties of its components and how they are interconnected</a:t>
            </a:r>
          </a:p>
          <a:p>
            <a:r>
              <a:rPr lang="en-US" b="1" dirty="0" smtClean="0"/>
              <a:t>Composability</a:t>
            </a:r>
            <a:r>
              <a:rPr lang="en-US" dirty="0" smtClean="0"/>
              <a:t>: when components’ properties do not change when it is composed with other components</a:t>
            </a:r>
          </a:p>
          <a:p>
            <a:r>
              <a:rPr lang="en-US" dirty="0" smtClean="0"/>
              <a:t>Must define the way applications’ profiles share their node’s resources and formalize mathematically the sharing of the resources</a:t>
            </a:r>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319537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To determine the way in which a node provides network capacity to its applications, we assign each application in the </a:t>
                </a:r>
                <a:r>
                  <a:rPr lang="en-US" b="1" dirty="0" smtClean="0"/>
                  <a:t>system</a:t>
                </a:r>
                <a:r>
                  <a:rPr lang="en-US" dirty="0" smtClean="0"/>
                  <a:t> a unique priority, </a:t>
                </a:r>
                <a14:m>
                  <m:oMath xmlns:m="http://schemas.openxmlformats.org/officeDocument/2006/math">
                    <m:r>
                      <a:rPr lang="en-US" b="0" i="1" smtClean="0">
                        <a:latin typeface="Cambria Math" panose="02040503050406030204" pitchFamily="18" charset="0"/>
                      </a:rPr>
                      <m:t>𝑈</m:t>
                    </m:r>
                  </m:oMath>
                </a14:m>
                <a:endParaRPr lang="en-US" dirty="0" smtClean="0"/>
              </a:p>
              <a:p>
                <a:pPr lvl="1"/>
                <a:r>
                  <a:rPr lang="en-US" dirty="0" smtClean="0"/>
                  <a:t>Applications are serviced in the system in order of decreasing priority</a:t>
                </a:r>
              </a:p>
              <a:p>
                <a:pPr lvl="1"/>
                <a:r>
                  <a:rPr lang="en-US" dirty="0" smtClean="0"/>
                  <a:t>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r>
                  <a:rPr lang="en-US" dirty="0" smtClean="0"/>
                  <a:t> has a </a:t>
                </a:r>
                <a:r>
                  <a:rPr lang="en-US" b="1" dirty="0" smtClean="0"/>
                  <a:t>higher priority</a:t>
                </a:r>
                <a:r>
                  <a:rPr lang="en-US" dirty="0" smtClean="0"/>
                  <a:t> than 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𝑖𝑓𝑓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𝑈</m:t>
                        </m:r>
                      </m:e>
                      <m: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sub>
                    </m:sSub>
                  </m:oMath>
                </a14:m>
                <a:endParaRPr lang="en-US" dirty="0" smtClean="0"/>
              </a:p>
              <a:p>
                <a:pPr lvl="1"/>
                <a:r>
                  <a:rPr lang="en-US" dirty="0" smtClean="0"/>
                  <a:t>A profile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does not receive any service from a node until all other profiles with higher priority </a:t>
                </a:r>
                <a:r>
                  <a:rPr lang="en-US" dirty="0" smtClean="0"/>
                  <a:t>have been serviced by that node</a:t>
                </a:r>
              </a:p>
              <a:p>
                <a:pPr lvl="2"/>
                <a:r>
                  <a:rPr lang="en-US" dirty="0" smtClean="0"/>
                  <a:t>In this way, lower priority applications’ data may be buffered if the node has no remaining capacity at the time</a:t>
                </a:r>
              </a:p>
              <a:p>
                <a:r>
                  <a:rPr lang="en-US" dirty="0" smtClean="0"/>
                  <a:t>Mathematically, a node’s remaining service profile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𝑆</m:t>
                        </m:r>
                      </m:sub>
                      <m:sup>
                        <m:r>
                          <a:rPr lang="en-US" b="0" i="1" smtClean="0">
                            <a:latin typeface="Cambria Math" panose="02040503050406030204" pitchFamily="18" charset="0"/>
                          </a:rPr>
                          <m:t>′</m:t>
                        </m:r>
                      </m:sup>
                    </m:sSubSup>
                  </m:oMath>
                </a14:m>
                <a:r>
                  <a:rPr lang="en-US" dirty="0" smtClean="0"/>
                  <a:t> after it provides service profile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oMath>
                </a14:m>
                <a:r>
                  <a:rPr lang="en-US" dirty="0" smtClean="0"/>
                  <a:t> to an application profile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smtClean="0"/>
                  <a:t> is </a:t>
                </a:r>
                <a:br>
                  <a:rPr lang="en-US" dirty="0" smtClean="0"/>
                </a:b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𝑆</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smtClean="0"/>
              </a:p>
              <a:p>
                <a:pPr lvl="1"/>
                <a:r>
                  <a:rPr lang="en-US" dirty="0" smtClean="0"/>
                  <a:t>Where we define addition and subtraction of profiles, </a:t>
                </a:r>
                <a14:m>
                  <m:oMath xmlns:m="http://schemas.openxmlformats.org/officeDocument/2006/math">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𝑠</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𝑠</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5"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665410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Delay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581634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Statically Routed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2921965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6296</TotalTime>
  <Words>3767</Words>
  <Application>Microsoft Office PowerPoint</Application>
  <PresentationFormat>On-screen Show (4:3)</PresentationFormat>
  <Paragraphs>398</Paragraphs>
  <Slides>35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 : Overview</vt:lpstr>
      <vt:lpstr>Analysis of Periodic Systems (2/5) : System 1</vt:lpstr>
      <vt:lpstr>Analysis of Periodic Systems (3/5): System 2</vt:lpstr>
      <vt:lpstr>Analysis of Periodic Systems (4/5): Formal Definitions</vt:lpstr>
      <vt:lpstr>Analysis of Periodic Systems (5/5): Stability Analysis</vt:lpstr>
      <vt:lpstr>PNP2 Analysis of TDMA</vt:lpstr>
      <vt:lpstr>PNP2 Analysis of TDMA</vt:lpstr>
      <vt:lpstr>PNP2 Compositional Analysis</vt:lpstr>
      <vt:lpstr>PNP2 Compositional Analysis</vt:lpstr>
      <vt:lpstr>PNP2 Delay Analysis</vt:lpstr>
      <vt:lpstr>PNP2 Analysis of Statically Routed Networks</vt:lpstr>
      <vt:lpstr>PNP2 Network Applications Testbed</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815</cp:revision>
  <cp:lastPrinted>2015-05-07T13:29:00Z</cp:lastPrinted>
  <dcterms:created xsi:type="dcterms:W3CDTF">2006-08-16T00:00:00Z</dcterms:created>
  <dcterms:modified xsi:type="dcterms:W3CDTF">2015-10-08T19:42:38Z</dcterms:modified>
</cp:coreProperties>
</file>