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58" r:id="rId5"/>
    <p:sldId id="263" r:id="rId6"/>
    <p:sldId id="262"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9E05F-E9F7-4137-91DF-35016ACA06CB}" type="datetimeFigureOut">
              <a:rPr lang="en-US" smtClean="0"/>
              <a:t>2015-09-27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890B8-42CD-4507-9FCA-8237A13F0D55}" type="slidenum">
              <a:rPr lang="en-US" smtClean="0"/>
              <a:t>‹#›</a:t>
            </a:fld>
            <a:endParaRPr lang="en-US"/>
          </a:p>
        </p:txBody>
      </p:sp>
    </p:spTree>
    <p:extLst>
      <p:ext uri="{BB962C8B-B14F-4D97-AF65-F5344CB8AC3E}">
        <p14:creationId xmlns:p14="http://schemas.microsoft.com/office/powerpoint/2010/main" val="155614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6E600-8600-4301-983C-CC92E7732E97}" type="slidenum">
              <a:rPr lang="en-US"/>
              <a:t>6</a:t>
            </a:fld>
            <a:endParaRPr lang="en-US"/>
          </a:p>
        </p:txBody>
      </p:sp>
    </p:spTree>
    <p:extLst>
      <p:ext uri="{BB962C8B-B14F-4D97-AF65-F5344CB8AC3E}">
        <p14:creationId xmlns:p14="http://schemas.microsoft.com/office/powerpoint/2010/main" val="59373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506734" y="3700751"/>
            <a:ext cx="1673707"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a:t>
            </a:r>
            <a:r>
              <a:rPr lang="en-US" dirty="0" smtClean="0"/>
              <a:t>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sp>
        <p:nvSpPr>
          <p:cNvPr id="27" name="Right Arrow 26"/>
          <p:cNvSpPr/>
          <p:nvPr/>
        </p:nvSpPr>
        <p:spPr>
          <a:xfrm>
            <a:off x="3340573"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p:cNvGrpSpPr/>
          <p:nvPr/>
        </p:nvGrpSpPr>
        <p:grpSpPr>
          <a:xfrm>
            <a:off x="3692810" y="2951814"/>
            <a:ext cx="1778820" cy="363978"/>
            <a:chOff x="3683543" y="2951814"/>
            <a:chExt cx="1778820" cy="363978"/>
          </a:xfrm>
        </p:grpSpPr>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849907" y="2969641"/>
              <a:ext cx="1446091" cy="338515"/>
              <a:chOff x="3867326" y="2964620"/>
              <a:chExt cx="1446091" cy="338515"/>
            </a:xfrm>
          </p:grpSpPr>
          <p:sp>
            <p:nvSpPr>
              <p:cNvPr id="43" name="Rectangle 42"/>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31" name="Rounded Rectangle 30"/>
          <p:cNvSpPr/>
          <p:nvPr/>
        </p:nvSpPr>
        <p:spPr>
          <a:xfrm>
            <a:off x="2908113" y="3701924"/>
            <a:ext cx="1435287" cy="14466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a:t>
            </a:r>
            <a:r>
              <a:rPr lang="en-US" dirty="0" smtClean="0"/>
              <a:t>Deadline Monitor</a:t>
            </a:r>
            <a:endParaRPr lang="en-US" dirty="0"/>
          </a:p>
        </p:txBody>
      </p:sp>
      <p:sp>
        <p:nvSpPr>
          <p:cNvPr id="32" name="Right Arrow 31"/>
          <p:cNvSpPr/>
          <p:nvPr/>
        </p:nvSpPr>
        <p:spPr>
          <a:xfrm>
            <a:off x="5465588"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6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51664"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grpSp>
        <p:nvGrpSpPr>
          <p:cNvPr id="3" name="Group 2"/>
          <p:cNvGrpSpPr/>
          <p:nvPr/>
        </p:nvGrpSpPr>
        <p:grpSpPr>
          <a:xfrm>
            <a:off x="2644675" y="2355276"/>
            <a:ext cx="1174167" cy="905607"/>
            <a:chOff x="1235168" y="3165098"/>
            <a:chExt cx="1174167" cy="905607"/>
          </a:xfrm>
        </p:grpSpPr>
        <p:sp>
          <p:nvSpPr>
            <p:cNvPr id="51" name="Rounded Rectangle 50"/>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17" name="Group 16"/>
          <p:cNvGrpSpPr/>
          <p:nvPr/>
        </p:nvGrpSpPr>
        <p:grpSpPr>
          <a:xfrm>
            <a:off x="1845032" y="4524981"/>
            <a:ext cx="1524000" cy="1676400"/>
            <a:chOff x="1764909" y="4474343"/>
            <a:chExt cx="1524000" cy="1676400"/>
          </a:xfrm>
        </p:grpSpPr>
        <p:sp>
          <p:nvSpPr>
            <p:cNvPr id="35" name="Rounded Rectangle 34"/>
            <p:cNvSpPr/>
            <p:nvPr/>
          </p:nvSpPr>
          <p:spPr>
            <a:xfrm>
              <a:off x="1764909"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grpSp>
          <p:nvGrpSpPr>
            <p:cNvPr id="7" name="Group 6"/>
            <p:cNvGrpSpPr/>
            <p:nvPr/>
          </p:nvGrpSpPr>
          <p:grpSpPr>
            <a:xfrm>
              <a:off x="1939826" y="5070603"/>
              <a:ext cx="1174167" cy="905607"/>
              <a:chOff x="1251665" y="5070603"/>
              <a:chExt cx="1174167" cy="905607"/>
            </a:xfrm>
          </p:grpSpPr>
          <p:sp>
            <p:nvSpPr>
              <p:cNvPr id="5" name="Rounded Rectangle 4"/>
              <p:cNvSpPr/>
              <p:nvPr/>
            </p:nvSpPr>
            <p:spPr>
              <a:xfrm>
                <a:off x="1251665" y="507060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a:t>
                </a:r>
                <a:r>
                  <a:rPr lang="en-US" sz="1400" dirty="0" smtClean="0"/>
                  <a:t>3</a:t>
                </a:r>
                <a:endParaRPr lang="en-US" sz="1400" dirty="0" smtClean="0"/>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9941" y="5361779"/>
                <a:ext cx="697615" cy="525788"/>
              </a:xfrm>
              <a:prstGeom prst="rect">
                <a:avLst/>
              </a:prstGeom>
            </p:spPr>
          </p:pic>
        </p:grpSp>
      </p:grpSp>
      <p:grpSp>
        <p:nvGrpSpPr>
          <p:cNvPr id="18" name="Group 17"/>
          <p:cNvGrpSpPr/>
          <p:nvPr/>
        </p:nvGrpSpPr>
        <p:grpSpPr>
          <a:xfrm>
            <a:off x="6099488" y="4524981"/>
            <a:ext cx="1524000" cy="1676400"/>
            <a:chOff x="6698668" y="4474343"/>
            <a:chExt cx="1524000" cy="1676400"/>
          </a:xfrm>
        </p:grpSpPr>
        <p:sp>
          <p:nvSpPr>
            <p:cNvPr id="36" name="Rounded Rectangle 35"/>
            <p:cNvSpPr/>
            <p:nvPr/>
          </p:nvSpPr>
          <p:spPr>
            <a:xfrm>
              <a:off x="6698668"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grpSp>
          <p:nvGrpSpPr>
            <p:cNvPr id="13" name="Group 12"/>
            <p:cNvGrpSpPr/>
            <p:nvPr/>
          </p:nvGrpSpPr>
          <p:grpSpPr>
            <a:xfrm>
              <a:off x="6886164" y="5060742"/>
              <a:ext cx="1174167" cy="905607"/>
              <a:chOff x="6886164" y="5060742"/>
              <a:chExt cx="1174167" cy="905607"/>
            </a:xfrm>
          </p:grpSpPr>
          <p:sp>
            <p:nvSpPr>
              <p:cNvPr id="50" name="Rounded Rectangle 49"/>
              <p:cNvSpPr/>
              <p:nvPr/>
            </p:nvSpPr>
            <p:spPr>
              <a:xfrm>
                <a:off x="6886164" y="5060742"/>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4</a:t>
                </a:r>
                <a:endParaRPr lang="en-US" sz="1400" dirty="0" smtClean="0"/>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744" y="5372045"/>
                <a:ext cx="693562" cy="522734"/>
              </a:xfrm>
              <a:prstGeom prst="rect">
                <a:avLst/>
              </a:prstGeom>
            </p:spPr>
          </p:pic>
        </p:grpSp>
      </p:grpSp>
      <p:grpSp>
        <p:nvGrpSpPr>
          <p:cNvPr id="38" name="Group 37"/>
          <p:cNvGrpSpPr/>
          <p:nvPr/>
        </p:nvGrpSpPr>
        <p:grpSpPr>
          <a:xfrm>
            <a:off x="1352742" y="2362066"/>
            <a:ext cx="1174167" cy="905607"/>
            <a:chOff x="6873584" y="3165097"/>
            <a:chExt cx="1174167" cy="905607"/>
          </a:xfrm>
        </p:grpSpPr>
        <p:sp>
          <p:nvSpPr>
            <p:cNvPr id="39" name="Rounded Rectangle 38"/>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43" name="Rounded Rectangle 42"/>
          <p:cNvSpPr/>
          <p:nvPr/>
        </p:nvSpPr>
        <p:spPr>
          <a:xfrm>
            <a:off x="5506120"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smtClean="0"/>
              <a:t>2</a:t>
            </a:r>
            <a:endParaRPr lang="en-US" dirty="0"/>
          </a:p>
          <a:p>
            <a:pPr algn="ctr"/>
            <a:endParaRPr lang="en-US" dirty="0"/>
          </a:p>
          <a:p>
            <a:pPr algn="ctr"/>
            <a:endParaRPr lang="en-US" dirty="0"/>
          </a:p>
          <a:p>
            <a:pPr algn="ctr"/>
            <a:endParaRPr lang="en-US" dirty="0"/>
          </a:p>
          <a:p>
            <a:pPr algn="ctr"/>
            <a:endParaRPr lang="en-US" dirty="0" smtClean="0"/>
          </a:p>
        </p:txBody>
      </p:sp>
      <p:grpSp>
        <p:nvGrpSpPr>
          <p:cNvPr id="44" name="Group 43"/>
          <p:cNvGrpSpPr/>
          <p:nvPr/>
        </p:nvGrpSpPr>
        <p:grpSpPr>
          <a:xfrm>
            <a:off x="6899131" y="2355276"/>
            <a:ext cx="1174167" cy="905607"/>
            <a:chOff x="1235168" y="3165098"/>
            <a:chExt cx="1174167" cy="905607"/>
          </a:xfrm>
        </p:grpSpPr>
        <p:sp>
          <p:nvSpPr>
            <p:cNvPr id="45" name="Rounded Rectangle 44"/>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a:t>
              </a:r>
              <a:r>
                <a:rPr lang="en-US" sz="1400" dirty="0" smtClean="0"/>
                <a:t>2</a:t>
              </a:r>
              <a:endParaRPr lang="en-US" sz="1400" dirty="0" smtClean="0"/>
            </a:p>
            <a:p>
              <a:pPr algn="ctr"/>
              <a:endParaRPr lang="en-US" sz="1400" dirty="0"/>
            </a:p>
            <a:p>
              <a:pPr algn="ctr"/>
              <a:endParaRPr lang="en-US" sz="1400" dirty="0" smtClean="0"/>
            </a:p>
            <a:p>
              <a:pPr algn="ctr"/>
              <a:endParaRPr lang="en-US" sz="1400" dirty="0"/>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47" name="Group 46"/>
          <p:cNvGrpSpPr/>
          <p:nvPr/>
        </p:nvGrpSpPr>
        <p:grpSpPr>
          <a:xfrm>
            <a:off x="5607198" y="2362066"/>
            <a:ext cx="1174167" cy="905607"/>
            <a:chOff x="6873584" y="3165097"/>
            <a:chExt cx="1174167" cy="905607"/>
          </a:xfrm>
        </p:grpSpPr>
        <p:sp>
          <p:nvSpPr>
            <p:cNvPr id="48" name="Rounded Rectangle 47"/>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a:t>
              </a:r>
              <a:r>
                <a:rPr lang="en-US" sz="1400" dirty="0" smtClean="0"/>
                <a:t>2</a:t>
              </a:r>
              <a:endParaRPr lang="en-US" sz="1400" dirty="0" smtClean="0"/>
            </a:p>
            <a:p>
              <a:pPr algn="ctr"/>
              <a:endParaRPr lang="en-US" sz="1400" dirty="0"/>
            </a:p>
            <a:p>
              <a:pPr algn="ctr"/>
              <a:endParaRPr lang="en-US" sz="1400" dirty="0" smtClean="0"/>
            </a:p>
            <a:p>
              <a:pPr algn="ct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53" name="Pentagon 52"/>
          <p:cNvSpPr/>
          <p:nvPr/>
        </p:nvSpPr>
        <p:spPr>
          <a:xfrm>
            <a:off x="4189292"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4" name="Straight Connector 53"/>
          <p:cNvCxnSpPr>
            <a:stCxn id="51" idx="3"/>
          </p:cNvCxnSpPr>
          <p:nvPr/>
        </p:nvCxnSpPr>
        <p:spPr>
          <a:xfrm flipV="1">
            <a:off x="3818842" y="2808079"/>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5" name="Pentagon 54"/>
          <p:cNvSpPr/>
          <p:nvPr/>
        </p:nvSpPr>
        <p:spPr>
          <a:xfrm>
            <a:off x="3556528"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6" name="Straight Connector 55"/>
          <p:cNvCxnSpPr/>
          <p:nvPr/>
        </p:nvCxnSpPr>
        <p:spPr>
          <a:xfrm flipV="1">
            <a:off x="3186078"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7" name="Pentagon 56"/>
          <p:cNvSpPr/>
          <p:nvPr/>
        </p:nvSpPr>
        <p:spPr>
          <a:xfrm>
            <a:off x="7835021"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8" name="Straight Connector 57"/>
          <p:cNvCxnSpPr/>
          <p:nvPr/>
        </p:nvCxnSpPr>
        <p:spPr>
          <a:xfrm flipV="1">
            <a:off x="7464571"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9" name="Pentagon 58"/>
          <p:cNvSpPr/>
          <p:nvPr/>
        </p:nvSpPr>
        <p:spPr>
          <a:xfrm>
            <a:off x="8429824"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60" name="Straight Connector 59"/>
          <p:cNvCxnSpPr/>
          <p:nvPr/>
        </p:nvCxnSpPr>
        <p:spPr>
          <a:xfrm flipV="1">
            <a:off x="8059374" y="2808079"/>
            <a:ext cx="370450"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Elbow Connector 60"/>
          <p:cNvCxnSpPr>
            <a:stCxn id="59" idx="3"/>
            <a:endCxn id="66" idx="1"/>
          </p:cNvCxnSpPr>
          <p:nvPr/>
        </p:nvCxnSpPr>
        <p:spPr>
          <a:xfrm flipH="1">
            <a:off x="934197" y="2808080"/>
            <a:ext cx="7776478" cy="12700"/>
          </a:xfrm>
          <a:prstGeom prst="bentConnector5">
            <a:avLst>
              <a:gd name="adj1" fmla="val -2940"/>
              <a:gd name="adj2" fmla="val -14274394"/>
              <a:gd name="adj3" fmla="val 103731"/>
            </a:avLst>
          </a:prstGeom>
          <a:ln w="50800">
            <a:tailEnd type="triangle"/>
          </a:ln>
        </p:spPr>
        <p:style>
          <a:lnRef idx="1">
            <a:schemeClr val="dk1"/>
          </a:lnRef>
          <a:fillRef idx="0">
            <a:schemeClr val="dk1"/>
          </a:fillRef>
          <a:effectRef idx="0">
            <a:schemeClr val="dk1"/>
          </a:effectRef>
          <a:fontRef idx="minor">
            <a:schemeClr val="tx1"/>
          </a:fontRef>
        </p:style>
      </p:cxnSp>
      <p:sp>
        <p:nvSpPr>
          <p:cNvPr id="66" name="Chevron 65"/>
          <p:cNvSpPr/>
          <p:nvPr/>
        </p:nvSpPr>
        <p:spPr>
          <a:xfrm>
            <a:off x="821529" y="2695412"/>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7" name="Straight Connector 66"/>
          <p:cNvCxnSpPr>
            <a:stCxn id="66" idx="3"/>
          </p:cNvCxnSpPr>
          <p:nvPr/>
        </p:nvCxnSpPr>
        <p:spPr>
          <a:xfrm>
            <a:off x="1102379" y="2808079"/>
            <a:ext cx="261257" cy="0"/>
          </a:xfrm>
          <a:prstGeom prst="line">
            <a:avLst/>
          </a:prstGeom>
          <a:ln w="38100"/>
        </p:spPr>
        <p:style>
          <a:lnRef idx="1">
            <a:schemeClr val="dk1"/>
          </a:lnRef>
          <a:fillRef idx="0">
            <a:schemeClr val="dk1"/>
          </a:fillRef>
          <a:effectRef idx="0">
            <a:schemeClr val="dk1"/>
          </a:effectRef>
          <a:fontRef idx="minor">
            <a:schemeClr val="tx1"/>
          </a:fontRef>
        </p:style>
      </p:cxnSp>
      <p:sp>
        <p:nvSpPr>
          <p:cNvPr id="68" name="Chevron 67"/>
          <p:cNvSpPr/>
          <p:nvPr/>
        </p:nvSpPr>
        <p:spPr>
          <a:xfrm>
            <a:off x="5071427" y="2695411"/>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9" name="Straight Connector 68"/>
          <p:cNvCxnSpPr>
            <a:stCxn id="68" idx="3"/>
          </p:cNvCxnSpPr>
          <p:nvPr/>
        </p:nvCxnSpPr>
        <p:spPr>
          <a:xfrm>
            <a:off x="5352277" y="2808078"/>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Elbow Connector 72"/>
          <p:cNvCxnSpPr>
            <a:stCxn id="57" idx="3"/>
            <a:endCxn id="68" idx="1"/>
          </p:cNvCxnSpPr>
          <p:nvPr/>
        </p:nvCxnSpPr>
        <p:spPr>
          <a:xfrm flipH="1" flipV="1">
            <a:off x="5184095" y="2808079"/>
            <a:ext cx="2931777" cy="2756104"/>
          </a:xfrm>
          <a:prstGeom prst="bentConnector5">
            <a:avLst>
              <a:gd name="adj1" fmla="val -7797"/>
              <a:gd name="adj2" fmla="val 50000"/>
              <a:gd name="adj3" fmla="val 109297"/>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Elbow Connector 75"/>
          <p:cNvCxnSpPr>
            <a:stCxn id="55" idx="3"/>
            <a:endCxn id="68" idx="1"/>
          </p:cNvCxnSpPr>
          <p:nvPr/>
        </p:nvCxnSpPr>
        <p:spPr>
          <a:xfrm flipV="1">
            <a:off x="3837379" y="2808079"/>
            <a:ext cx="1346716" cy="2756104"/>
          </a:xfrm>
          <a:prstGeom prst="bentConnector3">
            <a:avLst>
              <a:gd name="adj1" fmla="val 70892"/>
            </a:avLst>
          </a:prstGeom>
          <a:ln w="50800">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53" idx="3"/>
            <a:endCxn id="68" idx="1"/>
          </p:cNvCxnSpPr>
          <p:nvPr/>
        </p:nvCxnSpPr>
        <p:spPr>
          <a:xfrm flipV="1">
            <a:off x="4470143" y="2808079"/>
            <a:ext cx="713952" cy="1"/>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85" name="Elbow Connector 84"/>
          <p:cNvCxnSpPr>
            <a:stCxn id="39" idx="0"/>
            <a:endCxn id="45" idx="0"/>
          </p:cNvCxnSpPr>
          <p:nvPr/>
        </p:nvCxnSpPr>
        <p:spPr>
          <a:xfrm rot="5400000" flipH="1" flipV="1">
            <a:off x="4709625" y="-414523"/>
            <a:ext cx="6790" cy="5546389"/>
          </a:xfrm>
          <a:prstGeom prst="bentConnector3">
            <a:avLst>
              <a:gd name="adj1" fmla="val 14991252"/>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p:nvPr/>
        </p:nvCxnSpPr>
        <p:spPr>
          <a:xfrm rot="16200000" flipV="1">
            <a:off x="4439918" y="1809716"/>
            <a:ext cx="6790" cy="2962523"/>
          </a:xfrm>
          <a:prstGeom prst="bentConnector3">
            <a:avLst>
              <a:gd name="adj1" fmla="val -16604168"/>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rot="5400000">
            <a:off x="2765263" y="2883732"/>
            <a:ext cx="2759175" cy="3587249"/>
          </a:xfrm>
          <a:prstGeom prst="bentConnector3">
            <a:avLst>
              <a:gd name="adj1" fmla="val 115933"/>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endCxn id="50" idx="2"/>
          </p:cNvCxnSpPr>
          <p:nvPr/>
        </p:nvCxnSpPr>
        <p:spPr>
          <a:xfrm rot="16200000" flipH="1">
            <a:off x="5040776" y="4183694"/>
            <a:ext cx="2717091" cy="949493"/>
          </a:xfrm>
          <a:prstGeom prst="bentConnector3">
            <a:avLst>
              <a:gd name="adj1" fmla="val 119739"/>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3194116" y="392130"/>
            <a:ext cx="3001209" cy="503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a:solidFill>
                  <a:schemeClr val="tx1"/>
                </a:solidFill>
              </a:rPr>
              <a:t>Application Data Communication </a:t>
            </a:r>
            <a:r>
              <a:rPr lang="en-US" sz="1200" b="1" dirty="0" smtClean="0">
                <a:solidFill>
                  <a:schemeClr val="tx1"/>
                </a:solidFill>
              </a:rPr>
              <a:t>Channel</a:t>
            </a:r>
            <a:endParaRPr lang="en-US" sz="1200" b="1" dirty="0" smtClean="0">
              <a:solidFill>
                <a:srgbClr val="C00000"/>
              </a:solidFill>
            </a:endParaRPr>
          </a:p>
          <a:p>
            <a:r>
              <a:rPr lang="en-US" sz="1200" b="1" dirty="0" smtClean="0">
                <a:solidFill>
                  <a:srgbClr val="C00000"/>
                </a:solidFill>
              </a:rPr>
              <a:t>Out-of-Band Communication Channel</a:t>
            </a:r>
          </a:p>
        </p:txBody>
      </p:sp>
    </p:spTree>
    <p:extLst>
      <p:ext uri="{BB962C8B-B14F-4D97-AF65-F5344CB8AC3E}">
        <p14:creationId xmlns:p14="http://schemas.microsoft.com/office/powerpoint/2010/main" val="199278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331720"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1</a:t>
            </a:r>
          </a:p>
          <a:p>
            <a:pPr algn="ctr"/>
            <a:endParaRPr lang="en-US" sz="1350" dirty="0"/>
          </a:p>
          <a:p>
            <a:pPr algn="ctr"/>
            <a:endParaRPr lang="en-US" sz="1350" dirty="0"/>
          </a:p>
          <a:p>
            <a:pPr algn="ctr"/>
            <a:endParaRPr lang="en-US" sz="1350" dirty="0"/>
          </a:p>
          <a:p>
            <a:pPr algn="ctr"/>
            <a:endParaRPr lang="en-US" sz="1350" dirty="0"/>
          </a:p>
        </p:txBody>
      </p:sp>
      <p:sp>
        <p:nvSpPr>
          <p:cNvPr id="5" name="Pentagon 4"/>
          <p:cNvSpPr/>
          <p:nvPr/>
        </p:nvSpPr>
        <p:spPr>
          <a:xfrm>
            <a:off x="4402184" y="2733403"/>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sp>
        <p:nvSpPr>
          <p:cNvPr id="6" name="Chevron 5"/>
          <p:cNvSpPr/>
          <p:nvPr/>
        </p:nvSpPr>
        <p:spPr>
          <a:xfrm>
            <a:off x="1789613" y="2733403"/>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8" name="Straight Connector 7"/>
          <p:cNvCxnSpPr>
            <a:stCxn id="6" idx="3"/>
            <a:endCxn id="4" idx="1"/>
          </p:cNvCxnSpPr>
          <p:nvPr/>
        </p:nvCxnSpPr>
        <p:spPr>
          <a:xfrm>
            <a:off x="2070463"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80115" y="2846070"/>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5753576"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2</a:t>
            </a:r>
          </a:p>
          <a:p>
            <a:pPr algn="ctr"/>
            <a:endParaRPr lang="en-US" sz="1350" dirty="0"/>
          </a:p>
          <a:p>
            <a:pPr algn="ctr"/>
            <a:endParaRPr lang="en-US" sz="1350" dirty="0"/>
          </a:p>
          <a:p>
            <a:pPr algn="ctr"/>
            <a:endParaRPr lang="en-US" sz="1350" dirty="0"/>
          </a:p>
          <a:p>
            <a:pPr algn="ctr"/>
            <a:endParaRPr lang="en-US" sz="1350" dirty="0"/>
          </a:p>
        </p:txBody>
      </p:sp>
      <p:sp>
        <p:nvSpPr>
          <p:cNvPr id="13" name="Pentagon 12"/>
          <p:cNvSpPr/>
          <p:nvPr/>
        </p:nvSpPr>
        <p:spPr>
          <a:xfrm>
            <a:off x="7824040" y="2733403"/>
            <a:ext cx="280851" cy="225335"/>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14" name="Chevron 13"/>
          <p:cNvSpPr/>
          <p:nvPr/>
        </p:nvSpPr>
        <p:spPr>
          <a:xfrm>
            <a:off x="5211469" y="2733403"/>
            <a:ext cx="280851" cy="225335"/>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chemeClr val="tx1"/>
              </a:solidFill>
            </a:endParaRPr>
          </a:p>
        </p:txBody>
      </p:sp>
      <p:cxnSp>
        <p:nvCxnSpPr>
          <p:cNvPr id="15" name="Straight Connector 14"/>
          <p:cNvCxnSpPr/>
          <p:nvPr/>
        </p:nvCxnSpPr>
        <p:spPr>
          <a:xfrm>
            <a:off x="5492320"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p:cNvCxnSpPr>
            <a:stCxn id="12" idx="3"/>
            <a:endCxn id="13" idx="1"/>
          </p:cNvCxnSpPr>
          <p:nvPr/>
        </p:nvCxnSpPr>
        <p:spPr>
          <a:xfrm>
            <a:off x="7601971" y="2846070"/>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Elbow Connector 17"/>
          <p:cNvCxnSpPr>
            <a:stCxn id="5" idx="3"/>
            <a:endCxn id="14" idx="1"/>
          </p:cNvCxnSpPr>
          <p:nvPr/>
        </p:nvCxnSpPr>
        <p:spPr>
          <a:xfrm>
            <a:off x="4683034" y="2846070"/>
            <a:ext cx="641102" cy="9525"/>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13" idx="3"/>
            <a:endCxn id="6" idx="1"/>
          </p:cNvCxnSpPr>
          <p:nvPr/>
        </p:nvCxnSpPr>
        <p:spPr>
          <a:xfrm flipH="1">
            <a:off x="1902280" y="2846070"/>
            <a:ext cx="6202611" cy="9525"/>
          </a:xfrm>
          <a:prstGeom prst="bentConnector5">
            <a:avLst>
              <a:gd name="adj1" fmla="val -2764"/>
              <a:gd name="adj2" fmla="val -12392142"/>
              <a:gd name="adj3" fmla="val 102764"/>
            </a:avLst>
          </a:prstGeom>
          <a:ln w="50800">
            <a:tailEnd type="triangle"/>
          </a:ln>
        </p:spPr>
        <p:style>
          <a:lnRef idx="1">
            <a:schemeClr val="dk1"/>
          </a:lnRef>
          <a:fillRef idx="0">
            <a:schemeClr val="dk1"/>
          </a:fillRef>
          <a:effectRef idx="0">
            <a:schemeClr val="dk1"/>
          </a:effectRef>
          <a:fontRef idx="minor">
            <a:schemeClr val="tx1"/>
          </a:fontRef>
        </p:style>
      </p:cxnSp>
      <p:sp>
        <p:nvSpPr>
          <p:cNvPr id="30" name="Flowchart: Process 29"/>
          <p:cNvSpPr/>
          <p:nvPr/>
        </p:nvSpPr>
        <p:spPr>
          <a:xfrm>
            <a:off x="2331720"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3</a:t>
            </a:r>
          </a:p>
          <a:p>
            <a:pPr algn="ctr"/>
            <a:endParaRPr lang="en-US" sz="1350" dirty="0"/>
          </a:p>
          <a:p>
            <a:pPr algn="ctr"/>
            <a:endParaRPr lang="en-US" sz="1350" dirty="0"/>
          </a:p>
          <a:p>
            <a:pPr algn="ctr"/>
            <a:endParaRPr lang="en-US" sz="1350" dirty="0"/>
          </a:p>
          <a:p>
            <a:pPr algn="ctr"/>
            <a:endParaRPr lang="en-US" sz="1350" dirty="0"/>
          </a:p>
        </p:txBody>
      </p:sp>
      <p:sp>
        <p:nvSpPr>
          <p:cNvPr id="31" name="Pentagon 30"/>
          <p:cNvSpPr/>
          <p:nvPr/>
        </p:nvSpPr>
        <p:spPr>
          <a:xfrm>
            <a:off x="4402184"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2" name="Straight Connector 31"/>
          <p:cNvCxnSpPr>
            <a:stCxn id="30" idx="3"/>
            <a:endCxn id="31" idx="1"/>
          </p:cNvCxnSpPr>
          <p:nvPr/>
        </p:nvCxnSpPr>
        <p:spPr>
          <a:xfrm>
            <a:off x="4180115" y="5010626"/>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33" name="Flowchart: Process 32"/>
          <p:cNvSpPr/>
          <p:nvPr/>
        </p:nvSpPr>
        <p:spPr>
          <a:xfrm>
            <a:off x="5753576"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a:t>Node 4</a:t>
            </a:r>
            <a:endParaRPr lang="en-US" sz="1350" dirty="0"/>
          </a:p>
          <a:p>
            <a:pPr algn="ctr"/>
            <a:endParaRPr lang="en-US" sz="1350" dirty="0"/>
          </a:p>
          <a:p>
            <a:pPr algn="ctr"/>
            <a:endParaRPr lang="en-US" sz="1350" dirty="0"/>
          </a:p>
          <a:p>
            <a:pPr algn="ctr"/>
            <a:endParaRPr lang="en-US" sz="1350" dirty="0"/>
          </a:p>
          <a:p>
            <a:pPr algn="ctr"/>
            <a:endParaRPr lang="en-US" sz="1350" dirty="0"/>
          </a:p>
        </p:txBody>
      </p:sp>
      <p:sp>
        <p:nvSpPr>
          <p:cNvPr id="34" name="Pentagon 33"/>
          <p:cNvSpPr/>
          <p:nvPr/>
        </p:nvSpPr>
        <p:spPr>
          <a:xfrm>
            <a:off x="7824040"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5" name="Straight Connector 34"/>
          <p:cNvCxnSpPr>
            <a:stCxn id="33" idx="3"/>
            <a:endCxn id="34" idx="1"/>
          </p:cNvCxnSpPr>
          <p:nvPr/>
        </p:nvCxnSpPr>
        <p:spPr>
          <a:xfrm>
            <a:off x="7601971" y="5010626"/>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Elbow Connector 45"/>
          <p:cNvCxnSpPr>
            <a:stCxn id="31" idx="3"/>
            <a:endCxn id="14" idx="1"/>
          </p:cNvCxnSpPr>
          <p:nvPr/>
        </p:nvCxnSpPr>
        <p:spPr>
          <a:xfrm flipV="1">
            <a:off x="4683034" y="2846071"/>
            <a:ext cx="641102" cy="2164556"/>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34" idx="3"/>
            <a:endCxn id="14" idx="1"/>
          </p:cNvCxnSpPr>
          <p:nvPr/>
        </p:nvCxnSpPr>
        <p:spPr>
          <a:xfrm flipH="1" flipV="1">
            <a:off x="5324136" y="2846071"/>
            <a:ext cx="2780755" cy="2164556"/>
          </a:xfrm>
          <a:prstGeom prst="bentConnector5">
            <a:avLst>
              <a:gd name="adj1" fmla="val -6166"/>
              <a:gd name="adj2" fmla="val 50000"/>
              <a:gd name="adj3" fmla="val 106166"/>
            </a:avLst>
          </a:prstGeom>
          <a:ln w="50800">
            <a:tailEnd type="triangle"/>
          </a:ln>
        </p:spPr>
        <p:style>
          <a:lnRef idx="1">
            <a:schemeClr val="dk1"/>
          </a:lnRef>
          <a:fillRef idx="0">
            <a:schemeClr val="dk1"/>
          </a:fillRef>
          <a:effectRef idx="0">
            <a:schemeClr val="dk1"/>
          </a:effectRef>
          <a:fontRef idx="minor">
            <a:schemeClr val="tx1"/>
          </a:fontRef>
        </p:style>
      </p:cxnSp>
      <p:pic>
        <p:nvPicPr>
          <p:cNvPr id="2" name="Picture 1" descr="ddos_receiver_1.png"/>
          <p:cNvPicPr>
            <a:picLocks noChangeAspect="1"/>
          </p:cNvPicPr>
          <p:nvPr/>
        </p:nvPicPr>
        <p:blipFill>
          <a:blip r:embed="rId3"/>
          <a:stretch>
            <a:fillRect/>
          </a:stretch>
        </p:blipFill>
        <p:spPr>
          <a:xfrm>
            <a:off x="5808916" y="2578816"/>
            <a:ext cx="710204" cy="532745"/>
          </a:xfrm>
          <a:prstGeom prst="rect">
            <a:avLst/>
          </a:prstGeom>
        </p:spPr>
      </p:pic>
      <p:pic>
        <p:nvPicPr>
          <p:cNvPr id="3" name="Picture 2" descr="ddos_sender_1.png"/>
          <p:cNvPicPr>
            <a:picLocks noChangeAspect="1"/>
          </p:cNvPicPr>
          <p:nvPr/>
        </p:nvPicPr>
        <p:blipFill>
          <a:blip r:embed="rId4"/>
          <a:stretch>
            <a:fillRect/>
          </a:stretch>
        </p:blipFill>
        <p:spPr>
          <a:xfrm>
            <a:off x="3427603" y="2571790"/>
            <a:ext cx="719003" cy="538202"/>
          </a:xfrm>
          <a:prstGeom prst="rect">
            <a:avLst/>
          </a:prstGeom>
        </p:spPr>
      </p:pic>
      <p:pic>
        <p:nvPicPr>
          <p:cNvPr id="7" name="Picture 6" descr="ddos_sender_2.png"/>
          <p:cNvPicPr>
            <a:picLocks noChangeAspect="1"/>
          </p:cNvPicPr>
          <p:nvPr/>
        </p:nvPicPr>
        <p:blipFill>
          <a:blip r:embed="rId4"/>
          <a:stretch>
            <a:fillRect/>
          </a:stretch>
        </p:blipFill>
        <p:spPr>
          <a:xfrm>
            <a:off x="6834983" y="2578817"/>
            <a:ext cx="734648" cy="548799"/>
          </a:xfrm>
          <a:prstGeom prst="rect">
            <a:avLst/>
          </a:prstGeom>
        </p:spPr>
      </p:pic>
      <p:pic>
        <p:nvPicPr>
          <p:cNvPr id="25" name="Picture 24" descr="ddos_receiver_1.png"/>
          <p:cNvPicPr>
            <a:picLocks noChangeAspect="1"/>
          </p:cNvPicPr>
          <p:nvPr/>
        </p:nvPicPr>
        <p:blipFill>
          <a:blip r:embed="rId3"/>
          <a:stretch>
            <a:fillRect/>
          </a:stretch>
        </p:blipFill>
        <p:spPr>
          <a:xfrm>
            <a:off x="2360762" y="2571790"/>
            <a:ext cx="710204" cy="532745"/>
          </a:xfrm>
          <a:prstGeom prst="rect">
            <a:avLst/>
          </a:prstGeom>
        </p:spPr>
      </p:pic>
      <p:pic>
        <p:nvPicPr>
          <p:cNvPr id="10" name="Picture 9" descr="ddos_sender_2.png"/>
          <p:cNvPicPr>
            <a:picLocks noChangeAspect="1"/>
          </p:cNvPicPr>
          <p:nvPr/>
        </p:nvPicPr>
        <p:blipFill>
          <a:blip r:embed="rId4"/>
          <a:stretch>
            <a:fillRect/>
          </a:stretch>
        </p:blipFill>
        <p:spPr>
          <a:xfrm>
            <a:off x="2686439" y="4691880"/>
            <a:ext cx="1144139" cy="859170"/>
          </a:xfrm>
          <a:prstGeom prst="rect">
            <a:avLst/>
          </a:prstGeom>
        </p:spPr>
      </p:pic>
      <p:pic>
        <p:nvPicPr>
          <p:cNvPr id="11" name="Picture 10" descr="ddos_sender_2_hop_2.png"/>
          <p:cNvPicPr>
            <a:picLocks noChangeAspect="1"/>
          </p:cNvPicPr>
          <p:nvPr/>
        </p:nvPicPr>
        <p:blipFill>
          <a:blip r:embed="rId5"/>
          <a:stretch>
            <a:fillRect/>
          </a:stretch>
        </p:blipFill>
        <p:spPr>
          <a:xfrm>
            <a:off x="6086475" y="4692254"/>
            <a:ext cx="1160321" cy="869506"/>
          </a:xfrm>
          <a:prstGeom prst="rect">
            <a:avLst/>
          </a:prstGeom>
        </p:spPr>
      </p:pic>
    </p:spTree>
    <p:extLst>
      <p:ext uri="{BB962C8B-B14F-4D97-AF65-F5344CB8AC3E}">
        <p14:creationId xmlns:p14="http://schemas.microsoft.com/office/powerpoint/2010/main" val="196252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297297" y="2016157"/>
            <a:ext cx="679512" cy="2612349"/>
          </a:xfrm>
          <a:prstGeom prst="roundRect">
            <a:avLst/>
          </a:prstGeom>
          <a:solidFill>
            <a:schemeClr val="accent2">
              <a:lumMod val="40000"/>
              <a:lumOff val="60000"/>
            </a:schemeClr>
          </a:solidFill>
          <a:ln w="3810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Rounded Rectangle 1"/>
          <p:cNvSpPr/>
          <p:nvPr/>
        </p:nvSpPr>
        <p:spPr>
          <a:xfrm>
            <a:off x="6564075" y="5831182"/>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p>
        </p:txBody>
      </p:sp>
      <p:sp>
        <p:nvSpPr>
          <p:cNvPr id="5" name="Rounded Rectangle 4"/>
          <p:cNvSpPr/>
          <p:nvPr/>
        </p:nvSpPr>
        <p:spPr>
          <a:xfrm>
            <a:off x="7852200" y="3526958"/>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p>
        </p:txBody>
      </p:sp>
      <p:sp>
        <p:nvSpPr>
          <p:cNvPr id="7" name="Rounded Rectangle 6"/>
          <p:cNvSpPr/>
          <p:nvPr/>
        </p:nvSpPr>
        <p:spPr>
          <a:xfrm>
            <a:off x="7958650" y="4500539"/>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p>
        </p:txBody>
      </p:sp>
      <p:cxnSp>
        <p:nvCxnSpPr>
          <p:cNvPr id="15" name="Elbow Connector 14"/>
          <p:cNvCxnSpPr>
            <a:endCxn id="5" idx="0"/>
          </p:cNvCxnSpPr>
          <p:nvPr/>
        </p:nvCxnSpPr>
        <p:spPr>
          <a:xfrm>
            <a:off x="5613130" y="3325040"/>
            <a:ext cx="2754809" cy="20191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p:cNvCxnSpPr>
          <p:nvPr/>
        </p:nvCxnSpPr>
        <p:spPr>
          <a:xfrm>
            <a:off x="6037463" y="2350224"/>
            <a:ext cx="2590310" cy="1173110"/>
          </a:xfrm>
          <a:prstGeom prst="bentConnector3">
            <a:avLst>
              <a:gd name="adj1" fmla="val 99896"/>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8367939" y="4141239"/>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2077493"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Priority</a:t>
              </a:r>
            </a:p>
            <a:p>
              <a:pPr algn="ctr"/>
              <a:endParaRPr lang="en-US" dirty="0" smtClean="0"/>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a:t>
              </a:r>
              <a:r>
                <a:rPr lang="en-US" dirty="0" smtClean="0"/>
                <a:t>Priority</a:t>
              </a:r>
            </a:p>
            <a:p>
              <a:pPr algn="ctr"/>
              <a:endParaRPr lang="en-US" dirty="0" smtClean="0"/>
            </a:p>
          </p:txBody>
        </p:sp>
        <p:sp>
          <p:nvSpPr>
            <p:cNvPr id="39" name="Rounded Rectangle 38"/>
            <p:cNvSpPr/>
            <p:nvPr/>
          </p:nvSpPr>
          <p:spPr>
            <a:xfrm>
              <a:off x="4038599" y="3675267"/>
              <a:ext cx="1374029" cy="668133"/>
            </a:xfrm>
            <a:prstGeom prst="roundRect">
              <a:avLst/>
            </a:prstGeom>
            <a:solidFill>
              <a:schemeClr val="accent5">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t>
              </a:r>
              <a:r>
                <a:rPr lang="en-US" dirty="0" smtClean="0"/>
                <a:t>Application</a:t>
              </a:r>
            </a:p>
            <a:p>
              <a:pPr algn="ctr"/>
              <a:endParaRPr lang="en-US" dirty="0" smtClean="0"/>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6"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6037463" y="4294440"/>
            <a:ext cx="1170675" cy="15367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7421203" y="4884444"/>
            <a:ext cx="733673" cy="11598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grpSp>
        <p:nvGrpSpPr>
          <p:cNvPr id="16" name="Group 15"/>
          <p:cNvGrpSpPr/>
          <p:nvPr/>
        </p:nvGrpSpPr>
        <p:grpSpPr>
          <a:xfrm>
            <a:off x="4039922" y="2348157"/>
            <a:ext cx="1917586" cy="266441"/>
            <a:chOff x="4039922" y="2348157"/>
            <a:chExt cx="1917586" cy="266441"/>
          </a:xfrm>
        </p:grpSpPr>
        <p:grpSp>
          <p:nvGrpSpPr>
            <p:cNvPr id="37" name="Group 36"/>
            <p:cNvGrpSpPr/>
            <p:nvPr/>
          </p:nvGrpSpPr>
          <p:grpSpPr>
            <a:xfrm>
              <a:off x="4272676" y="2348157"/>
              <a:ext cx="1452080" cy="266441"/>
              <a:chOff x="3683543" y="2951814"/>
              <a:chExt cx="1778820" cy="363978"/>
            </a:xfrm>
          </p:grpSpPr>
          <p:cxnSp>
            <p:nvCxnSpPr>
              <p:cNvPr id="40" name="Straight Connector 39"/>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849907" y="2969641"/>
                <a:ext cx="1446091" cy="338515"/>
                <a:chOff x="3867326" y="2964620"/>
                <a:chExt cx="1446091" cy="338515"/>
              </a:xfrm>
            </p:grpSpPr>
            <p:sp>
              <p:nvSpPr>
                <p:cNvPr id="46" name="Rectangle 4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8" name="Rectangle 4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Rectangle 4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1" name="Rectangle 50"/>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1" name="Right Arrow 60"/>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4039922" y="3321205"/>
            <a:ext cx="1917586" cy="266441"/>
            <a:chOff x="4039922" y="2348157"/>
            <a:chExt cx="1917586" cy="266441"/>
          </a:xfrm>
        </p:grpSpPr>
        <p:grpSp>
          <p:nvGrpSpPr>
            <p:cNvPr id="66" name="Group 65"/>
            <p:cNvGrpSpPr/>
            <p:nvPr/>
          </p:nvGrpSpPr>
          <p:grpSpPr>
            <a:xfrm>
              <a:off x="4272676" y="2348157"/>
              <a:ext cx="1452080" cy="266441"/>
              <a:chOff x="3683543" y="2951814"/>
              <a:chExt cx="1778820" cy="363978"/>
            </a:xfrm>
          </p:grpSpPr>
          <p:cxnSp>
            <p:nvCxnSpPr>
              <p:cNvPr id="73" name="Straight Connector 7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3849907" y="2969641"/>
                <a:ext cx="1446091" cy="338515"/>
                <a:chOff x="3867326" y="2964620"/>
                <a:chExt cx="1446091" cy="338515"/>
              </a:xfrm>
            </p:grpSpPr>
            <p:sp>
              <p:nvSpPr>
                <p:cNvPr id="76" name="Rectangle 7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7" name="Rectangle 7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8" name="Rectangle 7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9" name="Rectangle 7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0" name="Rectangle 79"/>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9" name="Right Arrow 68"/>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 name="Group 80"/>
          <p:cNvGrpSpPr/>
          <p:nvPr/>
        </p:nvGrpSpPr>
        <p:grpSpPr>
          <a:xfrm>
            <a:off x="4039922" y="4293314"/>
            <a:ext cx="1917586" cy="266441"/>
            <a:chOff x="4039922" y="2348157"/>
            <a:chExt cx="1917586" cy="266441"/>
          </a:xfrm>
        </p:grpSpPr>
        <p:grpSp>
          <p:nvGrpSpPr>
            <p:cNvPr id="82" name="Group 81"/>
            <p:cNvGrpSpPr/>
            <p:nvPr/>
          </p:nvGrpSpPr>
          <p:grpSpPr>
            <a:xfrm>
              <a:off x="4272676" y="2348157"/>
              <a:ext cx="1452080" cy="266441"/>
              <a:chOff x="3683543" y="2951814"/>
              <a:chExt cx="1778820" cy="363978"/>
            </a:xfrm>
          </p:grpSpPr>
          <p:cxnSp>
            <p:nvCxnSpPr>
              <p:cNvPr id="85" name="Straight Connector 84"/>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3849907" y="2969641"/>
                <a:ext cx="1446091" cy="338515"/>
                <a:chOff x="3867326" y="2964620"/>
                <a:chExt cx="1446091" cy="338515"/>
              </a:xfrm>
            </p:grpSpPr>
            <p:sp>
              <p:nvSpPr>
                <p:cNvPr id="88" name="Rectangle 87"/>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ectangle 88"/>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0" name="Rectangle 89"/>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2" name="Rectangle 91"/>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83" name="Right Arrow 82"/>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Right Arrow 8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2" name="TextBox 31"/>
          <p:cNvSpPr txBox="1"/>
          <p:nvPr/>
        </p:nvSpPr>
        <p:spPr>
          <a:xfrm>
            <a:off x="6171220" y="1378811"/>
            <a:ext cx="931665" cy="646331"/>
          </a:xfrm>
          <a:prstGeom prst="rect">
            <a:avLst/>
          </a:prstGeom>
          <a:noFill/>
        </p:spPr>
        <p:txBody>
          <a:bodyPr wrap="none" rtlCol="0">
            <a:spAutoFit/>
          </a:bodyPr>
          <a:lstStyle/>
          <a:p>
            <a:r>
              <a:rPr lang="en-US" dirty="0" smtClean="0"/>
              <a:t>Priority</a:t>
            </a:r>
          </a:p>
          <a:p>
            <a:r>
              <a:rPr lang="en-US" dirty="0" smtClean="0"/>
              <a:t>Handler</a:t>
            </a:r>
            <a:endParaRPr lang="en-US"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380</Words>
  <Application>Microsoft Office PowerPoint</Application>
  <PresentationFormat>On-screen Show (4:3)</PresentationFormat>
  <Paragraphs>254</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62</cp:revision>
  <dcterms:created xsi:type="dcterms:W3CDTF">2014-02-02T14:25:07Z</dcterms:created>
  <dcterms:modified xsi:type="dcterms:W3CDTF">2015-09-27T23:50:37Z</dcterms:modified>
</cp:coreProperties>
</file>